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305" r:id="rId2"/>
    <p:sldId id="258" r:id="rId3"/>
    <p:sldId id="315" r:id="rId4"/>
    <p:sldId id="319" r:id="rId5"/>
    <p:sldId id="317" r:id="rId6"/>
    <p:sldId id="345" r:id="rId7"/>
    <p:sldId id="352" r:id="rId8"/>
    <p:sldId id="322" r:id="rId9"/>
    <p:sldId id="329" r:id="rId10"/>
    <p:sldId id="351" r:id="rId11"/>
    <p:sldId id="321" r:id="rId12"/>
    <p:sldId id="328" r:id="rId13"/>
    <p:sldId id="323" r:id="rId14"/>
    <p:sldId id="325" r:id="rId15"/>
    <p:sldId id="327" r:id="rId16"/>
    <p:sldId id="330" r:id="rId17"/>
    <p:sldId id="332" r:id="rId18"/>
    <p:sldId id="331" r:id="rId19"/>
    <p:sldId id="346" r:id="rId20"/>
    <p:sldId id="347" r:id="rId21"/>
    <p:sldId id="348" r:id="rId22"/>
    <p:sldId id="349" r:id="rId23"/>
    <p:sldId id="333" r:id="rId24"/>
    <p:sldId id="336" r:id="rId25"/>
    <p:sldId id="337" r:id="rId26"/>
    <p:sldId id="344" r:id="rId2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EEC182A-4538-C048-AE53-FC9D8A6301BE}">
          <p14:sldIdLst>
            <p14:sldId id="305"/>
            <p14:sldId id="258"/>
            <p14:sldId id="315"/>
            <p14:sldId id="319"/>
            <p14:sldId id="317"/>
            <p14:sldId id="345"/>
            <p14:sldId id="352"/>
            <p14:sldId id="322"/>
            <p14:sldId id="329"/>
            <p14:sldId id="351"/>
            <p14:sldId id="321"/>
            <p14:sldId id="328"/>
            <p14:sldId id="323"/>
            <p14:sldId id="325"/>
            <p14:sldId id="327"/>
            <p14:sldId id="330"/>
            <p14:sldId id="332"/>
            <p14:sldId id="331"/>
            <p14:sldId id="346"/>
            <p14:sldId id="347"/>
            <p14:sldId id="348"/>
            <p14:sldId id="349"/>
            <p14:sldId id="333"/>
            <p14:sldId id="336"/>
            <p14:sldId id="33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D1FA"/>
    <a:srgbClr val="D37377"/>
    <a:srgbClr val="1D2BD9"/>
    <a:srgbClr val="536497"/>
    <a:srgbClr val="797EC0"/>
    <a:srgbClr val="616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/>
    <p:restoredTop sz="78229"/>
  </p:normalViewPr>
  <p:slideViewPr>
    <p:cSldViewPr snapToGrid="0" snapToObjects="1">
      <p:cViewPr varScale="1">
        <p:scale>
          <a:sx n="135" d="100"/>
          <a:sy n="135" d="100"/>
        </p:scale>
        <p:origin x="32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FD7D-B38E-DF46-A28E-651C72079A54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9E998-47EC-4346-8346-2FAAD9517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1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大家好，本课程将带大家开始一个工业级别的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todolist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换言之，它的代码是经过许多同事的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，能方便我们在上面不断扩展，添加新功能。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本课程基本上是算零基础，只要懂一点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基础知识，学过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的语法，及会安装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就可以跟着学习了。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由于是零基础，我们中途穿插一些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275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虚拟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变成浏览器能见到的界面，需要转换成真实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，即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元素，这就涉及到渲染引擎。事实上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有许多渲染引擎，还有非官方的。主要有这两个，</a:t>
            </a:r>
            <a:r>
              <a:rPr kumimoji="1" lang="en-US" altLang="zh-CN" dirty="0" err="1"/>
              <a:t>ReactDOM</a:t>
            </a:r>
            <a:r>
              <a:rPr kumimoji="1" lang="zh-CN" altLang="en-US" dirty="0"/>
              <a:t>用来转换真实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reactDOMServer</a:t>
            </a:r>
            <a:r>
              <a:rPr kumimoji="1" lang="zh-CN" altLang="en-US" dirty="0"/>
              <a:t>是用来将虚拟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打扁成一个字符串，因为这是运行于服务器中，服务器响应我们的请求需要返回一个字符串，浏览器再将它变成真实</a:t>
            </a:r>
            <a:r>
              <a:rPr kumimoji="1" lang="en-US" altLang="zh-CN" dirty="0"/>
              <a:t>DOM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####.</a:t>
            </a:r>
            <a:r>
              <a:rPr kumimoji="1" lang="en-US" altLang="zh-CN" dirty="0" err="1"/>
              <a:t>vscode</a:t>
            </a:r>
            <a:r>
              <a:rPr kumimoji="1" lang="en-US" altLang="zh-CN" dirty="0"/>
              <a:t>.  </a:t>
            </a:r>
            <a:r>
              <a:rPr kumimoji="1" lang="zh-CN" altLang="en-US" dirty="0"/>
              <a:t>现在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我们打开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目录， 只留下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index.js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index.css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，其他全部删光。 开始开发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todolist</a:t>
            </a: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239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React</a:t>
            </a:r>
            <a:r>
              <a:rPr kumimoji="1" lang="zh-CN" altLang="en-US" dirty="0"/>
              <a:t>这个库很大，里面装了许多提示信息，你写得不对，在控制台都有提示。比如我们的类名一定要用</a:t>
            </a:r>
            <a:r>
              <a:rPr kumimoji="1" lang="en-US" altLang="zh-CN" dirty="0" err="1"/>
              <a:t>className</a:t>
            </a:r>
            <a:r>
              <a:rPr kumimoji="1" lang="en-US" altLang="zh-CN" dirty="0"/>
              <a:t>, </a:t>
            </a:r>
            <a:r>
              <a:rPr kumimoji="1" lang="zh-CN" altLang="en-US" dirty="0"/>
              <a:t>循环生成时一定要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是一种性能优化机制。它要求用到的元素上，这个</a:t>
            </a:r>
            <a:r>
              <a:rPr kumimoji="1" lang="en-US" altLang="zh-CN" dirty="0"/>
              <a:t>key</a:t>
            </a:r>
            <a:r>
              <a:rPr kumimoji="1" lang="zh-CN" altLang="en-US" dirty="0"/>
              <a:t>要与其他的元素是不一样的。所以你的数据就要自带这个唯一的属性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335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类组件有许多东西，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props, state, ref</a:t>
            </a:r>
          </a:p>
          <a:p>
            <a:b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中的开标签部分属性转换过来的那个对象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是组件内部 在属性， 它可以结合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实现组件的自更新。否则它只能通过父组件传过来的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进行被动的更新。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是引用的东西，我们在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的标签里写一个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属性，它就会自动将其以后生成的真实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拿出来，放到组件实例中。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生命曱期，我们的类组件在更新过程，肯定有些方法必然被触发，这些自动执行的方法就叫生命周期钩子。在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React15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中，生命曱期钩子都 是以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开头或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shouldComponent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开头。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shouldComponentupdate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可以帮我们优化性能。现在我们只记住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就行了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是类组件输出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的地方。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尽量在事件回调中更新视图，不要在生命周期钩子中更新，因为有的钩子不能</a:t>
            </a:r>
            <a:r>
              <a:rPr kumimoji="1" lang="en-US" altLang="zh-CN" dirty="0" err="1"/>
              <a:t>setState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303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引用机制，可以帮助我们减少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操作，我们就不需要使用像</a:t>
            </a:r>
            <a:r>
              <a:rPr kumimoji="1" lang="en-US" altLang="zh-CN" dirty="0" err="1"/>
              <a:t>Jquery</a:t>
            </a:r>
            <a:r>
              <a:rPr kumimoji="1" lang="zh-CN" altLang="en-US" dirty="0"/>
              <a:t>这样的工具来查找页面元素，因为我们可以生成或更新页面的过程拿到这些节点，并能在缓存起来。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它有三种形式： </a:t>
            </a:r>
            <a:r>
              <a:rPr kumimoji="1" lang="en-US" altLang="zh-CN" dirty="0"/>
              <a:t>string ref, function ref, object ref. </a:t>
            </a:r>
            <a:r>
              <a:rPr kumimoji="1" lang="zh-CN" altLang="en-US" dirty="0"/>
              <a:t>第一种已经被废弃了。因为它只能拿到它自己渲染的节点或子组件，不能跨层次地获取更下层的节点与子组件。</a:t>
            </a:r>
            <a:r>
              <a:rPr kumimoji="1" lang="en-US" altLang="zh-CN" dirty="0"/>
              <a:t>function ref </a:t>
            </a:r>
            <a:r>
              <a:rPr kumimoji="1" lang="zh-CN" altLang="en-US" dirty="0"/>
              <a:t>可以通过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方法，将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绑定着，从而将拿到的东西放到我们的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里。</a:t>
            </a:r>
            <a:r>
              <a:rPr kumimoji="1" lang="en-US" altLang="zh-CN" dirty="0"/>
              <a:t>object ref</a:t>
            </a:r>
            <a:r>
              <a:rPr kumimoji="1" lang="zh-CN" altLang="en-US" dirty="0"/>
              <a:t>则是最新的，克服了以上的缺点。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react </a:t>
            </a:r>
            <a:r>
              <a:rPr kumimoji="1" lang="zh-CN" altLang="en-US" dirty="0"/>
              <a:t>是一个高速发展的库，这过程中搞了许多实验性的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，我们用不着记住这么多。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600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Hidden</a:t>
            </a:r>
            <a:r>
              <a:rPr kumimoji="1" lang="zh-CN" altLang="en-US" dirty="0"/>
              <a:t>在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源码里面做了优化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React</a:t>
            </a:r>
            <a:r>
              <a:rPr kumimoji="1" lang="zh-CN" altLang="en-US" dirty="0"/>
              <a:t>提倡在</a:t>
            </a:r>
            <a:r>
              <a:rPr kumimoji="1" lang="en-US" altLang="zh-CN" dirty="0"/>
              <a:t>JS </a:t>
            </a:r>
            <a:r>
              <a:rPr kumimoji="1" lang="zh-CN" altLang="en-US" dirty="0"/>
              <a:t>中写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， 减济语法糖，不会出现 冒号，</a:t>
            </a:r>
            <a:r>
              <a:rPr kumimoji="1" lang="en-US" altLang="zh-CN" dirty="0"/>
              <a:t>@</a:t>
            </a:r>
            <a:r>
              <a:rPr kumimoji="1" lang="zh-CN" altLang="en-US" dirty="0"/>
              <a:t>号， 竖杠这样乱七件糟的东西，不用学一大堆指令，只要会</a:t>
            </a:r>
            <a:r>
              <a:rPr kumimoji="1" lang="en-US" altLang="zh-CN" dirty="0"/>
              <a:t>JS </a:t>
            </a:r>
            <a:r>
              <a:rPr kumimoji="1" lang="zh-CN" altLang="en-US" dirty="0"/>
              <a:t>语法， 就可以迅速上手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804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28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一个组件最好只有一个方法有</a:t>
            </a:r>
            <a:r>
              <a:rPr kumimoji="1" lang="en-US" altLang="zh-CN" dirty="0"/>
              <a:t>JSX</a:t>
            </a:r>
            <a:r>
              <a:rPr kumimoji="1" lang="zh-CN" altLang="en-US" dirty="0"/>
              <a:t>，就是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，需要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里面代码行数太多，或者你需要抽取部分到其他方法中，那么建议弄成另一个组件。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如果这个组件只是涉及显示，不会进行大量的交互行为，我们可以弄成一个函数组件。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994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### </a:t>
            </a:r>
            <a:r>
              <a:rPr kumimoji="1" lang="en-US" altLang="zh-CN" dirty="0" err="1"/>
              <a:t>vscode</a:t>
            </a:r>
            <a:r>
              <a:rPr kumimoji="1" lang="zh-CN" altLang="en-US" dirty="0"/>
              <a:t>  建立两个项目  </a:t>
            </a:r>
            <a:r>
              <a:rPr kumimoji="1" lang="en-US" altLang="zh-CN" dirty="0"/>
              <a:t>pages components </a:t>
            </a:r>
            <a:r>
              <a:rPr kumimoji="1" lang="zh-CN" altLang="en-US" dirty="0"/>
              <a:t>以微信小程序的方式组件目录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831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的作者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 Abramov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将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组件分成两大类 </a:t>
            </a:r>
            <a:r>
              <a:rPr lang="zh-CN" alt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容器组件和展示组件</a:t>
            </a:r>
            <a:endParaRPr lang="en-US" altLang="zh-CN" sz="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028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狀态管理库，因为我们都单独将狀态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抽离出来管理了，因此叫这名字。</a:t>
            </a:r>
            <a:r>
              <a:rPr kumimoji="1" lang="en-US" altLang="zh-CN" dirty="0"/>
              <a:t>Redux</a:t>
            </a:r>
            <a:r>
              <a:rPr kumimoji="1" lang="zh-CN" altLang="en-US" dirty="0"/>
              <a:t>是官方出品的，用法非常朴素麻烦，代码量有点多。 </a:t>
            </a:r>
            <a:r>
              <a:rPr kumimoji="1" lang="en-US" altLang="zh-CN" dirty="0" err="1"/>
              <a:t>Mobx</a:t>
            </a:r>
            <a:r>
              <a:rPr kumimoji="1" lang="zh-CN" altLang="en-US" dirty="0"/>
              <a:t>是另一个第三方方案， 用法非常魔幻时尚，代码量少。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### </a:t>
            </a:r>
            <a:r>
              <a:rPr kumimoji="1" lang="zh-CN" altLang="en-US" dirty="0"/>
              <a:t>打开浏览器， 打开</a:t>
            </a:r>
            <a:r>
              <a:rPr kumimoji="1" lang="en-US" altLang="zh-CN" dirty="0" err="1"/>
              <a:t>mobx</a:t>
            </a:r>
            <a:r>
              <a:rPr kumimoji="1" lang="zh-CN" altLang="en-US" dirty="0"/>
              <a:t>官网， 介绍接下来两页 使用语法糖与不用语法糖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21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这是我们目录，我们看到，基本都是在迭代版本。因为我们的代码都是改出来，在不是写出来的。每一个版本我都加入一些新知识或者一些新的功能点。</a:t>
            </a:r>
            <a:endParaRPr kumimoji="1" lang="en-US" altLang="zh-CN" dirty="0"/>
          </a:p>
          <a:p>
            <a:r>
              <a:rPr kumimoji="1" lang="zh-CN" altLang="en-US" dirty="0"/>
              <a:t>即便最后那个版本，也不是最优的，但限于篇幅，只能讲到这里了，有机会再展开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902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417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这样是不是变得很简洁呢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616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我们先保存一下版本，使用</a:t>
            </a:r>
            <a:r>
              <a:rPr kumimoji="1"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kumimoji="1"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eject</a:t>
            </a:r>
            <a:r>
              <a:rPr kumimoji="1"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配置项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然后我们安装一个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插件，这样我们只能使用装饰器这样高级的语法，然后我们打开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将里面的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配置干掉，另建一个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babelrc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###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vscode</a:t>
            </a:r>
            <a:r>
              <a:rPr kumimoji="1" lang="en-US" altLang="zh-CN" dirty="0"/>
              <a:t> </a:t>
            </a:r>
            <a:r>
              <a:rPr kumimoji="1" lang="zh-CN" altLang="en-US" dirty="0"/>
              <a:t>演示代码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333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我们要将来自数据与操作数据的方法抽离出来，它们可能是在多个地方用，并且我们发现</a:t>
            </a:r>
            <a:r>
              <a:rPr kumimoji="1" lang="en-US" altLang="zh-CN" dirty="0" err="1"/>
              <a:t>addtodo</a:t>
            </a:r>
            <a:r>
              <a:rPr kumimoji="1" lang="zh-CN" altLang="en-US" dirty="0"/>
              <a:t>虽然定义在</a:t>
            </a:r>
            <a:r>
              <a:rPr kumimoji="1" lang="en-US" altLang="zh-CN" dirty="0" err="1"/>
              <a:t>TodoList</a:t>
            </a:r>
            <a:r>
              <a:rPr kumimoji="1" lang="zh-CN" altLang="en-US" dirty="0"/>
              <a:t>类，但是用在</a:t>
            </a:r>
            <a:r>
              <a:rPr kumimoji="1" lang="en-US" altLang="zh-CN" dirty="0" err="1"/>
              <a:t>TodoForm</a:t>
            </a:r>
            <a:r>
              <a:rPr kumimoji="1" lang="zh-CN" altLang="en-US" dirty="0"/>
              <a:t>，仅仅是因为它要操作一个最年里要的</a:t>
            </a:r>
            <a:r>
              <a:rPr kumimoji="1" lang="en-US" altLang="zh-CN" dirty="0" err="1"/>
              <a:t>todos</a:t>
            </a:r>
            <a:r>
              <a:rPr kumimoji="1" lang="zh-CN" altLang="en-US" dirty="0"/>
              <a:t>这个数组。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Redux</a:t>
            </a:r>
            <a:r>
              <a:rPr kumimoji="1" lang="zh-CN" altLang="en-US" dirty="0"/>
              <a:t>是官方钦点的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状态管理框架，我觉得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mobx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更好用，更入带大家入门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237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64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将我们当作后端工程师，不存在</a:t>
            </a:r>
            <a:r>
              <a:rPr kumimoji="1" lang="en-US" altLang="zh-CN" dirty="0"/>
              <a:t>DOM,</a:t>
            </a:r>
            <a:r>
              <a:rPr kumimoji="1" lang="zh-CN" altLang="en-US" dirty="0"/>
              <a:t> 只根据数据生成页面，只通过改动数据更新页面，只关注数据，了解充血模式，贫血模式等架构思想，不断优化提练代码，让维护性越来越高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1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在一个大公司里，基本上我们不会碰到一个新的项目，许多项目都是开发了</a:t>
            </a:r>
            <a:r>
              <a:rPr kumimoji="1" lang="en-US" altLang="zh-CN" dirty="0"/>
              <a:t>N </a:t>
            </a:r>
            <a:r>
              <a:rPr kumimoji="1" lang="zh-CN" altLang="en-US" dirty="0"/>
              <a:t>久，即便是一个全新的项目，对于公司的新人来说，公司的高手们已经给你们搭好架子了。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在三大框架时代，我们的代码都是要经过编译的，需要下载一大堆</a:t>
            </a:r>
            <a:r>
              <a:rPr kumimoji="1" lang="en-US" altLang="zh-CN" dirty="0" err="1"/>
              <a:t>npm</a:t>
            </a:r>
            <a:r>
              <a:rPr kumimoji="1" lang="zh-CN" altLang="en-US" dirty="0"/>
              <a:t>包，才能跑出我们见到的页面。但这对新人来讲非常不友好，我也不建议新人一开始就接触</a:t>
            </a:r>
            <a:r>
              <a:rPr kumimoji="1" lang="en-US" altLang="zh-CN" dirty="0" err="1"/>
              <a:t>bable</a:t>
            </a:r>
            <a:r>
              <a:rPr kumimoji="1" lang="en-US" altLang="zh-CN" dirty="0"/>
              <a:t>, webpack</a:t>
            </a:r>
            <a:r>
              <a:rPr kumimoji="1" lang="zh-CN" altLang="en-US" dirty="0"/>
              <a:t>这样的东西，这就像我们要做饭，还要了解煤气炉是怎么点火一样的。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不过，在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中，官方提供了一个简单好用的脚手架， 啊</a:t>
            </a:r>
            <a:r>
              <a:rPr kumimoji="1" lang="en-US" altLang="zh-CN" dirty="0"/>
              <a:t>create-react-app</a:t>
            </a:r>
            <a:r>
              <a:rPr kumimoji="1" lang="zh-CN" altLang="en-US" dirty="0"/>
              <a:t>， 我们只要点击这几条命令，就可以出来一个简单的页面，我们就在上面改就行了。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第二个，我们需要安装一个调试工具。虽然</a:t>
            </a:r>
            <a:r>
              <a:rPr kumimoji="1" lang="en-US" altLang="zh-CN" dirty="0"/>
              <a:t>chrome</a:t>
            </a:r>
            <a:r>
              <a:rPr kumimoji="1" lang="zh-CN" altLang="en-US" dirty="0"/>
              <a:t>浏览器的开发者工具很厉害了，但是它还是无法显示我们的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的一些内部东西。我们要安装一下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39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好让我们输入刚才命令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####. </a:t>
            </a:r>
            <a:r>
              <a:rPr kumimoji="1" lang="en-US" altLang="zh-CN" dirty="0" err="1"/>
              <a:t>vscode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102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我们的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类与函数只要返回</a:t>
            </a:r>
            <a:r>
              <a:rPr kumimoji="1" lang="en-US" altLang="zh-CN" dirty="0"/>
              <a:t>JSX</a:t>
            </a:r>
            <a:r>
              <a:rPr kumimoji="1" lang="zh-CN" altLang="en-US" dirty="0"/>
              <a:t>， 它就是一个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组件， 类的形式，我们叫类组件， 函数形式叫函数组件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24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我们的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类与函数只要返回</a:t>
            </a:r>
            <a:r>
              <a:rPr kumimoji="1" lang="en-US" altLang="zh-CN" dirty="0"/>
              <a:t>JSX</a:t>
            </a:r>
            <a:r>
              <a:rPr kumimoji="1" lang="zh-CN" altLang="en-US" dirty="0"/>
              <a:t>， 它就是一个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组件， 类的形式，我们叫类组件， 函数形式叫函数组件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846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我们看一下设计稿，最上面的是标题，不能动，不用管。第二部分是任务的列表，这肯定是由数据要循环生成出来的，每个任务前面是</a:t>
            </a:r>
            <a:r>
              <a:rPr kumimoji="1" lang="en-US" altLang="zh-CN" dirty="0"/>
              <a:t>checkbox, </a:t>
            </a:r>
            <a:r>
              <a:rPr kumimoji="1" lang="zh-CN" altLang="en-US" dirty="0"/>
              <a:t>内容主価，右边是删除</a:t>
            </a:r>
            <a:endParaRPr kumimoji="1" lang="en-US" altLang="zh-CN" dirty="0"/>
          </a:p>
          <a:p>
            <a:r>
              <a:rPr kumimoji="1" lang="zh-CN" altLang="en-US" dirty="0"/>
              <a:t>接着是一个汇总，显示有多少任务已经完成 </a:t>
            </a:r>
            <a:endParaRPr kumimoji="1" lang="en-US" altLang="zh-CN" dirty="0"/>
          </a:p>
          <a:p>
            <a:r>
              <a:rPr kumimoji="1" lang="zh-CN" altLang="en-US" dirty="0"/>
              <a:t>最下面是一个表格，用于添加任务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94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下面我们就要自己来写，因此还要补充一些知识 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它分两大块，一个是能产生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的各种组件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我们的类与函数只要返回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它就是一个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组件， 类的形式，我们叫类组件， 函数形式叫函数组件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是用来生成描述页面结构的虚拟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是一个个简单的对象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第二块是 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能将虚拟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转换为真实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的渲染引擎。</a:t>
            </a: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这个引擎也能随着我们调用组件的方法，</a:t>
            </a: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生成新的虚拟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时，能在内部以最小成本更新视图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108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JSX</a:t>
            </a:r>
            <a:r>
              <a:rPr kumimoji="1" lang="zh-CN" altLang="en-US" dirty="0"/>
              <a:t>是一个语法糖，它实际是长成这样。一个已经被执行的方法，标签里的标签名，属性，子标签，文本全部当成参数传进去，最后产生虚拟</a:t>
            </a:r>
            <a:r>
              <a:rPr kumimoji="1" lang="en-US" altLang="zh-CN" dirty="0"/>
              <a:t>DOM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这个地方的东西，叫</a:t>
            </a:r>
            <a:r>
              <a:rPr kumimoji="1" lang="en-US" altLang="zh-CN" dirty="0"/>
              <a:t>props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45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9951FC-18D1-2849-98F7-1138420A9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3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6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6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92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16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12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8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40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85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8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2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85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E744701-2BCC-C946-AE43-94874D820EE7}"/>
              </a:ext>
            </a:extLst>
          </p:cNvPr>
          <p:cNvSpPr/>
          <p:nvPr/>
        </p:nvSpPr>
        <p:spPr>
          <a:xfrm>
            <a:off x="2056438" y="2039551"/>
            <a:ext cx="4802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Hans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一个工业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级别的</a:t>
            </a:r>
            <a:r>
              <a:rPr kumimoji="1"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TodoList</a:t>
            </a:r>
            <a:endParaRPr lang="zh-CN" altLang="en-US" sz="32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DA3651-2601-A046-835C-DD019B942F10}"/>
              </a:ext>
            </a:extLst>
          </p:cNvPr>
          <p:cNvSpPr txBox="1"/>
          <p:nvPr/>
        </p:nvSpPr>
        <p:spPr>
          <a:xfrm>
            <a:off x="3874576" y="29059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latin typeface="Heiti SC Medium" pitchFamily="2" charset="-128"/>
                <a:ea typeface="Heiti SC Medium" pitchFamily="2" charset="-128"/>
              </a:rPr>
              <a:t>司徒正美</a:t>
            </a:r>
          </a:p>
        </p:txBody>
      </p:sp>
    </p:spTree>
    <p:extLst>
      <p:ext uri="{BB962C8B-B14F-4D97-AF65-F5344CB8AC3E}">
        <p14:creationId xmlns:p14="http://schemas.microsoft.com/office/powerpoint/2010/main" val="373274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96"/>
    </mc:Choice>
    <mc:Fallback>
      <p:transition spd="slow" advTm="227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1B57EA3-B276-FD49-8F7F-36D4E7D8A339}"/>
              </a:ext>
            </a:extLst>
          </p:cNvPr>
          <p:cNvSpPr/>
          <p:nvPr/>
        </p:nvSpPr>
        <p:spPr>
          <a:xfrm>
            <a:off x="1489435" y="1031841"/>
            <a:ext cx="6702456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&lt;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h2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</a:t>
            </a:r>
            <a:r>
              <a:rPr lang="en-US" altLang="zh-CN" sz="1800" i="1" dirty="0">
                <a:solidFill>
                  <a:srgbClr val="D19A66"/>
                </a:solidFill>
                <a:latin typeface=" Source Code Pro" panose="020B0509030403020204" pitchFamily="49" charset="0"/>
              </a:rPr>
              <a:t>title</a:t>
            </a:r>
            <a:r>
              <a:rPr lang="en-US" altLang="zh-CN" sz="1800" dirty="0">
                <a:solidFill>
                  <a:srgbClr val="56B6C2"/>
                </a:solidFill>
                <a:latin typeface=" Source Code Pro" panose="020B0509030403020204" pitchFamily="49" charset="0"/>
              </a:rPr>
              <a:t>=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{"</a:t>
            </a:r>
            <a:r>
              <a:rPr lang="en-US" altLang="zh-CN" sz="1800" dirty="0" err="1">
                <a:solidFill>
                  <a:srgbClr val="98C379"/>
                </a:solidFill>
                <a:latin typeface=" Source Code Pro" panose="020B0509030403020204" pitchFamily="49" charset="0"/>
              </a:rPr>
              <a:t>aaa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"}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&gt;</a:t>
            </a:r>
            <a:r>
              <a:rPr lang="en-US" altLang="zh-CN" sz="1800" dirty="0" err="1">
                <a:solidFill>
                  <a:srgbClr val="ABB2BF"/>
                </a:solidFill>
                <a:latin typeface=" Source Code Pro" panose="020B0509030403020204" pitchFamily="49" charset="0"/>
              </a:rPr>
              <a:t>xxxx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&lt;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span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&gt;&lt;/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span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&gt;</a:t>
            </a:r>
          </a:p>
          <a:p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&lt;/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h2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&gt;</a:t>
            </a:r>
          </a:p>
          <a:p>
            <a:b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</a:br>
            <a:r>
              <a:rPr lang="en-US" altLang="zh-CN" sz="1800" dirty="0" err="1">
                <a:solidFill>
                  <a:srgbClr val="E06C75"/>
                </a:solidFill>
                <a:latin typeface=" Source Code Pro" panose="020B0509030403020204" pitchFamily="49" charset="0"/>
              </a:rPr>
              <a:t>React</a:t>
            </a:r>
            <a:r>
              <a:rPr lang="en-US" altLang="zh-CN" sz="1800" dirty="0" err="1">
                <a:solidFill>
                  <a:srgbClr val="ABB2BF"/>
                </a:solidFill>
                <a:latin typeface=" Source Code Pro" panose="020B0509030403020204" pitchFamily="49" charset="0"/>
              </a:rPr>
              <a:t>.</a:t>
            </a:r>
            <a:r>
              <a:rPr lang="en-US" altLang="zh-CN" sz="1800" dirty="0" err="1">
                <a:solidFill>
                  <a:srgbClr val="61AFEF"/>
                </a:solidFill>
                <a:latin typeface=" Source Code Pro" panose="020B0509030403020204" pitchFamily="49" charset="0"/>
              </a:rPr>
              <a:t>createElement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(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"h2"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, {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title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</a:t>
            </a:r>
            <a:r>
              <a:rPr lang="en-US" altLang="zh-CN" sz="1800" dirty="0" err="1">
                <a:solidFill>
                  <a:srgbClr val="98C379"/>
                </a:solidFill>
                <a:latin typeface=" Source Code Pro" panose="020B0509030403020204" pitchFamily="49" charset="0"/>
              </a:rPr>
              <a:t>aaa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}, 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'xxx’,</a:t>
            </a:r>
            <a:b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</a:b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  </a:t>
            </a:r>
            <a:r>
              <a:rPr lang="en-US" altLang="zh-CN" sz="1800" dirty="0" err="1">
                <a:solidFill>
                  <a:srgbClr val="E06C75"/>
                </a:solidFill>
                <a:latin typeface=" Source Code Pro" panose="020B0509030403020204" pitchFamily="49" charset="0"/>
              </a:rPr>
              <a:t>React</a:t>
            </a:r>
            <a:r>
              <a:rPr lang="en-US" altLang="zh-CN" sz="1800" dirty="0" err="1">
                <a:solidFill>
                  <a:srgbClr val="ABB2BF"/>
                </a:solidFill>
                <a:latin typeface=" Source Code Pro" panose="020B0509030403020204" pitchFamily="49" charset="0"/>
              </a:rPr>
              <a:t>.</a:t>
            </a:r>
            <a:r>
              <a:rPr lang="en-US" altLang="zh-CN" sz="1800" dirty="0" err="1">
                <a:solidFill>
                  <a:srgbClr val="61AFEF"/>
                </a:solidFill>
                <a:latin typeface=" Source Code Pro" panose="020B0509030403020204" pitchFamily="49" charset="0"/>
              </a:rPr>
              <a:t>createElement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(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"span"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, null))</a:t>
            </a:r>
          </a:p>
          <a:p>
            <a:br>
              <a:rPr lang="en-US" altLang="zh-CN" dirty="0">
                <a:solidFill>
                  <a:srgbClr val="ABB2BF"/>
                </a:solidFill>
                <a:latin typeface=" Source Code Pro" panose="020B0509030403020204" pitchFamily="49" charset="0"/>
              </a:rPr>
            </a:br>
            <a:r>
              <a:rPr lang="en-US" altLang="zh-CN" sz="1800" dirty="0" err="1">
                <a:solidFill>
                  <a:srgbClr val="C678DD"/>
                </a:solidFill>
                <a:latin typeface=" Source Code Pro" panose="020B0509030403020204" pitchFamily="49" charset="0"/>
              </a:rPr>
              <a:t>var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</a:t>
            </a:r>
            <a:r>
              <a:rPr lang="en-US" altLang="zh-CN" sz="1800" dirty="0" err="1">
                <a:solidFill>
                  <a:srgbClr val="E06C75"/>
                </a:solidFill>
                <a:latin typeface=" Source Code Pro" panose="020B0509030403020204" pitchFamily="49" charset="0"/>
              </a:rPr>
              <a:t>vdom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</a:t>
            </a:r>
            <a:r>
              <a:rPr lang="en-US" altLang="zh-CN" sz="1800" dirty="0">
                <a:solidFill>
                  <a:srgbClr val="56B6C2"/>
                </a:solidFill>
                <a:latin typeface=" Source Code Pro" panose="020B0509030403020204" pitchFamily="49" charset="0"/>
              </a:rPr>
              <a:t>=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{</a:t>
            </a:r>
          </a:p>
          <a:p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   type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 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'h2'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   props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 {</a:t>
            </a:r>
          </a:p>
          <a:p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   title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 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</a:t>
            </a:r>
            <a:r>
              <a:rPr lang="en-US" altLang="zh-CN" sz="1800" dirty="0" err="1">
                <a:solidFill>
                  <a:srgbClr val="98C379"/>
                </a:solidFill>
                <a:latin typeface=" Source Code Pro" panose="020B0509030403020204" pitchFamily="49" charset="0"/>
              </a:rPr>
              <a:t>aaa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     </a:t>
            </a:r>
            <a:r>
              <a:rPr lang="zh-CN" altLang="en-US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children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 [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'xxx’, {</a:t>
            </a:r>
          </a:p>
          <a:p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           </a:t>
            </a:r>
            <a:r>
              <a:rPr lang="en-US" altLang="zh-CN" sz="1800" dirty="0">
                <a:solidFill>
                  <a:srgbClr val="D37377"/>
                </a:solidFill>
                <a:latin typeface=" Source Code Pro" panose="020B0509030403020204" pitchFamily="49" charset="0"/>
              </a:rPr>
              <a:t>type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: "span", </a:t>
            </a:r>
            <a:r>
              <a:rPr lang="en-US" altLang="zh-CN" sz="1800" dirty="0">
                <a:solidFill>
                  <a:srgbClr val="D37377"/>
                </a:solidFill>
                <a:latin typeface=" Source Code Pro" panose="020B0509030403020204" pitchFamily="49" charset="0"/>
              </a:rPr>
              <a:t>props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: {} }</a:t>
            </a:r>
          </a:p>
          <a:p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       ]</a:t>
            </a:r>
            <a:endParaRPr lang="en-US" altLang="zh-CN" sz="1800" dirty="0">
              <a:solidFill>
                <a:srgbClr val="ABB2BF"/>
              </a:solidFill>
              <a:latin typeface=" Source Code Pro" panose="020B0509030403020204" pitchFamily="49" charset="0"/>
            </a:endParaRPr>
          </a:p>
          <a:p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   }</a:t>
            </a:r>
          </a:p>
          <a:p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ABB2BF"/>
                </a:solidFill>
                <a:latin typeface=" Source Code Pro" panose="020B0509030403020204" pitchFamily="49" charset="0"/>
              </a:rPr>
            </a:br>
            <a:endParaRPr lang="en-US" altLang="zh-CN" b="0" dirty="0">
              <a:solidFill>
                <a:srgbClr val="ABB2BF"/>
              </a:solidFill>
              <a:effectLst/>
              <a:latin typeface=" Source Code Pro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029A17-5746-6440-8F2D-DF3FE479E5A5}"/>
              </a:ext>
            </a:extLst>
          </p:cNvPr>
          <p:cNvSpPr/>
          <p:nvPr/>
        </p:nvSpPr>
        <p:spPr>
          <a:xfrm>
            <a:off x="5355928" y="3266628"/>
            <a:ext cx="25390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600" b="1" dirty="0">
                <a:ln/>
                <a:solidFill>
                  <a:schemeClr val="accent4"/>
                </a:solidFill>
              </a:rPr>
              <a:t>虚拟</a:t>
            </a:r>
            <a:r>
              <a:rPr lang="en-US" altLang="zh-CN" sz="3600" b="1" dirty="0">
                <a:ln/>
                <a:solidFill>
                  <a:schemeClr val="accent4"/>
                </a:solidFill>
              </a:rPr>
              <a:t>DOM</a:t>
            </a:r>
            <a:endParaRPr lang="zh-CN" altLang="en-US" sz="3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02021E-C9D6-BA47-8F5E-9AA45F583666}"/>
              </a:ext>
            </a:extLst>
          </p:cNvPr>
          <p:cNvSpPr/>
          <p:nvPr/>
        </p:nvSpPr>
        <p:spPr>
          <a:xfrm>
            <a:off x="6086441" y="1031841"/>
            <a:ext cx="25390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3600" b="1" dirty="0">
                <a:ln/>
                <a:solidFill>
                  <a:schemeClr val="accent4"/>
                </a:solidFill>
              </a:rPr>
              <a:t>JSX</a:t>
            </a:r>
            <a:endParaRPr lang="zh-CN" altLang="en-US" sz="3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F15019-5F9C-3E4D-9916-C9A315DAE11D}"/>
              </a:ext>
            </a:extLst>
          </p:cNvPr>
          <p:cNvSpPr/>
          <p:nvPr/>
        </p:nvSpPr>
        <p:spPr>
          <a:xfrm>
            <a:off x="3337089" y="2564733"/>
            <a:ext cx="52884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dirty="0">
                <a:ln/>
                <a:solidFill>
                  <a:schemeClr val="accent4"/>
                </a:solidFill>
              </a:rPr>
              <a:t>一个已经被执行的方法</a:t>
            </a:r>
          </a:p>
        </p:txBody>
      </p:sp>
      <p:sp>
        <p:nvSpPr>
          <p:cNvPr id="9" name="左箭头 8">
            <a:extLst>
              <a:ext uri="{FF2B5EF4-FFF2-40B4-BE49-F238E27FC236}">
                <a16:creationId xmlns:a16="http://schemas.microsoft.com/office/drawing/2014/main" id="{067A7487-010F-4B47-AA10-F8626F47A5B2}"/>
              </a:ext>
            </a:extLst>
          </p:cNvPr>
          <p:cNvSpPr/>
          <p:nvPr/>
        </p:nvSpPr>
        <p:spPr>
          <a:xfrm>
            <a:off x="6312949" y="1263966"/>
            <a:ext cx="436775" cy="179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箭头 9">
            <a:extLst>
              <a:ext uri="{FF2B5EF4-FFF2-40B4-BE49-F238E27FC236}">
                <a16:creationId xmlns:a16="http://schemas.microsoft.com/office/drawing/2014/main" id="{628DE334-161F-5A45-916C-D9F8C94573F6}"/>
              </a:ext>
            </a:extLst>
          </p:cNvPr>
          <p:cNvSpPr/>
          <p:nvPr/>
        </p:nvSpPr>
        <p:spPr>
          <a:xfrm>
            <a:off x="4622275" y="3266628"/>
            <a:ext cx="436775" cy="179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6D81939-EEF0-8A41-8E50-EAED9E0293DE}"/>
              </a:ext>
            </a:extLst>
          </p:cNvPr>
          <p:cNvSpPr txBox="1">
            <a:spLocks/>
          </p:cNvSpPr>
          <p:nvPr/>
        </p:nvSpPr>
        <p:spPr>
          <a:xfrm>
            <a:off x="2196862" y="664651"/>
            <a:ext cx="5052483" cy="168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JSX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，动态描述界面的语言</a:t>
            </a:r>
          </a:p>
        </p:txBody>
      </p:sp>
    </p:spTree>
    <p:extLst>
      <p:ext uri="{BB962C8B-B14F-4D97-AF65-F5344CB8AC3E}">
        <p14:creationId xmlns:p14="http://schemas.microsoft.com/office/powerpoint/2010/main" val="1532783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8F56E80-8323-AC49-87E0-7BD98772B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1150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2D6C98-D48E-1C48-8508-1E09676FA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57" y="1249780"/>
            <a:ext cx="6286500" cy="5842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72ACB39-9979-1B4B-9D71-3275ABAD5770}"/>
              </a:ext>
            </a:extLst>
          </p:cNvPr>
          <p:cNvSpPr txBox="1">
            <a:spLocks/>
          </p:cNvSpPr>
          <p:nvPr/>
        </p:nvSpPr>
        <p:spPr>
          <a:xfrm>
            <a:off x="3573043" y="535206"/>
            <a:ext cx="1999535" cy="454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渲染引擎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69DE8B-15DC-964A-A3A8-2A0926749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423" y="1664297"/>
            <a:ext cx="5742789" cy="19703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A540D3-1323-2E47-BE5B-DEF05A522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519" y="3719202"/>
            <a:ext cx="5652023" cy="8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71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699290" y="697584"/>
            <a:ext cx="3078582" cy="7824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一些注意事项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116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7FFF23-6709-2247-B340-D11D94E0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29" y="1480007"/>
            <a:ext cx="6540500" cy="1295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3510DF-BA7C-BF48-B2F3-E8FB6431F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29" y="3056417"/>
            <a:ext cx="6997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9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4038655" y="1001309"/>
            <a:ext cx="1400611" cy="46941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JSX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与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{}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界定符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state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与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setState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生命周期，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render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与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componentXXX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6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699290" y="697585"/>
            <a:ext cx="1796537" cy="66930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字符串引用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函数引用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对象引用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9E1360-E296-5640-8560-F7AB0950208C}"/>
              </a:ext>
            </a:extLst>
          </p:cNvPr>
          <p:cNvSpPr txBox="1"/>
          <p:nvPr/>
        </p:nvSpPr>
        <p:spPr>
          <a:xfrm>
            <a:off x="1195024" y="3487918"/>
            <a:ext cx="6805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让你远离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的选择器方法，</a:t>
            </a:r>
            <a:r>
              <a:rPr kumimoji="1" lang="en-US" altLang="zh-CN" sz="1800" dirty="0" err="1">
                <a:latin typeface="Heiti SC Medium" pitchFamily="2" charset="-128"/>
                <a:ea typeface="Heiti SC Medium" pitchFamily="2" charset="-128"/>
              </a:rPr>
              <a:t>getElementById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, </a:t>
            </a:r>
            <a:r>
              <a:rPr kumimoji="1" lang="en-US" altLang="zh-CN" sz="1800" dirty="0" err="1">
                <a:latin typeface="Heiti SC Medium" pitchFamily="2" charset="-128"/>
                <a:ea typeface="Heiti SC Medium" pitchFamily="2" charset="-128"/>
              </a:rPr>
              <a:t>querySelector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,</a:t>
            </a:r>
          </a:p>
          <a:p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更加注意于数据的本身</a:t>
            </a:r>
          </a:p>
        </p:txBody>
      </p:sp>
    </p:spTree>
    <p:extLst>
      <p:ext uri="{BB962C8B-B14F-4D97-AF65-F5344CB8AC3E}">
        <p14:creationId xmlns:p14="http://schemas.microsoft.com/office/powerpoint/2010/main" val="102659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2450318" y="650450"/>
            <a:ext cx="4973370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JSX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一些指令的参照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hidden vs v-show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&amp;&amp;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与三元 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vs v-if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map vs v-for (key)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onClick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vs @click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18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35A919-7453-1F48-B360-433E915F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" y="1226144"/>
            <a:ext cx="6768445" cy="31364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F81429-5F1C-7648-9BBD-13A882B88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302" y="1358199"/>
            <a:ext cx="2655518" cy="287229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A0BC854B-33AC-1A4F-9FD5-D9361F1EF9A4}"/>
              </a:ext>
            </a:extLst>
          </p:cNvPr>
          <p:cNvSpPr txBox="1">
            <a:spLocks/>
          </p:cNvSpPr>
          <p:nvPr/>
        </p:nvSpPr>
        <p:spPr>
          <a:xfrm>
            <a:off x="2620936" y="554060"/>
            <a:ext cx="3515914" cy="539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React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开发者工具</a:t>
            </a:r>
          </a:p>
        </p:txBody>
      </p:sp>
    </p:spTree>
    <p:extLst>
      <p:ext uri="{BB962C8B-B14F-4D97-AF65-F5344CB8AC3E}">
        <p14:creationId xmlns:p14="http://schemas.microsoft.com/office/powerpoint/2010/main" val="17750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403076" y="659876"/>
            <a:ext cx="3195687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第二版 拆分组件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如何拆分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如何控制子组件更新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函数组件与类组件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30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058268" y="485639"/>
            <a:ext cx="3078582" cy="7824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一些注意事项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775034" y="1704174"/>
            <a:ext cx="62848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先拆出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JSX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，再分离相关属性与方法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根据 方法的多寡决定组件的类型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跨组件的方法与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ref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传递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207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6F0B48-2C34-2641-BBB2-C0B9A0C5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84" y="1202898"/>
            <a:ext cx="3119562" cy="34445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ECB21E-EF61-564F-8F35-F9EA51453AFF}"/>
              </a:ext>
            </a:extLst>
          </p:cNvPr>
          <p:cNvSpPr txBox="1"/>
          <p:nvPr/>
        </p:nvSpPr>
        <p:spPr>
          <a:xfrm>
            <a:off x="4732256" y="1847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容器组件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6B34E2-EB3C-C346-8AC9-17AC8CE0193E}"/>
              </a:ext>
            </a:extLst>
          </p:cNvPr>
          <p:cNvSpPr txBox="1"/>
          <p:nvPr/>
        </p:nvSpPr>
        <p:spPr>
          <a:xfrm>
            <a:off x="6336383" y="1847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展示组件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769733-83B6-F641-84FB-1A629D5C46AD}"/>
              </a:ext>
            </a:extLst>
          </p:cNvPr>
          <p:cNvSpPr txBox="1"/>
          <p:nvPr/>
        </p:nvSpPr>
        <p:spPr>
          <a:xfrm>
            <a:off x="4824340" y="29081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rgbClr val="C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类组件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8C742A-6054-9545-A740-8B69B6158332}"/>
              </a:ext>
            </a:extLst>
          </p:cNvPr>
          <p:cNvSpPr txBox="1"/>
          <p:nvPr/>
        </p:nvSpPr>
        <p:spPr>
          <a:xfrm>
            <a:off x="6329061" y="2925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rgbClr val="C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函数组件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B04A5E-3B8A-1544-B450-6F8AE29194EB}"/>
              </a:ext>
            </a:extLst>
          </p:cNvPr>
          <p:cNvSpPr txBox="1"/>
          <p:nvPr/>
        </p:nvSpPr>
        <p:spPr>
          <a:xfrm>
            <a:off x="4708924" y="3849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chemeClr val="accent1">
                    <a:lumMod val="7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用于布局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EF587F-45D4-B84B-9133-CEFB17916F65}"/>
              </a:ext>
            </a:extLst>
          </p:cNvPr>
          <p:cNvSpPr txBox="1"/>
          <p:nvPr/>
        </p:nvSpPr>
        <p:spPr>
          <a:xfrm>
            <a:off x="6079988" y="3817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chemeClr val="accent1">
                    <a:lumMod val="7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实现业务需求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2C490991-B4CD-7149-A180-74E07E065401}"/>
              </a:ext>
            </a:extLst>
          </p:cNvPr>
          <p:cNvSpPr/>
          <p:nvPr/>
        </p:nvSpPr>
        <p:spPr>
          <a:xfrm>
            <a:off x="5082529" y="2305672"/>
            <a:ext cx="254524" cy="36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690BAB7C-6FDD-7E4A-B8B6-37892B801ED7}"/>
              </a:ext>
            </a:extLst>
          </p:cNvPr>
          <p:cNvSpPr/>
          <p:nvPr/>
        </p:nvSpPr>
        <p:spPr>
          <a:xfrm>
            <a:off x="5095884" y="3379568"/>
            <a:ext cx="254524" cy="36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79F2AD66-F3DD-7D49-89B8-6835BAC7674E}"/>
              </a:ext>
            </a:extLst>
          </p:cNvPr>
          <p:cNvSpPr/>
          <p:nvPr/>
        </p:nvSpPr>
        <p:spPr>
          <a:xfrm>
            <a:off x="6610294" y="2355908"/>
            <a:ext cx="254524" cy="36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3187B41C-6B81-1342-A182-1AF717602451}"/>
              </a:ext>
            </a:extLst>
          </p:cNvPr>
          <p:cNvSpPr/>
          <p:nvPr/>
        </p:nvSpPr>
        <p:spPr>
          <a:xfrm>
            <a:off x="6610294" y="3354612"/>
            <a:ext cx="254524" cy="36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1F1F2C9-D783-5749-888A-F714585A7058}"/>
              </a:ext>
            </a:extLst>
          </p:cNvPr>
          <p:cNvSpPr txBox="1">
            <a:spLocks/>
          </p:cNvSpPr>
          <p:nvPr/>
        </p:nvSpPr>
        <p:spPr>
          <a:xfrm>
            <a:off x="3670500" y="351014"/>
            <a:ext cx="3078582" cy="7824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组件的划分</a:t>
            </a:r>
          </a:p>
        </p:txBody>
      </p:sp>
    </p:spTree>
    <p:extLst>
      <p:ext uri="{BB962C8B-B14F-4D97-AF65-F5344CB8AC3E}">
        <p14:creationId xmlns:p14="http://schemas.microsoft.com/office/powerpoint/2010/main" val="218714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4038655" y="1001309"/>
            <a:ext cx="1066689" cy="46941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982425" y="1591052"/>
            <a:ext cx="4998204" cy="245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准备工作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开发第一版 ，基础知识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开发第二版 ，拆分子组件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开发第三版 ，拆分数据模型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总结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680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2859790" y="650449"/>
            <a:ext cx="4129591" cy="65987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第三版 抽离数据模型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501657" y="1713602"/>
            <a:ext cx="6501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没有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state,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没有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setState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 减少属性类型的关注，也不用管如何更新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更好地跨层次更新组件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更好地跨层次传送数据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2BD9D6-22E4-C946-BB8B-FCF9E0701551}"/>
              </a:ext>
            </a:extLst>
          </p:cNvPr>
          <p:cNvSpPr/>
          <p:nvPr/>
        </p:nvSpPr>
        <p:spPr>
          <a:xfrm>
            <a:off x="1697479" y="3529484"/>
            <a:ext cx="1789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redux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D513FF-FBDE-2F47-9789-CB3236E79DBE}"/>
              </a:ext>
            </a:extLst>
          </p:cNvPr>
          <p:cNvSpPr/>
          <p:nvPr/>
        </p:nvSpPr>
        <p:spPr>
          <a:xfrm>
            <a:off x="4679691" y="3529484"/>
            <a:ext cx="1752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mobx</a:t>
            </a:r>
            <a:endParaRPr lang="zh-CN" altLang="en-US" sz="5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5DCC24-CC35-B648-B5DD-5705719F5436}"/>
              </a:ext>
            </a:extLst>
          </p:cNvPr>
          <p:cNvSpPr txBox="1"/>
          <p:nvPr/>
        </p:nvSpPr>
        <p:spPr>
          <a:xfrm>
            <a:off x="3942837" y="3945798"/>
            <a:ext cx="3297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46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299381" y="224915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mobx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078817-4EB6-2740-AF1F-EAD680518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686" y="1478764"/>
            <a:ext cx="4689442" cy="5298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BE5CA0-B8C8-CE40-9C97-2E9D3E203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214" y="2008644"/>
            <a:ext cx="4667512" cy="28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2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299381" y="441731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使用装饰器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D6B53F-4B0F-9A4A-83CF-C8629C64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88" y="1373695"/>
            <a:ext cx="5156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1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2356701" y="300331"/>
            <a:ext cx="4845378" cy="61407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添加语法层面的编译支持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E49C67-B793-E042-8369-EE0043E7B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23" y="1101406"/>
            <a:ext cx="5863471" cy="31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562681" y="659876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装饰器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793888" y="1449650"/>
            <a:ext cx="49982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@observable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监控属性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@computed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计算属性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@action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监控方法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@inject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注入数据源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@observer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代替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setState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更新组件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&lt;Provider /&gt;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全局提供数据源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222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D236B6-0553-7C4B-BBCC-C7C77CB1A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83" y="0"/>
            <a:ext cx="6028032" cy="48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01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562681" y="659876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234910" y="1594643"/>
            <a:ext cx="68815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React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的渲染是基于虚拟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三种引用子级对象的方法（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ref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的三种形态）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分割视图，抽象子组件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抽取数据模型，变组件间的通信为语法糖的自然处理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61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690A7-1F12-8C4E-9F42-22AFDEB4B1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573043" y="535206"/>
            <a:ext cx="1999535" cy="454690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准备工作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E4903F-93AF-C941-9E34-D86FA8D12A4E}"/>
              </a:ext>
            </a:extLst>
          </p:cNvPr>
          <p:cNvSpPr txBox="1"/>
          <p:nvPr/>
        </p:nvSpPr>
        <p:spPr>
          <a:xfrm>
            <a:off x="1885361" y="1751308"/>
            <a:ext cx="5538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安装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create-react-app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安装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chrome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react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开发者工具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F91BA2-D5A7-5740-BE01-E1362EBD2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751" y="2850877"/>
            <a:ext cx="3980934" cy="14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2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6D35BC7-4140-6444-AB6A-DA772AF1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9" y="3098342"/>
            <a:ext cx="3886200" cy="1473200"/>
          </a:xfrm>
          <a:prstGeom prst="rect">
            <a:avLst/>
          </a:prstGeom>
        </p:spPr>
      </p:pic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AFD36787-055A-A24B-BBEA-9C8E8AE12BB7}"/>
              </a:ext>
            </a:extLst>
          </p:cNvPr>
          <p:cNvSpPr txBox="1">
            <a:spLocks/>
          </p:cNvSpPr>
          <p:nvPr/>
        </p:nvSpPr>
        <p:spPr>
          <a:xfrm>
            <a:off x="628650" y="1442666"/>
            <a:ext cx="7798913" cy="174359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下载</a:t>
            </a:r>
            <a:r>
              <a:rPr kumimoji="1" lang="en-US" altLang="zh-CN" dirty="0"/>
              <a:t>react-developer-tools</a:t>
            </a:r>
            <a:r>
              <a:rPr kumimoji="1" lang="zh-CN" altLang="en-US" dirty="0"/>
              <a:t> 谷歌插件。 需要翻墙，这里提供一个本地资源：</a:t>
            </a:r>
            <a:r>
              <a:rPr kumimoji="1" lang="en-US" altLang="zh-CN" dirty="0"/>
              <a:t>https://www.crx4chrome.com/</a:t>
            </a:r>
            <a:r>
              <a:rPr kumimoji="1" lang="en-US" altLang="zh-CN" dirty="0" err="1"/>
              <a:t>crx</a:t>
            </a:r>
            <a:r>
              <a:rPr kumimoji="1" lang="en-US" altLang="zh-CN" dirty="0"/>
              <a:t>/3068/</a:t>
            </a:r>
            <a:endParaRPr kumimoji="1" lang="zh-CN" altLang="en-US" dirty="0"/>
          </a:p>
          <a:p>
            <a:r>
              <a:rPr kumimoji="1" lang="zh-CN" altLang="en-US" dirty="0"/>
              <a:t>打开谷歌浏览器，在路址栏输入：</a:t>
            </a:r>
            <a:r>
              <a:rPr kumimoji="1" lang="en-US" altLang="zh-CN" dirty="0"/>
              <a:t>chrome://extensions/</a:t>
            </a:r>
          </a:p>
          <a:p>
            <a:r>
              <a:rPr kumimoji="1" lang="zh-CN" altLang="en-US" dirty="0"/>
              <a:t>将下载的插件拖入谷歌浏览器，然后选中允许访问文件网址。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7E010B18-7341-CA45-BC68-545FAAFE9BC9}"/>
              </a:ext>
            </a:extLst>
          </p:cNvPr>
          <p:cNvSpPr txBox="1">
            <a:spLocks/>
          </p:cNvSpPr>
          <p:nvPr/>
        </p:nvSpPr>
        <p:spPr>
          <a:xfrm>
            <a:off x="2620936" y="554060"/>
            <a:ext cx="3515914" cy="539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React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开发者工具</a:t>
            </a:r>
          </a:p>
        </p:txBody>
      </p:sp>
    </p:spTree>
    <p:extLst>
      <p:ext uri="{BB962C8B-B14F-4D97-AF65-F5344CB8AC3E}">
        <p14:creationId xmlns:p14="http://schemas.microsoft.com/office/powerpoint/2010/main" val="103229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AA78A2-7E64-4B47-A794-9BD12EA9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48" y="481568"/>
            <a:ext cx="7560297" cy="37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7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C5F51F1-D420-1B4A-BDFE-D9CE77DC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62" y="181222"/>
            <a:ext cx="6527718" cy="450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8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744E37-72B6-E847-A976-C413939BD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20" y="320511"/>
            <a:ext cx="6500542" cy="46475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7A42B5F-6F4B-B644-BD19-15BDAB01AD97}"/>
              </a:ext>
            </a:extLst>
          </p:cNvPr>
          <p:cNvSpPr/>
          <p:nvPr/>
        </p:nvSpPr>
        <p:spPr>
          <a:xfrm>
            <a:off x="5712643" y="593888"/>
            <a:ext cx="1432874" cy="17251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/>
              <a:t>props</a:t>
            </a:r>
          </a:p>
          <a:p>
            <a:r>
              <a:rPr kumimoji="1" lang="en-US" altLang="zh-CN" sz="2800" dirty="0"/>
              <a:t>state</a:t>
            </a:r>
          </a:p>
          <a:p>
            <a:r>
              <a:rPr kumimoji="1" lang="en-US" altLang="zh-CN" sz="2800" dirty="0"/>
              <a:t>context</a:t>
            </a:r>
          </a:p>
          <a:p>
            <a:r>
              <a:rPr kumimoji="1" lang="en-US" altLang="zh-CN" sz="2800" dirty="0"/>
              <a:t>refs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664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D67A4F-1503-D641-A54F-643BF7064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48" y="301657"/>
            <a:ext cx="6962515" cy="43808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47FCE4-3680-0C40-AB04-D8DCF38AE2C9}"/>
              </a:ext>
            </a:extLst>
          </p:cNvPr>
          <p:cNvSpPr txBox="1"/>
          <p:nvPr/>
        </p:nvSpPr>
        <p:spPr>
          <a:xfrm>
            <a:off x="546755" y="697584"/>
            <a:ext cx="954107" cy="40011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75D1FA"/>
                </a:solidFill>
                <a:latin typeface="Heiti SC Medium" pitchFamily="2" charset="-128"/>
                <a:ea typeface="Heiti SC Medium" pitchFamily="2" charset="-128"/>
              </a:rPr>
              <a:t>设计稿</a:t>
            </a:r>
          </a:p>
        </p:txBody>
      </p:sp>
    </p:spTree>
    <p:extLst>
      <p:ext uri="{BB962C8B-B14F-4D97-AF65-F5344CB8AC3E}">
        <p14:creationId xmlns:p14="http://schemas.microsoft.com/office/powerpoint/2010/main" val="3640196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DE9E4-B5AD-B243-9572-634673193F8E}"/>
              </a:ext>
            </a:extLst>
          </p:cNvPr>
          <p:cNvSpPr txBox="1">
            <a:spLocks/>
          </p:cNvSpPr>
          <p:nvPr/>
        </p:nvSpPr>
        <p:spPr>
          <a:xfrm>
            <a:off x="3082849" y="629474"/>
            <a:ext cx="2639221" cy="435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React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82A13C-04AF-7D4F-BB0B-2798BC66BE31}"/>
              </a:ext>
            </a:extLst>
          </p:cNvPr>
          <p:cNvSpPr txBox="1"/>
          <p:nvPr/>
        </p:nvSpPr>
        <p:spPr>
          <a:xfrm>
            <a:off x="2064471" y="1725105"/>
            <a:ext cx="56733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能产生描述生成页面结构的虚拟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的</a:t>
            </a:r>
            <a:r>
              <a:rPr kumimoji="1" lang="zh-CN" altLang="en-US" sz="180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各种组件</a:t>
            </a:r>
            <a:endParaRPr kumimoji="1" lang="en-US" altLang="zh-CN" sz="1800" dirty="0">
              <a:solidFill>
                <a:srgbClr val="C00000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dirty="0"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能将虚拟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 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转换为真实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的</a:t>
            </a:r>
            <a:r>
              <a:rPr kumimoji="1" lang="zh-CN" altLang="en-US" sz="180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渲染引擎。</a:t>
            </a:r>
            <a:endParaRPr kumimoji="1" lang="en-US" altLang="zh-CN" sz="1800" dirty="0">
              <a:solidFill>
                <a:srgbClr val="C0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这个引擎也能随着我们调用组件的方法，</a:t>
            </a:r>
            <a:endParaRPr kumimoji="1" lang="en-US" altLang="zh-CN" sz="18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生成新的虚拟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 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时，能在内部以最小成本更新视图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81F0A1-7A9F-E74C-8249-428106115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362" y="3183706"/>
            <a:ext cx="4535668" cy="11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3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6394</TotalTime>
  <Words>1814</Words>
  <Application>Microsoft Macintosh PowerPoint</Application>
  <PresentationFormat>全屏显示(16:9)</PresentationFormat>
  <Paragraphs>217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等线</vt:lpstr>
      <vt:lpstr>等线 Light</vt:lpstr>
      <vt:lpstr>Microsoft YaHei</vt:lpstr>
      <vt:lpstr>Heiti SC Medium</vt:lpstr>
      <vt:lpstr>Kaiti SC</vt:lpstr>
      <vt:lpstr>PingFang SC</vt:lpstr>
      <vt:lpstr> Source Code Pro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准备工作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NEXT课程PPT规范</dc:title>
  <dc:creator>T116417</dc:creator>
  <cp:lastModifiedBy>Microsoft Office User</cp:lastModifiedBy>
  <cp:revision>321</cp:revision>
  <dcterms:created xsi:type="dcterms:W3CDTF">2018-09-19T08:42:40Z</dcterms:created>
  <dcterms:modified xsi:type="dcterms:W3CDTF">2019-09-04T18:30:51Z</dcterms:modified>
</cp:coreProperties>
</file>