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05" r:id="rId2"/>
    <p:sldId id="258" r:id="rId3"/>
    <p:sldId id="315" r:id="rId4"/>
    <p:sldId id="317" r:id="rId5"/>
    <p:sldId id="319" r:id="rId6"/>
    <p:sldId id="322" r:id="rId7"/>
    <p:sldId id="260" r:id="rId8"/>
    <p:sldId id="329" r:id="rId9"/>
    <p:sldId id="345" r:id="rId10"/>
    <p:sldId id="321" r:id="rId11"/>
    <p:sldId id="323" r:id="rId12"/>
    <p:sldId id="325" r:id="rId13"/>
    <p:sldId id="327" r:id="rId14"/>
    <p:sldId id="328" r:id="rId15"/>
    <p:sldId id="330" r:id="rId16"/>
    <p:sldId id="332" r:id="rId17"/>
    <p:sldId id="331" r:id="rId18"/>
    <p:sldId id="346" r:id="rId19"/>
    <p:sldId id="347" r:id="rId20"/>
    <p:sldId id="348" r:id="rId21"/>
    <p:sldId id="349" r:id="rId22"/>
    <p:sldId id="333" r:id="rId23"/>
    <p:sldId id="336" r:id="rId24"/>
    <p:sldId id="337" r:id="rId25"/>
    <p:sldId id="344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05"/>
            <p14:sldId id="258"/>
            <p14:sldId id="315"/>
            <p14:sldId id="317"/>
            <p14:sldId id="319"/>
            <p14:sldId id="322"/>
            <p14:sldId id="260"/>
            <p14:sldId id="329"/>
            <p14:sldId id="345"/>
            <p14:sldId id="321"/>
            <p14:sldId id="323"/>
            <p14:sldId id="325"/>
            <p14:sldId id="327"/>
            <p14:sldId id="328"/>
            <p14:sldId id="330"/>
            <p14:sldId id="332"/>
            <p14:sldId id="331"/>
            <p14:sldId id="346"/>
            <p14:sldId id="347"/>
            <p14:sldId id="348"/>
            <p14:sldId id="349"/>
            <p14:sldId id="333"/>
            <p14:sldId id="336"/>
            <p14:sldId id="33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D9"/>
    <a:srgbClr val="536497"/>
    <a:srgbClr val="797EC0"/>
    <a:srgbClr val="61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/>
    <p:restoredTop sz="78209"/>
  </p:normalViewPr>
  <p:slideViewPr>
    <p:cSldViewPr snapToGrid="0" snapToObjects="1">
      <p:cViewPr varScale="1">
        <p:scale>
          <a:sx n="135" d="100"/>
          <a:sy n="135" d="100"/>
        </p:scale>
        <p:origin x="50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zhaozhiming.github.io/blog/2018/01/08/create-react-app-override-webpack-confi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大家好，本课程是讲解一个大公司是如何用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开发代码。因为在大公司中，我们的项目都是多人一起开发，写好后会经过多次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，如何实现模块化，高可维护的代码是非常重要。</a:t>
            </a:r>
            <a:endParaRPr kumimoji="1" lang="en-US" altLang="zh-CN" dirty="0"/>
          </a:p>
          <a:p>
            <a:r>
              <a:rPr kumimoji="1" lang="zh-CN" altLang="en-US" dirty="0"/>
              <a:t>本课程基本上是零基础，只要懂一点</a:t>
            </a:r>
            <a:r>
              <a:rPr kumimoji="1" lang="en-US" altLang="zh-CN" dirty="0"/>
              <a:t>JS</a:t>
            </a:r>
            <a:r>
              <a:rPr kumimoji="1" lang="zh-CN" altLang="en-US" dirty="0"/>
              <a:t>知识及会安装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就可以跟着学习。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7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3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一个组件最好只有一个方法有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，就是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里面代码行数太多，或者你需要抽取部分到其他方法中，那么建议弄成另一个组件。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如果这个组件只是涉及显示，不会进行大量的交互行为，我们可以弄成一个函数组件。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9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以后修改就不在用一大过代码中改动。 并且通过</a:t>
            </a:r>
            <a:r>
              <a:rPr kumimoji="1" lang="en-US" altLang="zh-CN" dirty="0" err="1"/>
              <a:t>shouldComponentUpdate</a:t>
            </a:r>
            <a:r>
              <a:rPr kumimoji="1" lang="zh-CN" altLang="en-US" dirty="0"/>
              <a:t>， 我们可以减少每次更新的范围，从而提高性能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3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的作者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Abramov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将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组件分成两大类 </a:t>
            </a:r>
            <a:r>
              <a:rPr lang="zh-CN" alt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容器组件和展示组件</a:t>
            </a:r>
            <a:endParaRPr lang="en-US" altLang="zh-C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28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狀态管理库，因为我们都单独将狀态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抽离出来管理了，因此叫这名字。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是官方出品的，用法非常朴素麻烦，代码量有点多。 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是另一个第三方方案， 用法非常魔幻时尚，代码量少。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21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41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1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我们先保存一下版本，使用</a:t>
            </a:r>
            <a:r>
              <a:rPr kumimoji="1"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kumimoji="1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eject</a:t>
            </a:r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然后我们安装一个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插件，这样我们只能使用装饰器这样高级的语法，然后我们打开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将里面的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配置干掉，另建一个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如何扩展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create-react-app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的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webpack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配置传送门</a:t>
            </a:r>
            <a:endParaRPr lang="en-US" altLang="zh-CN" sz="9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上面的文章会介绍到，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react-scripts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的一个核心包，一些脚本和工具的默认配置都集成在里面，而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命令执行后会将封装在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中的配置全部反编译到当前项目，这样用户就能完全取得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文件的控制权。所以，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命令存在的意义就是更改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配置存在的啊！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33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3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这是我们目录，我们看到，基本都是在迭代版本。因为我们的代码都是改出来，在不是写出来的。每一个版本我都加入一些新知识或者一些新的功能点。</a:t>
            </a:r>
            <a:endParaRPr kumimoji="1" lang="en-US" altLang="zh-CN" dirty="0"/>
          </a:p>
          <a:p>
            <a:r>
              <a:rPr kumimoji="1" lang="zh-CN" altLang="en-US" dirty="0"/>
              <a:t>即便最后那个版本，也不是最优的，但限于篇幅，只能讲到这里了，代码的重构与优化是无止境的。</a:t>
            </a:r>
            <a:endParaRPr kumimoji="1" lang="en-US" altLang="zh-CN" dirty="0"/>
          </a:p>
          <a:p>
            <a:r>
              <a:rPr kumimoji="1" lang="zh-CN" altLang="en-US" dirty="0"/>
              <a:t>只有不断重构，才会不断成长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90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将我们当作后端工程师，不存在</a:t>
            </a:r>
            <a:r>
              <a:rPr kumimoji="1" lang="en-US" altLang="zh-CN" dirty="0"/>
              <a:t>DOM,</a:t>
            </a:r>
            <a:r>
              <a:rPr kumimoji="1" lang="zh-CN" altLang="en-US" dirty="0"/>
              <a:t> 只根据数据生成页面，只通过改动数据更新页面，只关注数据，了解充血模式，贫血模式等架构思想，不断优化提练代码，让维护性越来越高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在一个大公司里，基本上我们不会碰到一个新的项目，许多项目都是开发了</a:t>
            </a:r>
            <a:r>
              <a:rPr kumimoji="1" lang="en-US" altLang="zh-CN" dirty="0"/>
              <a:t>N </a:t>
            </a:r>
            <a:r>
              <a:rPr kumimoji="1" lang="zh-CN" altLang="en-US" dirty="0"/>
              <a:t>久，即便是一个全新的项目，对于公司的新人来说，公司的高手们已经给你们搭好架子了。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在三大框架时代，我们的代码都是要经过编译的，需要下载一大堆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包，使用</a:t>
            </a:r>
            <a:r>
              <a:rPr kumimoji="1" lang="en-US" altLang="zh-CN" dirty="0"/>
              <a:t>webpack babel</a:t>
            </a:r>
            <a:r>
              <a:rPr kumimoji="1" lang="zh-CN" altLang="en-US" dirty="0"/>
              <a:t>与公司的内部</a:t>
            </a:r>
            <a:r>
              <a:rPr kumimoji="1" lang="en-US" altLang="zh-CN" dirty="0"/>
              <a:t>UI</a:t>
            </a:r>
            <a:r>
              <a:rPr kumimoji="1" lang="zh-CN" altLang="en-US" dirty="0"/>
              <a:t>库， 持续集成脚本，才能跑出我们见到的页面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这个过程就叫搭脚手架。 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中，官方提供了一个简单好用的脚手架， </a:t>
            </a:r>
            <a:r>
              <a:rPr kumimoji="1" lang="en-US" altLang="zh-CN" dirty="0"/>
              <a:t>create-react-app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39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 我们找开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目录， 只留下</a:t>
            </a:r>
            <a:r>
              <a:rPr kumimoji="1" lang="en-US" altLang="zh-CN" dirty="0" err="1"/>
              <a:t>index.js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index.css</a:t>
            </a:r>
            <a:r>
              <a:rPr kumimoji="1" lang="zh-CN" altLang="en-US" dirty="0"/>
              <a:t>，其他全部删光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我们看一下设计入，最上面的是标题，不能动，不用管。第二部分是任务的列表，这肯定是由数据要循环生成出来的，每个任务前面是</a:t>
            </a:r>
            <a:r>
              <a:rPr kumimoji="1" lang="en-US" altLang="zh-CN" dirty="0"/>
              <a:t>checkbox, </a:t>
            </a:r>
            <a:r>
              <a:rPr kumimoji="1" lang="zh-CN" altLang="en-US" dirty="0"/>
              <a:t>内容主価，右边是删除</a:t>
            </a:r>
            <a:endParaRPr kumimoji="1" lang="en-US" altLang="zh-CN" dirty="0"/>
          </a:p>
          <a:p>
            <a:r>
              <a:rPr kumimoji="1" lang="zh-CN" altLang="en-US" dirty="0"/>
              <a:t>接着是一个汇总，显示有多少任务已经完成 </a:t>
            </a:r>
            <a:endParaRPr kumimoji="1" lang="en-US" altLang="zh-CN" dirty="0"/>
          </a:p>
          <a:p>
            <a:r>
              <a:rPr kumimoji="1" lang="zh-CN" altLang="en-US" dirty="0"/>
              <a:t>最下面是一个表格，用于添加任务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ReactDOM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10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JSX</a:t>
            </a:r>
            <a:r>
              <a:rPr kumimoji="1" lang="zh-CN" altLang="en-US" dirty="0"/>
              <a:t>， 是</a:t>
            </a:r>
            <a:r>
              <a:rPr kumimoji="1" lang="en-US" altLang="zh-CN" dirty="0" err="1"/>
              <a:t>React.createElement</a:t>
            </a:r>
            <a:r>
              <a:rPr kumimoji="1" lang="zh-CN" altLang="en-US" dirty="0"/>
              <a:t>的语法糖，用到它的地方就要引入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库，界定符两边的代码是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的逻辑编写，界定符内部的代码以</a:t>
            </a:r>
            <a:r>
              <a:rPr kumimoji="1" lang="en-US" altLang="zh-CN" dirty="0"/>
              <a:t>JS</a:t>
            </a:r>
            <a:r>
              <a:rPr kumimoji="1" lang="zh-CN" altLang="en-US" dirty="0"/>
              <a:t>的方式编写， 由于</a:t>
            </a:r>
            <a:r>
              <a:rPr kumimoji="1" lang="en-US" altLang="zh-CN" dirty="0"/>
              <a:t>JSX</a:t>
            </a:r>
            <a:r>
              <a:rPr kumimoji="1" lang="zh-CN" altLang="en-US" dirty="0"/>
              <a:t>又包含在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的组件中，因此这是</a:t>
            </a:r>
            <a:r>
              <a:rPr kumimoji="1" lang="en-US" altLang="zh-CN" dirty="0"/>
              <a:t>html in 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生命周期：只有类组件才有的东西，一些特殊的方法，继承自</a:t>
            </a:r>
            <a:r>
              <a:rPr kumimoji="1" lang="en-US" altLang="zh-CN" dirty="0" err="1"/>
              <a:t>React.Component</a:t>
            </a:r>
            <a:r>
              <a:rPr kumimoji="1" lang="zh-CN" altLang="en-US" dirty="0"/>
              <a:t>的功能 。页面在渲染过程中，除非有特殊处理，肯定会触发的方法。这个特殊处理为</a:t>
            </a:r>
            <a:r>
              <a:rPr kumimoji="1" lang="en-US" altLang="zh-CN" dirty="0" err="1"/>
              <a:t>shouldComponentUpdate</a:t>
            </a:r>
            <a:r>
              <a:rPr kumimoji="1" lang="en-US" altLang="zh-CN" dirty="0"/>
              <a:t>. </a:t>
            </a:r>
            <a:r>
              <a:rPr kumimoji="1" lang="zh-CN" altLang="en-US" dirty="0"/>
              <a:t>它是一种优化机制。你明知这些参数与之前一样，就算让组件与其子组件更好了，页面都不会发生变化。那么就可以不让这个区域的组件不用更新。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引用机制，一种代表</a:t>
            </a:r>
            <a:r>
              <a:rPr kumimoji="1" lang="en-US" altLang="zh-CN" dirty="0"/>
              <a:t>jQuery</a:t>
            </a:r>
            <a:r>
              <a:rPr kumimoji="1" lang="zh-CN" altLang="en-US" dirty="0"/>
              <a:t>的查找页面元素的机制，因为我们可以生成或更新页面的过程拿到这些节点，并能在缓存起来。此外，它还能缓存组件的实例。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尽量在事件回调中更新视图，不要在生命周期钩子中更新，因为有的钩子不能</a:t>
            </a:r>
            <a:r>
              <a:rPr kumimoji="1" lang="en-US" altLang="zh-CN" dirty="0" err="1"/>
              <a:t>setState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0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0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源码里面做了优化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提倡在</a:t>
            </a:r>
            <a:r>
              <a:rPr kumimoji="1" lang="en-US" altLang="zh-CN" dirty="0"/>
              <a:t>JS </a:t>
            </a:r>
            <a:r>
              <a:rPr kumimoji="1" lang="zh-CN" altLang="en-US" dirty="0"/>
              <a:t>中写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 减济语法糖，不会出现 冒号，</a:t>
            </a:r>
            <a:r>
              <a:rPr kumimoji="1" lang="en-US" altLang="zh-CN" dirty="0"/>
              <a:t>@</a:t>
            </a:r>
            <a:r>
              <a:rPr kumimoji="1" lang="zh-CN" altLang="en-US" dirty="0"/>
              <a:t>号， 竖杠这样乱七件糟的东西，不用学一大堆指令，只要会</a:t>
            </a:r>
            <a:r>
              <a:rPr kumimoji="1" lang="en-US" altLang="zh-CN" dirty="0"/>
              <a:t>JS </a:t>
            </a:r>
            <a:r>
              <a:rPr kumimoji="1" lang="zh-CN" altLang="en-US" dirty="0"/>
              <a:t>语法， 就可以迅速上手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9951FC-18D1-2849-98F7-1138420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744701-2BCC-C946-AE43-94874D820EE7}"/>
              </a:ext>
            </a:extLst>
          </p:cNvPr>
          <p:cNvSpPr/>
          <p:nvPr/>
        </p:nvSpPr>
        <p:spPr>
          <a:xfrm>
            <a:off x="2056438" y="2039551"/>
            <a:ext cx="4802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Hans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一个工业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级别的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TodoList</a:t>
            </a:r>
            <a:endParaRPr lang="zh-CN" altLang="en-US" sz="3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A3651-2601-A046-835C-DD019B942F10}"/>
              </a:ext>
            </a:extLst>
          </p:cNvPr>
          <p:cNvSpPr txBox="1"/>
          <p:nvPr/>
        </p:nvSpPr>
        <p:spPr>
          <a:xfrm>
            <a:off x="3874576" y="29059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Heiti SC Medium" pitchFamily="2" charset="-128"/>
                <a:ea typeface="Heiti SC Medium" pitchFamily="2" charset="-128"/>
              </a:rPr>
              <a:t>司徒正美</a:t>
            </a:r>
          </a:p>
        </p:txBody>
      </p:sp>
    </p:spTree>
    <p:extLst>
      <p:ext uri="{BB962C8B-B14F-4D97-AF65-F5344CB8AC3E}">
        <p14:creationId xmlns:p14="http://schemas.microsoft.com/office/powerpoint/2010/main" val="373274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F56E80-8323-AC49-87E0-7BD98772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2D6C98-D48E-1C48-8508-1E09676F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57" y="1249780"/>
            <a:ext cx="6286500" cy="5842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72ACB39-9979-1B4B-9D71-3275ABAD5770}"/>
              </a:ext>
            </a:extLst>
          </p:cNvPr>
          <p:cNvSpPr txBox="1">
            <a:spLocks/>
          </p:cNvSpPr>
          <p:nvPr/>
        </p:nvSpPr>
        <p:spPr>
          <a:xfrm>
            <a:off x="3573043" y="535206"/>
            <a:ext cx="1999535" cy="45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渲染引擎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69DE8B-15DC-964A-A3A8-2A092674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23" y="1664297"/>
            <a:ext cx="5742789" cy="1970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A540D3-1323-2E47-BE5B-DEF05A52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19" y="3719202"/>
            <a:ext cx="5652023" cy="8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400611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界定符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props, 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props.children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生命周期，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更新视图：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5"/>
            <a:ext cx="1796537" cy="66930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字符串引用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E1360-E296-5640-8560-F7AB0950208C}"/>
              </a:ext>
            </a:extLst>
          </p:cNvPr>
          <p:cNvSpPr txBox="1"/>
          <p:nvPr/>
        </p:nvSpPr>
        <p:spPr>
          <a:xfrm>
            <a:off x="1195024" y="3487918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让你远离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的选择器方法，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getElementById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 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querySelector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</a:t>
            </a:r>
          </a:p>
          <a:p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更加注意于数据的本身</a:t>
            </a:r>
          </a:p>
        </p:txBody>
      </p:sp>
    </p:spTree>
    <p:extLst>
      <p:ext uri="{BB962C8B-B14F-4D97-AF65-F5344CB8AC3E}">
        <p14:creationId xmlns:p14="http://schemas.microsoft.com/office/powerpoint/2010/main" val="102659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450318" y="650450"/>
            <a:ext cx="4973370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一些指令的参照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hidden vs 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&amp;&amp;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与三元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vs v-if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 vs v-for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onClick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@click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FFF23-6709-2247-B340-D11D94E0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1480007"/>
            <a:ext cx="6540500" cy="129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510DF-BA7C-BF48-B2F3-E8FB643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9" y="3056417"/>
            <a:ext cx="699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5A919-7453-1F48-B360-433E915F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688816"/>
            <a:ext cx="6768445" cy="31364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81429-5F1C-7648-9BBD-13A882B8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327" y="952928"/>
            <a:ext cx="2655518" cy="28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如何控制子组件更新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函数组件与类组件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058268" y="485639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75034" y="1704174"/>
            <a:ext cx="628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先拆出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，再分离相关属性与方法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 方法的多寡决定组件的类型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跨组件的方法与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传递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0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6F0B48-2C34-2641-BBB2-C0B9A0C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202898"/>
            <a:ext cx="3119562" cy="3444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CB21E-EF61-564F-8F35-F9EA51453AFF}"/>
              </a:ext>
            </a:extLst>
          </p:cNvPr>
          <p:cNvSpPr txBox="1"/>
          <p:nvPr/>
        </p:nvSpPr>
        <p:spPr>
          <a:xfrm>
            <a:off x="4732256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容器组件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B34E2-EB3C-C346-8AC9-17AC8CE0193E}"/>
              </a:ext>
            </a:extLst>
          </p:cNvPr>
          <p:cNvSpPr txBox="1"/>
          <p:nvPr/>
        </p:nvSpPr>
        <p:spPr>
          <a:xfrm>
            <a:off x="6336383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展示组件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69733-83B6-F641-84FB-1A629D5C46AD}"/>
              </a:ext>
            </a:extLst>
          </p:cNvPr>
          <p:cNvSpPr txBox="1"/>
          <p:nvPr/>
        </p:nvSpPr>
        <p:spPr>
          <a:xfrm>
            <a:off x="4824340" y="290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类组件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8C742A-6054-9545-A740-8B69B6158332}"/>
              </a:ext>
            </a:extLst>
          </p:cNvPr>
          <p:cNvSpPr txBox="1"/>
          <p:nvPr/>
        </p:nvSpPr>
        <p:spPr>
          <a:xfrm>
            <a:off x="6329061" y="292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函数组件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04A5E-3B8A-1544-B450-6F8AE29194EB}"/>
              </a:ext>
            </a:extLst>
          </p:cNvPr>
          <p:cNvSpPr txBox="1"/>
          <p:nvPr/>
        </p:nvSpPr>
        <p:spPr>
          <a:xfrm>
            <a:off x="4708924" y="3849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用于布局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F587F-45D4-B84B-9133-CEFB17916F65}"/>
              </a:ext>
            </a:extLst>
          </p:cNvPr>
          <p:cNvSpPr txBox="1"/>
          <p:nvPr/>
        </p:nvSpPr>
        <p:spPr>
          <a:xfrm>
            <a:off x="6079988" y="3817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实现业务需求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2C490991-B4CD-7149-A180-74E07E065401}"/>
              </a:ext>
            </a:extLst>
          </p:cNvPr>
          <p:cNvSpPr/>
          <p:nvPr/>
        </p:nvSpPr>
        <p:spPr>
          <a:xfrm>
            <a:off x="5082529" y="230567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90BAB7C-6FDD-7E4A-B8B6-37892B801ED7}"/>
              </a:ext>
            </a:extLst>
          </p:cNvPr>
          <p:cNvSpPr/>
          <p:nvPr/>
        </p:nvSpPr>
        <p:spPr>
          <a:xfrm>
            <a:off x="5095884" y="337956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79F2AD66-F3DD-7D49-89B8-6835BAC7674E}"/>
              </a:ext>
            </a:extLst>
          </p:cNvPr>
          <p:cNvSpPr/>
          <p:nvPr/>
        </p:nvSpPr>
        <p:spPr>
          <a:xfrm>
            <a:off x="6610294" y="235590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187B41C-6B81-1342-A182-1AF717602451}"/>
              </a:ext>
            </a:extLst>
          </p:cNvPr>
          <p:cNvSpPr/>
          <p:nvPr/>
        </p:nvSpPr>
        <p:spPr>
          <a:xfrm>
            <a:off x="6610294" y="335461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1F1F2C9-D783-5749-888A-F714585A7058}"/>
              </a:ext>
            </a:extLst>
          </p:cNvPr>
          <p:cNvSpPr txBox="1">
            <a:spLocks/>
          </p:cNvSpPr>
          <p:nvPr/>
        </p:nvSpPr>
        <p:spPr>
          <a:xfrm>
            <a:off x="3670500" y="35101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组件的划分</a:t>
            </a:r>
          </a:p>
        </p:txBody>
      </p:sp>
    </p:spTree>
    <p:extLst>
      <p:ext uri="{BB962C8B-B14F-4D97-AF65-F5344CB8AC3E}">
        <p14:creationId xmlns:p14="http://schemas.microsoft.com/office/powerpoint/2010/main" val="218714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859790" y="650449"/>
            <a:ext cx="4129591" cy="6598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第三版 抽离数据模型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501657" y="1713602"/>
            <a:ext cx="650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state,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 减少属性类型的关注，也不用管如何更新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更好地跨层次传送数据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BD9D6-22E4-C946-BB8B-FCF9E0701551}"/>
              </a:ext>
            </a:extLst>
          </p:cNvPr>
          <p:cNvSpPr/>
          <p:nvPr/>
        </p:nvSpPr>
        <p:spPr>
          <a:xfrm>
            <a:off x="1697479" y="3529484"/>
            <a:ext cx="1789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513FF-FBDE-2F47-9789-CB3236E79DBE}"/>
              </a:ext>
            </a:extLst>
          </p:cNvPr>
          <p:cNvSpPr/>
          <p:nvPr/>
        </p:nvSpPr>
        <p:spPr>
          <a:xfrm>
            <a:off x="4679691" y="3529484"/>
            <a:ext cx="175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zh-CN" alt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DCC24-CC35-B648-B5DD-5705719F5436}"/>
              </a:ext>
            </a:extLst>
          </p:cNvPr>
          <p:cNvSpPr txBox="1"/>
          <p:nvPr/>
        </p:nvSpPr>
        <p:spPr>
          <a:xfrm>
            <a:off x="3942837" y="3945798"/>
            <a:ext cx="329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066689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982425" y="1591052"/>
            <a:ext cx="4998204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准备工作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开发第一版 ，基础知识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开发第二版 ，拆分子组件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开发第三版 ，拆分数据模型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224915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mobx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78817-4EB6-2740-AF1F-EAD68051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86" y="1478764"/>
            <a:ext cx="4689442" cy="529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BE5CA0-B8C8-CE40-9C97-2E9D3E20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14" y="2008644"/>
            <a:ext cx="4667512" cy="28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441731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使用装饰器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B53F-4B0F-9A4A-83CF-C8629C64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8" y="1373695"/>
            <a:ext cx="5156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356701" y="300331"/>
            <a:ext cx="4845378" cy="6140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添加语法层面的编译支持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49C67-B793-E042-8369-EE0043E7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1101406"/>
            <a:ext cx="5863471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8" y="1449650"/>
            <a:ext cx="499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@observable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@computed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计算属性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@action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@inject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注入数据源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@observer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代替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&lt;Provider /&gt;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全局提供数据源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D236B6-0553-7C4B-BBCC-C7C77CB1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3" y="0"/>
            <a:ext cx="6028032" cy="48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234910" y="1594643"/>
            <a:ext cx="6881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的渲染是基于虚拟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三种引用子级对象的方法（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的三种形态）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分割视图，抽象子组件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抽取数据模型，变组件间的通信为语法糖的自然处理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73043" y="535206"/>
            <a:ext cx="1999535" cy="4546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4903F-93AF-C941-9E34-D86FA8D12A4E}"/>
              </a:ext>
            </a:extLst>
          </p:cNvPr>
          <p:cNvSpPr txBox="1"/>
          <p:nvPr/>
        </p:nvSpPr>
        <p:spPr>
          <a:xfrm>
            <a:off x="1885361" y="1751308"/>
            <a:ext cx="553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chrome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开发者工具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F91BA2-D5A7-5740-BE01-E1362EB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51" y="2850877"/>
            <a:ext cx="3980934" cy="14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A78A2-7E64-4B47-A794-9BD12EA9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8" y="481568"/>
            <a:ext cx="7560297" cy="37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6D35BC7-4140-6444-AB6A-DA772AF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9" y="3098342"/>
            <a:ext cx="3886200" cy="1473200"/>
          </a:xfrm>
          <a:prstGeom prst="rect">
            <a:avLst/>
          </a:prstGeom>
        </p:spPr>
      </p:pic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FD36787-055A-A24B-BBEA-9C8E8AE12BB7}"/>
              </a:ext>
            </a:extLst>
          </p:cNvPr>
          <p:cNvSpPr txBox="1">
            <a:spLocks/>
          </p:cNvSpPr>
          <p:nvPr/>
        </p:nvSpPr>
        <p:spPr>
          <a:xfrm>
            <a:off x="628650" y="1442666"/>
            <a:ext cx="7798913" cy="17435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下载</a:t>
            </a:r>
            <a:r>
              <a:rPr kumimoji="1" lang="en-US" altLang="zh-CN" dirty="0"/>
              <a:t>react-developer-tools</a:t>
            </a:r>
            <a:r>
              <a:rPr kumimoji="1" lang="zh-CN" altLang="en-US" dirty="0"/>
              <a:t> 谷歌插件。 需要翻墙，这里提供一个本地资源：</a:t>
            </a:r>
            <a:r>
              <a:rPr kumimoji="1" lang="en-US" altLang="zh-CN" dirty="0"/>
              <a:t>https://www.crx4chrome.com/</a:t>
            </a:r>
            <a:r>
              <a:rPr kumimoji="1" lang="en-US" altLang="zh-CN" dirty="0" err="1"/>
              <a:t>crx</a:t>
            </a:r>
            <a:r>
              <a:rPr kumimoji="1" lang="en-US" altLang="zh-CN" dirty="0"/>
              <a:t>/3068/</a:t>
            </a:r>
            <a:endParaRPr kumimoji="1" lang="zh-CN" altLang="en-US" dirty="0"/>
          </a:p>
          <a:p>
            <a:r>
              <a:rPr kumimoji="1" lang="zh-CN" altLang="en-US" dirty="0"/>
              <a:t>打开谷歌浏览器，在路劲栏输入：</a:t>
            </a:r>
            <a:r>
              <a:rPr kumimoji="1" lang="en-US" altLang="zh-CN" dirty="0"/>
              <a:t>chrome://extensions/</a:t>
            </a:r>
          </a:p>
          <a:p>
            <a:r>
              <a:rPr kumimoji="1" lang="zh-CN" altLang="en-US" dirty="0"/>
              <a:t>将下载的插件拖入谷歌浏览器，然后选中允许访问文件网址。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E010B18-7341-CA45-BC68-545FAAFE9BC9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03229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67A4F-1503-D641-A54F-643BF706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8" y="301657"/>
            <a:ext cx="6962515" cy="4380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FCE4-3680-0C40-AB04-D8DCF38AE2C9}"/>
              </a:ext>
            </a:extLst>
          </p:cNvPr>
          <p:cNvSpPr txBox="1"/>
          <p:nvPr/>
        </p:nvSpPr>
        <p:spPr>
          <a:xfrm>
            <a:off x="546755" y="697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设计稿</a:t>
            </a:r>
          </a:p>
        </p:txBody>
      </p:sp>
    </p:spTree>
    <p:extLst>
      <p:ext uri="{BB962C8B-B14F-4D97-AF65-F5344CB8AC3E}">
        <p14:creationId xmlns:p14="http://schemas.microsoft.com/office/powerpoint/2010/main" val="364019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09173" y="657488"/>
            <a:ext cx="1159497" cy="52087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EB0D7C-8A95-4748-856B-4514293928CD}"/>
              </a:ext>
            </a:extLst>
          </p:cNvPr>
          <p:cNvSpPr txBox="1">
            <a:spLocks/>
          </p:cNvSpPr>
          <p:nvPr/>
        </p:nvSpPr>
        <p:spPr>
          <a:xfrm>
            <a:off x="909173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段落颜色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6CA8D6-4266-8946-B8C4-C28809EFC935}"/>
              </a:ext>
            </a:extLst>
          </p:cNvPr>
          <p:cNvSpPr txBox="1">
            <a:spLocks/>
          </p:cNvSpPr>
          <p:nvPr/>
        </p:nvSpPr>
        <p:spPr>
          <a:xfrm>
            <a:off x="3188528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代码字体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C9D6AE-07C9-E649-B475-9B784A1C9DCF}"/>
              </a:ext>
            </a:extLst>
          </p:cNvPr>
          <p:cNvSpPr txBox="1">
            <a:spLocks/>
          </p:cNvSpPr>
          <p:nvPr/>
        </p:nvSpPr>
        <p:spPr>
          <a:xfrm>
            <a:off x="5467883" y="1463380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线条颜色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D2504F-4941-364D-9282-2A7A878CFE04}"/>
              </a:ext>
            </a:extLst>
          </p:cNvPr>
          <p:cNvSpPr txBox="1">
            <a:spLocks/>
          </p:cNvSpPr>
          <p:nvPr/>
        </p:nvSpPr>
        <p:spPr>
          <a:xfrm>
            <a:off x="909174" y="2562348"/>
            <a:ext cx="1394362" cy="28202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黑色（正文）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7A907A-9F9D-E24B-99EB-467BF3198886}"/>
              </a:ext>
            </a:extLst>
          </p:cNvPr>
          <p:cNvSpPr txBox="1">
            <a:spLocks/>
          </p:cNvSpPr>
          <p:nvPr/>
        </p:nvSpPr>
        <p:spPr>
          <a:xfrm>
            <a:off x="3188528" y="1989192"/>
            <a:ext cx="2384050" cy="2728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不同系统，不同推荐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7F4E59C-9EB5-3548-9EDC-E38CF4FD9D48}"/>
              </a:ext>
            </a:extLst>
          </p:cNvPr>
          <p:cNvSpPr txBox="1">
            <a:spLocks/>
          </p:cNvSpPr>
          <p:nvPr/>
        </p:nvSpPr>
        <p:spPr>
          <a:xfrm>
            <a:off x="909173" y="2046488"/>
            <a:ext cx="1719726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所有标题、正文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4812799-3CB6-EF42-BDE9-194EE73B5C34}"/>
              </a:ext>
            </a:extLst>
          </p:cNvPr>
          <p:cNvSpPr txBox="1">
            <a:spLocks/>
          </p:cNvSpPr>
          <p:nvPr/>
        </p:nvSpPr>
        <p:spPr>
          <a:xfrm>
            <a:off x="5467883" y="1951958"/>
            <a:ext cx="3414860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所有线框、线条、箭头，粗细为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4pt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B33D38D-6A7F-8344-84EA-222C7B258223}"/>
              </a:ext>
            </a:extLst>
          </p:cNvPr>
          <p:cNvCxnSpPr/>
          <p:nvPr/>
        </p:nvCxnSpPr>
        <p:spPr>
          <a:xfrm>
            <a:off x="5582763" y="235641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9C9D66C-4639-4842-866E-CCC2C869EB2D}"/>
              </a:ext>
            </a:extLst>
          </p:cNvPr>
          <p:cNvCxnSpPr/>
          <p:nvPr/>
        </p:nvCxnSpPr>
        <p:spPr>
          <a:xfrm>
            <a:off x="967207" y="242434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D136FB7-141F-FF41-9C1B-B75995CAF429}"/>
              </a:ext>
            </a:extLst>
          </p:cNvPr>
          <p:cNvSpPr txBox="1">
            <a:spLocks/>
          </p:cNvSpPr>
          <p:nvPr/>
        </p:nvSpPr>
        <p:spPr>
          <a:xfrm>
            <a:off x="909173" y="2832275"/>
            <a:ext cx="1598052" cy="33075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深灰（次要信息）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B2F3C024-DCBC-4944-B042-7CD94C309160}"/>
              </a:ext>
            </a:extLst>
          </p:cNvPr>
          <p:cNvSpPr txBox="1">
            <a:spLocks/>
          </p:cNvSpPr>
          <p:nvPr/>
        </p:nvSpPr>
        <p:spPr>
          <a:xfrm>
            <a:off x="909174" y="3148541"/>
            <a:ext cx="1598052" cy="34003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暗红（高亮文字）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F76C720-C673-1F4E-92FD-D851F6B3C0E2}"/>
              </a:ext>
            </a:extLst>
          </p:cNvPr>
          <p:cNvCxnSpPr>
            <a:cxnSpLocks/>
          </p:cNvCxnSpPr>
          <p:nvPr/>
        </p:nvCxnSpPr>
        <p:spPr>
          <a:xfrm flipV="1">
            <a:off x="5582764" y="2669501"/>
            <a:ext cx="471948" cy="26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FCCE96C-EB8B-8F43-AC06-A151E39B09E7}"/>
              </a:ext>
            </a:extLst>
          </p:cNvPr>
          <p:cNvCxnSpPr/>
          <p:nvPr/>
        </p:nvCxnSpPr>
        <p:spPr>
          <a:xfrm flipV="1">
            <a:off x="5582764" y="2823475"/>
            <a:ext cx="471948" cy="2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D00AC4A-04FE-8445-B821-4378AAC6BF58}"/>
              </a:ext>
            </a:extLst>
          </p:cNvPr>
          <p:cNvCxnSpPr/>
          <p:nvPr/>
        </p:nvCxnSpPr>
        <p:spPr>
          <a:xfrm flipV="1">
            <a:off x="5582764" y="2997806"/>
            <a:ext cx="471948" cy="26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8B6D2E8-5838-2A4B-AF98-1F59CD3870D2}"/>
              </a:ext>
            </a:extLst>
          </p:cNvPr>
          <p:cNvCxnSpPr/>
          <p:nvPr/>
        </p:nvCxnSpPr>
        <p:spPr>
          <a:xfrm flipV="1">
            <a:off x="5582764" y="3168026"/>
            <a:ext cx="471948" cy="2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BBED952-32AA-9C4D-BDDE-9340E1B238AC}"/>
              </a:ext>
            </a:extLst>
          </p:cNvPr>
          <p:cNvCxnSpPr/>
          <p:nvPr/>
        </p:nvCxnSpPr>
        <p:spPr>
          <a:xfrm>
            <a:off x="3266813" y="2413111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E12E105-0BFD-6A4C-86B3-A251C9130EF1}"/>
              </a:ext>
            </a:extLst>
          </p:cNvPr>
          <p:cNvSpPr/>
          <p:nvPr/>
        </p:nvSpPr>
        <p:spPr>
          <a:xfrm>
            <a:off x="3188528" y="2866104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（微软雅黑）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B84D89-3E23-344C-9119-A57CDC61751C}"/>
              </a:ext>
            </a:extLst>
          </p:cNvPr>
          <p:cNvSpPr/>
          <p:nvPr/>
        </p:nvSpPr>
        <p:spPr>
          <a:xfrm>
            <a:off x="3188528" y="3184253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（苹方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96EFEF-56C7-EF41-886A-DE8AEC948423}"/>
              </a:ext>
            </a:extLst>
          </p:cNvPr>
          <p:cNvSpPr/>
          <p:nvPr/>
        </p:nvSpPr>
        <p:spPr>
          <a:xfrm>
            <a:off x="3155224" y="2534085"/>
            <a:ext cx="2279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苹方</a:t>
            </a:r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4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E9E4-B5AD-B243-9572-634673193F8E}"/>
              </a:ext>
            </a:extLst>
          </p:cNvPr>
          <p:cNvSpPr txBox="1">
            <a:spLocks/>
          </p:cNvSpPr>
          <p:nvPr/>
        </p:nvSpPr>
        <p:spPr>
          <a:xfrm>
            <a:off x="3082849" y="629474"/>
            <a:ext cx="2639221" cy="435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2A13C-04AF-7D4F-BB0B-2798BC66BE31}"/>
              </a:ext>
            </a:extLst>
          </p:cNvPr>
          <p:cNvSpPr txBox="1"/>
          <p:nvPr/>
        </p:nvSpPr>
        <p:spPr>
          <a:xfrm>
            <a:off x="2064471" y="1725105"/>
            <a:ext cx="5442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能产生描述生成页面结构的虚拟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各种组件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将虚拟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转换为真实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与能最小化更新</a:t>
            </a: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渲染引擎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1F0A1-7A9F-E74C-8249-4281061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62" y="3183706"/>
            <a:ext cx="4535668" cy="1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B57EA3-B276-FD49-8F7F-36D4E7D8A339}"/>
              </a:ext>
            </a:extLst>
          </p:cNvPr>
          <p:cNvSpPr/>
          <p:nvPr/>
        </p:nvSpPr>
        <p:spPr>
          <a:xfrm>
            <a:off x="1489436" y="1179551"/>
            <a:ext cx="6702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i="1" dirty="0">
                <a:solidFill>
                  <a:srgbClr val="D19A66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xxxx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"h1"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{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},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)</a:t>
            </a:r>
          </a:p>
          <a:p>
            <a:endParaRPr lang="en-US" altLang="zh-CN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C678DD"/>
                </a:solidFill>
                <a:latin typeface=" Source Code Pro" panose="020B0509030403020204" pitchFamily="49" charset="0"/>
              </a:rPr>
              <a:t>var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vdom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type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'H1’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props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  </a:t>
            </a:r>
            <a:r>
              <a:rPr lang="zh-CN" altLang="en-US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children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</a:t>
            </a:r>
            <a:endParaRPr lang="en-US" altLang="zh-CN" sz="1800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 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29A17-5746-6440-8F2D-DF3FE479E5A5}"/>
              </a:ext>
            </a:extLst>
          </p:cNvPr>
          <p:cNvSpPr/>
          <p:nvPr/>
        </p:nvSpPr>
        <p:spPr>
          <a:xfrm>
            <a:off x="4840664" y="2911363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</a:rPr>
              <a:t>虚拟</a:t>
            </a:r>
            <a:r>
              <a:rPr lang="en-US" altLang="zh-CN" sz="3600" b="1" dirty="0">
                <a:ln/>
                <a:solidFill>
                  <a:schemeClr val="accent4"/>
                </a:solidFill>
              </a:rPr>
              <a:t>DOM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21E-C9D6-BA47-8F5E-9AA45F583666}"/>
              </a:ext>
            </a:extLst>
          </p:cNvPr>
          <p:cNvSpPr/>
          <p:nvPr/>
        </p:nvSpPr>
        <p:spPr>
          <a:xfrm>
            <a:off x="4710260" y="1038460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JSX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15019-5F9C-3E4D-9916-C9A315DAE11D}"/>
              </a:ext>
            </a:extLst>
          </p:cNvPr>
          <p:cNvSpPr/>
          <p:nvPr/>
        </p:nvSpPr>
        <p:spPr>
          <a:xfrm>
            <a:off x="3337089" y="2019214"/>
            <a:ext cx="5288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ln/>
                <a:solidFill>
                  <a:schemeClr val="accent4"/>
                </a:solidFill>
              </a:rPr>
              <a:t>一个已经被执行的方法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067A7487-010F-4B47-AA10-F8626F47A5B2}"/>
              </a:ext>
            </a:extLst>
          </p:cNvPr>
          <p:cNvSpPr/>
          <p:nvPr/>
        </p:nvSpPr>
        <p:spPr>
          <a:xfrm>
            <a:off x="4963213" y="1272070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628DE334-161F-5A45-916C-D9F8C94573F6}"/>
              </a:ext>
            </a:extLst>
          </p:cNvPr>
          <p:cNvSpPr/>
          <p:nvPr/>
        </p:nvSpPr>
        <p:spPr>
          <a:xfrm>
            <a:off x="4622276" y="3141433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6D81939-EEF0-8A41-8E50-EAED9E0293DE}"/>
              </a:ext>
            </a:extLst>
          </p:cNvPr>
          <p:cNvSpPr txBox="1">
            <a:spLocks/>
          </p:cNvSpPr>
          <p:nvPr/>
        </p:nvSpPr>
        <p:spPr>
          <a:xfrm>
            <a:off x="2196862" y="664651"/>
            <a:ext cx="5052483" cy="16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，动态描述界面的语言</a:t>
            </a:r>
          </a:p>
        </p:txBody>
      </p:sp>
    </p:spTree>
    <p:extLst>
      <p:ext uri="{BB962C8B-B14F-4D97-AF65-F5344CB8AC3E}">
        <p14:creationId xmlns:p14="http://schemas.microsoft.com/office/powerpoint/2010/main" val="41293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5344</TotalTime>
  <Words>1865</Words>
  <Application>Microsoft Macintosh PowerPoint</Application>
  <PresentationFormat>全屏显示(16:9)</PresentationFormat>
  <Paragraphs>190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Microsoft YaHei</vt:lpstr>
      <vt:lpstr>Heiti SC Medium</vt:lpstr>
      <vt:lpstr>Kaiti SC</vt:lpstr>
      <vt:lpstr>PingFang SC</vt:lpstr>
      <vt:lpstr> Source Code Pro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准备工作</vt:lpstr>
      <vt:lpstr>PowerPoint 演示文稿</vt:lpstr>
      <vt:lpstr>PowerPoint 演示文稿</vt:lpstr>
      <vt:lpstr>PowerPoint 演示文稿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Microsoft Office User</cp:lastModifiedBy>
  <cp:revision>307</cp:revision>
  <dcterms:created xsi:type="dcterms:W3CDTF">2018-09-19T08:42:40Z</dcterms:created>
  <dcterms:modified xsi:type="dcterms:W3CDTF">2019-09-04T00:55:26Z</dcterms:modified>
</cp:coreProperties>
</file>