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2" r:id="rId9"/>
    <p:sldId id="264" r:id="rId10"/>
    <p:sldId id="265" r:id="rId11"/>
    <p:sldId id="267" r:id="rId12"/>
    <p:sldId id="268" r:id="rId13"/>
    <p:sldId id="266" r:id="rId14"/>
    <p:sldId id="27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7"/>
  </p:normalViewPr>
  <p:slideViewPr>
    <p:cSldViewPr snapToGrid="0" snapToObjects="1" showGuides="1">
      <p:cViewPr varScale="1">
        <p:scale>
          <a:sx n="111" d="100"/>
          <a:sy n="111" d="100"/>
        </p:scale>
        <p:origin x="534" y="96"/>
      </p:cViewPr>
      <p:guideLst>
        <p:guide orient="horz" pos="4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6C715-5252-95FB-B1B0-C2C8D4B216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22900" y="66421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ENMAX: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558624"/>
            <a:ext cx="7841294" cy="2342688"/>
          </a:xfrm>
        </p:spPr>
        <p:txBody>
          <a:bodyPr/>
          <a:lstStyle/>
          <a:p>
            <a:r>
              <a:rPr lang="en-US" dirty="0"/>
              <a:t>DATA 601 – Working With Data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017803"/>
            <a:ext cx="7841294" cy="714931"/>
          </a:xfrm>
        </p:spPr>
        <p:txBody>
          <a:bodyPr/>
          <a:lstStyle/>
          <a:p>
            <a:r>
              <a:rPr lang="en-US" dirty="0"/>
              <a:t>Final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79" y="4732734"/>
            <a:ext cx="7841294" cy="1125689"/>
          </a:xfrm>
        </p:spPr>
        <p:txBody>
          <a:bodyPr/>
          <a:lstStyle/>
          <a:p>
            <a:r>
              <a:rPr lang="en-US" b="1" dirty="0"/>
              <a:t>Winter 2025</a:t>
            </a:r>
          </a:p>
          <a:p>
            <a:r>
              <a:rPr lang="en-US" dirty="0"/>
              <a:t>Ruby Nouri </a:t>
            </a:r>
            <a:r>
              <a:rPr lang="en-US" dirty="0" err="1"/>
              <a:t>Kermani</a:t>
            </a:r>
            <a:r>
              <a:rPr lang="en-US" dirty="0"/>
              <a:t> (30261323)</a:t>
            </a:r>
          </a:p>
          <a:p>
            <a:r>
              <a:rPr lang="en-US" dirty="0"/>
              <a:t>Joao Ricardo Bertti Targino (30271085)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8279" y="5887375"/>
            <a:ext cx="6586081" cy="521874"/>
          </a:xfrm>
        </p:spPr>
        <p:txBody>
          <a:bodyPr/>
          <a:lstStyle/>
          <a:p>
            <a:r>
              <a:rPr lang="en-US" dirty="0"/>
              <a:t>2025-02-13</a:t>
            </a:r>
          </a:p>
        </p:txBody>
      </p:sp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0ADE-6E0C-B4BF-AB7B-52FE05402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A2C-CB94-2A89-0837-B07AC9CD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245726"/>
            <a:ext cx="9724372" cy="1033398"/>
          </a:xfrm>
        </p:spPr>
        <p:txBody>
          <a:bodyPr/>
          <a:lstStyle/>
          <a:p>
            <a:r>
              <a:rPr lang="en-US" dirty="0"/>
              <a:t>Guiding 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0B04-3D30-A5CB-E3E2-2322EF04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6C249-41D9-219E-4E8C-8C4C501B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37" y="103730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weather relevant for the number of incidents?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4E9C6-B2C1-0634-29AF-6E5A945D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4" y="4297829"/>
            <a:ext cx="3574987" cy="226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74207-2330-EBAD-87DF-01D6D85B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21" y="1279124"/>
            <a:ext cx="4311334" cy="2934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60192B-19B7-1EFC-4454-718707B2F270}"/>
              </a:ext>
            </a:extLst>
          </p:cNvPr>
          <p:cNvSpPr txBox="1"/>
          <p:nvPr/>
        </p:nvSpPr>
        <p:spPr>
          <a:xfrm>
            <a:off x="5513617" y="1625318"/>
            <a:ext cx="5868389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CA" sz="1400" b="1" dirty="0">
                <a:effectLst/>
                <a:latin typeface="system-ui"/>
              </a:rPr>
              <a:t>Q1</a:t>
            </a:r>
            <a:r>
              <a:rPr lang="en-CA" sz="1400" b="0" dirty="0">
                <a:effectLst/>
                <a:latin typeface="system-ui"/>
              </a:rPr>
              <a:t> (</a:t>
            </a:r>
            <a:r>
              <a:rPr lang="en-CA" sz="1400" b="1" dirty="0">
                <a:effectLst/>
                <a:latin typeface="system-ui"/>
              </a:rPr>
              <a:t>January</a:t>
            </a:r>
            <a:r>
              <a:rPr lang="en-CA" sz="1400" b="0" dirty="0">
                <a:effectLst/>
                <a:latin typeface="system-ui"/>
              </a:rPr>
              <a:t> - </a:t>
            </a:r>
            <a:r>
              <a:rPr lang="en-CA" sz="1400" b="1" dirty="0">
                <a:effectLst/>
                <a:latin typeface="system-ui"/>
              </a:rPr>
              <a:t>March</a:t>
            </a:r>
            <a:r>
              <a:rPr lang="en-CA" sz="1400" b="0" dirty="0">
                <a:effectLst/>
                <a:latin typeface="system-ui"/>
              </a:rPr>
              <a:t>): Winter (cold, snow, shorter daylight hours)</a:t>
            </a:r>
          </a:p>
          <a:p>
            <a:pPr>
              <a:lnSpc>
                <a:spcPts val="1425"/>
              </a:lnSpc>
            </a:pPr>
            <a:br>
              <a:rPr lang="en-CA" sz="1400" b="0" dirty="0">
                <a:effectLst/>
                <a:latin typeface="system-ui"/>
              </a:rPr>
            </a:br>
            <a:r>
              <a:rPr lang="en-CA" sz="1400" b="1" dirty="0">
                <a:effectLst/>
                <a:latin typeface="system-ui"/>
              </a:rPr>
              <a:t>Q2</a:t>
            </a:r>
            <a:r>
              <a:rPr lang="en-CA" sz="1400" b="0" dirty="0">
                <a:effectLst/>
                <a:latin typeface="system-ui"/>
              </a:rPr>
              <a:t> (</a:t>
            </a:r>
            <a:r>
              <a:rPr lang="en-CA" sz="1400" b="1" dirty="0">
                <a:effectLst/>
                <a:latin typeface="system-ui"/>
              </a:rPr>
              <a:t>April</a:t>
            </a:r>
            <a:r>
              <a:rPr lang="en-CA" sz="1400" b="0" dirty="0">
                <a:effectLst/>
                <a:latin typeface="system-ui"/>
              </a:rPr>
              <a:t> - </a:t>
            </a:r>
            <a:r>
              <a:rPr lang="en-CA" sz="1400" b="1" dirty="0">
                <a:effectLst/>
                <a:latin typeface="system-ui"/>
              </a:rPr>
              <a:t>June</a:t>
            </a:r>
            <a:r>
              <a:rPr lang="en-CA" sz="1400" b="0" dirty="0">
                <a:effectLst/>
                <a:latin typeface="system-ui"/>
              </a:rPr>
              <a:t>): Spring (mild, transitioning to warmer weather)</a:t>
            </a:r>
          </a:p>
          <a:p>
            <a:pPr>
              <a:lnSpc>
                <a:spcPts val="1425"/>
              </a:lnSpc>
            </a:pPr>
            <a:br>
              <a:rPr lang="en-CA" sz="1400" b="0" dirty="0">
                <a:effectLst/>
                <a:latin typeface="system-ui"/>
              </a:rPr>
            </a:br>
            <a:r>
              <a:rPr lang="en-CA" sz="1400" b="1" dirty="0">
                <a:effectLst/>
                <a:latin typeface="system-ui"/>
              </a:rPr>
              <a:t>Q3</a:t>
            </a:r>
            <a:r>
              <a:rPr lang="en-CA" sz="1400" b="0" dirty="0">
                <a:effectLst/>
                <a:latin typeface="system-ui"/>
              </a:rPr>
              <a:t> (</a:t>
            </a:r>
            <a:r>
              <a:rPr lang="en-CA" sz="1400" b="1" dirty="0">
                <a:effectLst/>
                <a:latin typeface="system-ui"/>
              </a:rPr>
              <a:t>July</a:t>
            </a:r>
            <a:r>
              <a:rPr lang="en-CA" sz="1400" b="0" dirty="0">
                <a:effectLst/>
                <a:latin typeface="system-ui"/>
              </a:rPr>
              <a:t> - </a:t>
            </a:r>
            <a:r>
              <a:rPr lang="en-CA" sz="1400" b="1" dirty="0">
                <a:effectLst/>
                <a:latin typeface="system-ui"/>
              </a:rPr>
              <a:t>September</a:t>
            </a:r>
            <a:r>
              <a:rPr lang="en-CA" sz="1400" b="0" dirty="0">
                <a:effectLst/>
                <a:latin typeface="system-ui"/>
              </a:rPr>
              <a:t>): Summer (warmest, longer daylight hours)</a:t>
            </a:r>
          </a:p>
          <a:p>
            <a:pPr>
              <a:lnSpc>
                <a:spcPts val="1425"/>
              </a:lnSpc>
            </a:pPr>
            <a:br>
              <a:rPr lang="en-CA" sz="1400" b="0" dirty="0">
                <a:effectLst/>
                <a:latin typeface="system-ui"/>
              </a:rPr>
            </a:br>
            <a:r>
              <a:rPr lang="en-CA" sz="1400" b="1" dirty="0">
                <a:effectLst/>
                <a:latin typeface="system-ui"/>
              </a:rPr>
              <a:t>Q4</a:t>
            </a:r>
            <a:r>
              <a:rPr lang="en-CA" sz="1400" b="0" dirty="0">
                <a:effectLst/>
                <a:latin typeface="system-ui"/>
              </a:rPr>
              <a:t> (</a:t>
            </a:r>
            <a:r>
              <a:rPr lang="en-CA" sz="1400" b="1" dirty="0">
                <a:effectLst/>
                <a:latin typeface="system-ui"/>
              </a:rPr>
              <a:t>October</a:t>
            </a:r>
            <a:r>
              <a:rPr lang="en-CA" sz="1400" b="0" dirty="0">
                <a:effectLst/>
                <a:latin typeface="system-ui"/>
              </a:rPr>
              <a:t> - </a:t>
            </a:r>
            <a:r>
              <a:rPr lang="en-CA" sz="1400" b="1" dirty="0">
                <a:effectLst/>
                <a:latin typeface="system-ui"/>
              </a:rPr>
              <a:t>December</a:t>
            </a:r>
            <a:r>
              <a:rPr lang="en-CA" sz="1400" b="0" dirty="0">
                <a:effectLst/>
                <a:latin typeface="system-ui"/>
              </a:rPr>
              <a:t>): Fall (cooling temperatures, shorter daylight hours)</a:t>
            </a:r>
          </a:p>
          <a:p>
            <a:pPr>
              <a:lnSpc>
                <a:spcPts val="1425"/>
              </a:lnSpc>
            </a:pPr>
            <a:br>
              <a:rPr lang="en-CA" b="0" dirty="0">
                <a:effectLst/>
                <a:latin typeface="system-ui"/>
              </a:rPr>
            </a:br>
            <a:endParaRPr lang="en-CA" b="0" dirty="0">
              <a:effectLst/>
              <a:latin typeface="system-ui"/>
            </a:endParaRP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  <a:latin typeface="system-ui"/>
              </a:rPr>
              <a:t>Death rate:  Q4 &gt; Q2 &gt; Q3 &gt; Q1</a:t>
            </a:r>
            <a:endParaRPr lang="en-US" sz="1400" b="0" dirty="0">
              <a:effectLst/>
              <a:latin typeface="system-ui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effectLst/>
                <a:latin typeface="system-ui"/>
              </a:rPr>
            </a:br>
            <a:r>
              <a:rPr lang="en-US" sz="1400" b="0" dirty="0">
                <a:effectLst/>
                <a:latin typeface="system-ui"/>
              </a:rPr>
              <a:t>Deaths related to opioid and stimulant use are highest in the fourth quarter (October-December) and lowest in the first quarter (January-March).</a:t>
            </a:r>
          </a:p>
          <a:p>
            <a:pPr>
              <a:lnSpc>
                <a:spcPts val="1425"/>
              </a:lnSpc>
            </a:pP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CA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1" dirty="0">
                <a:effectLst/>
                <a:latin typeface="system-ui"/>
              </a:rPr>
              <a:t>Hospitalization rate: Q3 &gt; Q2 &gt; Q4 &gt; Q1</a:t>
            </a:r>
          </a:p>
          <a:p>
            <a:pPr>
              <a:lnSpc>
                <a:spcPts val="1425"/>
              </a:lnSpc>
            </a:pPr>
            <a:endParaRPr lang="en-US" sz="1400" b="0" dirty="0">
              <a:effectLst/>
              <a:latin typeface="system-ui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effectLst/>
                <a:latin typeface="system-ui"/>
              </a:rPr>
              <a:t>Hospitalizations related to opioid and stimulant use are highest in the third quarter (July-September) and lowest in the first quarter (January - March).</a:t>
            </a:r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8955A-B252-3DC2-4386-BB7D1410F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589136-1DCC-D5B6-092D-C1D4104C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56" y="4016084"/>
            <a:ext cx="5206634" cy="2583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8193B-C882-826C-86BE-0F34C491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91" y="389869"/>
            <a:ext cx="9724372" cy="1033398"/>
          </a:xfrm>
        </p:spPr>
        <p:txBody>
          <a:bodyPr/>
          <a:lstStyle/>
          <a:p>
            <a:r>
              <a:rPr lang="en-US" dirty="0"/>
              <a:t>Guiding 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8153-D4A2-3028-0F0F-BCAB456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8DA14-B6F3-09A7-FB45-C6403DD8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56" y="1156734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weather relevant for the number of incidents?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11419-1F96-379F-C3ED-328DCD9A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95" y="1423267"/>
            <a:ext cx="5206634" cy="258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90DA40-6740-CBE9-F5E9-18C16839124F}"/>
              </a:ext>
            </a:extLst>
          </p:cNvPr>
          <p:cNvSpPr txBox="1"/>
          <p:nvPr/>
        </p:nvSpPr>
        <p:spPr>
          <a:xfrm>
            <a:off x="6754485" y="2075346"/>
            <a:ext cx="455667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system-ui"/>
              </a:rPr>
              <a:t>British Columbia </a:t>
            </a:r>
            <a:r>
              <a:rPr lang="en-US" sz="1400" b="0" dirty="0">
                <a:effectLst/>
                <a:latin typeface="system-ui"/>
              </a:rPr>
              <a:t>and </a:t>
            </a:r>
            <a:r>
              <a:rPr lang="en-US" sz="1400" b="1" dirty="0">
                <a:effectLst/>
                <a:latin typeface="system-ui"/>
              </a:rPr>
              <a:t>Ontario</a:t>
            </a:r>
            <a:r>
              <a:rPr lang="en-US" sz="1400" b="0" dirty="0">
                <a:effectLst/>
                <a:latin typeface="system-ui"/>
              </a:rPr>
              <a:t> show the highest average death and hospitalization rates, indicating more severe crisis of opioids and stimulants compared to other regions</a:t>
            </a:r>
            <a:r>
              <a:rPr lang="en-US" sz="1200" b="0" dirty="0">
                <a:effectLst/>
                <a:latin typeface="system-ui"/>
              </a:rPr>
              <a:t>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sz="1400" b="0" dirty="0">
                <a:effectLst/>
                <a:latin typeface="system-ui"/>
              </a:rPr>
              <a:t>Both plots exhibit some seasonal variations in deaths and hospitalizations, with deaths tending to peak in the </a:t>
            </a:r>
            <a:r>
              <a:rPr lang="en-US" sz="1400" b="1" dirty="0">
                <a:effectLst/>
                <a:latin typeface="system-ui"/>
              </a:rPr>
              <a:t>fourth quarter (October-December) </a:t>
            </a:r>
            <a:r>
              <a:rPr lang="en-US" sz="1400" b="0" dirty="0">
                <a:effectLst/>
                <a:latin typeface="system-ui"/>
              </a:rPr>
              <a:t>and hospitalizations often highest in the </a:t>
            </a:r>
            <a:r>
              <a:rPr lang="en-US" sz="1400" b="1" dirty="0">
                <a:effectLst/>
                <a:latin typeface="system-ui"/>
              </a:rPr>
              <a:t>third quarter (July-September)</a:t>
            </a:r>
            <a:r>
              <a:rPr lang="en-US" sz="1400" b="0" dirty="0">
                <a:effectLst/>
                <a:latin typeface="system-ui"/>
              </a:rPr>
              <a:t>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7539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EA12-D84B-10CA-98F3-DE8E55B5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ECC9-DCCC-24BA-0530-C0DDBFBF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6BA8-AF7B-E804-7167-C708DCAB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5352D-663D-7B59-05AA-0AAC345E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share of intentional deaths/hospitalizations overall? Is it increasing or decreasing?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2DD9C-BCD2-8FE4-B17A-D3783072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27808" y="1590262"/>
            <a:ext cx="4129442" cy="223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728F6-D15E-098C-BDCD-9CF12CA4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8"/>
          <a:stretch/>
        </p:blipFill>
        <p:spPr>
          <a:xfrm>
            <a:off x="354594" y="3913261"/>
            <a:ext cx="4102656" cy="2231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E03FB-ED35-9092-40B6-9E0FD51B76A3}"/>
              </a:ext>
            </a:extLst>
          </p:cNvPr>
          <p:cNvSpPr txBox="1"/>
          <p:nvPr/>
        </p:nvSpPr>
        <p:spPr>
          <a:xfrm>
            <a:off x="5585791" y="2132993"/>
            <a:ext cx="59957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 </a:t>
            </a:r>
            <a:r>
              <a:rPr lang="en-US" sz="1400" b="1" i="0" dirty="0">
                <a:effectLst/>
                <a:latin typeface="system-ui"/>
              </a:rPr>
              <a:t>death-to-hospitalization rate</a:t>
            </a:r>
            <a:r>
              <a:rPr lang="en-US" sz="1400" b="0" i="0" dirty="0">
                <a:effectLst/>
                <a:latin typeface="system-ui"/>
              </a:rPr>
              <a:t> is a critical metric for understanding the trajectory of this crisis.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While we observe growth in this rate (as shown on Guiding Question #1), </a:t>
            </a:r>
            <a:r>
              <a:rPr lang="en-US" sz="1400" b="1" i="0" dirty="0">
                <a:effectLst/>
                <a:latin typeface="system-ui"/>
              </a:rPr>
              <a:t>a rate lower than 1 suggests that hospitalizations are outpacing deaths</a:t>
            </a:r>
            <a:r>
              <a:rPr lang="en-US" sz="1400" b="0" i="0" dirty="0">
                <a:effectLst/>
                <a:latin typeface="system-ui"/>
              </a:rPr>
              <a:t>, offering a chance to save more lives.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For Opioids, in 2023, </a:t>
            </a:r>
            <a:r>
              <a:rPr lang="en-US" sz="1400" b="1" i="0" dirty="0">
                <a:effectLst/>
                <a:latin typeface="system-ui"/>
              </a:rPr>
              <a:t>Manitoba</a:t>
            </a:r>
            <a:r>
              <a:rPr lang="en-US" sz="1400" i="0" dirty="0">
                <a:effectLst/>
                <a:latin typeface="system-ui"/>
              </a:rPr>
              <a:t> had twice as many deaths as hospitalizations, while Alberta had a rate of 1.5.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trend for </a:t>
            </a:r>
            <a:r>
              <a:rPr lang="en-US" sz="1400" b="1" i="0" dirty="0">
                <a:effectLst/>
                <a:latin typeface="system-ui"/>
              </a:rPr>
              <a:t>stimulants follows a similar pattern, but with even more alarming figures</a:t>
            </a:r>
            <a:r>
              <a:rPr lang="en-US" sz="1400" i="0" dirty="0">
                <a:effectLst/>
                <a:latin typeface="system-ui"/>
              </a:rPr>
              <a:t>,</a:t>
            </a:r>
            <a:r>
              <a:rPr lang="en-US" sz="1400" dirty="0">
                <a:latin typeface="system-ui"/>
              </a:rPr>
              <a:t> as</a:t>
            </a:r>
            <a:r>
              <a:rPr lang="en-US" sz="1400" b="1" dirty="0">
                <a:latin typeface="system-ui"/>
              </a:rPr>
              <a:t> </a:t>
            </a:r>
            <a:r>
              <a:rPr lang="en-US" sz="1400" b="0" i="0" dirty="0">
                <a:effectLst/>
                <a:latin typeface="system-ui"/>
              </a:rPr>
              <a:t>All regions that reported data have a death-to-hospitalization rate higher than 2.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Manitoba stands out again as the most affected provinc</a:t>
            </a:r>
            <a:r>
              <a:rPr lang="en-US" sz="1400" b="1" dirty="0">
                <a:latin typeface="system-ui"/>
              </a:rPr>
              <a:t>e.</a:t>
            </a:r>
            <a:endParaRPr lang="en-US" sz="140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324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02E2-CD4B-221C-3D70-0D23386C2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CAD-1BEB-7009-21CD-60C4F28D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C70BB-E412-1E08-FE8A-99E6BA57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53E21-D4BC-34F3-76B7-5144D0D3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difference if we deep-dive by Age Groups and Gender?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691C5-ADAA-8010-1B3A-4FAD6D983779}"/>
              </a:ext>
            </a:extLst>
          </p:cNvPr>
          <p:cNvSpPr txBox="1"/>
          <p:nvPr/>
        </p:nvSpPr>
        <p:spPr>
          <a:xfrm>
            <a:off x="5599449" y="1733471"/>
            <a:ext cx="59957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</a:t>
            </a:r>
          </a:p>
          <a:p>
            <a:pPr algn="just"/>
            <a:endParaRPr lang="en-US" sz="1400" b="1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death-to-hospitalization rate for </a:t>
            </a:r>
            <a:r>
              <a:rPr lang="en-US" sz="1400" b="1" i="0" dirty="0">
                <a:effectLst/>
                <a:latin typeface="system-ui"/>
              </a:rPr>
              <a:t>males</a:t>
            </a:r>
            <a:r>
              <a:rPr lang="en-US" sz="1400" b="0" i="0" dirty="0">
                <a:effectLst/>
                <a:latin typeface="system-ui"/>
              </a:rPr>
              <a:t> remains above 1 across all age groups, highlighting a severe issue within middle-aged.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For </a:t>
            </a:r>
            <a:r>
              <a:rPr lang="en-US" sz="1400" b="1" i="0" dirty="0">
                <a:effectLst/>
                <a:latin typeface="system-ui"/>
              </a:rPr>
              <a:t>females</a:t>
            </a:r>
            <a:r>
              <a:rPr lang="en-US" sz="1400" b="0" i="0" dirty="0">
                <a:effectLst/>
                <a:latin typeface="system-ui"/>
              </a:rPr>
              <a:t>, the trend is somewhat similar; however,  </a:t>
            </a:r>
            <a:r>
              <a:rPr lang="en-US" sz="1400" b="1" i="0" dirty="0">
                <a:effectLst/>
                <a:latin typeface="system-ui"/>
              </a:rPr>
              <a:t>peak values for females are significantly lower than those for males</a:t>
            </a:r>
            <a:r>
              <a:rPr lang="en-US" sz="1400" b="0" i="0" dirty="0">
                <a:effectLst/>
                <a:latin typeface="system-ui"/>
              </a:rPr>
              <a:t>, which aligns with the 70/30 case distribution observed in Guiding Question 2.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One </a:t>
            </a:r>
            <a:r>
              <a:rPr lang="en-US" sz="1400" b="1" i="0" dirty="0">
                <a:effectLst/>
                <a:latin typeface="system-ui"/>
              </a:rPr>
              <a:t>positive takeaway</a:t>
            </a:r>
            <a:r>
              <a:rPr lang="en-US" sz="1400" b="0" i="0" dirty="0">
                <a:effectLst/>
                <a:latin typeface="system-ui"/>
              </a:rPr>
              <a:t> is the notable decline from 2022 to 2023, suggesting that public policies and interventions are having an impact.</a:t>
            </a:r>
            <a:endParaRPr lang="en-US" sz="1400" b="1" i="0" dirty="0">
              <a:effectLst/>
              <a:latin typeface="system-u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CC40E0-9710-C322-6B74-4DFE278F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2" r="49713"/>
          <a:stretch/>
        </p:blipFill>
        <p:spPr>
          <a:xfrm>
            <a:off x="735797" y="1634883"/>
            <a:ext cx="3929950" cy="2160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90DCD-3908-869B-E50F-AC4CE9C1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79" t="-5384" r="538" b="5384"/>
          <a:stretch/>
        </p:blipFill>
        <p:spPr>
          <a:xfrm>
            <a:off x="735797" y="3794986"/>
            <a:ext cx="3895217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7BD01-AC9A-662F-D59E-D4FF0C54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E65A-D4CD-9588-F983-A221EAF0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9C0DF-1745-3D75-B40A-B10AB61F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3C63C-1CC4-448C-A1A2-4C907789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difference if we deep-dive by Age Groups and Gender?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4C911-CBF2-4403-61CC-B59C92F96352}"/>
              </a:ext>
            </a:extLst>
          </p:cNvPr>
          <p:cNvSpPr txBox="1"/>
          <p:nvPr/>
        </p:nvSpPr>
        <p:spPr>
          <a:xfrm>
            <a:off x="5457846" y="2170793"/>
            <a:ext cx="59957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The death-to-hospitalization rate for stimulants presents an even more alarming scenario</a:t>
            </a:r>
            <a:r>
              <a:rPr lang="en-US" sz="1400" b="0" i="0" dirty="0">
                <a:effectLst/>
                <a:latin typeface="system-ui"/>
              </a:rPr>
              <a:t>. 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Among </a:t>
            </a:r>
            <a:r>
              <a:rPr lang="en-US" sz="1400" b="1" i="0" dirty="0">
                <a:effectLst/>
                <a:latin typeface="system-ui"/>
              </a:rPr>
              <a:t>males</a:t>
            </a:r>
            <a:r>
              <a:rPr lang="en-US" sz="1400" b="0" i="0" dirty="0">
                <a:effectLst/>
                <a:latin typeface="system-ui"/>
              </a:rPr>
              <a:t>, the 50–59 age group has maintained a </a:t>
            </a:r>
            <a:r>
              <a:rPr lang="en-US" sz="1400" b="1" i="0" dirty="0">
                <a:effectLst/>
                <a:latin typeface="system-ui"/>
              </a:rPr>
              <a:t>rate above 10</a:t>
            </a:r>
            <a:r>
              <a:rPr lang="en-US" sz="1400" b="0" i="0" dirty="0">
                <a:effectLst/>
                <a:latin typeface="system-ui"/>
              </a:rPr>
              <a:t> for the past three years, meaning that for every one hospitalization, there are ten fatalities. 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A similar pattern is evident among </a:t>
            </a:r>
            <a:r>
              <a:rPr lang="en-US" sz="1400" b="1" i="0" dirty="0">
                <a:effectLst/>
                <a:latin typeface="system-ui"/>
              </a:rPr>
              <a:t>females, where stimulant-related death rates surpass those of opioids</a:t>
            </a:r>
            <a:r>
              <a:rPr lang="en-US" sz="1400" b="0" i="0" dirty="0">
                <a:effectLst/>
                <a:latin typeface="system-ui"/>
              </a:rPr>
              <a:t>, particularly in the oldest two age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Unlike the trend observed with opioids, there is no significant decline in stimulant-related fatalities</a:t>
            </a:r>
            <a:r>
              <a:rPr lang="en-US" sz="1400" b="0" i="0" dirty="0">
                <a:effectLst/>
                <a:latin typeface="system-ui"/>
              </a:rPr>
              <a:t> from 2022 to 2023, indicating that the crisis remains severe and unresolved.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F2797-DECC-341F-685B-EE22432F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0" r="50040"/>
          <a:stretch/>
        </p:blipFill>
        <p:spPr>
          <a:xfrm>
            <a:off x="613427" y="1650616"/>
            <a:ext cx="3846030" cy="215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4CC4A-9B36-A01C-8A63-E9847942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52"/>
          <a:stretch/>
        </p:blipFill>
        <p:spPr>
          <a:xfrm>
            <a:off x="613427" y="3981859"/>
            <a:ext cx="384603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6F25-A286-9E95-A177-E502892A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A289-55FA-5B88-682F-ED7755BF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381D-F03D-90C7-3AC1-543261C5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91200-396B-FBAA-CF36-96C99DE4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E7884-8381-16FE-8B6A-BE9AA6EE43D7}"/>
              </a:ext>
            </a:extLst>
          </p:cNvPr>
          <p:cNvSpPr txBox="1"/>
          <p:nvPr/>
        </p:nvSpPr>
        <p:spPr>
          <a:xfrm>
            <a:off x="5443735" y="2568358"/>
            <a:ext cx="5995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Examining the data across Canada, we see that in 2019, the combined numbers were significantly lower compared to 2022 and 2023.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This suggests a positive correlation</a:t>
            </a:r>
            <a:r>
              <a:rPr lang="en-US" sz="1400" b="0" i="0" dirty="0">
                <a:effectLst/>
                <a:latin typeface="system-ui"/>
              </a:rPr>
              <a:t>, as the numbers have increased together over time. A more insightful approach would be to analyze this trend </a:t>
            </a:r>
            <a:r>
              <a:rPr lang="en-US" sz="1400" b="1" i="0" dirty="0">
                <a:effectLst/>
                <a:latin typeface="system-ui"/>
              </a:rPr>
              <a:t>at the provincial level for a clearer understanding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0AD236-5450-3E0F-1D01-9892C206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46"/>
          <a:stretch/>
        </p:blipFill>
        <p:spPr>
          <a:xfrm>
            <a:off x="574676" y="1679251"/>
            <a:ext cx="4375419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38F86F-8A53-B941-A425-7F003DAC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53"/>
          <a:stretch/>
        </p:blipFill>
        <p:spPr>
          <a:xfrm>
            <a:off x="613427" y="3962800"/>
            <a:ext cx="4297919" cy="21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60C5-CCD9-97FF-7ADC-9606309A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BCDA-CE1F-DF4C-338D-F1C4ADD5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0A7A-7CD6-EF81-EFA1-BD2C73C6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207A-08FE-0163-E121-15DC5DC0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614F6-E31F-B43F-8017-F98430752CE7}"/>
              </a:ext>
            </a:extLst>
          </p:cNvPr>
          <p:cNvSpPr txBox="1"/>
          <p:nvPr/>
        </p:nvSpPr>
        <p:spPr>
          <a:xfrm>
            <a:off x="7211413" y="2568358"/>
            <a:ext cx="4678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 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We can observe a correlation between </a:t>
            </a:r>
            <a:r>
              <a:rPr lang="en-US" sz="1400" b="1" i="0" dirty="0">
                <a:effectLst/>
                <a:latin typeface="system-ui"/>
              </a:rPr>
              <a:t>gang-related homicides</a:t>
            </a:r>
            <a:r>
              <a:rPr lang="en-US" sz="1400" b="0" i="0" dirty="0">
                <a:effectLst/>
                <a:latin typeface="system-ui"/>
              </a:rPr>
              <a:t> (a proxy for gang activity in a province) and </a:t>
            </a:r>
            <a:r>
              <a:rPr lang="en-US" sz="1400" b="1" i="0" dirty="0">
                <a:effectLst/>
                <a:latin typeface="system-ui"/>
              </a:rPr>
              <a:t>substance-related deaths</a:t>
            </a:r>
            <a:r>
              <a:rPr lang="en-US" sz="1400" b="0" i="0" dirty="0">
                <a:effectLst/>
                <a:latin typeface="system-ui"/>
              </a:rPr>
              <a:t>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British Columbia, Ontario, and Manitoba </a:t>
            </a:r>
            <a:r>
              <a:rPr lang="en-US" sz="1400" b="0" i="0" dirty="0">
                <a:effectLst/>
                <a:latin typeface="system-ui"/>
              </a:rPr>
              <a:t>presents clear spikes in both deaths and gang-related homicides in 2022 and 2023, </a:t>
            </a:r>
            <a:r>
              <a:rPr lang="en-US" sz="1400" b="1" i="0" dirty="0">
                <a:effectLst/>
                <a:latin typeface="system-ui"/>
              </a:rPr>
              <a:t>highlighting this alarming trend seen in previous questions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5B89C-DE80-FF2A-45E4-7741B61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816768"/>
            <a:ext cx="6740711" cy="38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9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E394-A028-F005-48D6-6199D507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5F72-ABEA-9B46-55AB-7D2E0305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3C78-6337-AC12-0B27-672FA0B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E872B-6D0B-7C48-CF80-C0142E95D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CA1AF-C90F-55C2-5D1B-A0DDB151E712}"/>
              </a:ext>
            </a:extLst>
          </p:cNvPr>
          <p:cNvSpPr txBox="1"/>
          <p:nvPr/>
        </p:nvSpPr>
        <p:spPr>
          <a:xfrm>
            <a:off x="7211413" y="2568358"/>
            <a:ext cx="4678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 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Similarly with the previous slide, BC and ON registered spikes on the absolute number of Substance-related deaths and homicides.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9AB3B-D62D-8ED3-1B49-43499A9D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60" y="1672924"/>
            <a:ext cx="6325987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7B49-652C-FC7C-C149-5617A87A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B63A-3D60-C613-02CC-27DBF6B2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6BAA-12EB-F2FC-86DC-A8CA2E51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7175E-831C-8533-4A71-284FAE0A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53EC-2C40-C214-B2A8-0494163310B8}"/>
              </a:ext>
            </a:extLst>
          </p:cNvPr>
          <p:cNvSpPr txBox="1"/>
          <p:nvPr/>
        </p:nvSpPr>
        <p:spPr>
          <a:xfrm>
            <a:off x="7025882" y="2104532"/>
            <a:ext cx="501371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When normalizing the data by population size, new trends emerge: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Alberta</a:t>
            </a:r>
            <a:r>
              <a:rPr lang="en-US" sz="1400" b="0" i="0" dirty="0">
                <a:effectLst/>
                <a:latin typeface="system-ui"/>
              </a:rPr>
              <a:t> experienced consistent growth in both metrics from 2020 to 2023.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Manitoba</a:t>
            </a:r>
            <a:r>
              <a:rPr lang="en-US" sz="1400" b="0" i="0" dirty="0">
                <a:effectLst/>
                <a:latin typeface="system-ui"/>
              </a:rPr>
              <a:t> in contrast, saw a sharp increase in homicide rates in 2022 and 2023.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Saskatchewan, the Atlantic provinces, and the Territories</a:t>
            </a:r>
            <a:r>
              <a:rPr lang="en-US" sz="1400" b="0" i="0" dirty="0">
                <a:effectLst/>
                <a:latin typeface="system-ui"/>
              </a:rPr>
              <a:t>, have been witnessing a decline in both metrics in recent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63C1C-49A5-FF3A-9D0B-0AB3164F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7" y="1648210"/>
            <a:ext cx="6221106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A9C3-50BC-EB69-12B8-A9828EE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10B-B3D4-32C3-B86C-6557316B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AB54-439C-9524-D918-9EFFDEF5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86CB2-D854-D829-5CAB-6D29E9D7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7" y="1217120"/>
            <a:ext cx="7828207" cy="373142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E09B-CE41-E8B7-FBB0-2F5295752B91}"/>
              </a:ext>
            </a:extLst>
          </p:cNvPr>
          <p:cNvSpPr txBox="1"/>
          <p:nvPr/>
        </p:nvSpPr>
        <p:spPr>
          <a:xfrm>
            <a:off x="7025882" y="2104532"/>
            <a:ext cx="50137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Stimulants</a:t>
            </a:r>
          </a:p>
          <a:p>
            <a:pPr algn="just"/>
            <a:endParaRPr lang="en-US" sz="1400" b="1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When examining the relative data for stimulants, troubling patterns emerge once again. </a:t>
            </a:r>
          </a:p>
          <a:p>
            <a:pPr algn="just"/>
            <a:endParaRPr lang="en-US" sz="1400" dirty="0"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Manitoba and British Columbia</a:t>
            </a:r>
            <a:r>
              <a:rPr lang="en-US" sz="1400" b="0" i="0" dirty="0">
                <a:effectLst/>
                <a:latin typeface="system-ui"/>
              </a:rPr>
              <a:t> have seen an increase in both rates over the years, suggesting higher activity in these provinces.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Saskatchewan, Atlantic Canada, and Ontario</a:t>
            </a:r>
            <a:r>
              <a:rPr lang="en-US" sz="1400" b="0" i="0" dirty="0">
                <a:effectLst/>
                <a:latin typeface="system-ui"/>
              </a:rPr>
              <a:t> (only in 2023) have experienced a decline in these rates.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33604-4999-DE35-66DF-2BA103E5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1590262"/>
            <a:ext cx="6274381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BD6-B0BD-B94F-9DA7-56F8E322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Our project aims to explore the data regarding the ongoing Substance abuse crisis that Canada (and the World) is going through.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data used for these analysis are from 2016 (Opioids) and 2018 (Stimulants) up to 2024 (June).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Our purpose is to gather insights while using techniques and tools that we learned over the course of 6 weeks.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3F3-625E-CA46-8A0A-6A0AF37C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774E-047E-794A-8569-C439B98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213D-27E3-42CA-A4A6-F375C7B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160F-3009-4E6A-B8FB-502D5CB2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555946" cy="411566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substance abuse crisis is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widespread across Canada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no clear indication that it has peaked or that current measures are effectively reducing the numbers.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a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positive correlation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between the growing number of deaths related to substance abuse and crime rates and homicides, leading to a growing sense of insecurity in society.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conclusions can be drawn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the goal was to present data and gather insights.</a:t>
            </a:r>
          </a:p>
          <a:p>
            <a:pPr algn="just">
              <a:spcAft>
                <a:spcPts val="600"/>
              </a:spcAf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 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note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project highlighted the power of Python and its libraries to facilitate data storytelling, generate compelling arguments, and conduct in-depth analyses with a broad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F4D63-BE08-F390-6710-C9026ACB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9310-9C82-6F24-F1D9-BE155612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2901-F808-1E56-D98F-CDFE7C3D1C09}"/>
              </a:ext>
            </a:extLst>
          </p:cNvPr>
          <p:cNvSpPr txBox="1">
            <a:spLocks/>
          </p:cNvSpPr>
          <p:nvPr/>
        </p:nvSpPr>
        <p:spPr>
          <a:xfrm>
            <a:off x="1613051" y="2724130"/>
            <a:ext cx="9724372" cy="10333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5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91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D10A-82E7-4CED-DE3E-96B3DA55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94D0-F42A-1CB0-759F-8792DDBC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8A6E-1744-D126-D9CB-03EFFB3A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help us understand the situation, we aimed to answer some </a:t>
            </a:r>
            <a:r>
              <a:rPr lang="en-US" sz="2000" b="1" dirty="0"/>
              <a:t>Guiding Questions: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growth percentage of incidents by Province from 2016 to 2023?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weather relevant for the number of incidents?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share of intentional deaths/hospitalizations overall? Is it increasing or decreasing?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eriod"/>
            </a:pPr>
            <a:endParaRPr lang="en-US" sz="22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</a:pPr>
            <a:r>
              <a:rPr lang="en-US" sz="2000" dirty="0"/>
              <a:t>Throughout the development process, we also explored additional questions, such as: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5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Regarding Question 4, what is the difference if we deep-dive by Age Groups and Gender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5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draw a correlation between homicides/crime rate and substance abuse?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5B00B-A247-1F29-3518-BA0985FA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6B1AC-00FE-AADD-D04D-CEBAAE230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074E-EBE4-2D3B-4A15-88862DC2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D508-5718-D8CE-9F4C-6FB8EB0A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791172" cy="4115669"/>
          </a:xfrm>
        </p:spPr>
        <p:txBody>
          <a:bodyPr/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used two main datasets to perform the analysis:</a:t>
            </a:r>
          </a:p>
          <a:p>
            <a:pPr lvl="1">
              <a:spcBef>
                <a:spcPts val="1200"/>
              </a:spcBef>
            </a:pP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Opioid- and Stimulant-related Harms in Canada: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publicly available and maintained by Health Canada, updated every 6 months.</a:t>
            </a:r>
          </a:p>
          <a:p>
            <a:pPr lvl="1">
              <a:spcBef>
                <a:spcPts val="1200"/>
              </a:spcBef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Incident-based crime statistics, by detailed violations, police services in the Atlantic provinces: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publicly available and maintained by Statistics Canada (with data from Provincial Police Services).</a:t>
            </a:r>
          </a:p>
          <a:p>
            <a:pPr lvl="1">
              <a:spcBef>
                <a:spcPts val="1200"/>
              </a:spcBef>
            </a:pPr>
            <a:endParaRPr lang="en-US" sz="1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Although we aimed to include data on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 Trafficking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couldn't find reliable public sources, so we focused on these two datasets to ensure replicability and transparency.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9EE39-7B90-CCA6-3B10-F724FC9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7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2527-ADB5-118E-0D53-628AB70D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DB04-C004-B256-A807-A0833B4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C532A-DE36-630F-00AC-984BBAA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3730B-0B30-48C2-EB30-6C5EF35D581A}"/>
              </a:ext>
            </a:extLst>
          </p:cNvPr>
          <p:cNvSpPr txBox="1"/>
          <p:nvPr/>
        </p:nvSpPr>
        <p:spPr>
          <a:xfrm>
            <a:off x="5424814" y="2245169"/>
            <a:ext cx="5836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answer this question, we computed the </a:t>
            </a:r>
            <a:r>
              <a:rPr lang="en-US" sz="1400" b="1" dirty="0"/>
              <a:t>Compound Annual Growth Rate </a:t>
            </a:r>
            <a:r>
              <a:rPr lang="en-US" sz="1400" dirty="0"/>
              <a:t>(CAGR) of each Province over the last years. This metric is useful when you have non-sequential data (</a:t>
            </a:r>
            <a:r>
              <a:rPr lang="en-US" sz="1400" dirty="0" err="1"/>
              <a:t>i.e</a:t>
            </a:r>
            <a:r>
              <a:rPr lang="en-US" sz="1400" dirty="0"/>
              <a:t>: one year is independent of the other).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Opioids: </a:t>
            </a:r>
            <a:r>
              <a:rPr lang="en-US" sz="1400" b="0" i="0" dirty="0">
                <a:effectLst/>
                <a:latin typeface="system-ui"/>
              </a:rPr>
              <a:t>The highest growth in opioid deaths occurred in Manitoba and Saskatchewan, with a CAGR of about 17.5%, much higher than Canada’s CAGR for opioid deaths from 2016 to 2023 was 14.8%.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1" i="0" dirty="0">
                <a:effectLst/>
                <a:latin typeface="system-ui"/>
              </a:rPr>
              <a:t>Stimulants: </a:t>
            </a:r>
            <a:r>
              <a:rPr lang="en-US" sz="1400" b="0" i="0" dirty="0">
                <a:effectLst/>
                <a:latin typeface="system-ui"/>
              </a:rPr>
              <a:t>similarly, stimulant-related deaths were notably higher in Central Canada, where growth rates exceeded 30% while Canada’s stimulant death growth was about half that rate. BC and QC were exceptions, with growth rates under 5%. </a:t>
            </a:r>
          </a:p>
          <a:p>
            <a:pPr algn="just"/>
            <a:endParaRPr lang="en-US" sz="14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A2F1F01-9885-C6AA-6068-488387A2E1CF}"/>
              </a:ext>
            </a:extLst>
          </p:cNvPr>
          <p:cNvSpPr txBox="1">
            <a:spLocks/>
          </p:cNvSpPr>
          <p:nvPr/>
        </p:nvSpPr>
        <p:spPr>
          <a:xfrm>
            <a:off x="613428" y="1217119"/>
            <a:ext cx="6142972" cy="17764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prevalent?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D4E51-2BFC-B23B-6345-DE6B3119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23" y="1465161"/>
            <a:ext cx="3619626" cy="2369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C79D1-A6F0-CBCB-8077-FCD40EB1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82"/>
          <a:stretch/>
        </p:blipFill>
        <p:spPr>
          <a:xfrm>
            <a:off x="904823" y="3834293"/>
            <a:ext cx="3670426" cy="238183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1554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6A2B-7539-82BC-449B-B5135ED9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987E-CFBB-2E2E-8CE2-FDCEF7A3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A73B-7C60-5AE9-AA6B-3A5681C3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A2B54-DDAA-FBB3-5FF1-FB9CC9B5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85087-E334-7ACB-3579-671405548405}"/>
              </a:ext>
            </a:extLst>
          </p:cNvPr>
          <p:cNvSpPr txBox="1"/>
          <p:nvPr/>
        </p:nvSpPr>
        <p:spPr>
          <a:xfrm>
            <a:off x="5424814" y="2359469"/>
            <a:ext cx="5836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 data indicates that individuals aged </a:t>
            </a:r>
            <a:r>
              <a:rPr lang="en-US" sz="1400" b="1" i="0" dirty="0">
                <a:effectLst/>
                <a:latin typeface="system-ui"/>
              </a:rPr>
              <a:t>30 to 39 years</a:t>
            </a:r>
            <a:r>
              <a:rPr lang="en-US" sz="1400" b="0" i="0" dirty="0">
                <a:effectLst/>
                <a:latin typeface="system-ui"/>
              </a:rPr>
              <a:t> are the most affected, followed closely by those aged </a:t>
            </a:r>
            <a:r>
              <a:rPr lang="en-US" sz="1400" b="1" i="0" dirty="0">
                <a:effectLst/>
                <a:latin typeface="system-ui"/>
              </a:rPr>
              <a:t>40 to 49 years</a:t>
            </a:r>
            <a:r>
              <a:rPr lang="en-US" sz="1400" b="0" i="0" dirty="0">
                <a:effectLst/>
                <a:latin typeface="system-ui"/>
              </a:rPr>
              <a:t>. Notably, the presence of </a:t>
            </a:r>
            <a:r>
              <a:rPr lang="en-US" sz="1400" b="1" i="0" dirty="0">
                <a:effectLst/>
                <a:latin typeface="system-ui"/>
              </a:rPr>
              <a:t>young adults (0–19 years)</a:t>
            </a:r>
            <a:r>
              <a:rPr lang="en-US" sz="1400" b="0" i="0" dirty="0">
                <a:effectLst/>
                <a:latin typeface="system-ui"/>
              </a:rPr>
              <a:t> in these statistics is concerning, with </a:t>
            </a:r>
            <a:r>
              <a:rPr lang="en-US" sz="1400" b="1" i="0" dirty="0">
                <a:effectLst/>
                <a:latin typeface="system-ui"/>
              </a:rPr>
              <a:t>2% of opioid-related cases and 1% of stimulant-related cases</a:t>
            </a:r>
            <a:r>
              <a:rPr lang="en-US" sz="1400" b="0" i="0" dirty="0">
                <a:effectLst/>
                <a:latin typeface="system-ui"/>
              </a:rPr>
              <a:t>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Given the overall rise in substance-related deaths, the </a:t>
            </a:r>
            <a:r>
              <a:rPr lang="en-US" sz="1400" b="1" i="0" dirty="0">
                <a:effectLst/>
                <a:latin typeface="system-ui"/>
              </a:rPr>
              <a:t>increasing impact on both older adults and younger individuals</a:t>
            </a:r>
            <a:r>
              <a:rPr lang="en-US" sz="1400" b="0" i="0" dirty="0">
                <a:effectLst/>
                <a:latin typeface="system-ui"/>
              </a:rPr>
              <a:t> is a significant public health concern.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874D8-B872-A068-60A7-C3BE6EEF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769"/>
          <a:stretch/>
        </p:blipFill>
        <p:spPr>
          <a:xfrm>
            <a:off x="562628" y="1559899"/>
            <a:ext cx="4114800" cy="1832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0698C-6C31-82C8-927B-BCB147C0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79" r="4290"/>
          <a:stretch/>
        </p:blipFill>
        <p:spPr>
          <a:xfrm>
            <a:off x="562628" y="3691719"/>
            <a:ext cx="4114800" cy="18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5AEBD-32C3-D22D-0212-F910D8EE9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4825-5A17-10B0-7982-43BBE9C5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2A7F1-EF97-1890-D45E-41C2DDD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24A52-2133-1730-913F-FB5A118F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E450D-1539-31B4-D6A2-C1DDC3989B87}"/>
              </a:ext>
            </a:extLst>
          </p:cNvPr>
          <p:cNvSpPr txBox="1"/>
          <p:nvPr/>
        </p:nvSpPr>
        <p:spPr>
          <a:xfrm>
            <a:off x="5424814" y="2359469"/>
            <a:ext cx="5836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0" i="0" dirty="0">
                <a:effectLst/>
                <a:latin typeface="system-ui"/>
              </a:rPr>
              <a:t>There is a clear </a:t>
            </a:r>
            <a:r>
              <a:rPr lang="en-US" sz="1400" b="1" i="0" dirty="0">
                <a:effectLst/>
                <a:latin typeface="system-ui"/>
              </a:rPr>
              <a:t>male predominance</a:t>
            </a:r>
            <a:r>
              <a:rPr lang="en-US" sz="1400" b="0" i="0" dirty="0">
                <a:effectLst/>
                <a:latin typeface="system-ui"/>
              </a:rPr>
              <a:t> in substance-related deaths, with males </a:t>
            </a:r>
            <a:r>
              <a:rPr lang="en-US" sz="1400" b="1" i="0" dirty="0">
                <a:effectLst/>
                <a:latin typeface="system-ui"/>
              </a:rPr>
              <a:t>consistently representing over 70%</a:t>
            </a:r>
            <a:r>
              <a:rPr lang="en-US" sz="1400" b="0" i="0" dirty="0">
                <a:effectLst/>
                <a:latin typeface="system-ui"/>
              </a:rPr>
              <a:t> of cases. While opioid-related fatalities among females declined slightly from </a:t>
            </a:r>
            <a:r>
              <a:rPr lang="en-US" sz="1400" b="1" i="0" dirty="0">
                <a:effectLst/>
                <a:latin typeface="system-ui"/>
              </a:rPr>
              <a:t>30% in 2016 to 28% in 2023</a:t>
            </a:r>
            <a:r>
              <a:rPr lang="en-US" sz="1400" b="0" i="0" dirty="0">
                <a:effectLst/>
                <a:latin typeface="system-ui"/>
              </a:rPr>
              <a:t>, the opposite trend is observed for stimulants, where the proportion of female cases increased </a:t>
            </a:r>
            <a:r>
              <a:rPr lang="en-US" sz="1400" b="1" i="0" dirty="0">
                <a:effectLst/>
                <a:latin typeface="system-ui"/>
              </a:rPr>
              <a:t>from 24% in 2018 to 26%</a:t>
            </a:r>
            <a:r>
              <a:rPr lang="en-US" sz="1400" b="0" i="0" dirty="0">
                <a:effectLst/>
                <a:latin typeface="system-ui"/>
              </a:rPr>
              <a:t> in 2023.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In response to </a:t>
            </a:r>
            <a:r>
              <a:rPr lang="en-US" sz="1400" b="1" i="0" dirty="0">
                <a:effectLst/>
                <a:latin typeface="system-ui"/>
              </a:rPr>
              <a:t>Guiding Question #2</a:t>
            </a:r>
            <a:r>
              <a:rPr lang="en-US" sz="1400" b="0" i="0" dirty="0">
                <a:effectLst/>
                <a:latin typeface="system-ui"/>
              </a:rPr>
              <a:t>, the data confirms that </a:t>
            </a:r>
            <a:r>
              <a:rPr lang="en-US" sz="1400" b="1" i="0" dirty="0">
                <a:effectLst/>
                <a:latin typeface="system-ui"/>
              </a:rPr>
              <a:t>males and middle-aged adults (30–39 years)</a:t>
            </a:r>
            <a:r>
              <a:rPr lang="en-US" sz="1400" b="0" i="0" dirty="0">
                <a:effectLst/>
                <a:latin typeface="system-ui"/>
              </a:rPr>
              <a:t> remain the most affected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However, there is also a </a:t>
            </a:r>
            <a:r>
              <a:rPr lang="en-US" sz="1400" b="1" i="0" dirty="0">
                <a:effectLst/>
                <a:latin typeface="system-ui"/>
              </a:rPr>
              <a:t>notable rise in fatalities among older adults and young individuals</a:t>
            </a:r>
            <a:r>
              <a:rPr lang="en-US" sz="1400" b="0" i="0" dirty="0">
                <a:effectLst/>
                <a:latin typeface="system-ui"/>
              </a:rPr>
              <a:t>, indicating a broadening impact across different demographics.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56589-D9BD-FF6D-CE6A-1C0ECC84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372"/>
          <a:stretch/>
        </p:blipFill>
        <p:spPr>
          <a:xfrm>
            <a:off x="562628" y="1945266"/>
            <a:ext cx="3645709" cy="162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EB9C93-D7F9-93C0-2C57-8A494AC0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62" r="4810"/>
          <a:stretch/>
        </p:blipFill>
        <p:spPr>
          <a:xfrm>
            <a:off x="562628" y="4175351"/>
            <a:ext cx="3645709" cy="16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9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85616-72F7-0E73-AFA1-F5790A79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A7DB-55EA-DE52-E096-905FAE2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D6B8-D8AA-EA66-10F9-0BD3E2FA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0069-5E42-8FDE-9D4F-D0BC051F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86623-F636-A418-8F5A-3D5CAE03774C}"/>
              </a:ext>
            </a:extLst>
          </p:cNvPr>
          <p:cNvSpPr txBox="1"/>
          <p:nvPr/>
        </p:nvSpPr>
        <p:spPr>
          <a:xfrm>
            <a:off x="6994390" y="2163856"/>
            <a:ext cx="5117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Opioid Deaths Sliced by Gender and Age Group</a:t>
            </a: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The charts above illustrate that the </a:t>
            </a:r>
            <a:r>
              <a:rPr lang="en-US" sz="1400" b="1" i="0" dirty="0">
                <a:effectLst/>
                <a:latin typeface="system-ui"/>
              </a:rPr>
              <a:t>30-39 and 40-49 age groups are predominantly male</a:t>
            </a:r>
            <a:r>
              <a:rPr lang="en-US" sz="1400" b="0" i="0" dirty="0">
                <a:effectLst/>
                <a:latin typeface="system-ui"/>
              </a:rPr>
              <a:t>, consistently accounting for over 80% of victims. This aligns with earlier findings on age and gender distribution.</a:t>
            </a:r>
            <a:endParaRPr lang="en-US" sz="1400" dirty="0">
              <a:latin typeface="system-ui"/>
            </a:endParaRPr>
          </a:p>
          <a:p>
            <a:pPr algn="just"/>
            <a:endParaRPr lang="en-US" sz="1400" b="0" i="0" dirty="0">
              <a:effectLst/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However, the proportion of </a:t>
            </a:r>
            <a:r>
              <a:rPr lang="en-US" sz="1400" b="1" i="0" dirty="0">
                <a:effectLst/>
                <a:latin typeface="system-ui"/>
              </a:rPr>
              <a:t>female victims</a:t>
            </a:r>
            <a:r>
              <a:rPr lang="en-US" sz="1400" b="0" i="0" dirty="0">
                <a:effectLst/>
                <a:latin typeface="system-ui"/>
              </a:rPr>
              <a:t> in younger age groups has risen significantly in recent years.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b="0" i="0" dirty="0">
                <a:effectLst/>
                <a:latin typeface="system-ui"/>
              </a:rPr>
              <a:t>In the </a:t>
            </a:r>
            <a:r>
              <a:rPr lang="en-US" sz="1400" b="1" i="0" dirty="0">
                <a:effectLst/>
                <a:latin typeface="system-ui"/>
              </a:rPr>
              <a:t>youngest group</a:t>
            </a:r>
            <a:r>
              <a:rPr lang="en-US" sz="1400" b="0" i="0" dirty="0">
                <a:effectLst/>
                <a:latin typeface="system-ui"/>
              </a:rPr>
              <a:t>, the female share increased from 25% to over 50%, while in the next group, it grew from 22% to nearly 40%.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2BD5E-EDCD-B932-6C53-F665DBCC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8" y="2145255"/>
            <a:ext cx="6516825" cy="33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C0A6-423F-C994-21B9-3389FDFB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0F5-9004-CDC6-54A5-C2DDC8EB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C57B-2BEF-BE5E-08DC-58BCCA6B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FB9AD-27FE-25D6-41A9-E80B8A08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28" y="1217119"/>
            <a:ext cx="6142972" cy="1776455"/>
          </a:xfrm>
        </p:spPr>
        <p:txBody>
          <a:bodyPr/>
          <a:lstStyle/>
          <a:p>
            <a:pPr marL="0" indent="0">
              <a:buNone/>
            </a:pPr>
            <a:r>
              <a:rPr lang="en-US" sz="1200" b="1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 specific group (Age, Sex) in which the growth was more prevalent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25967-DAE3-CB51-7132-303542FC22FA}"/>
              </a:ext>
            </a:extLst>
          </p:cNvPr>
          <p:cNvSpPr txBox="1"/>
          <p:nvPr/>
        </p:nvSpPr>
        <p:spPr>
          <a:xfrm>
            <a:off x="6994390" y="2163856"/>
            <a:ext cx="51172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0" dirty="0">
                <a:effectLst/>
                <a:latin typeface="system-ui"/>
              </a:rPr>
              <a:t>Stimulant Deaths Sliced by Gender and Age Group</a:t>
            </a:r>
          </a:p>
          <a:p>
            <a:pPr algn="just"/>
            <a:endParaRPr lang="en-US" sz="1400" b="1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Like Opioids, Stimulant-related deaths among </a:t>
            </a:r>
            <a:r>
              <a:rPr lang="en-US" sz="1400" b="1" i="0" dirty="0">
                <a:effectLst/>
                <a:latin typeface="system-ui"/>
              </a:rPr>
              <a:t>females</a:t>
            </a:r>
            <a:r>
              <a:rPr lang="en-US" sz="1400" i="0" dirty="0">
                <a:effectLst/>
                <a:latin typeface="system-ui"/>
              </a:rPr>
              <a:t> have increased in younger age groups. 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The percentage of female victims in the 0-19 age group doubled, rising from 24% to 48.1%, while the 20-29 group saw an increase from 30% to 37%.</a:t>
            </a:r>
          </a:p>
          <a:p>
            <a:pPr algn="just"/>
            <a:endParaRPr lang="en-US" sz="1400" dirty="0">
              <a:latin typeface="system-ui"/>
            </a:endParaRPr>
          </a:p>
          <a:p>
            <a:pPr algn="just"/>
            <a:r>
              <a:rPr lang="en-US" sz="1400" i="0" dirty="0">
                <a:effectLst/>
                <a:latin typeface="system-ui"/>
              </a:rPr>
              <a:t>In contrast, other age groups remain largely male-dominated with consistent averages over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B69D4-AD37-9530-B276-570A9CF2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40" y="2148840"/>
            <a:ext cx="6556655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b40361-4f1c-4c9c-9d3c-9ae9ce844684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_activity xmlns="33266c22-92fa-41ab-800c-5ae3cee8d0f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0A28FC477C84A96BC1FA980679329" ma:contentTypeVersion="13" ma:contentTypeDescription="Create a new document." ma:contentTypeScope="" ma:versionID="6b3b9ea5c132f434449fb48bb651bce2">
  <xsd:schema xmlns:xsd="http://www.w3.org/2001/XMLSchema" xmlns:xs="http://www.w3.org/2001/XMLSchema" xmlns:p="http://schemas.microsoft.com/office/2006/metadata/properties" xmlns:ns3="33266c22-92fa-41ab-800c-5ae3cee8d0fd" xmlns:ns4="f4b40361-4f1c-4c9c-9d3c-9ae9ce844684" targetNamespace="http://schemas.microsoft.com/office/2006/metadata/properties" ma:root="true" ma:fieldsID="fa8d7375f7c86ddf612d9e55770554ba" ns3:_="" ns4:_="">
    <xsd:import namespace="33266c22-92fa-41ab-800c-5ae3cee8d0fd"/>
    <xsd:import namespace="f4b40361-4f1c-4c9c-9d3c-9ae9ce8446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66c22-92fa-41ab-800c-5ae3cee8d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40361-4f1c-4c9c-9d3c-9ae9ce8446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6ABDF2-BD05-4010-80BA-3DB41DBF8678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4b40361-4f1c-4c9c-9d3c-9ae9ce844684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3266c22-92fa-41ab-800c-5ae3cee8d0f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391F3-D785-416D-BA6F-02BA7DC0F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66c22-92fa-41ab-800c-5ae3cee8d0fd"/>
    <ds:schemaRef ds:uri="f4b40361-4f1c-4c9c-9d3c-9ae9ce8446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9c6fe11-b3fc-4f30-bd41-4f4edb0f970a}" enabled="1" method="Standard" siteId="{8da74ad6-a2e3-4087-96e3-e8f1dc8f82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Conservative</Template>
  <TotalTime>207</TotalTime>
  <Words>1924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system-ui</vt:lpstr>
      <vt:lpstr>Office Theme</vt:lpstr>
      <vt:lpstr>DATA 601 – Working With Data and Visualization</vt:lpstr>
      <vt:lpstr>Introduction</vt:lpstr>
      <vt:lpstr>Guiding Questions</vt:lpstr>
      <vt:lpstr>Datasets</vt:lpstr>
      <vt:lpstr>Guiding Question 1</vt:lpstr>
      <vt:lpstr>Guiding Question 2</vt:lpstr>
      <vt:lpstr>Guiding Question 2</vt:lpstr>
      <vt:lpstr>Guiding Question 2</vt:lpstr>
      <vt:lpstr>Guiding Question 2</vt:lpstr>
      <vt:lpstr>Guiding Question 3</vt:lpstr>
      <vt:lpstr>Guiding Question 3</vt:lpstr>
      <vt:lpstr>Guiding Question 4</vt:lpstr>
      <vt:lpstr>Guiding Question 5</vt:lpstr>
      <vt:lpstr>Guiding Question 5</vt:lpstr>
      <vt:lpstr>Guiding Question 6</vt:lpstr>
      <vt:lpstr>Guiding Question 6</vt:lpstr>
      <vt:lpstr>Guiding Question 6</vt:lpstr>
      <vt:lpstr>Guiding Question 6</vt:lpstr>
      <vt:lpstr>Guiding Question 6</vt:lpstr>
      <vt:lpstr>Final Thoughts</vt:lpstr>
      <vt:lpstr>PowerPoint Presentation</vt:lpstr>
    </vt:vector>
  </TitlesOfParts>
  <Company>ENMAX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Bertti Targino, Joao Ricardo</dc:creator>
  <cp:lastModifiedBy>Parnian N</cp:lastModifiedBy>
  <cp:revision>3</cp:revision>
  <dcterms:created xsi:type="dcterms:W3CDTF">2025-01-18T00:53:10Z</dcterms:created>
  <dcterms:modified xsi:type="dcterms:W3CDTF">2025-02-13T21:08:34Z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0x01010003A0A28FC477C84A96BC1FA980679329</vt:lpwstr>
  </property>
  <property fmtid="{D5CDD505-2E9C-101B-9397-08002B2CF9AE}" pid="3" name="Order">
    <vt:r8>20700</vt:r8>
  </property>
  <property fmtid="{D5CDD505-2E9C-101B-9397-08002B2CF9AE}" pid="4" name="ClassificationContentMarkingFooterLocations">
    <vt:lpwstr>Office Theme:3</vt:lpwstr>
  </property>
  <property fmtid="{D5CDD505-2E9C-101B-9397-08002B2CF9AE}" pid="5" name="ClassificationContentMarkingFooterText">
    <vt:lpwstr>ENMAX: Internal Use Only</vt:lpwstr>
  </property>
</Properties>
</file>