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Morning, my name is Ruby, I am a junior analyst for the marketing team here at Cyclistic Bike-Share. We are meeting to discuss some marketing ideas to increase the annual memberships. Today we will be looking at my findings after analyzing the data from September 2023 - August 2024.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fa11c04894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fa11c04894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(Wait 5 seconds to take in visuals</a:t>
            </a:r>
            <a:r>
              <a:rPr lang="en">
                <a:solidFill>
                  <a:schemeClr val="dk1"/>
                </a:solidFill>
              </a:rPr>
              <a:t> then talk about chart</a:t>
            </a:r>
            <a:r>
              <a:rPr lang="en"/>
              <a:t>) I </a:t>
            </a:r>
            <a:r>
              <a:rPr lang="en"/>
              <a:t>separated</a:t>
            </a:r>
            <a:r>
              <a:rPr lang="en"/>
              <a:t> data on a weekly basis and right away noticed that no matter the day, annual membership riders maintain their average trip time. They keep to between 10 - 15 minutes but their are significantly more riders during the weekday than compared to the weekend. Casual riders, on the other hand, have a higher average trip time on the weekend and maintain a higher average trip time every day of the week when compared to members. Casual riders are more prominent on the weekend and less active on weekdays. (When I look at the data over a weekly basis, I feel that </a:t>
            </a:r>
            <a:r>
              <a:rPr lang="en"/>
              <a:t>membership riders cover the weekdays and the weekends pretty fully. I hypothesize that these membership riders use rentals to get to work or school on weekdays and use it on the weekends for jobs or exercise. I hypothesize that casual riders use rentals more for exercising or doing things that are further distances away.)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fa11c04894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fa11c04894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(Wait 5 seconds to take in visuals</a:t>
            </a:r>
            <a:r>
              <a:rPr lang="en">
                <a:solidFill>
                  <a:schemeClr val="dk1"/>
                </a:solidFill>
              </a:rPr>
              <a:t> then talk about chart</a:t>
            </a:r>
            <a:r>
              <a:rPr lang="en"/>
              <a:t>) </a:t>
            </a:r>
            <a:r>
              <a:rPr lang="en">
                <a:solidFill>
                  <a:schemeClr val="dk1"/>
                </a:solidFill>
              </a:rPr>
              <a:t>I decided to separate the ride count into different time intervals. The majority of membership ride time is between 1-5 min and 5-10 min whereas the majority of casual ride time is between 5-10 min and 15-30 min. There is also a larger number of casual riders who have taken bike rides over 1 hr than member riders. (When breaking it down like this, you can see that majority of riders with memberships use if for short periods of time. There are a good amount of casuals that have the same ~10 min average, but why are there more casuals percentage wise having longer trip times?)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fa11c04894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fa11c04894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 5 seconds to take in visual</a:t>
            </a:r>
            <a:r>
              <a:rPr lang="en">
                <a:solidFill>
                  <a:schemeClr val="dk1"/>
                </a:solidFill>
              </a:rPr>
              <a:t> then talk about chart</a:t>
            </a:r>
            <a:r>
              <a:rPr lang="en"/>
              <a:t>) Lastly, I wanted to compare popular station locations and see if I could map them out. I noticed that riders with annual memberships and casual riders did not share a lot of starting and ending locations. Most membership riders stay </a:t>
            </a:r>
            <a:r>
              <a:rPr lang="en"/>
              <a:t>more inland. Popular locations are around residential areas, businesses, train station, hospitals, and colleges.  Most casual riders stay closer to Lake Michigan.  Popular casual stations are around things to do such as, beaches, theaters, museums, Millennium Park, Navy Pier, Soldier Field, etc. ( Looking at the data geographically, I can see that casual riders are going to fun places all along the lake. Casual riders are less frequent than membership riders so i assume its for more of an outing or special occasion. I would assume then that most casual riders are tourist who are siteseeing or people who are going out for a special occasion or something.)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fa11c04894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fa11c04894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 5 seconds to take in visualizations</a:t>
            </a:r>
            <a:r>
              <a:rPr lang="en">
                <a:solidFill>
                  <a:schemeClr val="dk1"/>
                </a:solidFill>
              </a:rPr>
              <a:t> then talk about chart</a:t>
            </a:r>
            <a:r>
              <a:rPr lang="en"/>
              <a:t>) Remember the winter months with really bad numbers? I wanted to look into that a little more. I was able to get the most popular station locations during the 2nd quarter, December - February and I noticed that casual riders have a lot of similar station locations to membership riders during this time period. Casual trip time average was a little higher but more similar to membership riders during quarter 2 as well.  (After going back and looking at Q2 geographically </a:t>
            </a:r>
            <a:r>
              <a:rPr lang="en"/>
              <a:t>separately</a:t>
            </a:r>
            <a:r>
              <a:rPr lang="en"/>
              <a:t>, I feel it makes more sense for most casual riders to be tourists or people getting on on special outings. During the winter the about the same number of trips occur everyday and its a small number closer to member average in trip time. Also, geographically, routes are more similar than in the other months. I feel these casual people are more likely to be Chicago residents or people that use Cyclistic Bike-Share more on a normal basis.)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fa11c04894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fa11c04894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wrap it up, most casual riders use Cyclistic Bike-Share to site-see around Chicago and use different routes than </a:t>
            </a:r>
            <a:r>
              <a:rPr lang="en"/>
              <a:t>riders</a:t>
            </a:r>
            <a:r>
              <a:rPr lang="en"/>
              <a:t> with annual memberships. I feel most casual riders are tourists or people that only get out in the warmer months for a special occasion and are not looking for an annual membership because they will not be using it.  Through finding a break in the trend through the winter months, we were able to see how many casuals still use Cyclistic Bike-Share and see that casuals more resemble membership riders in the winter months. Seeing which stations are the most popular, we should be able to come up with a few marketing strategies around those locations throughout the year.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fa11c04894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fa11c04894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analyzing Cyclistic bike riders and looking at differences in how they use the Bike-Share, I have a few possible recommendations. By analyzing our data we can see that casual riders frequent leisure areas and are most likely people going out on special occasion or tourists visiting a big city. We can </a:t>
            </a:r>
            <a:r>
              <a:rPr lang="en"/>
              <a:t>separate</a:t>
            </a:r>
            <a:r>
              <a:rPr lang="en"/>
              <a:t> those riders from our other casual riders that more closely </a:t>
            </a:r>
            <a:r>
              <a:rPr lang="en"/>
              <a:t>resemble</a:t>
            </a:r>
            <a:r>
              <a:rPr lang="en"/>
              <a:t> annual membership riders and market to them. We can see what are the most popular station locations and advertise to casual riders in those areas. The metra train station is also a very popular area. When we looked at the geographic data for Q2, we can see it is popular for casual riders as well. I feel advertising near here will help create more annual memberships and also casual riders as well who wish to try out Cyclistic Bike-Share. Lastly, my last recommendation to possibly </a:t>
            </a:r>
            <a:r>
              <a:rPr lang="en"/>
              <a:t>advertise</a:t>
            </a:r>
            <a:r>
              <a:rPr lang="en"/>
              <a:t> and offer during the slow, winter months the gift of an annual membership. Anyone can pay for a membership ahead of time and gift it to someone to use for the year. This could be helpful for parents looking for a gift to make their kids life easier in college or a spouse helping their other spouse be able to get to work more </a:t>
            </a:r>
            <a:r>
              <a:rPr lang="en"/>
              <a:t>efficiently</a:t>
            </a:r>
            <a:r>
              <a:rPr lang="en"/>
              <a:t>. I feel all of these ideas could </a:t>
            </a:r>
            <a:r>
              <a:rPr lang="en"/>
              <a:t>lead</a:t>
            </a:r>
            <a:r>
              <a:rPr lang="en"/>
              <a:t> to an increase in casual riders to become annual membership riders.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0a8449e9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0a8449e9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Are there any questions?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0a8449e97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0a8449e97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fa11c0489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fa11c0489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a quick overview of what we will be talking about today. At the end of each slide, if you have any questions, please feel free to ask.</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fa11c0489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fa11c0489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Maximizing annual memberships will help with the success of the company. If we want to maximize our </a:t>
            </a:r>
            <a:r>
              <a:rPr lang="en"/>
              <a:t>memberships</a:t>
            </a:r>
            <a:r>
              <a:rPr lang="en"/>
              <a:t>, we need to understand casual riders and their trends to market to them properly. I’ve been tasked to analyze the differences between Cyclistic bike riders – annual membership riders and casual riders. I’ve spent the last week analyzing over 5.5 million rows of data. I’ve come up with a few ideas based on what I have found and I’m here to share that with you.</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fa11c04894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fa11c04894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thinking about the question “How do annual members and casual riders use Cyclistic bikes differently?”, I knew since I had a years worth of data, I could break it down periodically. I wondered if there would be any trends in different months, especially since Chicago has a harsher winter with cold temperatures and snow right along the Great Lakes. This made me think of seasonal trends or different days of the week. I broke it down into a few different periodical categories. </a:t>
            </a:r>
            <a:endParaRPr/>
          </a:p>
          <a:p>
            <a:pPr indent="0" lvl="0" marL="0" rtl="0" algn="l">
              <a:spcBef>
                <a:spcPts val="0"/>
              </a:spcBef>
              <a:spcAft>
                <a:spcPts val="0"/>
              </a:spcAft>
              <a:buNone/>
            </a:pPr>
            <a:r>
              <a:rPr lang="en"/>
              <a:t>I began aggregating my data </a:t>
            </a:r>
            <a:r>
              <a:rPr lang="en"/>
              <a:t>separating</a:t>
            </a:r>
            <a:r>
              <a:rPr lang="en"/>
              <a:t> the annual membership riders from the casual riders and looking at total numbers and breaking those down. I calculated the time of every trip taken to analyze any trends. I had latitude and longitude values so I wanted to map out different popular bike stations and see if there were any trends as well.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fa11c04894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fa11c04894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(Wait 5 seconds to take in visual then talk about chart) I wanted to start by breaking down those 5.5 million trips into who took those trips. I saw that during Sept - Aug, 65% of Cyclistic riders had an annual membership and about 35% were casual users who rented bikes each time they used them. There are two bike choice options, the classic, manual bike, and the electric bike. There was no significant difference in choice but a slight </a:t>
            </a:r>
            <a:r>
              <a:rPr lang="en"/>
              <a:t>preference</a:t>
            </a:r>
            <a:r>
              <a:rPr lang="en"/>
              <a:t> in electric bikes for casual riders. I did break down bike type more periodically but the results were the same.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fa11c04894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fa11c04894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(Wait 5 seconds to take in visual </a:t>
            </a:r>
            <a:r>
              <a:rPr lang="en">
                <a:solidFill>
                  <a:schemeClr val="dk1"/>
                </a:solidFill>
              </a:rPr>
              <a:t>then talk about chart</a:t>
            </a:r>
            <a:r>
              <a:rPr lang="en"/>
              <a:t>) I wanted to understand if there were any trends in the length of time of each trip. I looked at the average time of each trip and notice that on an annual basis casual riders rode their bikes an average of 9 minutes more each trip compared to membership riders. Riders with annual memberships only rode for a little over 10 minutes whereas casual riders tend to ride 20 min at a time on average.  (I feel that if members are </a:t>
            </a:r>
            <a:r>
              <a:rPr lang="en"/>
              <a:t>averaging</a:t>
            </a:r>
            <a:r>
              <a:rPr lang="en"/>
              <a:t> only a little over 10 minutes, then more riders are using it for shorter distance destinations. I think of jobs possibly, visiting people, running errand, school, etc. Casual riders are averaging a little over 20 minutes so they take longer bike rides. I think of exercising, site-seeing, school, visiting people, etc.)</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fa11c04894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fa11c04894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(Wait 5 seconds to take in visual</a:t>
            </a:r>
            <a:r>
              <a:rPr lang="en">
                <a:solidFill>
                  <a:schemeClr val="dk1"/>
                </a:solidFill>
              </a:rPr>
              <a:t> then talk about chart</a:t>
            </a:r>
            <a:r>
              <a:rPr lang="en"/>
              <a:t>) When </a:t>
            </a:r>
            <a:r>
              <a:rPr lang="en"/>
              <a:t>separating</a:t>
            </a:r>
            <a:r>
              <a:rPr lang="en"/>
              <a:t> my year into quarters, I noticed each quarter nicely fit into each season for the most part – Fall, Winter, Spring, and Summer. I have organized each quarter into days of the week as well to see if there were any differences. I noticed throughout the year riders with annual memberships use Cyclistic Bike-Share service throughout the week more and casual riders keep the weekends busier. December - February, during the coldest months, is the slowest quarter with the least amount of trips taken. Casual trips taken are very low and there is a decrease in annual membership trips as well.  June - August , the warmest months, are </a:t>
            </a:r>
            <a:r>
              <a:rPr lang="en"/>
              <a:t>when</a:t>
            </a:r>
            <a:r>
              <a:rPr lang="en"/>
              <a:t> most riders take trips. Casual trips are a very high during the weekends and higher during the weekdays. Membership trips taken are at the highest during the summer quarter. (After looking at some geographic data, I wanted to break things down into quarters, I was able to organize by season too and I am glad I did. Fall seems busy, Winter is DEAD, Spring its picking back up, and summer if full blown busy. I wonder why its dead in the winter for casuals and why its extra busy on weekends for casuals. It being busier on weekdays also solidifies members using services more for job or school needs. Something more routine. I wonder if less people </a:t>
            </a:r>
            <a:r>
              <a:rPr lang="en"/>
              <a:t>exercise</a:t>
            </a:r>
            <a:r>
              <a:rPr lang="en"/>
              <a:t> outdoors in the winter or if its something else that has numbers way down in casuals)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fa11c04894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fa11c04894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(wait 5 seconds to take in visual</a:t>
            </a:r>
            <a:r>
              <a:rPr lang="en">
                <a:solidFill>
                  <a:schemeClr val="dk1"/>
                </a:solidFill>
              </a:rPr>
              <a:t> then talk about chart</a:t>
            </a:r>
            <a:r>
              <a:rPr lang="en"/>
              <a:t>) Also quarterly, I again looked at average length of time of each trip. Knowing that Dec - Feb was the least busy quarter and June - August was the most busy quarter, I wanted to see if there were any differences in trip time. Membership riders average trip time stays about the same throughout the </a:t>
            </a:r>
            <a:r>
              <a:rPr lang="en"/>
              <a:t>whole year whereas casual riders decrease trip time in the winter months and increase trip time in the summer months. (Seeing quarterly average broken down again solidifies my feel for members using the bikes for more routine things, it remains the same all year long. Casuals basically stays the same with a slight decrease in average in the winter months)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fa11c04894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fa11c04894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(wait 5 seconds to take in visual</a:t>
            </a:r>
            <a:r>
              <a:rPr lang="en">
                <a:solidFill>
                  <a:schemeClr val="dk1"/>
                </a:solidFill>
              </a:rPr>
              <a:t> then talk about chart</a:t>
            </a:r>
            <a:r>
              <a:rPr lang="en"/>
              <a:t>) We are looking at each month </a:t>
            </a:r>
            <a:r>
              <a:rPr lang="en"/>
              <a:t>separately</a:t>
            </a:r>
            <a:r>
              <a:rPr lang="en"/>
              <a:t> here. As you can see riders with annual memberships on average take trips that are about ~12 min throughout the year, it doesn’t </a:t>
            </a:r>
            <a:r>
              <a:rPr lang="en"/>
              <a:t>fluctuate</a:t>
            </a:r>
            <a:r>
              <a:rPr lang="en"/>
              <a:t> too much. Casual riders on average take longer bike trips than membership riders. Their average starts around 20 min or above most of the year. It does drop down Nov - Feb, but we did notice that when broke it down by quarter as well.  We also noticed that there were more trips taken in the summer and less in the winter. We can see that the trend follows through smoothly when broken down each month. (I feel bike rentals follow the seasons whether riders have a membership or not. I still feel that people with memberships are using bike rentals more on a routine and going less distance and casuals use bikes less on routine or for exercise and go longer distances.)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955503" y="862358"/>
            <a:ext cx="5361300" cy="1448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4500">
                <a:latin typeface="Verdana"/>
                <a:ea typeface="Verdana"/>
                <a:cs typeface="Verdana"/>
                <a:sym typeface="Verdana"/>
              </a:rPr>
              <a:t>Cyclistic Bike-Share</a:t>
            </a:r>
            <a:endParaRPr sz="4500">
              <a:latin typeface="Verdana"/>
              <a:ea typeface="Verdana"/>
              <a:cs typeface="Verdana"/>
              <a:sym typeface="Verdana"/>
            </a:endParaRPr>
          </a:p>
        </p:txBody>
      </p:sp>
      <p:sp>
        <p:nvSpPr>
          <p:cNvPr id="55" name="Google Shape;55;p13"/>
          <p:cNvSpPr txBox="1"/>
          <p:nvPr>
            <p:ph idx="1" type="subTitle"/>
          </p:nvPr>
        </p:nvSpPr>
        <p:spPr>
          <a:xfrm>
            <a:off x="1891350" y="21286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solidFill>
                  <a:schemeClr val="dk1"/>
                </a:solidFill>
                <a:latin typeface="Verdana"/>
                <a:ea typeface="Verdana"/>
                <a:cs typeface="Verdana"/>
                <a:sym typeface="Verdana"/>
              </a:rPr>
              <a:t>Comparing Memberships &amp; Casual Riders</a:t>
            </a:r>
            <a:endParaRPr sz="1800">
              <a:solidFill>
                <a:schemeClr val="dk1"/>
              </a:solidFill>
              <a:latin typeface="Verdana"/>
              <a:ea typeface="Verdana"/>
              <a:cs typeface="Verdana"/>
              <a:sym typeface="Verdana"/>
            </a:endParaRPr>
          </a:p>
        </p:txBody>
      </p:sp>
      <p:sp>
        <p:nvSpPr>
          <p:cNvPr id="56" name="Google Shape;56;p13"/>
          <p:cNvSpPr txBox="1"/>
          <p:nvPr>
            <p:ph idx="1" type="subTitle"/>
          </p:nvPr>
        </p:nvSpPr>
        <p:spPr>
          <a:xfrm>
            <a:off x="1891350" y="2875283"/>
            <a:ext cx="5361300" cy="52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852"/>
              <a:buNone/>
            </a:pPr>
            <a:r>
              <a:rPr lang="en" sz="1617">
                <a:solidFill>
                  <a:schemeClr val="dk1"/>
                </a:solidFill>
                <a:latin typeface="Verdana"/>
                <a:ea typeface="Verdana"/>
                <a:cs typeface="Verdana"/>
                <a:sym typeface="Verdana"/>
              </a:rPr>
              <a:t>Presented By: Ruby Smith</a:t>
            </a:r>
            <a:endParaRPr sz="1617">
              <a:solidFill>
                <a:schemeClr val="dk1"/>
              </a:solidFill>
              <a:latin typeface="Verdana"/>
              <a:ea typeface="Verdana"/>
              <a:cs typeface="Verdana"/>
              <a:sym typeface="Verdana"/>
            </a:endParaRPr>
          </a:p>
          <a:p>
            <a:pPr indent="0" lvl="0" marL="0" rtl="0" algn="ctr">
              <a:lnSpc>
                <a:spcPct val="80000"/>
              </a:lnSpc>
              <a:spcBef>
                <a:spcPts val="0"/>
              </a:spcBef>
              <a:spcAft>
                <a:spcPts val="0"/>
              </a:spcAft>
              <a:buSzPts val="852"/>
              <a:buNone/>
            </a:pPr>
            <a:r>
              <a:rPr lang="en" sz="1617">
                <a:solidFill>
                  <a:schemeClr val="dk1"/>
                </a:solidFill>
                <a:latin typeface="Verdana"/>
                <a:ea typeface="Verdana"/>
                <a:cs typeface="Verdana"/>
                <a:sym typeface="Verdana"/>
              </a:rPr>
              <a:t>Last Updated: 10/09/2024</a:t>
            </a:r>
            <a:endParaRPr sz="1617">
              <a:solidFill>
                <a:schemeClr val="dk1"/>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
                                        </p:tgtEl>
                                        <p:attrNameLst>
                                          <p:attrName>style.visibility</p:attrName>
                                        </p:attrNameLst>
                                      </p:cBhvr>
                                      <p:to>
                                        <p:strVal val="visible"/>
                                      </p:to>
                                    </p:set>
                                    <p:animEffect filter="fade" transition="in">
                                      <p:cBhvr>
                                        <p:cTn dur="1000"/>
                                        <p:tgtEl>
                                          <p:spTgt spid="5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1000"/>
                                        <p:tgtEl>
                                          <p:spTgt spid="5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6"/>
                                        </p:tgtEl>
                                        <p:attrNameLst>
                                          <p:attrName>style.visibility</p:attrName>
                                        </p:attrNameLst>
                                      </p:cBhvr>
                                      <p:to>
                                        <p:strVal val="visible"/>
                                      </p:to>
                                    </p:set>
                                    <p:animEffect filter="fade" transition="in">
                                      <p:cBhvr>
                                        <p:cTn dur="1000"/>
                                        <p:tgtEl>
                                          <p:spTgt spid="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pic>
        <p:nvPicPr>
          <p:cNvPr id="114" name="Google Shape;114;p22"/>
          <p:cNvPicPr preferRelativeResize="0"/>
          <p:nvPr/>
        </p:nvPicPr>
        <p:blipFill>
          <a:blip r:embed="rId3">
            <a:alphaModFix/>
          </a:blip>
          <a:stretch>
            <a:fillRect/>
          </a:stretch>
        </p:blipFill>
        <p:spPr>
          <a:xfrm>
            <a:off x="-85550" y="-80975"/>
            <a:ext cx="6531889" cy="5224475"/>
          </a:xfrm>
          <a:prstGeom prst="rect">
            <a:avLst/>
          </a:prstGeom>
          <a:noFill/>
          <a:ln>
            <a:noFill/>
          </a:ln>
        </p:spPr>
      </p:pic>
      <p:sp>
        <p:nvSpPr>
          <p:cNvPr id="115" name="Google Shape;115;p22"/>
          <p:cNvSpPr txBox="1"/>
          <p:nvPr/>
        </p:nvSpPr>
        <p:spPr>
          <a:xfrm>
            <a:off x="6289825" y="909000"/>
            <a:ext cx="2790000" cy="4234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500">
              <a:solidFill>
                <a:schemeClr val="dk1"/>
              </a:solidFill>
              <a:latin typeface="Verdana"/>
              <a:ea typeface="Verdana"/>
              <a:cs typeface="Verdana"/>
              <a:sym typeface="Verdana"/>
            </a:endParaRPr>
          </a:p>
          <a:p>
            <a:pPr indent="-323850" lvl="0" marL="457200" rtl="0" algn="l">
              <a:spcBef>
                <a:spcPts val="0"/>
              </a:spcBef>
              <a:spcAft>
                <a:spcPts val="0"/>
              </a:spcAft>
              <a:buClr>
                <a:schemeClr val="dk1"/>
              </a:buClr>
              <a:buSzPts val="1500"/>
              <a:buFont typeface="Verdana"/>
              <a:buChar char="➔"/>
            </a:pPr>
            <a:r>
              <a:rPr lang="en" sz="1500">
                <a:solidFill>
                  <a:schemeClr val="dk1"/>
                </a:solidFill>
                <a:latin typeface="Verdana"/>
                <a:ea typeface="Verdana"/>
                <a:cs typeface="Verdana"/>
                <a:sym typeface="Verdana"/>
              </a:rPr>
              <a:t>Membership riders </a:t>
            </a:r>
            <a:r>
              <a:rPr i="1" lang="en" sz="1500">
                <a:solidFill>
                  <a:schemeClr val="dk1"/>
                </a:solidFill>
                <a:latin typeface="Verdana"/>
                <a:ea typeface="Verdana"/>
                <a:cs typeface="Verdana"/>
                <a:sym typeface="Verdana"/>
              </a:rPr>
              <a:t>maintain average</a:t>
            </a:r>
            <a:r>
              <a:rPr lang="en" sz="1500">
                <a:solidFill>
                  <a:schemeClr val="dk1"/>
                </a:solidFill>
                <a:latin typeface="Verdana"/>
                <a:ea typeface="Verdana"/>
                <a:cs typeface="Verdana"/>
                <a:sym typeface="Verdana"/>
              </a:rPr>
              <a:t> time all week and take more trips during weekdays</a:t>
            </a:r>
            <a:endParaRPr sz="1500">
              <a:solidFill>
                <a:schemeClr val="dk1"/>
              </a:solidFill>
              <a:latin typeface="Verdana"/>
              <a:ea typeface="Verdana"/>
              <a:cs typeface="Verdana"/>
              <a:sym typeface="Verdana"/>
            </a:endParaRPr>
          </a:p>
          <a:p>
            <a:pPr indent="0" lvl="0" marL="0" rtl="0" algn="l">
              <a:spcBef>
                <a:spcPts val="0"/>
              </a:spcBef>
              <a:spcAft>
                <a:spcPts val="0"/>
              </a:spcAft>
              <a:buNone/>
            </a:pPr>
            <a:r>
              <a:t/>
            </a:r>
            <a:endParaRPr sz="1500">
              <a:solidFill>
                <a:schemeClr val="dk1"/>
              </a:solidFill>
              <a:latin typeface="Verdana"/>
              <a:ea typeface="Verdana"/>
              <a:cs typeface="Verdana"/>
              <a:sym typeface="Verdana"/>
            </a:endParaRPr>
          </a:p>
          <a:p>
            <a:pPr indent="0" lvl="0" marL="0" rtl="0" algn="l">
              <a:spcBef>
                <a:spcPts val="0"/>
              </a:spcBef>
              <a:spcAft>
                <a:spcPts val="0"/>
              </a:spcAft>
              <a:buNone/>
            </a:pPr>
            <a:r>
              <a:t/>
            </a:r>
            <a:endParaRPr sz="1500">
              <a:solidFill>
                <a:schemeClr val="dk1"/>
              </a:solidFill>
              <a:latin typeface="Verdana"/>
              <a:ea typeface="Verdana"/>
              <a:cs typeface="Verdana"/>
              <a:sym typeface="Verdana"/>
            </a:endParaRPr>
          </a:p>
          <a:p>
            <a:pPr indent="0" lvl="0" marL="0" rtl="0" algn="l">
              <a:spcBef>
                <a:spcPts val="0"/>
              </a:spcBef>
              <a:spcAft>
                <a:spcPts val="0"/>
              </a:spcAft>
              <a:buNone/>
            </a:pPr>
            <a:r>
              <a:t/>
            </a:r>
            <a:endParaRPr sz="1500">
              <a:solidFill>
                <a:schemeClr val="dk1"/>
              </a:solidFill>
              <a:latin typeface="Verdana"/>
              <a:ea typeface="Verdana"/>
              <a:cs typeface="Verdana"/>
              <a:sym typeface="Verdana"/>
            </a:endParaRPr>
          </a:p>
          <a:p>
            <a:pPr indent="-323850" lvl="0" marL="457200" rtl="0" algn="l">
              <a:spcBef>
                <a:spcPts val="0"/>
              </a:spcBef>
              <a:spcAft>
                <a:spcPts val="0"/>
              </a:spcAft>
              <a:buClr>
                <a:schemeClr val="dk1"/>
              </a:buClr>
              <a:buSzPts val="1500"/>
              <a:buFont typeface="Verdana"/>
              <a:buChar char="➔"/>
            </a:pPr>
            <a:r>
              <a:rPr i="1" lang="en" sz="1500">
                <a:solidFill>
                  <a:schemeClr val="dk1"/>
                </a:solidFill>
                <a:latin typeface="Verdana"/>
                <a:ea typeface="Verdana"/>
                <a:cs typeface="Verdana"/>
                <a:sym typeface="Verdana"/>
              </a:rPr>
              <a:t>Casual riders</a:t>
            </a:r>
            <a:r>
              <a:rPr lang="en" sz="1500">
                <a:solidFill>
                  <a:schemeClr val="dk1"/>
                </a:solidFill>
                <a:latin typeface="Verdana"/>
                <a:ea typeface="Verdana"/>
                <a:cs typeface="Verdana"/>
                <a:sym typeface="Verdana"/>
              </a:rPr>
              <a:t> have a higher average than members, are busier on the weekend, and take more trips on the weekend.</a:t>
            </a:r>
            <a:endParaRPr sz="1500">
              <a:solidFill>
                <a:schemeClr val="dk1"/>
              </a:solidFill>
              <a:latin typeface="Verdana"/>
              <a:ea typeface="Verdana"/>
              <a:cs typeface="Verdana"/>
              <a:sym typeface="Verdana"/>
            </a:endParaRPr>
          </a:p>
        </p:txBody>
      </p:sp>
      <p:sp>
        <p:nvSpPr>
          <p:cNvPr id="116" name="Google Shape;116;p22"/>
          <p:cNvSpPr txBox="1"/>
          <p:nvPr/>
        </p:nvSpPr>
        <p:spPr>
          <a:xfrm>
            <a:off x="6833300" y="139025"/>
            <a:ext cx="2139600" cy="13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Verdana"/>
                <a:ea typeface="Verdana"/>
                <a:cs typeface="Verdana"/>
                <a:sym typeface="Verdana"/>
              </a:rPr>
              <a:t>By the</a:t>
            </a:r>
            <a:endParaRPr b="1" sz="2400">
              <a:solidFill>
                <a:schemeClr val="dk1"/>
              </a:solidFill>
              <a:latin typeface="Verdana"/>
              <a:ea typeface="Verdana"/>
              <a:cs typeface="Verdana"/>
              <a:sym typeface="Verdana"/>
            </a:endParaRPr>
          </a:p>
          <a:p>
            <a:pPr indent="0" lvl="0" marL="0" rtl="0" algn="l">
              <a:spcBef>
                <a:spcPts val="0"/>
              </a:spcBef>
              <a:spcAft>
                <a:spcPts val="0"/>
              </a:spcAft>
              <a:buNone/>
            </a:pPr>
            <a:r>
              <a:rPr b="1" lang="en" sz="2400">
                <a:solidFill>
                  <a:schemeClr val="dk1"/>
                </a:solidFill>
                <a:latin typeface="Verdana"/>
                <a:ea typeface="Verdana"/>
                <a:cs typeface="Verdana"/>
                <a:sym typeface="Verdana"/>
              </a:rPr>
              <a:t>Weekday</a:t>
            </a:r>
            <a:endParaRPr b="1" sz="2400">
              <a:solidFill>
                <a:schemeClr val="dk1"/>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animEffect filter="fade" transition="in">
                                      <p:cBhvr>
                                        <p:cTn dur="1000"/>
                                        <p:tgtEl>
                                          <p:spTgt spid="1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animEffect filter="fade" transition="in">
                                      <p:cBhvr>
                                        <p:cTn dur="1000"/>
                                        <p:tgtEl>
                                          <p:spTgt spid="1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animEffect filter="fade" transition="in">
                                      <p:cBhvr>
                                        <p:cTn dur="1000"/>
                                        <p:tgtEl>
                                          <p:spTgt spid="1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3" st="3"/>
                                            </p:txEl>
                                          </p:spTgt>
                                        </p:tgtEl>
                                        <p:attrNameLst>
                                          <p:attrName>style.visibility</p:attrName>
                                        </p:attrNameLst>
                                      </p:cBhvr>
                                      <p:to>
                                        <p:strVal val="visible"/>
                                      </p:to>
                                    </p:set>
                                    <p:animEffect filter="fade" transition="in">
                                      <p:cBhvr>
                                        <p:cTn dur="1000"/>
                                        <p:tgtEl>
                                          <p:spTgt spid="1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4" st="4"/>
                                            </p:txEl>
                                          </p:spTgt>
                                        </p:tgtEl>
                                        <p:attrNameLst>
                                          <p:attrName>style.visibility</p:attrName>
                                        </p:attrNameLst>
                                      </p:cBhvr>
                                      <p:to>
                                        <p:strVal val="visible"/>
                                      </p:to>
                                    </p:set>
                                    <p:animEffect filter="fade" transition="in">
                                      <p:cBhvr>
                                        <p:cTn dur="1000"/>
                                        <p:tgtEl>
                                          <p:spTgt spid="1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5" st="5"/>
                                            </p:txEl>
                                          </p:spTgt>
                                        </p:tgtEl>
                                        <p:attrNameLst>
                                          <p:attrName>style.visibility</p:attrName>
                                        </p:attrNameLst>
                                      </p:cBhvr>
                                      <p:to>
                                        <p:strVal val="visible"/>
                                      </p:to>
                                    </p:set>
                                    <p:animEffect filter="fade" transition="in">
                                      <p:cBhvr>
                                        <p:cTn dur="1000"/>
                                        <p:tgtEl>
                                          <p:spTgt spid="11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nvSpPr>
        <p:spPr>
          <a:xfrm>
            <a:off x="119750" y="1159150"/>
            <a:ext cx="2716200" cy="49575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Char char="➔"/>
            </a:pPr>
            <a:r>
              <a:rPr lang="en" sz="1700">
                <a:solidFill>
                  <a:schemeClr val="dk1"/>
                </a:solidFill>
              </a:rPr>
              <a:t>Most membership riders take quick trips</a:t>
            </a:r>
            <a:endParaRPr sz="1700">
              <a:solidFill>
                <a:schemeClr val="dk1"/>
              </a:solidFill>
            </a:endParaRPr>
          </a:p>
          <a:p>
            <a:pPr indent="0" lvl="0" marL="45720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Casual riders take quick trips and longer trips</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More casual riders </a:t>
            </a:r>
            <a:r>
              <a:rPr i="1" lang="en" sz="1700">
                <a:solidFill>
                  <a:schemeClr val="dk1"/>
                </a:solidFill>
              </a:rPr>
              <a:t>ride longer </a:t>
            </a:r>
            <a:r>
              <a:rPr lang="en" sz="1700">
                <a:solidFill>
                  <a:schemeClr val="dk1"/>
                </a:solidFill>
              </a:rPr>
              <a:t>than an hour than membership riders</a:t>
            </a:r>
            <a:endParaRPr sz="1700">
              <a:solidFill>
                <a:schemeClr val="dk1"/>
              </a:solidFill>
            </a:endParaRPr>
          </a:p>
        </p:txBody>
      </p:sp>
      <p:pic>
        <p:nvPicPr>
          <p:cNvPr id="122" name="Google Shape;122;p23"/>
          <p:cNvPicPr preferRelativeResize="0"/>
          <p:nvPr/>
        </p:nvPicPr>
        <p:blipFill>
          <a:blip r:embed="rId3">
            <a:alphaModFix/>
          </a:blip>
          <a:stretch>
            <a:fillRect/>
          </a:stretch>
        </p:blipFill>
        <p:spPr>
          <a:xfrm>
            <a:off x="2720330" y="-69225"/>
            <a:ext cx="6517220" cy="5212725"/>
          </a:xfrm>
          <a:prstGeom prst="rect">
            <a:avLst/>
          </a:prstGeom>
          <a:noFill/>
          <a:ln>
            <a:noFill/>
          </a:ln>
        </p:spPr>
      </p:pic>
      <p:sp>
        <p:nvSpPr>
          <p:cNvPr id="123" name="Google Shape;123;p23"/>
          <p:cNvSpPr txBox="1"/>
          <p:nvPr/>
        </p:nvSpPr>
        <p:spPr>
          <a:xfrm>
            <a:off x="385250" y="160425"/>
            <a:ext cx="2450700" cy="11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Verdana"/>
                <a:ea typeface="Verdana"/>
                <a:cs typeface="Verdana"/>
                <a:sym typeface="Verdana"/>
              </a:rPr>
              <a:t>Comparing Trip Time</a:t>
            </a:r>
            <a:endParaRPr b="1" sz="2400">
              <a:solidFill>
                <a:schemeClr val="dk1"/>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animEffect filter="fade" transition="in">
                                      <p:cBhvr>
                                        <p:cTn dur="1000"/>
                                        <p:tgtEl>
                                          <p:spTgt spid="1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animEffect filter="fade" transition="in">
                                      <p:cBhvr>
                                        <p:cTn dur="1000"/>
                                        <p:tgtEl>
                                          <p:spTgt spid="1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animEffect filter="fade" transition="in">
                                      <p:cBhvr>
                                        <p:cTn dur="1000"/>
                                        <p:tgtEl>
                                          <p:spTgt spid="1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3" st="3"/>
                                            </p:txEl>
                                          </p:spTgt>
                                        </p:tgtEl>
                                        <p:attrNameLst>
                                          <p:attrName>style.visibility</p:attrName>
                                        </p:attrNameLst>
                                      </p:cBhvr>
                                      <p:to>
                                        <p:strVal val="visible"/>
                                      </p:to>
                                    </p:set>
                                    <p:animEffect filter="fade" transition="in">
                                      <p:cBhvr>
                                        <p:cTn dur="1000"/>
                                        <p:tgtEl>
                                          <p:spTgt spid="1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4" st="4"/>
                                            </p:txEl>
                                          </p:spTgt>
                                        </p:tgtEl>
                                        <p:attrNameLst>
                                          <p:attrName>style.visibility</p:attrName>
                                        </p:attrNameLst>
                                      </p:cBhvr>
                                      <p:to>
                                        <p:strVal val="visible"/>
                                      </p:to>
                                    </p:set>
                                    <p:animEffect filter="fade" transition="in">
                                      <p:cBhvr>
                                        <p:cTn dur="1000"/>
                                        <p:tgtEl>
                                          <p:spTgt spid="12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4"/>
          <p:cNvPicPr preferRelativeResize="0"/>
          <p:nvPr/>
        </p:nvPicPr>
        <p:blipFill>
          <a:blip r:embed="rId3">
            <a:alphaModFix/>
          </a:blip>
          <a:stretch>
            <a:fillRect/>
          </a:stretch>
        </p:blipFill>
        <p:spPr>
          <a:xfrm>
            <a:off x="0" y="0"/>
            <a:ext cx="6430651" cy="5143499"/>
          </a:xfrm>
          <a:prstGeom prst="rect">
            <a:avLst/>
          </a:prstGeom>
          <a:noFill/>
          <a:ln>
            <a:noFill/>
          </a:ln>
        </p:spPr>
      </p:pic>
      <p:sp>
        <p:nvSpPr>
          <p:cNvPr id="129" name="Google Shape;129;p24"/>
          <p:cNvSpPr txBox="1"/>
          <p:nvPr/>
        </p:nvSpPr>
        <p:spPr>
          <a:xfrm>
            <a:off x="6507100" y="267350"/>
            <a:ext cx="2362200" cy="110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solidFill>
                  <a:schemeClr val="dk1"/>
                </a:solidFill>
                <a:latin typeface="Verdana"/>
                <a:ea typeface="Verdana"/>
                <a:cs typeface="Verdana"/>
                <a:sym typeface="Verdana"/>
              </a:rPr>
              <a:t>Geographically:</a:t>
            </a:r>
            <a:endParaRPr b="1" sz="1900">
              <a:solidFill>
                <a:schemeClr val="dk1"/>
              </a:solidFill>
              <a:latin typeface="Verdana"/>
              <a:ea typeface="Verdana"/>
              <a:cs typeface="Verdana"/>
              <a:sym typeface="Verdana"/>
            </a:endParaRPr>
          </a:p>
          <a:p>
            <a:pPr indent="0" lvl="0" marL="0" rtl="0" algn="ctr">
              <a:spcBef>
                <a:spcPts val="0"/>
              </a:spcBef>
              <a:spcAft>
                <a:spcPts val="0"/>
              </a:spcAft>
              <a:buNone/>
            </a:pPr>
            <a:r>
              <a:rPr b="1" lang="en" sz="1900">
                <a:solidFill>
                  <a:schemeClr val="dk1"/>
                </a:solidFill>
                <a:latin typeface="Verdana"/>
                <a:ea typeface="Verdana"/>
                <a:cs typeface="Verdana"/>
                <a:sym typeface="Verdana"/>
              </a:rPr>
              <a:t>Top 20 Bike Stations</a:t>
            </a:r>
            <a:endParaRPr b="1" sz="1900">
              <a:solidFill>
                <a:schemeClr val="dk1"/>
              </a:solidFill>
              <a:latin typeface="Verdana"/>
              <a:ea typeface="Verdana"/>
              <a:cs typeface="Verdana"/>
              <a:sym typeface="Verdana"/>
            </a:endParaRPr>
          </a:p>
        </p:txBody>
      </p:sp>
      <p:sp>
        <p:nvSpPr>
          <p:cNvPr id="130" name="Google Shape;130;p24"/>
          <p:cNvSpPr txBox="1"/>
          <p:nvPr/>
        </p:nvSpPr>
        <p:spPr>
          <a:xfrm>
            <a:off x="6343300" y="1790075"/>
            <a:ext cx="2689800" cy="26091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Verdana"/>
              <a:buChar char="➔"/>
            </a:pPr>
            <a:r>
              <a:rPr lang="en" sz="1500">
                <a:latin typeface="Verdana"/>
                <a:ea typeface="Verdana"/>
                <a:cs typeface="Verdana"/>
                <a:sym typeface="Verdana"/>
              </a:rPr>
              <a:t>Casual riders are mostly going to places of leisure</a:t>
            </a:r>
            <a:endParaRPr sz="1500">
              <a:latin typeface="Verdana"/>
              <a:ea typeface="Verdana"/>
              <a:cs typeface="Verdana"/>
              <a:sym typeface="Verdana"/>
            </a:endParaRPr>
          </a:p>
          <a:p>
            <a:pPr indent="0" lvl="0" marL="457200" rtl="0" algn="l">
              <a:spcBef>
                <a:spcPts val="0"/>
              </a:spcBef>
              <a:spcAft>
                <a:spcPts val="0"/>
              </a:spcAft>
              <a:buNone/>
            </a:pPr>
            <a:r>
              <a:t/>
            </a:r>
            <a:endParaRPr sz="1500">
              <a:latin typeface="Verdana"/>
              <a:ea typeface="Verdana"/>
              <a:cs typeface="Verdana"/>
              <a:sym typeface="Verdana"/>
            </a:endParaRPr>
          </a:p>
          <a:p>
            <a:pPr indent="0" lvl="0" marL="457200" rtl="0" algn="l">
              <a:spcBef>
                <a:spcPts val="0"/>
              </a:spcBef>
              <a:spcAft>
                <a:spcPts val="0"/>
              </a:spcAft>
              <a:buNone/>
            </a:pPr>
            <a:r>
              <a:t/>
            </a:r>
            <a:endParaRPr sz="1500">
              <a:latin typeface="Verdana"/>
              <a:ea typeface="Verdana"/>
              <a:cs typeface="Verdana"/>
              <a:sym typeface="Verdana"/>
            </a:endParaRPr>
          </a:p>
          <a:p>
            <a:pPr indent="-323850" lvl="0" marL="457200" rtl="0" algn="l">
              <a:spcBef>
                <a:spcPts val="0"/>
              </a:spcBef>
              <a:spcAft>
                <a:spcPts val="0"/>
              </a:spcAft>
              <a:buSzPts val="1500"/>
              <a:buFont typeface="Verdana"/>
              <a:buChar char="➔"/>
            </a:pPr>
            <a:r>
              <a:rPr lang="en" sz="1500">
                <a:latin typeface="Verdana"/>
                <a:ea typeface="Verdana"/>
                <a:cs typeface="Verdana"/>
                <a:sym typeface="Verdana"/>
              </a:rPr>
              <a:t>Membership riders going to the metra train station, business and </a:t>
            </a:r>
            <a:r>
              <a:rPr lang="en" sz="1500">
                <a:latin typeface="Verdana"/>
                <a:ea typeface="Verdana"/>
                <a:cs typeface="Verdana"/>
                <a:sym typeface="Verdana"/>
              </a:rPr>
              <a:t>residential</a:t>
            </a:r>
            <a:r>
              <a:rPr lang="en" sz="1500">
                <a:latin typeface="Verdana"/>
                <a:ea typeface="Verdana"/>
                <a:cs typeface="Verdana"/>
                <a:sym typeface="Verdana"/>
              </a:rPr>
              <a:t> areas</a:t>
            </a:r>
            <a:endParaRPr sz="1500">
              <a:latin typeface="Verdana"/>
              <a:ea typeface="Verdana"/>
              <a:cs typeface="Verdana"/>
              <a:sym typeface="Verdana"/>
            </a:endParaRPr>
          </a:p>
          <a:p>
            <a:pPr indent="0" lvl="0" marL="0" rtl="0" algn="l">
              <a:spcBef>
                <a:spcPts val="0"/>
              </a:spcBef>
              <a:spcAft>
                <a:spcPts val="0"/>
              </a:spcAft>
              <a:buNone/>
            </a:pPr>
            <a:r>
              <a:t/>
            </a:r>
            <a:endParaRPr sz="1500">
              <a:solidFill>
                <a:schemeClr val="dk2"/>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animEffect filter="fade" transition="in">
                                      <p:cBhvr>
                                        <p:cTn dur="1000"/>
                                        <p:tgtEl>
                                          <p:spTgt spid="1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animEffect filter="fade" transition="in">
                                      <p:cBhvr>
                                        <p:cTn dur="1000"/>
                                        <p:tgtEl>
                                          <p:spTgt spid="1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animEffect filter="fade" transition="in">
                                      <p:cBhvr>
                                        <p:cTn dur="1000"/>
                                        <p:tgtEl>
                                          <p:spTgt spid="1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3" st="3"/>
                                            </p:txEl>
                                          </p:spTgt>
                                        </p:tgtEl>
                                        <p:attrNameLst>
                                          <p:attrName>style.visibility</p:attrName>
                                        </p:attrNameLst>
                                      </p:cBhvr>
                                      <p:to>
                                        <p:strVal val="visible"/>
                                      </p:to>
                                    </p:set>
                                    <p:animEffect filter="fade" transition="in">
                                      <p:cBhvr>
                                        <p:cTn dur="1000"/>
                                        <p:tgtEl>
                                          <p:spTgt spid="1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4" st="4"/>
                                            </p:txEl>
                                          </p:spTgt>
                                        </p:tgtEl>
                                        <p:attrNameLst>
                                          <p:attrName>style.visibility</p:attrName>
                                        </p:attrNameLst>
                                      </p:cBhvr>
                                      <p:to>
                                        <p:strVal val="visible"/>
                                      </p:to>
                                    </p:set>
                                    <p:animEffect filter="fade" transition="in">
                                      <p:cBhvr>
                                        <p:cTn dur="1000"/>
                                        <p:tgtEl>
                                          <p:spTgt spid="13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nvSpPr>
        <p:spPr>
          <a:xfrm>
            <a:off x="-51100" y="1362350"/>
            <a:ext cx="2304600" cy="16575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Verdana"/>
              <a:buChar char="➔"/>
            </a:pPr>
            <a:r>
              <a:rPr lang="en" sz="1500">
                <a:solidFill>
                  <a:schemeClr val="dk1"/>
                </a:solidFill>
                <a:latin typeface="Verdana"/>
                <a:ea typeface="Verdana"/>
                <a:cs typeface="Verdana"/>
                <a:sym typeface="Verdana"/>
              </a:rPr>
              <a:t>Winter casual riders are more likely to be routine bike riders</a:t>
            </a:r>
            <a:endParaRPr sz="1500">
              <a:solidFill>
                <a:schemeClr val="dk1"/>
              </a:solidFill>
              <a:latin typeface="Verdana"/>
              <a:ea typeface="Verdana"/>
              <a:cs typeface="Verdana"/>
              <a:sym typeface="Verdana"/>
            </a:endParaRPr>
          </a:p>
        </p:txBody>
      </p:sp>
      <p:pic>
        <p:nvPicPr>
          <p:cNvPr id="136" name="Google Shape;136;p25"/>
          <p:cNvPicPr preferRelativeResize="0"/>
          <p:nvPr/>
        </p:nvPicPr>
        <p:blipFill rotWithShape="1">
          <a:blip r:embed="rId3">
            <a:alphaModFix/>
          </a:blip>
          <a:srcRect b="0" l="0" r="0" t="11386"/>
          <a:stretch/>
        </p:blipFill>
        <p:spPr>
          <a:xfrm>
            <a:off x="2077100" y="0"/>
            <a:ext cx="7066901" cy="5008776"/>
          </a:xfrm>
          <a:prstGeom prst="rect">
            <a:avLst/>
          </a:prstGeom>
          <a:noFill/>
          <a:ln>
            <a:noFill/>
          </a:ln>
        </p:spPr>
      </p:pic>
      <p:sp>
        <p:nvSpPr>
          <p:cNvPr id="137" name="Google Shape;137;p25"/>
          <p:cNvSpPr txBox="1"/>
          <p:nvPr/>
        </p:nvSpPr>
        <p:spPr>
          <a:xfrm>
            <a:off x="-5650" y="171100"/>
            <a:ext cx="2213700" cy="16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dk1"/>
                </a:solidFill>
                <a:latin typeface="Verdana"/>
                <a:ea typeface="Verdana"/>
                <a:cs typeface="Verdana"/>
                <a:sym typeface="Verdana"/>
              </a:rPr>
              <a:t>Quarter 2</a:t>
            </a:r>
            <a:endParaRPr b="1" sz="1900">
              <a:solidFill>
                <a:schemeClr val="dk1"/>
              </a:solidFill>
              <a:latin typeface="Verdana"/>
              <a:ea typeface="Verdana"/>
              <a:cs typeface="Verdana"/>
              <a:sym typeface="Verdana"/>
            </a:endParaRPr>
          </a:p>
          <a:p>
            <a:pPr indent="0" lvl="0" marL="0" rtl="0" algn="l">
              <a:spcBef>
                <a:spcPts val="0"/>
              </a:spcBef>
              <a:spcAft>
                <a:spcPts val="0"/>
              </a:spcAft>
              <a:buNone/>
            </a:pPr>
            <a:r>
              <a:rPr b="1" lang="en" sz="1900">
                <a:solidFill>
                  <a:schemeClr val="dk1"/>
                </a:solidFill>
                <a:latin typeface="Verdana"/>
                <a:ea typeface="Verdana"/>
                <a:cs typeface="Verdana"/>
                <a:sym typeface="Verdana"/>
              </a:rPr>
              <a:t>	December - </a:t>
            </a:r>
            <a:endParaRPr b="1" sz="1900">
              <a:solidFill>
                <a:schemeClr val="dk1"/>
              </a:solidFill>
              <a:latin typeface="Verdana"/>
              <a:ea typeface="Verdana"/>
              <a:cs typeface="Verdana"/>
              <a:sym typeface="Verdana"/>
            </a:endParaRPr>
          </a:p>
          <a:p>
            <a:pPr indent="457200" lvl="0" marL="0" rtl="0" algn="l">
              <a:spcBef>
                <a:spcPts val="0"/>
              </a:spcBef>
              <a:spcAft>
                <a:spcPts val="0"/>
              </a:spcAft>
              <a:buNone/>
            </a:pPr>
            <a:r>
              <a:rPr b="1" lang="en" sz="1900">
                <a:solidFill>
                  <a:schemeClr val="dk1"/>
                </a:solidFill>
                <a:latin typeface="Verdana"/>
                <a:ea typeface="Verdana"/>
                <a:cs typeface="Verdana"/>
                <a:sym typeface="Verdana"/>
              </a:rPr>
              <a:t>February</a:t>
            </a:r>
            <a:endParaRPr b="1" sz="1900">
              <a:solidFill>
                <a:schemeClr val="dk1"/>
              </a:solidFill>
              <a:latin typeface="Verdana"/>
              <a:ea typeface="Verdana"/>
              <a:cs typeface="Verdana"/>
              <a:sym typeface="Verdana"/>
            </a:endParaRPr>
          </a:p>
        </p:txBody>
      </p:sp>
      <p:pic>
        <p:nvPicPr>
          <p:cNvPr id="138" name="Google Shape;138;p25"/>
          <p:cNvPicPr preferRelativeResize="0"/>
          <p:nvPr/>
        </p:nvPicPr>
        <p:blipFill rotWithShape="1">
          <a:blip r:embed="rId4">
            <a:alphaModFix/>
          </a:blip>
          <a:srcRect b="0" l="0" r="13934" t="0"/>
          <a:stretch/>
        </p:blipFill>
        <p:spPr>
          <a:xfrm>
            <a:off x="171100" y="2944950"/>
            <a:ext cx="3461201" cy="2063826"/>
          </a:xfrm>
          <a:prstGeom prst="rect">
            <a:avLst/>
          </a:prstGeom>
          <a:noFill/>
          <a:ln cap="flat" cmpd="sng" w="38100">
            <a:solidFill>
              <a:srgbClr val="A64D79"/>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nvSpPr>
        <p:spPr>
          <a:xfrm>
            <a:off x="1905550" y="196750"/>
            <a:ext cx="5068800" cy="8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solidFill>
                  <a:schemeClr val="dk1"/>
                </a:solidFill>
                <a:latin typeface="Verdana"/>
                <a:ea typeface="Verdana"/>
                <a:cs typeface="Verdana"/>
                <a:sym typeface="Verdana"/>
              </a:rPr>
              <a:t>Conclusion</a:t>
            </a:r>
            <a:endParaRPr b="1" sz="2800">
              <a:solidFill>
                <a:schemeClr val="dk1"/>
              </a:solidFill>
              <a:latin typeface="Verdana"/>
              <a:ea typeface="Verdana"/>
              <a:cs typeface="Verdana"/>
              <a:sym typeface="Verdana"/>
            </a:endParaRPr>
          </a:p>
        </p:txBody>
      </p:sp>
      <p:sp>
        <p:nvSpPr>
          <p:cNvPr id="144" name="Google Shape;144;p26"/>
          <p:cNvSpPr/>
          <p:nvPr/>
        </p:nvSpPr>
        <p:spPr>
          <a:xfrm>
            <a:off x="1114250" y="1244700"/>
            <a:ext cx="663000" cy="652200"/>
          </a:xfrm>
          <a:prstGeom prst="ellipse">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Verdana"/>
                <a:ea typeface="Verdana"/>
                <a:cs typeface="Verdana"/>
                <a:sym typeface="Verdana"/>
              </a:rPr>
              <a:t>1</a:t>
            </a:r>
            <a:endParaRPr b="1" sz="2500">
              <a:latin typeface="Verdana"/>
              <a:ea typeface="Verdana"/>
              <a:cs typeface="Verdana"/>
              <a:sym typeface="Verdana"/>
            </a:endParaRPr>
          </a:p>
        </p:txBody>
      </p:sp>
      <p:sp>
        <p:nvSpPr>
          <p:cNvPr id="145" name="Google Shape;145;p26"/>
          <p:cNvSpPr txBox="1"/>
          <p:nvPr/>
        </p:nvSpPr>
        <p:spPr>
          <a:xfrm>
            <a:off x="-160400" y="2185725"/>
            <a:ext cx="2910600" cy="21921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 sz="1800">
                <a:solidFill>
                  <a:schemeClr val="dk1"/>
                </a:solidFill>
                <a:latin typeface="Verdana"/>
                <a:ea typeface="Verdana"/>
                <a:cs typeface="Verdana"/>
                <a:sym typeface="Verdana"/>
              </a:rPr>
              <a:t>Majority of </a:t>
            </a:r>
            <a:r>
              <a:rPr b="1" lang="en" sz="1800">
                <a:solidFill>
                  <a:schemeClr val="dk1"/>
                </a:solidFill>
                <a:latin typeface="Verdana"/>
                <a:ea typeface="Verdana"/>
                <a:cs typeface="Verdana"/>
                <a:sym typeface="Verdana"/>
              </a:rPr>
              <a:t>casual riders</a:t>
            </a:r>
            <a:r>
              <a:rPr lang="en" sz="1800">
                <a:solidFill>
                  <a:schemeClr val="dk1"/>
                </a:solidFill>
                <a:latin typeface="Verdana"/>
                <a:ea typeface="Verdana"/>
                <a:cs typeface="Verdana"/>
                <a:sym typeface="Verdana"/>
              </a:rPr>
              <a:t> are tourists or people out site-seeing</a:t>
            </a:r>
            <a:endParaRPr sz="1800">
              <a:solidFill>
                <a:schemeClr val="dk1"/>
              </a:solidFill>
              <a:latin typeface="Verdana"/>
              <a:ea typeface="Verdana"/>
              <a:cs typeface="Verdana"/>
              <a:sym typeface="Verdana"/>
            </a:endParaRPr>
          </a:p>
        </p:txBody>
      </p:sp>
      <p:sp>
        <p:nvSpPr>
          <p:cNvPr id="146" name="Google Shape;146;p26"/>
          <p:cNvSpPr/>
          <p:nvPr/>
        </p:nvSpPr>
        <p:spPr>
          <a:xfrm>
            <a:off x="4240500" y="1244700"/>
            <a:ext cx="663000" cy="652200"/>
          </a:xfrm>
          <a:prstGeom prst="ellipse">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Verdana"/>
                <a:ea typeface="Verdana"/>
                <a:cs typeface="Verdana"/>
                <a:sym typeface="Verdana"/>
              </a:rPr>
              <a:t>2</a:t>
            </a:r>
            <a:endParaRPr b="1" sz="2500">
              <a:latin typeface="Verdana"/>
              <a:ea typeface="Verdana"/>
              <a:cs typeface="Verdana"/>
              <a:sym typeface="Verdana"/>
            </a:endParaRPr>
          </a:p>
        </p:txBody>
      </p:sp>
      <p:sp>
        <p:nvSpPr>
          <p:cNvPr id="147" name="Google Shape;147;p26"/>
          <p:cNvSpPr txBox="1"/>
          <p:nvPr/>
        </p:nvSpPr>
        <p:spPr>
          <a:xfrm>
            <a:off x="3482100" y="2185725"/>
            <a:ext cx="2179800" cy="24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Verdana"/>
                <a:ea typeface="Verdana"/>
                <a:cs typeface="Verdana"/>
                <a:sym typeface="Verdana"/>
              </a:rPr>
              <a:t>By looking at the </a:t>
            </a:r>
            <a:r>
              <a:rPr i="1" lang="en" sz="1800">
                <a:solidFill>
                  <a:schemeClr val="dk1"/>
                </a:solidFill>
                <a:latin typeface="Verdana"/>
                <a:ea typeface="Verdana"/>
                <a:cs typeface="Verdana"/>
                <a:sym typeface="Verdana"/>
              </a:rPr>
              <a:t>Winter months</a:t>
            </a:r>
            <a:r>
              <a:rPr lang="en" sz="1800">
                <a:solidFill>
                  <a:schemeClr val="dk1"/>
                </a:solidFill>
                <a:latin typeface="Verdana"/>
                <a:ea typeface="Verdana"/>
                <a:cs typeface="Verdana"/>
                <a:sym typeface="Verdana"/>
              </a:rPr>
              <a:t>, we can focus on casual riders  that are more likely to use bike rentals </a:t>
            </a:r>
            <a:r>
              <a:rPr b="1" lang="en" sz="1800">
                <a:solidFill>
                  <a:schemeClr val="dk1"/>
                </a:solidFill>
                <a:latin typeface="Verdana"/>
                <a:ea typeface="Verdana"/>
                <a:cs typeface="Verdana"/>
                <a:sym typeface="Verdana"/>
              </a:rPr>
              <a:t>routinely</a:t>
            </a:r>
            <a:endParaRPr b="1" sz="1800">
              <a:solidFill>
                <a:schemeClr val="dk1"/>
              </a:solidFill>
              <a:latin typeface="Verdana"/>
              <a:ea typeface="Verdana"/>
              <a:cs typeface="Verdana"/>
              <a:sym typeface="Verdana"/>
            </a:endParaRPr>
          </a:p>
        </p:txBody>
      </p:sp>
      <p:sp>
        <p:nvSpPr>
          <p:cNvPr id="148" name="Google Shape;148;p26"/>
          <p:cNvSpPr txBox="1"/>
          <p:nvPr/>
        </p:nvSpPr>
        <p:spPr>
          <a:xfrm>
            <a:off x="6546475" y="2185725"/>
            <a:ext cx="2257200" cy="273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Verdana"/>
                <a:ea typeface="Verdana"/>
                <a:cs typeface="Verdana"/>
                <a:sym typeface="Verdana"/>
              </a:rPr>
              <a:t>We can look at casual rider popular station locations </a:t>
            </a:r>
            <a:r>
              <a:rPr b="1" lang="en" sz="1800">
                <a:solidFill>
                  <a:schemeClr val="dk1"/>
                </a:solidFill>
                <a:latin typeface="Verdana"/>
                <a:ea typeface="Verdana"/>
                <a:cs typeface="Verdana"/>
                <a:sym typeface="Verdana"/>
              </a:rPr>
              <a:t>N</a:t>
            </a:r>
            <a:r>
              <a:rPr b="1" lang="en" sz="1800">
                <a:solidFill>
                  <a:schemeClr val="dk1"/>
                </a:solidFill>
                <a:latin typeface="Verdana"/>
                <a:ea typeface="Verdana"/>
                <a:cs typeface="Verdana"/>
                <a:sym typeface="Verdana"/>
              </a:rPr>
              <a:t>OT</a:t>
            </a:r>
            <a:r>
              <a:rPr lang="en" sz="1800">
                <a:solidFill>
                  <a:schemeClr val="dk1"/>
                </a:solidFill>
                <a:latin typeface="Verdana"/>
                <a:ea typeface="Verdana"/>
                <a:cs typeface="Verdana"/>
                <a:sym typeface="Verdana"/>
              </a:rPr>
              <a:t> in </a:t>
            </a:r>
            <a:r>
              <a:rPr i="1" lang="en" sz="1800">
                <a:solidFill>
                  <a:schemeClr val="dk1"/>
                </a:solidFill>
                <a:latin typeface="Verdana"/>
                <a:ea typeface="Verdana"/>
                <a:cs typeface="Verdana"/>
                <a:sym typeface="Verdana"/>
              </a:rPr>
              <a:t>leisure areas</a:t>
            </a:r>
            <a:r>
              <a:rPr lang="en" sz="1800">
                <a:solidFill>
                  <a:schemeClr val="dk1"/>
                </a:solidFill>
                <a:latin typeface="Verdana"/>
                <a:ea typeface="Verdana"/>
                <a:cs typeface="Verdana"/>
                <a:sym typeface="Verdana"/>
              </a:rPr>
              <a:t> to market annual memberships throughout the year</a:t>
            </a:r>
            <a:endParaRPr sz="1800">
              <a:solidFill>
                <a:schemeClr val="dk1"/>
              </a:solidFill>
              <a:latin typeface="Verdana"/>
              <a:ea typeface="Verdana"/>
              <a:cs typeface="Verdana"/>
              <a:sym typeface="Verdana"/>
            </a:endParaRPr>
          </a:p>
        </p:txBody>
      </p:sp>
      <p:sp>
        <p:nvSpPr>
          <p:cNvPr id="149" name="Google Shape;149;p26"/>
          <p:cNvSpPr/>
          <p:nvPr/>
        </p:nvSpPr>
        <p:spPr>
          <a:xfrm>
            <a:off x="7440500" y="1244700"/>
            <a:ext cx="663000" cy="652200"/>
          </a:xfrm>
          <a:prstGeom prst="ellipse">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Verdana"/>
                <a:ea typeface="Verdana"/>
                <a:cs typeface="Verdana"/>
                <a:sym typeface="Verdana"/>
              </a:rPr>
              <a:t>3</a:t>
            </a:r>
            <a:endParaRPr b="1" sz="2500">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nvSpPr>
        <p:spPr>
          <a:xfrm>
            <a:off x="1905550" y="389225"/>
            <a:ext cx="5068800" cy="8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solidFill>
                  <a:schemeClr val="dk1"/>
                </a:solidFill>
                <a:latin typeface="Verdana"/>
                <a:ea typeface="Verdana"/>
                <a:cs typeface="Verdana"/>
                <a:sym typeface="Verdana"/>
              </a:rPr>
              <a:t>Recommendations</a:t>
            </a:r>
            <a:endParaRPr b="1" sz="2800">
              <a:solidFill>
                <a:schemeClr val="dk1"/>
              </a:solidFill>
              <a:latin typeface="Verdana"/>
              <a:ea typeface="Verdana"/>
              <a:cs typeface="Verdana"/>
              <a:sym typeface="Verdana"/>
            </a:endParaRPr>
          </a:p>
        </p:txBody>
      </p:sp>
      <p:sp>
        <p:nvSpPr>
          <p:cNvPr id="155" name="Google Shape;155;p27"/>
          <p:cNvSpPr txBox="1"/>
          <p:nvPr/>
        </p:nvSpPr>
        <p:spPr>
          <a:xfrm>
            <a:off x="695700" y="1437175"/>
            <a:ext cx="7752600" cy="2930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Verdana"/>
              <a:buAutoNum type="arabicPeriod"/>
            </a:pPr>
            <a:r>
              <a:rPr lang="en" sz="1800">
                <a:solidFill>
                  <a:schemeClr val="dk1"/>
                </a:solidFill>
                <a:latin typeface="Verdana"/>
                <a:ea typeface="Verdana"/>
                <a:cs typeface="Verdana"/>
                <a:sym typeface="Verdana"/>
              </a:rPr>
              <a:t>Look into stations that are not located at ‘sight seeing’ or ‘leisure areas’ to market to casual riders.</a:t>
            </a:r>
            <a:endParaRPr sz="1800">
              <a:solidFill>
                <a:schemeClr val="dk1"/>
              </a:solidFill>
              <a:latin typeface="Verdana"/>
              <a:ea typeface="Verdana"/>
              <a:cs typeface="Verdana"/>
              <a:sym typeface="Verdana"/>
            </a:endParaRPr>
          </a:p>
          <a:p>
            <a:pPr indent="0" lvl="0" marL="457200" rtl="0" algn="l">
              <a:spcBef>
                <a:spcPts val="0"/>
              </a:spcBef>
              <a:spcAft>
                <a:spcPts val="0"/>
              </a:spcAft>
              <a:buNone/>
            </a:pPr>
            <a:r>
              <a:t/>
            </a:r>
            <a:endParaRPr sz="1800">
              <a:solidFill>
                <a:schemeClr val="dk1"/>
              </a:solidFill>
              <a:latin typeface="Verdana"/>
              <a:ea typeface="Verdana"/>
              <a:cs typeface="Verdana"/>
              <a:sym typeface="Verdana"/>
            </a:endParaRPr>
          </a:p>
          <a:p>
            <a:pPr indent="-342900" lvl="0" marL="457200" rtl="0" algn="l">
              <a:spcBef>
                <a:spcPts val="0"/>
              </a:spcBef>
              <a:spcAft>
                <a:spcPts val="0"/>
              </a:spcAft>
              <a:buClr>
                <a:schemeClr val="dk1"/>
              </a:buClr>
              <a:buSzPts val="1800"/>
              <a:buFont typeface="Verdana"/>
              <a:buAutoNum type="arabicPeriod"/>
            </a:pPr>
            <a:r>
              <a:rPr lang="en" sz="1800">
                <a:solidFill>
                  <a:schemeClr val="dk1"/>
                </a:solidFill>
                <a:latin typeface="Verdana"/>
                <a:ea typeface="Verdana"/>
                <a:cs typeface="Verdana"/>
                <a:sym typeface="Verdana"/>
              </a:rPr>
              <a:t>Promote marketing around metra train station for new casual riders and potential annual memberships. </a:t>
            </a:r>
            <a:endParaRPr sz="1800">
              <a:solidFill>
                <a:schemeClr val="dk1"/>
              </a:solidFill>
              <a:latin typeface="Verdana"/>
              <a:ea typeface="Verdana"/>
              <a:cs typeface="Verdana"/>
              <a:sym typeface="Verdana"/>
            </a:endParaRPr>
          </a:p>
          <a:p>
            <a:pPr indent="0" lvl="0" marL="457200" rtl="0" algn="l">
              <a:spcBef>
                <a:spcPts val="0"/>
              </a:spcBef>
              <a:spcAft>
                <a:spcPts val="0"/>
              </a:spcAft>
              <a:buNone/>
            </a:pPr>
            <a:r>
              <a:t/>
            </a:r>
            <a:endParaRPr sz="1800">
              <a:solidFill>
                <a:schemeClr val="dk1"/>
              </a:solidFill>
              <a:latin typeface="Verdana"/>
              <a:ea typeface="Verdana"/>
              <a:cs typeface="Verdana"/>
              <a:sym typeface="Verdana"/>
            </a:endParaRPr>
          </a:p>
          <a:p>
            <a:pPr indent="-342900" lvl="0" marL="457200" rtl="0" algn="l">
              <a:spcBef>
                <a:spcPts val="0"/>
              </a:spcBef>
              <a:spcAft>
                <a:spcPts val="0"/>
              </a:spcAft>
              <a:buClr>
                <a:schemeClr val="dk1"/>
              </a:buClr>
              <a:buSzPts val="1800"/>
              <a:buFont typeface="Verdana"/>
              <a:buAutoNum type="arabicPeriod"/>
            </a:pPr>
            <a:r>
              <a:rPr lang="en" sz="1800">
                <a:solidFill>
                  <a:schemeClr val="dk1"/>
                </a:solidFill>
                <a:latin typeface="Verdana"/>
                <a:ea typeface="Verdana"/>
                <a:cs typeface="Verdana"/>
                <a:sym typeface="Verdana"/>
              </a:rPr>
              <a:t>Offer annual memberships as a gift idea during winter holiday months. </a:t>
            </a:r>
            <a:endParaRPr sz="1800">
              <a:solidFill>
                <a:schemeClr val="dk1"/>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Effect filter="fade" transition="in">
                                      <p:cBhvr>
                                        <p:cTn dur="1000"/>
                                        <p:tgtEl>
                                          <p:spTgt spid="1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Effect filter="fade" transition="in">
                                      <p:cBhvr>
                                        <p:cTn dur="1000"/>
                                        <p:tgtEl>
                                          <p:spTgt spid="1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Effect filter="fade" transition="in">
                                      <p:cBhvr>
                                        <p:cTn dur="1000"/>
                                        <p:tgtEl>
                                          <p:spTgt spid="1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animEffect filter="fade" transition="in">
                                      <p:cBhvr>
                                        <p:cTn dur="1000"/>
                                        <p:tgtEl>
                                          <p:spTgt spid="1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animEffect filter="fade" transition="in">
                                      <p:cBhvr>
                                        <p:cTn dur="1000"/>
                                        <p:tgtEl>
                                          <p:spTgt spid="15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nvSpPr>
        <p:spPr>
          <a:xfrm>
            <a:off x="2289000" y="1844550"/>
            <a:ext cx="4566000" cy="145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900">
                <a:solidFill>
                  <a:schemeClr val="dk1"/>
                </a:solidFill>
                <a:latin typeface="Verdana"/>
                <a:ea typeface="Verdana"/>
                <a:cs typeface="Verdana"/>
                <a:sym typeface="Verdana"/>
              </a:rPr>
              <a:t>Questions?</a:t>
            </a:r>
            <a:endParaRPr sz="3900">
              <a:solidFill>
                <a:schemeClr val="dk1"/>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nvSpPr>
        <p:spPr>
          <a:xfrm>
            <a:off x="1823850" y="2149350"/>
            <a:ext cx="5496300" cy="84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500">
                <a:solidFill>
                  <a:schemeClr val="dk1"/>
                </a:solidFill>
                <a:latin typeface="Verdana"/>
                <a:ea typeface="Verdana"/>
                <a:cs typeface="Verdana"/>
                <a:sym typeface="Verdana"/>
              </a:rPr>
              <a:t>Thank you!</a:t>
            </a:r>
            <a:endParaRPr sz="3500">
              <a:solidFill>
                <a:schemeClr val="dk1"/>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258775" y="421325"/>
            <a:ext cx="8682900" cy="45339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
        <p:nvSpPr>
          <p:cNvPr id="62" name="Google Shape;62;p14"/>
          <p:cNvSpPr txBox="1"/>
          <p:nvPr>
            <p:ph type="title"/>
          </p:nvPr>
        </p:nvSpPr>
        <p:spPr>
          <a:xfrm>
            <a:off x="2973300" y="0"/>
            <a:ext cx="3197400" cy="695100"/>
          </a:xfrm>
          <a:prstGeom prst="rect">
            <a:avLst/>
          </a:prstGeom>
          <a:solidFill>
            <a:schemeClr val="lt1"/>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sz="2500">
                <a:latin typeface="Verdana"/>
                <a:ea typeface="Verdana"/>
                <a:cs typeface="Verdana"/>
                <a:sym typeface="Verdana"/>
              </a:rPr>
              <a:t>Table of Contents</a:t>
            </a:r>
            <a:endParaRPr sz="2500">
              <a:latin typeface="Verdana"/>
              <a:ea typeface="Verdana"/>
              <a:cs typeface="Verdana"/>
              <a:sym typeface="Verdana"/>
            </a:endParaRPr>
          </a:p>
        </p:txBody>
      </p:sp>
      <p:sp>
        <p:nvSpPr>
          <p:cNvPr id="63" name="Google Shape;63;p14"/>
          <p:cNvSpPr txBox="1"/>
          <p:nvPr/>
        </p:nvSpPr>
        <p:spPr>
          <a:xfrm>
            <a:off x="1171500" y="924950"/>
            <a:ext cx="6801000" cy="3913800"/>
          </a:xfrm>
          <a:prstGeom prst="rect">
            <a:avLst/>
          </a:prstGeom>
          <a:solidFill>
            <a:schemeClr val="lt1"/>
          </a:solid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Font typeface="Verdana"/>
              <a:buChar char="➔"/>
            </a:pPr>
            <a:r>
              <a:rPr lang="en" sz="1500" u="sng">
                <a:solidFill>
                  <a:schemeClr val="dk2"/>
                </a:solidFill>
                <a:latin typeface="Verdana"/>
                <a:ea typeface="Verdana"/>
                <a:cs typeface="Verdana"/>
                <a:sym typeface="Verdana"/>
              </a:rPr>
              <a:t>Introduction</a:t>
            </a:r>
            <a:endParaRPr sz="1500" u="sng">
              <a:solidFill>
                <a:schemeClr val="dk2"/>
              </a:solidFill>
              <a:latin typeface="Verdana"/>
              <a:ea typeface="Verdana"/>
              <a:cs typeface="Verdana"/>
              <a:sym typeface="Verdana"/>
            </a:endParaRPr>
          </a:p>
          <a:p>
            <a:pPr indent="0" lvl="0" marL="457200" rtl="0" algn="l">
              <a:spcBef>
                <a:spcPts val="0"/>
              </a:spcBef>
              <a:spcAft>
                <a:spcPts val="0"/>
              </a:spcAft>
              <a:buNone/>
            </a:pPr>
            <a:r>
              <a:t/>
            </a:r>
            <a:endParaRPr sz="1500" u="sng">
              <a:solidFill>
                <a:schemeClr val="dk2"/>
              </a:solidFill>
              <a:latin typeface="Verdana"/>
              <a:ea typeface="Verdana"/>
              <a:cs typeface="Verdana"/>
              <a:sym typeface="Verdana"/>
            </a:endParaRPr>
          </a:p>
          <a:p>
            <a:pPr indent="-323850" lvl="0" marL="457200" rtl="0" algn="l">
              <a:spcBef>
                <a:spcPts val="0"/>
              </a:spcBef>
              <a:spcAft>
                <a:spcPts val="0"/>
              </a:spcAft>
              <a:buClr>
                <a:schemeClr val="dk2"/>
              </a:buClr>
              <a:buSzPts val="1500"/>
              <a:buFont typeface="Verdana"/>
              <a:buChar char="➔"/>
            </a:pPr>
            <a:r>
              <a:rPr lang="en" sz="1500" u="sng">
                <a:solidFill>
                  <a:schemeClr val="dk2"/>
                </a:solidFill>
                <a:latin typeface="Verdana"/>
                <a:ea typeface="Verdana"/>
                <a:cs typeface="Verdana"/>
                <a:sym typeface="Verdana"/>
              </a:rPr>
              <a:t>Objective</a:t>
            </a:r>
            <a:endParaRPr sz="1500" u="sng">
              <a:solidFill>
                <a:schemeClr val="dk2"/>
              </a:solidFill>
              <a:latin typeface="Verdana"/>
              <a:ea typeface="Verdana"/>
              <a:cs typeface="Verdana"/>
              <a:sym typeface="Verdana"/>
            </a:endParaRPr>
          </a:p>
          <a:p>
            <a:pPr indent="0" lvl="0" marL="457200" rtl="0" algn="l">
              <a:spcBef>
                <a:spcPts val="0"/>
              </a:spcBef>
              <a:spcAft>
                <a:spcPts val="0"/>
              </a:spcAft>
              <a:buNone/>
            </a:pPr>
            <a:r>
              <a:t/>
            </a:r>
            <a:endParaRPr sz="1500" u="sng">
              <a:solidFill>
                <a:schemeClr val="dk2"/>
              </a:solidFill>
              <a:latin typeface="Verdana"/>
              <a:ea typeface="Verdana"/>
              <a:cs typeface="Verdana"/>
              <a:sym typeface="Verdana"/>
            </a:endParaRPr>
          </a:p>
          <a:p>
            <a:pPr indent="-323850" lvl="0" marL="457200" rtl="0" algn="l">
              <a:spcBef>
                <a:spcPts val="0"/>
              </a:spcBef>
              <a:spcAft>
                <a:spcPts val="0"/>
              </a:spcAft>
              <a:buClr>
                <a:schemeClr val="dk2"/>
              </a:buClr>
              <a:buSzPts val="1500"/>
              <a:buFont typeface="Verdana"/>
              <a:buChar char="➔"/>
            </a:pPr>
            <a:r>
              <a:rPr lang="en" sz="1500" u="sng">
                <a:solidFill>
                  <a:schemeClr val="dk2"/>
                </a:solidFill>
                <a:latin typeface="Verdana"/>
                <a:ea typeface="Verdana"/>
                <a:cs typeface="Verdana"/>
                <a:sym typeface="Verdana"/>
              </a:rPr>
              <a:t>Periodically Analyzed</a:t>
            </a:r>
            <a:endParaRPr sz="1500" u="sng">
              <a:solidFill>
                <a:schemeClr val="dk2"/>
              </a:solidFill>
              <a:latin typeface="Verdana"/>
              <a:ea typeface="Verdana"/>
              <a:cs typeface="Verdana"/>
              <a:sym typeface="Verdana"/>
            </a:endParaRPr>
          </a:p>
          <a:p>
            <a:pPr indent="0" lvl="0" marL="457200" rtl="0" algn="l">
              <a:spcBef>
                <a:spcPts val="0"/>
              </a:spcBef>
              <a:spcAft>
                <a:spcPts val="0"/>
              </a:spcAft>
              <a:buNone/>
            </a:pPr>
            <a:r>
              <a:t/>
            </a:r>
            <a:endParaRPr sz="1500" u="sng">
              <a:solidFill>
                <a:schemeClr val="dk2"/>
              </a:solidFill>
              <a:latin typeface="Verdana"/>
              <a:ea typeface="Verdana"/>
              <a:cs typeface="Verdana"/>
              <a:sym typeface="Verdana"/>
            </a:endParaRPr>
          </a:p>
          <a:p>
            <a:pPr indent="-323850" lvl="0" marL="457200" rtl="0" algn="l">
              <a:spcBef>
                <a:spcPts val="0"/>
              </a:spcBef>
              <a:spcAft>
                <a:spcPts val="0"/>
              </a:spcAft>
              <a:buClr>
                <a:schemeClr val="dk2"/>
              </a:buClr>
              <a:buSzPts val="1500"/>
              <a:buFont typeface="Verdana"/>
              <a:buChar char="➔"/>
            </a:pPr>
            <a:r>
              <a:rPr lang="en" sz="1500" u="sng">
                <a:solidFill>
                  <a:schemeClr val="dk2"/>
                </a:solidFill>
                <a:latin typeface="Verdana"/>
                <a:ea typeface="Verdana"/>
                <a:cs typeface="Verdana"/>
                <a:sym typeface="Verdana"/>
              </a:rPr>
              <a:t>Difference in Trip Times</a:t>
            </a:r>
            <a:endParaRPr sz="1500" u="sng">
              <a:solidFill>
                <a:schemeClr val="dk2"/>
              </a:solidFill>
              <a:latin typeface="Verdana"/>
              <a:ea typeface="Verdana"/>
              <a:cs typeface="Verdana"/>
              <a:sym typeface="Verdana"/>
            </a:endParaRPr>
          </a:p>
          <a:p>
            <a:pPr indent="0" lvl="0" marL="457200" rtl="0" algn="l">
              <a:spcBef>
                <a:spcPts val="0"/>
              </a:spcBef>
              <a:spcAft>
                <a:spcPts val="0"/>
              </a:spcAft>
              <a:buNone/>
            </a:pPr>
            <a:r>
              <a:t/>
            </a:r>
            <a:endParaRPr sz="1500" u="sng">
              <a:solidFill>
                <a:schemeClr val="dk2"/>
              </a:solidFill>
              <a:latin typeface="Verdana"/>
              <a:ea typeface="Verdana"/>
              <a:cs typeface="Verdana"/>
              <a:sym typeface="Verdana"/>
            </a:endParaRPr>
          </a:p>
          <a:p>
            <a:pPr indent="-323850" lvl="0" marL="457200" rtl="0" algn="l">
              <a:spcBef>
                <a:spcPts val="0"/>
              </a:spcBef>
              <a:spcAft>
                <a:spcPts val="0"/>
              </a:spcAft>
              <a:buClr>
                <a:schemeClr val="dk2"/>
              </a:buClr>
              <a:buSzPts val="1500"/>
              <a:buFont typeface="Verdana"/>
              <a:buChar char="➔"/>
            </a:pPr>
            <a:r>
              <a:rPr lang="en" sz="1500" u="sng">
                <a:solidFill>
                  <a:schemeClr val="dk2"/>
                </a:solidFill>
                <a:latin typeface="Verdana"/>
                <a:ea typeface="Verdana"/>
                <a:cs typeface="Verdana"/>
                <a:sym typeface="Verdana"/>
              </a:rPr>
              <a:t>Popular Bike Stations</a:t>
            </a:r>
            <a:endParaRPr sz="1500" u="sng">
              <a:solidFill>
                <a:schemeClr val="dk2"/>
              </a:solidFill>
              <a:latin typeface="Verdana"/>
              <a:ea typeface="Verdana"/>
              <a:cs typeface="Verdana"/>
              <a:sym typeface="Verdana"/>
            </a:endParaRPr>
          </a:p>
          <a:p>
            <a:pPr indent="0" lvl="0" marL="457200" rtl="0" algn="l">
              <a:spcBef>
                <a:spcPts val="0"/>
              </a:spcBef>
              <a:spcAft>
                <a:spcPts val="0"/>
              </a:spcAft>
              <a:buNone/>
            </a:pPr>
            <a:r>
              <a:t/>
            </a:r>
            <a:endParaRPr sz="1500" u="sng">
              <a:solidFill>
                <a:schemeClr val="dk2"/>
              </a:solidFill>
              <a:latin typeface="Verdana"/>
              <a:ea typeface="Verdana"/>
              <a:cs typeface="Verdana"/>
              <a:sym typeface="Verdana"/>
            </a:endParaRPr>
          </a:p>
          <a:p>
            <a:pPr indent="-323850" lvl="0" marL="457200" rtl="0" algn="l">
              <a:spcBef>
                <a:spcPts val="0"/>
              </a:spcBef>
              <a:spcAft>
                <a:spcPts val="0"/>
              </a:spcAft>
              <a:buClr>
                <a:schemeClr val="dk2"/>
              </a:buClr>
              <a:buSzPts val="1500"/>
              <a:buFont typeface="Verdana"/>
              <a:buChar char="➔"/>
            </a:pPr>
            <a:r>
              <a:rPr lang="en" sz="1500" u="sng">
                <a:solidFill>
                  <a:schemeClr val="dk2"/>
                </a:solidFill>
                <a:latin typeface="Verdana"/>
                <a:ea typeface="Verdana"/>
                <a:cs typeface="Verdana"/>
                <a:sym typeface="Verdana"/>
              </a:rPr>
              <a:t>Conclusion</a:t>
            </a:r>
            <a:endParaRPr sz="1500" u="sng">
              <a:solidFill>
                <a:schemeClr val="dk2"/>
              </a:solidFill>
              <a:latin typeface="Verdana"/>
              <a:ea typeface="Verdana"/>
              <a:cs typeface="Verdana"/>
              <a:sym typeface="Verdana"/>
            </a:endParaRPr>
          </a:p>
          <a:p>
            <a:pPr indent="0" lvl="0" marL="457200" rtl="0" algn="l">
              <a:spcBef>
                <a:spcPts val="0"/>
              </a:spcBef>
              <a:spcAft>
                <a:spcPts val="0"/>
              </a:spcAft>
              <a:buNone/>
            </a:pPr>
            <a:r>
              <a:t/>
            </a:r>
            <a:endParaRPr sz="1500" u="sng">
              <a:solidFill>
                <a:schemeClr val="dk2"/>
              </a:solidFill>
              <a:latin typeface="Verdana"/>
              <a:ea typeface="Verdana"/>
              <a:cs typeface="Verdana"/>
              <a:sym typeface="Verdana"/>
            </a:endParaRPr>
          </a:p>
          <a:p>
            <a:pPr indent="-323850" lvl="0" marL="457200" rtl="0" algn="l">
              <a:spcBef>
                <a:spcPts val="0"/>
              </a:spcBef>
              <a:spcAft>
                <a:spcPts val="0"/>
              </a:spcAft>
              <a:buClr>
                <a:schemeClr val="dk2"/>
              </a:buClr>
              <a:buSzPts val="1500"/>
              <a:buFont typeface="Verdana"/>
              <a:buChar char="➔"/>
            </a:pPr>
            <a:r>
              <a:rPr lang="en" sz="1500" u="sng">
                <a:solidFill>
                  <a:schemeClr val="dk2"/>
                </a:solidFill>
                <a:latin typeface="Verdana"/>
                <a:ea typeface="Verdana"/>
                <a:cs typeface="Verdana"/>
                <a:sym typeface="Verdana"/>
              </a:rPr>
              <a:t>Recommendations</a:t>
            </a:r>
            <a:endParaRPr sz="1500" u="sng">
              <a:solidFill>
                <a:schemeClr val="dk2"/>
              </a:solidFill>
              <a:latin typeface="Verdana"/>
              <a:ea typeface="Verdana"/>
              <a:cs typeface="Verdana"/>
              <a:sym typeface="Verdana"/>
            </a:endParaRPr>
          </a:p>
          <a:p>
            <a:pPr indent="0" lvl="0" marL="457200" rtl="0" algn="l">
              <a:spcBef>
                <a:spcPts val="0"/>
              </a:spcBef>
              <a:spcAft>
                <a:spcPts val="0"/>
              </a:spcAft>
              <a:buNone/>
            </a:pPr>
            <a:r>
              <a:t/>
            </a:r>
            <a:endParaRPr sz="1500" u="sng">
              <a:solidFill>
                <a:schemeClr val="dk2"/>
              </a:solidFill>
              <a:latin typeface="Verdana"/>
              <a:ea typeface="Verdana"/>
              <a:cs typeface="Verdana"/>
              <a:sym typeface="Verdana"/>
            </a:endParaRPr>
          </a:p>
          <a:p>
            <a:pPr indent="-323850" lvl="0" marL="457200" rtl="0" algn="l">
              <a:spcBef>
                <a:spcPts val="0"/>
              </a:spcBef>
              <a:spcAft>
                <a:spcPts val="0"/>
              </a:spcAft>
              <a:buClr>
                <a:schemeClr val="dk2"/>
              </a:buClr>
              <a:buSzPts val="1500"/>
              <a:buFont typeface="Verdana"/>
              <a:buChar char="➔"/>
            </a:pPr>
            <a:r>
              <a:rPr lang="en" sz="1500" u="sng">
                <a:solidFill>
                  <a:schemeClr val="dk2"/>
                </a:solidFill>
                <a:latin typeface="Verdana"/>
                <a:ea typeface="Verdana"/>
                <a:cs typeface="Verdana"/>
                <a:sym typeface="Verdana"/>
              </a:rPr>
              <a:t>Appendix</a:t>
            </a:r>
            <a:endParaRPr sz="1500" u="sng">
              <a:solidFill>
                <a:schemeClr val="dk2"/>
              </a:solidFill>
              <a:latin typeface="Verdana"/>
              <a:ea typeface="Verdana"/>
              <a:cs typeface="Verdana"/>
              <a:sym typeface="Verdana"/>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100"/>
                                        <p:tgtEl>
                                          <p:spTgt spid="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1388550" y="1097973"/>
            <a:ext cx="6366900" cy="118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800">
                <a:latin typeface="Verdana"/>
                <a:ea typeface="Verdana"/>
                <a:cs typeface="Verdana"/>
                <a:sym typeface="Verdana"/>
              </a:rPr>
              <a:t>Introduction</a:t>
            </a:r>
            <a:endParaRPr sz="3800">
              <a:latin typeface="Verdana"/>
              <a:ea typeface="Verdana"/>
              <a:cs typeface="Verdana"/>
              <a:sym typeface="Verdana"/>
            </a:endParaRPr>
          </a:p>
        </p:txBody>
      </p:sp>
      <p:sp>
        <p:nvSpPr>
          <p:cNvPr id="69" name="Google Shape;69;p15"/>
          <p:cNvSpPr txBox="1"/>
          <p:nvPr/>
        </p:nvSpPr>
        <p:spPr>
          <a:xfrm>
            <a:off x="1388550" y="2282075"/>
            <a:ext cx="6366900" cy="124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Verdana"/>
                <a:ea typeface="Verdana"/>
                <a:cs typeface="Verdana"/>
                <a:sym typeface="Verdana"/>
              </a:rPr>
              <a:t>Cyclistic Ride-Share would like to </a:t>
            </a:r>
            <a:r>
              <a:rPr b="1" lang="en" sz="1800">
                <a:solidFill>
                  <a:schemeClr val="dk1"/>
                </a:solidFill>
                <a:latin typeface="Verdana"/>
                <a:ea typeface="Verdana"/>
                <a:cs typeface="Verdana"/>
                <a:sym typeface="Verdana"/>
              </a:rPr>
              <a:t>increase</a:t>
            </a:r>
            <a:r>
              <a:rPr lang="en" sz="1800">
                <a:solidFill>
                  <a:schemeClr val="dk1"/>
                </a:solidFill>
                <a:latin typeface="Verdana"/>
                <a:ea typeface="Verdana"/>
                <a:cs typeface="Verdana"/>
                <a:sym typeface="Verdana"/>
              </a:rPr>
              <a:t> revenue by </a:t>
            </a:r>
            <a:r>
              <a:rPr i="1" lang="en" sz="1800">
                <a:solidFill>
                  <a:schemeClr val="dk1"/>
                </a:solidFill>
                <a:latin typeface="Verdana"/>
                <a:ea typeface="Verdana"/>
                <a:cs typeface="Verdana"/>
                <a:sym typeface="Verdana"/>
              </a:rPr>
              <a:t>maximizing</a:t>
            </a:r>
            <a:r>
              <a:rPr lang="en" sz="1800">
                <a:solidFill>
                  <a:schemeClr val="dk1"/>
                </a:solidFill>
                <a:latin typeface="Verdana"/>
                <a:ea typeface="Verdana"/>
                <a:cs typeface="Verdana"/>
                <a:sym typeface="Verdana"/>
              </a:rPr>
              <a:t> the number of annual memberships. Can we compare and contrast Cyclistic riders to see any trends that are beneficial in this goal?</a:t>
            </a:r>
            <a:r>
              <a:rPr lang="en" sz="1800">
                <a:solidFill>
                  <a:schemeClr val="dk2"/>
                </a:solidFill>
                <a:latin typeface="Verdana"/>
                <a:ea typeface="Verdana"/>
                <a:cs typeface="Verdana"/>
                <a:sym typeface="Verdana"/>
              </a:rPr>
              <a:t> </a:t>
            </a:r>
            <a:endParaRPr sz="1800">
              <a:solidFill>
                <a:schemeClr val="dk2"/>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2000"/>
                                        <p:tgtEl>
                                          <p:spTgt spid="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819150" y="845600"/>
            <a:ext cx="29790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latin typeface="Verdana"/>
                <a:ea typeface="Verdana"/>
                <a:cs typeface="Verdana"/>
                <a:sym typeface="Verdana"/>
              </a:rPr>
              <a:t>Objective</a:t>
            </a:r>
            <a:endParaRPr sz="3800">
              <a:latin typeface="Verdana"/>
              <a:ea typeface="Verdana"/>
              <a:cs typeface="Verdana"/>
              <a:sym typeface="Verdana"/>
            </a:endParaRPr>
          </a:p>
        </p:txBody>
      </p:sp>
      <p:sp>
        <p:nvSpPr>
          <p:cNvPr id="75" name="Google Shape;75;p16"/>
          <p:cNvSpPr txBox="1"/>
          <p:nvPr>
            <p:ph idx="1" type="body"/>
          </p:nvPr>
        </p:nvSpPr>
        <p:spPr>
          <a:xfrm>
            <a:off x="1830700" y="1851725"/>
            <a:ext cx="6494100" cy="2448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1"/>
              </a:buClr>
              <a:buSzPts val="1700"/>
              <a:buFont typeface="Verdana"/>
              <a:buChar char="➔"/>
            </a:pPr>
            <a:r>
              <a:rPr lang="en" sz="1700">
                <a:solidFill>
                  <a:schemeClr val="dk1"/>
                </a:solidFill>
                <a:latin typeface="Verdana"/>
                <a:ea typeface="Verdana"/>
                <a:cs typeface="Verdana"/>
                <a:sym typeface="Verdana"/>
              </a:rPr>
              <a:t>Compare and contrast membership riders with casual riders</a:t>
            </a:r>
            <a:r>
              <a:rPr b="1" lang="en" sz="1700">
                <a:solidFill>
                  <a:schemeClr val="dk1"/>
                </a:solidFill>
                <a:latin typeface="Verdana"/>
                <a:ea typeface="Verdana"/>
                <a:cs typeface="Verdana"/>
                <a:sym typeface="Verdana"/>
              </a:rPr>
              <a:t> periodically</a:t>
            </a:r>
            <a:r>
              <a:rPr lang="en" sz="1700">
                <a:solidFill>
                  <a:schemeClr val="dk1"/>
                </a:solidFill>
                <a:latin typeface="Verdana"/>
                <a:ea typeface="Verdana"/>
                <a:cs typeface="Verdana"/>
                <a:sym typeface="Verdana"/>
              </a:rPr>
              <a:t>. </a:t>
            </a:r>
            <a:endParaRPr sz="1700">
              <a:solidFill>
                <a:schemeClr val="dk1"/>
              </a:solidFill>
              <a:latin typeface="Verdana"/>
              <a:ea typeface="Verdana"/>
              <a:cs typeface="Verdana"/>
              <a:sym typeface="Verdana"/>
            </a:endParaRPr>
          </a:p>
          <a:p>
            <a:pPr indent="-336550" lvl="0" marL="457200" rtl="0" algn="l">
              <a:spcBef>
                <a:spcPts val="0"/>
              </a:spcBef>
              <a:spcAft>
                <a:spcPts val="0"/>
              </a:spcAft>
              <a:buClr>
                <a:schemeClr val="dk1"/>
              </a:buClr>
              <a:buSzPts val="1700"/>
              <a:buFont typeface="Verdana"/>
              <a:buChar char="➔"/>
            </a:pPr>
            <a:r>
              <a:rPr lang="en" sz="1700">
                <a:solidFill>
                  <a:schemeClr val="dk1"/>
                </a:solidFill>
                <a:latin typeface="Verdana"/>
                <a:ea typeface="Verdana"/>
                <a:cs typeface="Verdana"/>
                <a:sym typeface="Verdana"/>
              </a:rPr>
              <a:t>Aggregate and analyze the </a:t>
            </a:r>
            <a:r>
              <a:rPr b="1" lang="en" sz="1700">
                <a:solidFill>
                  <a:schemeClr val="dk1"/>
                </a:solidFill>
                <a:latin typeface="Verdana"/>
                <a:ea typeface="Verdana"/>
                <a:cs typeface="Verdana"/>
                <a:sym typeface="Verdana"/>
              </a:rPr>
              <a:t>number of riders</a:t>
            </a:r>
            <a:r>
              <a:rPr lang="en" sz="1700">
                <a:solidFill>
                  <a:schemeClr val="dk1"/>
                </a:solidFill>
                <a:latin typeface="Verdana"/>
                <a:ea typeface="Verdana"/>
                <a:cs typeface="Verdana"/>
                <a:sym typeface="Verdana"/>
              </a:rPr>
              <a:t> and their </a:t>
            </a:r>
            <a:r>
              <a:rPr b="1" lang="en" sz="1700">
                <a:solidFill>
                  <a:schemeClr val="dk1"/>
                </a:solidFill>
                <a:latin typeface="Verdana"/>
                <a:ea typeface="Verdana"/>
                <a:cs typeface="Verdana"/>
                <a:sym typeface="Verdana"/>
              </a:rPr>
              <a:t>trip times</a:t>
            </a:r>
            <a:r>
              <a:rPr lang="en" sz="1700">
                <a:solidFill>
                  <a:schemeClr val="dk1"/>
                </a:solidFill>
                <a:latin typeface="Verdana"/>
                <a:ea typeface="Verdana"/>
                <a:cs typeface="Verdana"/>
                <a:sym typeface="Verdana"/>
              </a:rPr>
              <a:t>.</a:t>
            </a:r>
            <a:endParaRPr sz="1700">
              <a:solidFill>
                <a:schemeClr val="dk1"/>
              </a:solidFill>
              <a:latin typeface="Verdana"/>
              <a:ea typeface="Verdana"/>
              <a:cs typeface="Verdana"/>
              <a:sym typeface="Verdana"/>
            </a:endParaRPr>
          </a:p>
          <a:p>
            <a:pPr indent="-336550" lvl="0" marL="457200" rtl="0" algn="l">
              <a:spcBef>
                <a:spcPts val="0"/>
              </a:spcBef>
              <a:spcAft>
                <a:spcPts val="0"/>
              </a:spcAft>
              <a:buClr>
                <a:schemeClr val="dk1"/>
              </a:buClr>
              <a:buSzPts val="1700"/>
              <a:buFont typeface="Verdana"/>
              <a:buChar char="➔"/>
            </a:pPr>
            <a:r>
              <a:rPr lang="en" sz="1700">
                <a:solidFill>
                  <a:schemeClr val="dk1"/>
                </a:solidFill>
                <a:latin typeface="Verdana"/>
                <a:ea typeface="Verdana"/>
                <a:cs typeface="Verdana"/>
                <a:sym typeface="Verdana"/>
              </a:rPr>
              <a:t>Compare popular stations </a:t>
            </a:r>
            <a:r>
              <a:rPr b="1" lang="en" sz="1700">
                <a:solidFill>
                  <a:schemeClr val="dk1"/>
                </a:solidFill>
                <a:latin typeface="Verdana"/>
                <a:ea typeface="Verdana"/>
                <a:cs typeface="Verdana"/>
                <a:sym typeface="Verdana"/>
              </a:rPr>
              <a:t>geographically</a:t>
            </a:r>
            <a:r>
              <a:rPr lang="en" sz="1700">
                <a:solidFill>
                  <a:schemeClr val="dk1"/>
                </a:solidFill>
                <a:latin typeface="Verdana"/>
                <a:ea typeface="Verdana"/>
                <a:cs typeface="Verdana"/>
                <a:sym typeface="Verdana"/>
              </a:rPr>
              <a:t>.</a:t>
            </a:r>
            <a:endParaRPr sz="1700">
              <a:solidFill>
                <a:schemeClr val="dk1"/>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0" st="0"/>
                                            </p:txEl>
                                          </p:spTgt>
                                        </p:tgtEl>
                                        <p:attrNameLst>
                                          <p:attrName>style.visibility</p:attrName>
                                        </p:attrNameLst>
                                      </p:cBhvr>
                                      <p:to>
                                        <p:strVal val="visible"/>
                                      </p:to>
                                    </p:set>
                                    <p:animEffect filter="fade" transition="in">
                                      <p:cBhvr>
                                        <p:cTn dur="1000"/>
                                        <p:tgtEl>
                                          <p:spTgt spid="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1" st="1"/>
                                            </p:txEl>
                                          </p:spTgt>
                                        </p:tgtEl>
                                        <p:attrNameLst>
                                          <p:attrName>style.visibility</p:attrName>
                                        </p:attrNameLst>
                                      </p:cBhvr>
                                      <p:to>
                                        <p:strVal val="visible"/>
                                      </p:to>
                                    </p:set>
                                    <p:animEffect filter="fade" transition="in">
                                      <p:cBhvr>
                                        <p:cTn dur="1000"/>
                                        <p:tgtEl>
                                          <p:spTgt spid="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2" st="2"/>
                                            </p:txEl>
                                          </p:spTgt>
                                        </p:tgtEl>
                                        <p:attrNameLst>
                                          <p:attrName>style.visibility</p:attrName>
                                        </p:attrNameLst>
                                      </p:cBhvr>
                                      <p:to>
                                        <p:strVal val="visible"/>
                                      </p:to>
                                    </p:set>
                                    <p:animEffect filter="fade" transition="in">
                                      <p:cBhvr>
                                        <p:cTn dur="1000"/>
                                        <p:tgtEl>
                                          <p:spTgt spid="7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nvSpPr>
        <p:spPr>
          <a:xfrm>
            <a:off x="772350" y="3942025"/>
            <a:ext cx="7599300" cy="82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chemeClr val="dk1"/>
                </a:solidFill>
                <a:latin typeface="Verdana"/>
                <a:ea typeface="Verdana"/>
                <a:cs typeface="Verdana"/>
                <a:sym typeface="Verdana"/>
              </a:rPr>
              <a:t>September</a:t>
            </a:r>
            <a:r>
              <a:rPr b="1" lang="en" sz="1500">
                <a:solidFill>
                  <a:schemeClr val="dk1"/>
                </a:solidFill>
                <a:latin typeface="Verdana"/>
                <a:ea typeface="Verdana"/>
                <a:cs typeface="Verdana"/>
                <a:sym typeface="Verdana"/>
              </a:rPr>
              <a:t> 2023 - August 2024</a:t>
            </a:r>
            <a:endParaRPr b="1" sz="1500">
              <a:solidFill>
                <a:schemeClr val="dk1"/>
              </a:solidFill>
              <a:latin typeface="Verdana"/>
              <a:ea typeface="Verdana"/>
              <a:cs typeface="Verdana"/>
              <a:sym typeface="Verdana"/>
            </a:endParaRPr>
          </a:p>
          <a:p>
            <a:pPr indent="-323850" lvl="0" marL="457200" rtl="0" algn="ctr">
              <a:spcBef>
                <a:spcPts val="0"/>
              </a:spcBef>
              <a:spcAft>
                <a:spcPts val="0"/>
              </a:spcAft>
              <a:buClr>
                <a:schemeClr val="dk1"/>
              </a:buClr>
              <a:buSzPts val="1500"/>
              <a:buFont typeface="Verdana"/>
              <a:buChar char="➔"/>
            </a:pPr>
            <a:r>
              <a:rPr lang="en" sz="1500">
                <a:solidFill>
                  <a:schemeClr val="dk1"/>
                </a:solidFill>
                <a:latin typeface="Verdana"/>
                <a:ea typeface="Verdana"/>
                <a:cs typeface="Verdana"/>
                <a:sym typeface="Verdana"/>
              </a:rPr>
              <a:t>Riders with annual memberships account for </a:t>
            </a:r>
            <a:r>
              <a:rPr b="1" lang="en" sz="1500">
                <a:solidFill>
                  <a:schemeClr val="dk1"/>
                </a:solidFill>
                <a:latin typeface="Verdana"/>
                <a:ea typeface="Verdana"/>
                <a:cs typeface="Verdana"/>
                <a:sym typeface="Verdana"/>
              </a:rPr>
              <a:t>about 65%</a:t>
            </a:r>
            <a:r>
              <a:rPr lang="en" sz="1500">
                <a:solidFill>
                  <a:schemeClr val="dk1"/>
                </a:solidFill>
                <a:latin typeface="Verdana"/>
                <a:ea typeface="Verdana"/>
                <a:cs typeface="Verdana"/>
                <a:sym typeface="Verdana"/>
              </a:rPr>
              <a:t> of all rides</a:t>
            </a:r>
            <a:endParaRPr sz="1500">
              <a:solidFill>
                <a:schemeClr val="dk1"/>
              </a:solidFill>
              <a:latin typeface="Verdana"/>
              <a:ea typeface="Verdana"/>
              <a:cs typeface="Verdana"/>
              <a:sym typeface="Verdana"/>
            </a:endParaRPr>
          </a:p>
          <a:p>
            <a:pPr indent="-323850" lvl="0" marL="457200" rtl="0" algn="ctr">
              <a:spcBef>
                <a:spcPts val="0"/>
              </a:spcBef>
              <a:spcAft>
                <a:spcPts val="0"/>
              </a:spcAft>
              <a:buClr>
                <a:schemeClr val="dk1"/>
              </a:buClr>
              <a:buSzPts val="1500"/>
              <a:buFont typeface="Verdana"/>
              <a:buChar char="➔"/>
            </a:pPr>
            <a:r>
              <a:rPr lang="en" sz="1500">
                <a:solidFill>
                  <a:schemeClr val="dk1"/>
                </a:solidFill>
                <a:latin typeface="Verdana"/>
                <a:ea typeface="Verdana"/>
                <a:cs typeface="Verdana"/>
                <a:sym typeface="Verdana"/>
              </a:rPr>
              <a:t>No correlation with bike types</a:t>
            </a:r>
            <a:endParaRPr sz="1500">
              <a:solidFill>
                <a:schemeClr val="dk1"/>
              </a:solidFill>
              <a:latin typeface="Verdana"/>
              <a:ea typeface="Verdana"/>
              <a:cs typeface="Verdana"/>
              <a:sym typeface="Verdana"/>
            </a:endParaRPr>
          </a:p>
        </p:txBody>
      </p:sp>
      <p:pic>
        <p:nvPicPr>
          <p:cNvPr id="81" name="Google Shape;81;p17"/>
          <p:cNvPicPr preferRelativeResize="0"/>
          <p:nvPr/>
        </p:nvPicPr>
        <p:blipFill rotWithShape="1">
          <a:blip r:embed="rId3">
            <a:alphaModFix/>
          </a:blip>
          <a:srcRect b="47531" l="0" r="0" t="0"/>
          <a:stretch/>
        </p:blipFill>
        <p:spPr>
          <a:xfrm>
            <a:off x="76200" y="0"/>
            <a:ext cx="8991601" cy="377341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0" st="0"/>
                                            </p:txEl>
                                          </p:spTgt>
                                        </p:tgtEl>
                                        <p:attrNameLst>
                                          <p:attrName>style.visibility</p:attrName>
                                        </p:attrNameLst>
                                      </p:cBhvr>
                                      <p:to>
                                        <p:strVal val="visible"/>
                                      </p:to>
                                    </p:set>
                                    <p:animEffect filter="fade" transition="in">
                                      <p:cBhvr>
                                        <p:cTn dur="1000"/>
                                        <p:tgtEl>
                                          <p:spTgt spid="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1" st="1"/>
                                            </p:txEl>
                                          </p:spTgt>
                                        </p:tgtEl>
                                        <p:attrNameLst>
                                          <p:attrName>style.visibility</p:attrName>
                                        </p:attrNameLst>
                                      </p:cBhvr>
                                      <p:to>
                                        <p:strVal val="visible"/>
                                      </p:to>
                                    </p:set>
                                    <p:animEffect filter="fade" transition="in">
                                      <p:cBhvr>
                                        <p:cTn dur="1000"/>
                                        <p:tgtEl>
                                          <p:spTgt spid="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2" st="2"/>
                                            </p:txEl>
                                          </p:spTgt>
                                        </p:tgtEl>
                                        <p:attrNameLst>
                                          <p:attrName>style.visibility</p:attrName>
                                        </p:attrNameLst>
                                      </p:cBhvr>
                                      <p:to>
                                        <p:strVal val="visible"/>
                                      </p:to>
                                    </p:set>
                                    <p:animEffect filter="fade" transition="in">
                                      <p:cBhvr>
                                        <p:cTn dur="1000"/>
                                        <p:tgtEl>
                                          <p:spTgt spid="8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141900" y="156350"/>
            <a:ext cx="4135200" cy="1182000"/>
          </a:xfrm>
          <a:prstGeom prst="rect">
            <a:avLst/>
          </a:prstGeom>
        </p:spPr>
        <p:txBody>
          <a:bodyPr anchorCtr="0" anchor="b" bIns="91425" lIns="91425" spcFirstLastPara="1" rIns="91425" wrap="square" tIns="91425">
            <a:normAutofit/>
          </a:bodyPr>
          <a:lstStyle/>
          <a:p>
            <a:pPr indent="0" lvl="0" marL="457200" rtl="0" algn="l">
              <a:spcBef>
                <a:spcPts val="0"/>
              </a:spcBef>
              <a:spcAft>
                <a:spcPts val="0"/>
              </a:spcAft>
              <a:buNone/>
            </a:pPr>
            <a:r>
              <a:rPr b="1" lang="en" sz="2722">
                <a:latin typeface="Verdana"/>
                <a:ea typeface="Verdana"/>
                <a:cs typeface="Verdana"/>
                <a:sym typeface="Verdana"/>
              </a:rPr>
              <a:t>Average Minutes per Trip</a:t>
            </a:r>
            <a:endParaRPr b="1" sz="2722">
              <a:latin typeface="Verdana"/>
              <a:ea typeface="Verdana"/>
              <a:cs typeface="Verdana"/>
              <a:sym typeface="Verdana"/>
            </a:endParaRPr>
          </a:p>
        </p:txBody>
      </p:sp>
      <p:sp>
        <p:nvSpPr>
          <p:cNvPr id="87" name="Google Shape;87;p18"/>
          <p:cNvSpPr txBox="1"/>
          <p:nvPr>
            <p:ph idx="1" type="body"/>
          </p:nvPr>
        </p:nvSpPr>
        <p:spPr>
          <a:xfrm>
            <a:off x="4065625" y="426325"/>
            <a:ext cx="4512600" cy="1395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Verdana"/>
              <a:buChar char="➔"/>
            </a:pPr>
            <a:r>
              <a:rPr lang="en" sz="1800">
                <a:solidFill>
                  <a:schemeClr val="dk1"/>
                </a:solidFill>
                <a:latin typeface="Verdana"/>
                <a:ea typeface="Verdana"/>
                <a:cs typeface="Verdana"/>
                <a:sym typeface="Verdana"/>
              </a:rPr>
              <a:t>Casual riders </a:t>
            </a:r>
            <a:r>
              <a:rPr b="1" lang="en" sz="1800">
                <a:solidFill>
                  <a:schemeClr val="dk1"/>
                </a:solidFill>
                <a:latin typeface="Verdana"/>
                <a:ea typeface="Verdana"/>
                <a:cs typeface="Verdana"/>
                <a:sym typeface="Verdana"/>
              </a:rPr>
              <a:t>annually</a:t>
            </a:r>
            <a:r>
              <a:rPr lang="en" sz="1800">
                <a:solidFill>
                  <a:schemeClr val="dk1"/>
                </a:solidFill>
                <a:latin typeface="Verdana"/>
                <a:ea typeface="Verdana"/>
                <a:cs typeface="Verdana"/>
                <a:sym typeface="Verdana"/>
              </a:rPr>
              <a:t> have a 9 minute </a:t>
            </a:r>
            <a:r>
              <a:rPr i="1" lang="en" sz="1800">
                <a:solidFill>
                  <a:schemeClr val="dk1"/>
                </a:solidFill>
                <a:latin typeface="Verdana"/>
                <a:ea typeface="Verdana"/>
                <a:cs typeface="Verdana"/>
                <a:sym typeface="Verdana"/>
              </a:rPr>
              <a:t>higher</a:t>
            </a:r>
            <a:r>
              <a:rPr lang="en" sz="1800">
                <a:solidFill>
                  <a:schemeClr val="dk1"/>
                </a:solidFill>
                <a:latin typeface="Verdana"/>
                <a:ea typeface="Verdana"/>
                <a:cs typeface="Verdana"/>
                <a:sym typeface="Verdana"/>
              </a:rPr>
              <a:t> average than riders with annual memberships.</a:t>
            </a:r>
            <a:endParaRPr sz="1800">
              <a:solidFill>
                <a:schemeClr val="dk1"/>
              </a:solidFill>
              <a:latin typeface="Verdana"/>
              <a:ea typeface="Verdana"/>
              <a:cs typeface="Verdana"/>
              <a:sym typeface="Verdana"/>
            </a:endParaRPr>
          </a:p>
        </p:txBody>
      </p:sp>
      <p:pic>
        <p:nvPicPr>
          <p:cNvPr id="88" name="Google Shape;88;p18"/>
          <p:cNvPicPr preferRelativeResize="0"/>
          <p:nvPr/>
        </p:nvPicPr>
        <p:blipFill rotWithShape="1">
          <a:blip r:embed="rId3">
            <a:alphaModFix/>
          </a:blip>
          <a:srcRect b="0" l="0" r="0" t="54153"/>
          <a:stretch/>
        </p:blipFill>
        <p:spPr>
          <a:xfrm>
            <a:off x="206075" y="1747325"/>
            <a:ext cx="8731875" cy="3201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par>
                                <p:cTn fill="hold" nodeType="with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par>
                                <p:cTn fill="hold" nodeType="with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nvSpPr>
        <p:spPr>
          <a:xfrm>
            <a:off x="6663000" y="1191275"/>
            <a:ext cx="2481000" cy="38709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Verdana"/>
              <a:buChar char="➔"/>
            </a:pPr>
            <a:r>
              <a:rPr lang="en" sz="1500">
                <a:latin typeface="Verdana"/>
                <a:ea typeface="Verdana"/>
                <a:cs typeface="Verdana"/>
                <a:sym typeface="Verdana"/>
              </a:rPr>
              <a:t>Each Quarter breaks down </a:t>
            </a:r>
            <a:r>
              <a:rPr i="1" lang="en" sz="1500">
                <a:latin typeface="Verdana"/>
                <a:ea typeface="Verdana"/>
                <a:cs typeface="Verdana"/>
                <a:sym typeface="Verdana"/>
              </a:rPr>
              <a:t>seasonally</a:t>
            </a:r>
            <a:endParaRPr i="1" sz="1500">
              <a:latin typeface="Verdana"/>
              <a:ea typeface="Verdana"/>
              <a:cs typeface="Verdana"/>
              <a:sym typeface="Verdana"/>
            </a:endParaRPr>
          </a:p>
          <a:p>
            <a:pPr indent="0" lvl="0" marL="457200" rtl="0" algn="l">
              <a:spcBef>
                <a:spcPts val="0"/>
              </a:spcBef>
              <a:spcAft>
                <a:spcPts val="0"/>
              </a:spcAft>
              <a:buNone/>
            </a:pPr>
            <a:r>
              <a:t/>
            </a:r>
            <a:endParaRPr sz="1500">
              <a:latin typeface="Verdana"/>
              <a:ea typeface="Verdana"/>
              <a:cs typeface="Verdana"/>
              <a:sym typeface="Verdana"/>
            </a:endParaRPr>
          </a:p>
          <a:p>
            <a:pPr indent="0" lvl="0" marL="457200" rtl="0" algn="l">
              <a:spcBef>
                <a:spcPts val="0"/>
              </a:spcBef>
              <a:spcAft>
                <a:spcPts val="0"/>
              </a:spcAft>
              <a:buNone/>
            </a:pPr>
            <a:r>
              <a:t/>
            </a:r>
            <a:endParaRPr sz="1500">
              <a:latin typeface="Verdana"/>
              <a:ea typeface="Verdana"/>
              <a:cs typeface="Verdana"/>
              <a:sym typeface="Verdana"/>
            </a:endParaRPr>
          </a:p>
          <a:p>
            <a:pPr indent="-323850" lvl="0" marL="457200" rtl="0" algn="l">
              <a:spcBef>
                <a:spcPts val="0"/>
              </a:spcBef>
              <a:spcAft>
                <a:spcPts val="0"/>
              </a:spcAft>
              <a:buSzPts val="1500"/>
              <a:buFont typeface="Verdana"/>
              <a:buChar char="➔"/>
            </a:pPr>
            <a:r>
              <a:rPr lang="en" sz="1500">
                <a:latin typeface="Verdana"/>
                <a:ea typeface="Verdana"/>
                <a:cs typeface="Verdana"/>
                <a:sym typeface="Verdana"/>
              </a:rPr>
              <a:t>Why is there a drastic </a:t>
            </a:r>
            <a:r>
              <a:rPr b="1" lang="en" sz="1500">
                <a:latin typeface="Verdana"/>
                <a:ea typeface="Verdana"/>
                <a:cs typeface="Verdana"/>
                <a:sym typeface="Verdana"/>
              </a:rPr>
              <a:t>drop</a:t>
            </a:r>
            <a:r>
              <a:rPr lang="en" sz="1500">
                <a:latin typeface="Verdana"/>
                <a:ea typeface="Verdana"/>
                <a:cs typeface="Verdana"/>
                <a:sym typeface="Verdana"/>
              </a:rPr>
              <a:t> in casual riders in </a:t>
            </a:r>
            <a:r>
              <a:rPr i="1" lang="en" sz="1500">
                <a:latin typeface="Verdana"/>
                <a:ea typeface="Verdana"/>
                <a:cs typeface="Verdana"/>
                <a:sym typeface="Verdana"/>
              </a:rPr>
              <a:t>winter months</a:t>
            </a:r>
            <a:r>
              <a:rPr lang="en" sz="1500">
                <a:latin typeface="Verdana"/>
                <a:ea typeface="Verdana"/>
                <a:cs typeface="Verdana"/>
                <a:sym typeface="Verdana"/>
              </a:rPr>
              <a:t>?</a:t>
            </a:r>
            <a:endParaRPr sz="1500">
              <a:latin typeface="Verdana"/>
              <a:ea typeface="Verdana"/>
              <a:cs typeface="Verdana"/>
              <a:sym typeface="Verdana"/>
            </a:endParaRPr>
          </a:p>
          <a:p>
            <a:pPr indent="0" lvl="0" marL="457200" rtl="0" algn="l">
              <a:spcBef>
                <a:spcPts val="0"/>
              </a:spcBef>
              <a:spcAft>
                <a:spcPts val="0"/>
              </a:spcAft>
              <a:buNone/>
            </a:pPr>
            <a:r>
              <a:t/>
            </a:r>
            <a:endParaRPr sz="1500">
              <a:latin typeface="Verdana"/>
              <a:ea typeface="Verdana"/>
              <a:cs typeface="Verdana"/>
              <a:sym typeface="Verdana"/>
            </a:endParaRPr>
          </a:p>
          <a:p>
            <a:pPr indent="0" lvl="0" marL="457200" rtl="0" algn="l">
              <a:spcBef>
                <a:spcPts val="0"/>
              </a:spcBef>
              <a:spcAft>
                <a:spcPts val="0"/>
              </a:spcAft>
              <a:buNone/>
            </a:pPr>
            <a:r>
              <a:t/>
            </a:r>
            <a:endParaRPr sz="1500">
              <a:latin typeface="Verdana"/>
              <a:ea typeface="Verdana"/>
              <a:cs typeface="Verdana"/>
              <a:sym typeface="Verdana"/>
            </a:endParaRPr>
          </a:p>
          <a:p>
            <a:pPr indent="-323850" lvl="0" marL="457200" rtl="0" algn="l">
              <a:spcBef>
                <a:spcPts val="0"/>
              </a:spcBef>
              <a:spcAft>
                <a:spcPts val="0"/>
              </a:spcAft>
              <a:buSzPts val="1500"/>
              <a:buFont typeface="Verdana"/>
              <a:buChar char="➔"/>
            </a:pPr>
            <a:r>
              <a:rPr lang="en" sz="1500">
                <a:latin typeface="Verdana"/>
                <a:ea typeface="Verdana"/>
                <a:cs typeface="Verdana"/>
                <a:sym typeface="Verdana"/>
              </a:rPr>
              <a:t>Members use bikes more on the weekdays, not the weekends.</a:t>
            </a:r>
            <a:endParaRPr sz="1500">
              <a:latin typeface="Verdana"/>
              <a:ea typeface="Verdana"/>
              <a:cs typeface="Verdana"/>
              <a:sym typeface="Verdana"/>
            </a:endParaRPr>
          </a:p>
        </p:txBody>
      </p:sp>
      <p:pic>
        <p:nvPicPr>
          <p:cNvPr id="94" name="Google Shape;94;p19"/>
          <p:cNvPicPr preferRelativeResize="0"/>
          <p:nvPr/>
        </p:nvPicPr>
        <p:blipFill>
          <a:blip r:embed="rId3">
            <a:alphaModFix/>
          </a:blip>
          <a:stretch>
            <a:fillRect/>
          </a:stretch>
        </p:blipFill>
        <p:spPr>
          <a:xfrm>
            <a:off x="0" y="-58062"/>
            <a:ext cx="6575851" cy="5259625"/>
          </a:xfrm>
          <a:prstGeom prst="rect">
            <a:avLst/>
          </a:prstGeom>
          <a:noFill/>
          <a:ln>
            <a:noFill/>
          </a:ln>
        </p:spPr>
      </p:pic>
      <p:sp>
        <p:nvSpPr>
          <p:cNvPr id="95" name="Google Shape;95;p19"/>
          <p:cNvSpPr txBox="1"/>
          <p:nvPr/>
        </p:nvSpPr>
        <p:spPr>
          <a:xfrm>
            <a:off x="6780725" y="224550"/>
            <a:ext cx="2010300" cy="13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Verdana"/>
                <a:ea typeface="Verdana"/>
                <a:cs typeface="Verdana"/>
                <a:sym typeface="Verdana"/>
              </a:rPr>
              <a:t>Quarterly </a:t>
            </a:r>
            <a:endParaRPr b="1" sz="2200">
              <a:solidFill>
                <a:schemeClr val="dk1"/>
              </a:solidFill>
              <a:latin typeface="Verdana"/>
              <a:ea typeface="Verdana"/>
              <a:cs typeface="Verdana"/>
              <a:sym typeface="Verdana"/>
            </a:endParaRPr>
          </a:p>
          <a:p>
            <a:pPr indent="0" lvl="0" marL="0" rtl="0" algn="l">
              <a:spcBef>
                <a:spcPts val="0"/>
              </a:spcBef>
              <a:spcAft>
                <a:spcPts val="0"/>
              </a:spcAft>
              <a:buNone/>
            </a:pPr>
            <a:r>
              <a:rPr b="1" lang="en" sz="2200">
                <a:solidFill>
                  <a:schemeClr val="dk1"/>
                </a:solidFill>
                <a:latin typeface="Verdana"/>
                <a:ea typeface="Verdana"/>
                <a:cs typeface="Verdana"/>
                <a:sym typeface="Verdana"/>
              </a:rPr>
              <a:t>Counts</a:t>
            </a:r>
            <a:endParaRPr b="1" sz="2200">
              <a:solidFill>
                <a:schemeClr val="dk1"/>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0" st="0"/>
                                            </p:txEl>
                                          </p:spTgt>
                                        </p:tgtEl>
                                        <p:attrNameLst>
                                          <p:attrName>style.visibility</p:attrName>
                                        </p:attrNameLst>
                                      </p:cBhvr>
                                      <p:to>
                                        <p:strVal val="visible"/>
                                      </p:to>
                                    </p:set>
                                    <p:animEffect filter="fade" transition="in">
                                      <p:cBhvr>
                                        <p:cTn dur="1000"/>
                                        <p:tgtEl>
                                          <p:spTgt spid="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1" st="1"/>
                                            </p:txEl>
                                          </p:spTgt>
                                        </p:tgtEl>
                                        <p:attrNameLst>
                                          <p:attrName>style.visibility</p:attrName>
                                        </p:attrNameLst>
                                      </p:cBhvr>
                                      <p:to>
                                        <p:strVal val="visible"/>
                                      </p:to>
                                    </p:set>
                                    <p:animEffect filter="fade" transition="in">
                                      <p:cBhvr>
                                        <p:cTn dur="1000"/>
                                        <p:tgtEl>
                                          <p:spTgt spid="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2" st="2"/>
                                            </p:txEl>
                                          </p:spTgt>
                                        </p:tgtEl>
                                        <p:attrNameLst>
                                          <p:attrName>style.visibility</p:attrName>
                                        </p:attrNameLst>
                                      </p:cBhvr>
                                      <p:to>
                                        <p:strVal val="visible"/>
                                      </p:to>
                                    </p:set>
                                    <p:animEffect filter="fade" transition="in">
                                      <p:cBhvr>
                                        <p:cTn dur="1000"/>
                                        <p:tgtEl>
                                          <p:spTgt spid="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3" st="3"/>
                                            </p:txEl>
                                          </p:spTgt>
                                        </p:tgtEl>
                                        <p:attrNameLst>
                                          <p:attrName>style.visibility</p:attrName>
                                        </p:attrNameLst>
                                      </p:cBhvr>
                                      <p:to>
                                        <p:strVal val="visible"/>
                                      </p:to>
                                    </p:set>
                                    <p:animEffect filter="fade" transition="in">
                                      <p:cBhvr>
                                        <p:cTn dur="1000"/>
                                        <p:tgtEl>
                                          <p:spTgt spid="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4" st="4"/>
                                            </p:txEl>
                                          </p:spTgt>
                                        </p:tgtEl>
                                        <p:attrNameLst>
                                          <p:attrName>style.visibility</p:attrName>
                                        </p:attrNameLst>
                                      </p:cBhvr>
                                      <p:to>
                                        <p:strVal val="visible"/>
                                      </p:to>
                                    </p:set>
                                    <p:animEffect filter="fade" transition="in">
                                      <p:cBhvr>
                                        <p:cTn dur="1000"/>
                                        <p:tgtEl>
                                          <p:spTgt spid="9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5" st="5"/>
                                            </p:txEl>
                                          </p:spTgt>
                                        </p:tgtEl>
                                        <p:attrNameLst>
                                          <p:attrName>style.visibility</p:attrName>
                                        </p:attrNameLst>
                                      </p:cBhvr>
                                      <p:to>
                                        <p:strVal val="visible"/>
                                      </p:to>
                                    </p:set>
                                    <p:animEffect filter="fade" transition="in">
                                      <p:cBhvr>
                                        <p:cTn dur="1000"/>
                                        <p:tgtEl>
                                          <p:spTgt spid="9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6" st="6"/>
                                            </p:txEl>
                                          </p:spTgt>
                                        </p:tgtEl>
                                        <p:attrNameLst>
                                          <p:attrName>style.visibility</p:attrName>
                                        </p:attrNameLst>
                                      </p:cBhvr>
                                      <p:to>
                                        <p:strVal val="visible"/>
                                      </p:to>
                                    </p:set>
                                    <p:animEffect filter="fade" transition="in">
                                      <p:cBhvr>
                                        <p:cTn dur="1000"/>
                                        <p:tgtEl>
                                          <p:spTgt spid="9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idx="1" type="body"/>
          </p:nvPr>
        </p:nvSpPr>
        <p:spPr>
          <a:xfrm>
            <a:off x="6507775" y="982400"/>
            <a:ext cx="2497200" cy="3588000"/>
          </a:xfrm>
          <a:prstGeom prst="rect">
            <a:avLst/>
          </a:prstGeom>
        </p:spPr>
        <p:txBody>
          <a:bodyPr anchorCtr="0" anchor="t" bIns="91425" lIns="91425" spcFirstLastPara="1" rIns="91425" wrap="square" tIns="91425">
            <a:noAutofit/>
          </a:bodyPr>
          <a:lstStyle/>
          <a:p>
            <a:pPr indent="-323850" lvl="0" marL="457200" rtl="0" algn="l">
              <a:lnSpc>
                <a:spcPct val="105000"/>
              </a:lnSpc>
              <a:spcBef>
                <a:spcPts val="0"/>
              </a:spcBef>
              <a:spcAft>
                <a:spcPts val="0"/>
              </a:spcAft>
              <a:buClr>
                <a:srgbClr val="000000"/>
              </a:buClr>
              <a:buSzPts val="1500"/>
              <a:buFont typeface="Verdana"/>
              <a:buChar char="➔"/>
            </a:pPr>
            <a:r>
              <a:rPr lang="en" sz="1500">
                <a:solidFill>
                  <a:srgbClr val="000000"/>
                </a:solidFill>
                <a:latin typeface="Verdana"/>
                <a:ea typeface="Verdana"/>
                <a:cs typeface="Verdana"/>
                <a:sym typeface="Verdana"/>
              </a:rPr>
              <a:t>Each Quarter breaks down </a:t>
            </a:r>
            <a:r>
              <a:rPr i="1" lang="en" sz="1500">
                <a:solidFill>
                  <a:srgbClr val="000000"/>
                </a:solidFill>
                <a:latin typeface="Verdana"/>
                <a:ea typeface="Verdana"/>
                <a:cs typeface="Verdana"/>
                <a:sym typeface="Verdana"/>
              </a:rPr>
              <a:t>seasonally</a:t>
            </a:r>
            <a:endParaRPr i="1" sz="1500">
              <a:solidFill>
                <a:srgbClr val="000000"/>
              </a:solidFill>
              <a:latin typeface="Verdana"/>
              <a:ea typeface="Verdana"/>
              <a:cs typeface="Verdana"/>
              <a:sym typeface="Verdana"/>
            </a:endParaRPr>
          </a:p>
          <a:p>
            <a:pPr indent="0" lvl="0" marL="457200" rtl="0" algn="l">
              <a:lnSpc>
                <a:spcPct val="105000"/>
              </a:lnSpc>
              <a:spcBef>
                <a:spcPts val="1200"/>
              </a:spcBef>
              <a:spcAft>
                <a:spcPts val="0"/>
              </a:spcAft>
              <a:buNone/>
            </a:pPr>
            <a:r>
              <a:t/>
            </a:r>
            <a:endParaRPr sz="1500">
              <a:solidFill>
                <a:srgbClr val="000000"/>
              </a:solidFill>
              <a:latin typeface="Verdana"/>
              <a:ea typeface="Verdana"/>
              <a:cs typeface="Verdana"/>
              <a:sym typeface="Verdana"/>
            </a:endParaRPr>
          </a:p>
          <a:p>
            <a:pPr indent="-323850" lvl="0" marL="457200" rtl="0" algn="l">
              <a:lnSpc>
                <a:spcPct val="105000"/>
              </a:lnSpc>
              <a:spcBef>
                <a:spcPts val="1200"/>
              </a:spcBef>
              <a:spcAft>
                <a:spcPts val="0"/>
              </a:spcAft>
              <a:buClr>
                <a:srgbClr val="000000"/>
              </a:buClr>
              <a:buSzPts val="1500"/>
              <a:buFont typeface="Verdana"/>
              <a:buChar char="➔"/>
            </a:pPr>
            <a:r>
              <a:rPr lang="en" sz="1500">
                <a:solidFill>
                  <a:srgbClr val="000000"/>
                </a:solidFill>
                <a:latin typeface="Verdana"/>
                <a:ea typeface="Verdana"/>
                <a:cs typeface="Verdana"/>
                <a:sym typeface="Verdana"/>
              </a:rPr>
              <a:t>Riders with </a:t>
            </a:r>
            <a:r>
              <a:rPr i="1" lang="en" sz="1500">
                <a:solidFill>
                  <a:srgbClr val="000000"/>
                </a:solidFill>
                <a:latin typeface="Verdana"/>
                <a:ea typeface="Verdana"/>
                <a:cs typeface="Verdana"/>
                <a:sym typeface="Verdana"/>
              </a:rPr>
              <a:t>annual memberships</a:t>
            </a:r>
            <a:r>
              <a:rPr lang="en" sz="1500">
                <a:solidFill>
                  <a:srgbClr val="000000"/>
                </a:solidFill>
                <a:latin typeface="Verdana"/>
                <a:ea typeface="Verdana"/>
                <a:cs typeface="Verdana"/>
                <a:sym typeface="Verdana"/>
              </a:rPr>
              <a:t> have a </a:t>
            </a:r>
            <a:r>
              <a:rPr b="1" lang="en" sz="1500">
                <a:solidFill>
                  <a:srgbClr val="000000"/>
                </a:solidFill>
                <a:latin typeface="Verdana"/>
                <a:ea typeface="Verdana"/>
                <a:cs typeface="Verdana"/>
                <a:sym typeface="Verdana"/>
              </a:rPr>
              <a:t>steady average</a:t>
            </a:r>
            <a:endParaRPr b="1" sz="1500">
              <a:solidFill>
                <a:srgbClr val="000000"/>
              </a:solidFill>
              <a:latin typeface="Verdana"/>
              <a:ea typeface="Verdana"/>
              <a:cs typeface="Verdana"/>
              <a:sym typeface="Verdana"/>
            </a:endParaRPr>
          </a:p>
          <a:p>
            <a:pPr indent="0" lvl="0" marL="457200" rtl="0" algn="l">
              <a:lnSpc>
                <a:spcPct val="105000"/>
              </a:lnSpc>
              <a:spcBef>
                <a:spcPts val="1200"/>
              </a:spcBef>
              <a:spcAft>
                <a:spcPts val="0"/>
              </a:spcAft>
              <a:buNone/>
            </a:pPr>
            <a:r>
              <a:t/>
            </a:r>
            <a:endParaRPr sz="1500">
              <a:solidFill>
                <a:srgbClr val="000000"/>
              </a:solidFill>
              <a:latin typeface="Verdana"/>
              <a:ea typeface="Verdana"/>
              <a:cs typeface="Verdana"/>
              <a:sym typeface="Verdana"/>
            </a:endParaRPr>
          </a:p>
          <a:p>
            <a:pPr indent="-323850" lvl="0" marL="457200" rtl="0" algn="l">
              <a:lnSpc>
                <a:spcPct val="105000"/>
              </a:lnSpc>
              <a:spcBef>
                <a:spcPts val="1200"/>
              </a:spcBef>
              <a:spcAft>
                <a:spcPts val="0"/>
              </a:spcAft>
              <a:buClr>
                <a:srgbClr val="000000"/>
              </a:buClr>
              <a:buSzPts val="1500"/>
              <a:buFont typeface="Verdana"/>
              <a:buChar char="➔"/>
            </a:pPr>
            <a:r>
              <a:rPr i="1" lang="en" sz="1500">
                <a:solidFill>
                  <a:srgbClr val="000000"/>
                </a:solidFill>
                <a:latin typeface="Verdana"/>
                <a:ea typeface="Verdana"/>
                <a:cs typeface="Verdana"/>
                <a:sym typeface="Verdana"/>
              </a:rPr>
              <a:t>Casual riders</a:t>
            </a:r>
            <a:r>
              <a:rPr lang="en" sz="1500">
                <a:solidFill>
                  <a:srgbClr val="000000"/>
                </a:solidFill>
                <a:latin typeface="Verdana"/>
                <a:ea typeface="Verdana"/>
                <a:cs typeface="Verdana"/>
                <a:sym typeface="Verdana"/>
              </a:rPr>
              <a:t> use bikes </a:t>
            </a:r>
            <a:r>
              <a:rPr b="1" lang="en" sz="1500">
                <a:solidFill>
                  <a:srgbClr val="000000"/>
                </a:solidFill>
                <a:latin typeface="Verdana"/>
                <a:ea typeface="Verdana"/>
                <a:cs typeface="Verdana"/>
                <a:sym typeface="Verdana"/>
              </a:rPr>
              <a:t>longer </a:t>
            </a:r>
            <a:r>
              <a:rPr lang="en" sz="1500">
                <a:solidFill>
                  <a:srgbClr val="000000"/>
                </a:solidFill>
                <a:latin typeface="Verdana"/>
                <a:ea typeface="Verdana"/>
                <a:cs typeface="Verdana"/>
                <a:sym typeface="Verdana"/>
              </a:rPr>
              <a:t>periods of time.</a:t>
            </a:r>
            <a:endParaRPr sz="1500">
              <a:solidFill>
                <a:srgbClr val="000000"/>
              </a:solidFill>
              <a:latin typeface="Verdana"/>
              <a:ea typeface="Verdana"/>
              <a:cs typeface="Verdana"/>
              <a:sym typeface="Verdana"/>
            </a:endParaRPr>
          </a:p>
        </p:txBody>
      </p:sp>
      <p:pic>
        <p:nvPicPr>
          <p:cNvPr id="101" name="Google Shape;101;p20"/>
          <p:cNvPicPr preferRelativeResize="0"/>
          <p:nvPr/>
        </p:nvPicPr>
        <p:blipFill>
          <a:blip r:embed="rId3">
            <a:alphaModFix/>
          </a:blip>
          <a:stretch>
            <a:fillRect/>
          </a:stretch>
        </p:blipFill>
        <p:spPr>
          <a:xfrm>
            <a:off x="-50775" y="-61475"/>
            <a:ext cx="6507509" cy="5204975"/>
          </a:xfrm>
          <a:prstGeom prst="rect">
            <a:avLst/>
          </a:prstGeom>
          <a:noFill/>
          <a:ln>
            <a:noFill/>
          </a:ln>
        </p:spPr>
      </p:pic>
      <p:sp>
        <p:nvSpPr>
          <p:cNvPr id="102" name="Google Shape;102;p20"/>
          <p:cNvSpPr txBox="1"/>
          <p:nvPr/>
        </p:nvSpPr>
        <p:spPr>
          <a:xfrm>
            <a:off x="6751225" y="139000"/>
            <a:ext cx="2010300" cy="13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Verdana"/>
                <a:ea typeface="Verdana"/>
                <a:cs typeface="Verdana"/>
                <a:sym typeface="Verdana"/>
              </a:rPr>
              <a:t>Quarterly </a:t>
            </a:r>
            <a:endParaRPr b="1" sz="2200">
              <a:solidFill>
                <a:schemeClr val="dk1"/>
              </a:solidFill>
              <a:latin typeface="Verdana"/>
              <a:ea typeface="Verdana"/>
              <a:cs typeface="Verdana"/>
              <a:sym typeface="Verdana"/>
            </a:endParaRPr>
          </a:p>
          <a:p>
            <a:pPr indent="0" lvl="0" marL="0" rtl="0" algn="l">
              <a:spcBef>
                <a:spcPts val="0"/>
              </a:spcBef>
              <a:spcAft>
                <a:spcPts val="0"/>
              </a:spcAft>
              <a:buNone/>
            </a:pPr>
            <a:r>
              <a:rPr b="1" lang="en" sz="2200">
                <a:solidFill>
                  <a:schemeClr val="dk1"/>
                </a:solidFill>
                <a:latin typeface="Verdana"/>
                <a:ea typeface="Verdana"/>
                <a:cs typeface="Verdana"/>
                <a:sym typeface="Verdana"/>
              </a:rPr>
              <a:t>Average</a:t>
            </a:r>
            <a:endParaRPr b="1" sz="2200">
              <a:solidFill>
                <a:schemeClr val="dk1"/>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animEffect filter="fade" transition="in">
                                      <p:cBhvr>
                                        <p:cTn dur="1000"/>
                                        <p:tgtEl>
                                          <p:spTgt spid="1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animEffect filter="fade" transition="in">
                                      <p:cBhvr>
                                        <p:cTn dur="1000"/>
                                        <p:tgtEl>
                                          <p:spTgt spid="1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2" st="2"/>
                                            </p:txEl>
                                          </p:spTgt>
                                        </p:tgtEl>
                                        <p:attrNameLst>
                                          <p:attrName>style.visibility</p:attrName>
                                        </p:attrNameLst>
                                      </p:cBhvr>
                                      <p:to>
                                        <p:strVal val="visible"/>
                                      </p:to>
                                    </p:set>
                                    <p:animEffect filter="fade" transition="in">
                                      <p:cBhvr>
                                        <p:cTn dur="1000"/>
                                        <p:tgtEl>
                                          <p:spTgt spid="1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3" st="3"/>
                                            </p:txEl>
                                          </p:spTgt>
                                        </p:tgtEl>
                                        <p:attrNameLst>
                                          <p:attrName>style.visibility</p:attrName>
                                        </p:attrNameLst>
                                      </p:cBhvr>
                                      <p:to>
                                        <p:strVal val="visible"/>
                                      </p:to>
                                    </p:set>
                                    <p:animEffect filter="fade" transition="in">
                                      <p:cBhvr>
                                        <p:cTn dur="1000"/>
                                        <p:tgtEl>
                                          <p:spTgt spid="1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4" st="4"/>
                                            </p:txEl>
                                          </p:spTgt>
                                        </p:tgtEl>
                                        <p:attrNameLst>
                                          <p:attrName>style.visibility</p:attrName>
                                        </p:attrNameLst>
                                      </p:cBhvr>
                                      <p:to>
                                        <p:strVal val="visible"/>
                                      </p:to>
                                    </p:set>
                                    <p:animEffect filter="fade" transition="in">
                                      <p:cBhvr>
                                        <p:cTn dur="1000"/>
                                        <p:tgtEl>
                                          <p:spTgt spid="10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21"/>
          <p:cNvSpPr txBox="1"/>
          <p:nvPr/>
        </p:nvSpPr>
        <p:spPr>
          <a:xfrm>
            <a:off x="-126150" y="814825"/>
            <a:ext cx="2758800" cy="4529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dk1"/>
              </a:solidFill>
              <a:latin typeface="Verdana"/>
              <a:ea typeface="Verdana"/>
              <a:cs typeface="Verdana"/>
              <a:sym typeface="Verdana"/>
            </a:endParaRPr>
          </a:p>
          <a:p>
            <a:pPr indent="-323850" lvl="0" marL="457200" rtl="0" algn="l">
              <a:spcBef>
                <a:spcPts val="0"/>
              </a:spcBef>
              <a:spcAft>
                <a:spcPts val="0"/>
              </a:spcAft>
              <a:buClr>
                <a:schemeClr val="dk1"/>
              </a:buClr>
              <a:buSzPts val="1500"/>
              <a:buFont typeface="Verdana"/>
              <a:buChar char="➔"/>
            </a:pPr>
            <a:r>
              <a:rPr lang="en" sz="1500">
                <a:solidFill>
                  <a:schemeClr val="dk1"/>
                </a:solidFill>
                <a:latin typeface="Verdana"/>
                <a:ea typeface="Verdana"/>
                <a:cs typeface="Verdana"/>
                <a:sym typeface="Verdana"/>
              </a:rPr>
              <a:t>Riders with annual memberships ride on average </a:t>
            </a:r>
            <a:r>
              <a:rPr b="1" lang="en" sz="1500">
                <a:solidFill>
                  <a:schemeClr val="dk1"/>
                </a:solidFill>
                <a:latin typeface="Verdana"/>
                <a:ea typeface="Verdana"/>
                <a:cs typeface="Verdana"/>
                <a:sym typeface="Verdana"/>
              </a:rPr>
              <a:t>~12 min</a:t>
            </a:r>
            <a:r>
              <a:rPr lang="en" sz="1500">
                <a:solidFill>
                  <a:schemeClr val="dk1"/>
                </a:solidFill>
                <a:latin typeface="Verdana"/>
                <a:ea typeface="Verdana"/>
                <a:cs typeface="Verdana"/>
                <a:sym typeface="Verdana"/>
              </a:rPr>
              <a:t> throughout the year</a:t>
            </a:r>
            <a:endParaRPr sz="1500">
              <a:solidFill>
                <a:schemeClr val="dk1"/>
              </a:solidFill>
              <a:latin typeface="Verdana"/>
              <a:ea typeface="Verdana"/>
              <a:cs typeface="Verdana"/>
              <a:sym typeface="Verdana"/>
            </a:endParaRPr>
          </a:p>
          <a:p>
            <a:pPr indent="0" lvl="0" marL="457200" rtl="0" algn="l">
              <a:spcBef>
                <a:spcPts val="0"/>
              </a:spcBef>
              <a:spcAft>
                <a:spcPts val="0"/>
              </a:spcAft>
              <a:buNone/>
            </a:pPr>
            <a:r>
              <a:t/>
            </a:r>
            <a:endParaRPr sz="1500">
              <a:solidFill>
                <a:schemeClr val="dk1"/>
              </a:solidFill>
              <a:latin typeface="Verdana"/>
              <a:ea typeface="Verdana"/>
              <a:cs typeface="Verdana"/>
              <a:sym typeface="Verdana"/>
            </a:endParaRPr>
          </a:p>
          <a:p>
            <a:pPr indent="0" lvl="0" marL="457200" rtl="0" algn="l">
              <a:spcBef>
                <a:spcPts val="0"/>
              </a:spcBef>
              <a:spcAft>
                <a:spcPts val="0"/>
              </a:spcAft>
              <a:buNone/>
            </a:pPr>
            <a:r>
              <a:t/>
            </a:r>
            <a:endParaRPr sz="1500">
              <a:solidFill>
                <a:schemeClr val="dk1"/>
              </a:solidFill>
              <a:latin typeface="Verdana"/>
              <a:ea typeface="Verdana"/>
              <a:cs typeface="Verdana"/>
              <a:sym typeface="Verdana"/>
            </a:endParaRPr>
          </a:p>
          <a:p>
            <a:pPr indent="-323850" lvl="0" marL="457200" rtl="0" algn="l">
              <a:spcBef>
                <a:spcPts val="0"/>
              </a:spcBef>
              <a:spcAft>
                <a:spcPts val="0"/>
              </a:spcAft>
              <a:buClr>
                <a:schemeClr val="dk1"/>
              </a:buClr>
              <a:buSzPts val="1500"/>
              <a:buFont typeface="Verdana"/>
              <a:buChar char="➔"/>
            </a:pPr>
            <a:r>
              <a:rPr lang="en" sz="1500">
                <a:solidFill>
                  <a:schemeClr val="dk1"/>
                </a:solidFill>
                <a:latin typeface="Verdana"/>
                <a:ea typeface="Verdana"/>
                <a:cs typeface="Verdana"/>
                <a:sym typeface="Verdana"/>
              </a:rPr>
              <a:t>Bike rentals </a:t>
            </a:r>
            <a:r>
              <a:rPr i="1" lang="en" sz="1500">
                <a:solidFill>
                  <a:schemeClr val="dk1"/>
                </a:solidFill>
                <a:latin typeface="Verdana"/>
                <a:ea typeface="Verdana"/>
                <a:cs typeface="Verdana"/>
                <a:sym typeface="Verdana"/>
              </a:rPr>
              <a:t>follow the seasons</a:t>
            </a:r>
            <a:r>
              <a:rPr lang="en" sz="1500">
                <a:solidFill>
                  <a:schemeClr val="dk1"/>
                </a:solidFill>
                <a:latin typeface="Verdana"/>
                <a:ea typeface="Verdana"/>
                <a:cs typeface="Verdana"/>
                <a:sym typeface="Verdana"/>
              </a:rPr>
              <a:t>, decrease in winter months. </a:t>
            </a:r>
            <a:endParaRPr sz="1500">
              <a:solidFill>
                <a:schemeClr val="dk1"/>
              </a:solidFill>
              <a:latin typeface="Verdana"/>
              <a:ea typeface="Verdana"/>
              <a:cs typeface="Verdana"/>
              <a:sym typeface="Verdana"/>
            </a:endParaRPr>
          </a:p>
          <a:p>
            <a:pPr indent="0" lvl="0" marL="457200" rtl="0" algn="l">
              <a:spcBef>
                <a:spcPts val="0"/>
              </a:spcBef>
              <a:spcAft>
                <a:spcPts val="0"/>
              </a:spcAft>
              <a:buNone/>
            </a:pPr>
            <a:r>
              <a:t/>
            </a:r>
            <a:endParaRPr sz="1500">
              <a:solidFill>
                <a:schemeClr val="dk1"/>
              </a:solidFill>
              <a:latin typeface="Verdana"/>
              <a:ea typeface="Verdana"/>
              <a:cs typeface="Verdana"/>
              <a:sym typeface="Verdana"/>
            </a:endParaRPr>
          </a:p>
          <a:p>
            <a:pPr indent="0" lvl="0" marL="457200" rtl="0" algn="l">
              <a:spcBef>
                <a:spcPts val="0"/>
              </a:spcBef>
              <a:spcAft>
                <a:spcPts val="0"/>
              </a:spcAft>
              <a:buNone/>
            </a:pPr>
            <a:r>
              <a:t/>
            </a:r>
            <a:endParaRPr sz="1500">
              <a:solidFill>
                <a:schemeClr val="dk1"/>
              </a:solidFill>
              <a:latin typeface="Verdana"/>
              <a:ea typeface="Verdana"/>
              <a:cs typeface="Verdana"/>
              <a:sym typeface="Verdana"/>
            </a:endParaRPr>
          </a:p>
          <a:p>
            <a:pPr indent="-323850" lvl="0" marL="457200" rtl="0" algn="l">
              <a:spcBef>
                <a:spcPts val="0"/>
              </a:spcBef>
              <a:spcAft>
                <a:spcPts val="0"/>
              </a:spcAft>
              <a:buClr>
                <a:schemeClr val="dk1"/>
              </a:buClr>
              <a:buSzPts val="1500"/>
              <a:buFont typeface="Verdana"/>
              <a:buChar char="➔"/>
            </a:pPr>
            <a:r>
              <a:rPr lang="en" sz="1500">
                <a:solidFill>
                  <a:schemeClr val="dk1"/>
                </a:solidFill>
                <a:latin typeface="Verdana"/>
                <a:ea typeface="Verdana"/>
                <a:cs typeface="Verdana"/>
                <a:sym typeface="Verdana"/>
              </a:rPr>
              <a:t>Is there anything different about casuals in the winter?</a:t>
            </a:r>
            <a:endParaRPr sz="1500">
              <a:solidFill>
                <a:schemeClr val="dk1"/>
              </a:solidFill>
              <a:latin typeface="Verdana"/>
              <a:ea typeface="Verdana"/>
              <a:cs typeface="Verdana"/>
              <a:sym typeface="Verdana"/>
            </a:endParaRPr>
          </a:p>
        </p:txBody>
      </p:sp>
      <p:pic>
        <p:nvPicPr>
          <p:cNvPr id="108" name="Google Shape;108;p21"/>
          <p:cNvPicPr preferRelativeResize="0"/>
          <p:nvPr/>
        </p:nvPicPr>
        <p:blipFill>
          <a:blip r:embed="rId3">
            <a:alphaModFix/>
          </a:blip>
          <a:stretch>
            <a:fillRect/>
          </a:stretch>
        </p:blipFill>
        <p:spPr>
          <a:xfrm>
            <a:off x="2514125" y="-101050"/>
            <a:ext cx="6683349" cy="5345599"/>
          </a:xfrm>
          <a:prstGeom prst="rect">
            <a:avLst/>
          </a:prstGeom>
          <a:noFill/>
          <a:ln>
            <a:noFill/>
          </a:ln>
        </p:spPr>
      </p:pic>
      <p:sp>
        <p:nvSpPr>
          <p:cNvPr id="109" name="Google Shape;109;p21"/>
          <p:cNvSpPr txBox="1"/>
          <p:nvPr/>
        </p:nvSpPr>
        <p:spPr>
          <a:xfrm>
            <a:off x="290850" y="109075"/>
            <a:ext cx="3336300" cy="13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Verdana"/>
                <a:ea typeface="Verdana"/>
                <a:cs typeface="Verdana"/>
                <a:sym typeface="Verdana"/>
              </a:rPr>
              <a:t>Monthly</a:t>
            </a:r>
            <a:endParaRPr b="1" sz="2200">
              <a:solidFill>
                <a:schemeClr val="dk1"/>
              </a:solidFill>
              <a:latin typeface="Verdana"/>
              <a:ea typeface="Verdana"/>
              <a:cs typeface="Verdana"/>
              <a:sym typeface="Verdana"/>
            </a:endParaRPr>
          </a:p>
          <a:p>
            <a:pPr indent="0" lvl="0" marL="0" rtl="0" algn="l">
              <a:spcBef>
                <a:spcPts val="0"/>
              </a:spcBef>
              <a:spcAft>
                <a:spcPts val="0"/>
              </a:spcAft>
              <a:buNone/>
            </a:pPr>
            <a:r>
              <a:rPr b="1" lang="en" sz="2200">
                <a:solidFill>
                  <a:schemeClr val="dk1"/>
                </a:solidFill>
                <a:latin typeface="Verdana"/>
                <a:ea typeface="Verdana"/>
                <a:cs typeface="Verdana"/>
                <a:sym typeface="Verdana"/>
              </a:rPr>
              <a:t>Differences</a:t>
            </a:r>
            <a:endParaRPr b="1" sz="2200">
              <a:solidFill>
                <a:schemeClr val="dk1"/>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0" st="0"/>
                                            </p:txEl>
                                          </p:spTgt>
                                        </p:tgtEl>
                                        <p:attrNameLst>
                                          <p:attrName>style.visibility</p:attrName>
                                        </p:attrNameLst>
                                      </p:cBhvr>
                                      <p:to>
                                        <p:strVal val="visible"/>
                                      </p:to>
                                    </p:set>
                                    <p:animEffect filter="fade" transition="in">
                                      <p:cBhvr>
                                        <p:cTn dur="1000"/>
                                        <p:tgtEl>
                                          <p:spTgt spid="1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1" st="1"/>
                                            </p:txEl>
                                          </p:spTgt>
                                        </p:tgtEl>
                                        <p:attrNameLst>
                                          <p:attrName>style.visibility</p:attrName>
                                        </p:attrNameLst>
                                      </p:cBhvr>
                                      <p:to>
                                        <p:strVal val="visible"/>
                                      </p:to>
                                    </p:set>
                                    <p:animEffect filter="fade" transition="in">
                                      <p:cBhvr>
                                        <p:cTn dur="1000"/>
                                        <p:tgtEl>
                                          <p:spTgt spid="1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2" st="2"/>
                                            </p:txEl>
                                          </p:spTgt>
                                        </p:tgtEl>
                                        <p:attrNameLst>
                                          <p:attrName>style.visibility</p:attrName>
                                        </p:attrNameLst>
                                      </p:cBhvr>
                                      <p:to>
                                        <p:strVal val="visible"/>
                                      </p:to>
                                    </p:set>
                                    <p:animEffect filter="fade" transition="in">
                                      <p:cBhvr>
                                        <p:cTn dur="1000"/>
                                        <p:tgtEl>
                                          <p:spTgt spid="1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3" st="3"/>
                                            </p:txEl>
                                          </p:spTgt>
                                        </p:tgtEl>
                                        <p:attrNameLst>
                                          <p:attrName>style.visibility</p:attrName>
                                        </p:attrNameLst>
                                      </p:cBhvr>
                                      <p:to>
                                        <p:strVal val="visible"/>
                                      </p:to>
                                    </p:set>
                                    <p:animEffect filter="fade" transition="in">
                                      <p:cBhvr>
                                        <p:cTn dur="1000"/>
                                        <p:tgtEl>
                                          <p:spTgt spid="1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4" st="4"/>
                                            </p:txEl>
                                          </p:spTgt>
                                        </p:tgtEl>
                                        <p:attrNameLst>
                                          <p:attrName>style.visibility</p:attrName>
                                        </p:attrNameLst>
                                      </p:cBhvr>
                                      <p:to>
                                        <p:strVal val="visible"/>
                                      </p:to>
                                    </p:set>
                                    <p:animEffect filter="fade" transition="in">
                                      <p:cBhvr>
                                        <p:cTn dur="1000"/>
                                        <p:tgtEl>
                                          <p:spTgt spid="10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5" st="5"/>
                                            </p:txEl>
                                          </p:spTgt>
                                        </p:tgtEl>
                                        <p:attrNameLst>
                                          <p:attrName>style.visibility</p:attrName>
                                        </p:attrNameLst>
                                      </p:cBhvr>
                                      <p:to>
                                        <p:strVal val="visible"/>
                                      </p:to>
                                    </p:set>
                                    <p:animEffect filter="fade" transition="in">
                                      <p:cBhvr>
                                        <p:cTn dur="1000"/>
                                        <p:tgtEl>
                                          <p:spTgt spid="10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6" st="6"/>
                                            </p:txEl>
                                          </p:spTgt>
                                        </p:tgtEl>
                                        <p:attrNameLst>
                                          <p:attrName>style.visibility</p:attrName>
                                        </p:attrNameLst>
                                      </p:cBhvr>
                                      <p:to>
                                        <p:strVal val="visible"/>
                                      </p:to>
                                    </p:set>
                                    <p:animEffect filter="fade" transition="in">
                                      <p:cBhvr>
                                        <p:cTn dur="1000"/>
                                        <p:tgtEl>
                                          <p:spTgt spid="10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7" st="7"/>
                                            </p:txEl>
                                          </p:spTgt>
                                        </p:tgtEl>
                                        <p:attrNameLst>
                                          <p:attrName>style.visibility</p:attrName>
                                        </p:attrNameLst>
                                      </p:cBhvr>
                                      <p:to>
                                        <p:strVal val="visible"/>
                                      </p:to>
                                    </p:set>
                                    <p:animEffect filter="fade" transition="in">
                                      <p:cBhvr>
                                        <p:cTn dur="1000"/>
                                        <p:tgtEl>
                                          <p:spTgt spid="10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