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317" r:id="rId3"/>
    <p:sldId id="257" r:id="rId5"/>
    <p:sldId id="343" r:id="rId6"/>
    <p:sldId id="346" r:id="rId7"/>
    <p:sldId id="345" r:id="rId8"/>
    <p:sldId id="344" r:id="rId9"/>
    <p:sldId id="293" r:id="rId10"/>
    <p:sldId id="350" r:id="rId11"/>
    <p:sldId id="352" r:id="rId12"/>
    <p:sldId id="34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AAC2AC"/>
    <a:srgbClr val="02528A"/>
    <a:srgbClr val="6BD2E0"/>
    <a:srgbClr val="FAD9E0"/>
    <a:srgbClr val="EED5DB"/>
    <a:srgbClr val="BCDFE5"/>
    <a:srgbClr val="BFE5DD"/>
    <a:srgbClr val="1FBFB2"/>
    <a:srgbClr val="BFE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pos="1438"/>
        <p:guide pos="3198"/>
        <p:guide pos="5207"/>
        <p:guide pos="7018"/>
        <p:guide orient="horz" pos="2763"/>
        <p:guide orient="horz" pos="213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10BC0-884A-49CE-B67A-CF6DB090843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E7CBAD-CDB2-419A-87FD-CC534053A81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B634-8C04-4E9F-9712-845F4898F3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D97D9-CC8F-4533-AFFE-50E5E5F734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FB1AE-1A7B-4A93-B687-40C14386FB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FB1AE-1A7B-4A93-B687-40C14386FB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FB1AE-1A7B-4A93-B687-40C14386FB8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lumMod val="90000"/>
            <a:lumOff val="1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文泉驿微米黑" panose="020B0606030804020204"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lvl1pPr>
              <a:defRPr>
                <a:ea typeface="文泉驿微米黑" panose="020B0606030804020204"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菱形 6"/>
          <p:cNvSpPr/>
          <p:nvPr userDrawn="1"/>
        </p:nvSpPr>
        <p:spPr>
          <a:xfrm>
            <a:off x="127000" y="137026"/>
            <a:ext cx="540000" cy="540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userDrawn="1"/>
        </p:nvSpPr>
        <p:spPr>
          <a:xfrm>
            <a:off x="190500" y="137026"/>
            <a:ext cx="540000" cy="540000"/>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文泉驿微米黑" panose="020B0606030804020204" pitchFamily="34" charset="-122"/>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ea typeface="文泉驿微米黑" panose="020B0606030804020204" pitchFamily="34" charset="-122"/>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文泉驿微米黑" panose="020B06060308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ea typeface="文泉驿微米黑" panose="020B0606030804020204" pitchFamily="34" charset="-122"/>
              </a:defRPr>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ea typeface="文泉驿微米黑" panose="020B0606030804020204"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900">
        <p:comb/>
      </p:transition>
    </mc:Choice>
    <mc:Fallback>
      <p:transition spd="slow">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notesSlide" Target="../notesSlides/notesSlide1.xml"/><Relationship Id="rId23" Type="http://schemas.openxmlformats.org/officeDocument/2006/relationships/slideLayout" Target="../slideLayouts/slideLayout3.xml"/><Relationship Id="rId22" Type="http://schemas.openxmlformats.org/officeDocument/2006/relationships/themeOverride" Target="../theme/themeOverride1.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4" Type="http://schemas.openxmlformats.org/officeDocument/2006/relationships/notesSlide" Target="../notesSlides/notesSlide10.xml"/><Relationship Id="rId23" Type="http://schemas.openxmlformats.org/officeDocument/2006/relationships/slideLayout" Target="../slideLayouts/slideLayout3.xml"/><Relationship Id="rId22" Type="http://schemas.openxmlformats.org/officeDocument/2006/relationships/themeOverride" Target="../theme/themeOverride5.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38.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9" Type="http://schemas.openxmlformats.org/officeDocument/2006/relationships/themeOverride" Target="../theme/themeOverride2.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notesSlide" Target="../notesSlides/notesSlide2.xml"/><Relationship Id="rId10" Type="http://schemas.openxmlformats.org/officeDocument/2006/relationships/slideLayout" Target="../slideLayouts/slideLayout3.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hyperlink" Target="https://www.kaggle.com/datasets/nikdavis/steam-store-games" TargetMode="External"/><Relationship Id="rId4" Type="http://schemas.openxmlformats.org/officeDocument/2006/relationships/image" Target="../media/image2.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2540"/>
            <a:ext cx="4102735" cy="6855460"/>
          </a:xfrm>
          <a:prstGeom prst="rect">
            <a:avLst/>
          </a:prstGeom>
          <a:solidFill>
            <a:schemeClr val="accent3">
              <a:alpha val="3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102735" y="0"/>
            <a:ext cx="240792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PA_菱形 1"/>
          <p:cNvSpPr/>
          <p:nvPr>
            <p:custDataLst>
              <p:tags r:id="rId1"/>
            </p:custDataLst>
          </p:nvPr>
        </p:nvSpPr>
        <p:spPr>
          <a:xfrm>
            <a:off x="1912573" y="1287254"/>
            <a:ext cx="3406471" cy="3406471"/>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菱形 1"/>
          <p:cNvSpPr/>
          <p:nvPr>
            <p:custDataLst>
              <p:tags r:id="rId2"/>
            </p:custDataLst>
          </p:nvPr>
        </p:nvSpPr>
        <p:spPr>
          <a:xfrm>
            <a:off x="2224855" y="1599536"/>
            <a:ext cx="2781907" cy="2781907"/>
          </a:xfrm>
          <a:prstGeom prst="diamond">
            <a:avLst/>
          </a:prstGeom>
          <a:solidFill>
            <a:schemeClr val="bg1">
              <a:alpha val="81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菱形 1"/>
          <p:cNvSpPr/>
          <p:nvPr>
            <p:custDataLst>
              <p:tags r:id="rId3"/>
            </p:custDataLst>
          </p:nvPr>
        </p:nvSpPr>
        <p:spPr>
          <a:xfrm>
            <a:off x="2428079" y="1802760"/>
            <a:ext cx="2375459" cy="2375459"/>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Georgia" panose="02040802050405020203" pitchFamily="18" charset="0"/>
              </a:rPr>
              <a:t>CSYE 7200</a:t>
            </a:r>
            <a:endParaRPr lang="en-US" altLang="zh-CN" sz="2400">
              <a:latin typeface="Georgia" panose="02040802050405020203" pitchFamily="18" charset="0"/>
            </a:endParaRPr>
          </a:p>
        </p:txBody>
      </p:sp>
      <p:sp>
        <p:nvSpPr>
          <p:cNvPr id="24" name="PA_菱形 23"/>
          <p:cNvSpPr/>
          <p:nvPr>
            <p:custDataLst>
              <p:tags r:id="rId4"/>
            </p:custDataLst>
          </p:nvPr>
        </p:nvSpPr>
        <p:spPr>
          <a:xfrm>
            <a:off x="2161840" y="1599578"/>
            <a:ext cx="602250" cy="602250"/>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PA_菱形 23"/>
          <p:cNvSpPr/>
          <p:nvPr>
            <p:custDataLst>
              <p:tags r:id="rId5"/>
            </p:custDataLst>
          </p:nvPr>
        </p:nvSpPr>
        <p:spPr>
          <a:xfrm>
            <a:off x="2763757" y="856158"/>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34" name="组合 33"/>
          <p:cNvGrpSpPr/>
          <p:nvPr/>
        </p:nvGrpSpPr>
        <p:grpSpPr>
          <a:xfrm rot="16200000" flipH="1">
            <a:off x="4789946" y="2710786"/>
            <a:ext cx="1442024" cy="719424"/>
            <a:chOff x="2467503" y="4400363"/>
            <a:chExt cx="1442024" cy="719424"/>
          </a:xfrm>
        </p:grpSpPr>
        <p:cxnSp>
          <p:nvCxnSpPr>
            <p:cNvPr id="31" name="PA_直接连接符 30"/>
            <p:cNvCxnSpPr/>
            <p:nvPr>
              <p:custDataLst>
                <p:tags r:id="rId6"/>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PA_直接连接符 30"/>
            <p:cNvCxnSpPr/>
            <p:nvPr>
              <p:custDataLst>
                <p:tags r:id="rId7"/>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PA_菱形 23"/>
          <p:cNvSpPr/>
          <p:nvPr>
            <p:custDataLst>
              <p:tags r:id="rId8"/>
            </p:custDataLst>
          </p:nvPr>
        </p:nvSpPr>
        <p:spPr>
          <a:xfrm>
            <a:off x="2139442" y="563860"/>
            <a:ext cx="288637" cy="28863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59" name="PA_组合 58"/>
          <p:cNvGrpSpPr/>
          <p:nvPr>
            <p:custDataLst>
              <p:tags r:id="rId9"/>
            </p:custDataLst>
          </p:nvPr>
        </p:nvGrpSpPr>
        <p:grpSpPr>
          <a:xfrm>
            <a:off x="5182600" y="5711062"/>
            <a:ext cx="369806" cy="856603"/>
            <a:chOff x="6697441" y="5773974"/>
            <a:chExt cx="439960" cy="1019104"/>
          </a:xfrm>
        </p:grpSpPr>
        <p:grpSp>
          <p:nvGrpSpPr>
            <p:cNvPr id="50" name="PA_组合 49"/>
            <p:cNvGrpSpPr/>
            <p:nvPr>
              <p:custDataLst>
                <p:tags r:id="rId10"/>
              </p:custDataLst>
            </p:nvPr>
          </p:nvGrpSpPr>
          <p:grpSpPr>
            <a:xfrm>
              <a:off x="6698167" y="6159623"/>
              <a:ext cx="439234" cy="219131"/>
              <a:chOff x="2467501" y="4444780"/>
              <a:chExt cx="1442026" cy="719417"/>
            </a:xfrm>
          </p:grpSpPr>
          <p:cxnSp>
            <p:nvCxnSpPr>
              <p:cNvPr id="51" name="PA_直接连接符 30"/>
              <p:cNvCxnSpPr/>
              <p:nvPr>
                <p:custDataLst>
                  <p:tags r:id="rId11"/>
                </p:custDataLst>
              </p:nvPr>
            </p:nvCxnSpPr>
            <p:spPr>
              <a:xfrm flipH="1">
                <a:off x="3190895" y="4445567"/>
                <a:ext cx="718632" cy="71863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PA_直接连接符 30"/>
              <p:cNvCxnSpPr/>
              <p:nvPr>
                <p:custDataLst>
                  <p:tags r:id="rId12"/>
                </p:custDataLst>
              </p:nvPr>
            </p:nvCxnSpPr>
            <p:spPr>
              <a:xfrm rot="5400000" flipH="1">
                <a:off x="2467503" y="4444778"/>
                <a:ext cx="718630" cy="71863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PA_组合 49"/>
            <p:cNvGrpSpPr/>
            <p:nvPr>
              <p:custDataLst>
                <p:tags r:id="rId13"/>
              </p:custDataLst>
            </p:nvPr>
          </p:nvGrpSpPr>
          <p:grpSpPr>
            <a:xfrm>
              <a:off x="6698167" y="5773974"/>
              <a:ext cx="439233" cy="219133"/>
              <a:chOff x="2467503" y="4400363"/>
              <a:chExt cx="1442024" cy="719424"/>
            </a:xfrm>
          </p:grpSpPr>
          <p:cxnSp>
            <p:nvCxnSpPr>
              <p:cNvPr id="54" name="PA_直接连接符 30"/>
              <p:cNvCxnSpPr/>
              <p:nvPr>
                <p:custDataLst>
                  <p:tags r:id="rId14"/>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PA_直接连接符 30"/>
              <p:cNvCxnSpPr/>
              <p:nvPr>
                <p:custDataLst>
                  <p:tags r:id="rId15"/>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PA_组合 49"/>
            <p:cNvGrpSpPr/>
            <p:nvPr>
              <p:custDataLst>
                <p:tags r:id="rId16"/>
              </p:custDataLst>
            </p:nvPr>
          </p:nvGrpSpPr>
          <p:grpSpPr>
            <a:xfrm>
              <a:off x="6697441" y="6573945"/>
              <a:ext cx="439233" cy="219133"/>
              <a:chOff x="2467503" y="4400363"/>
              <a:chExt cx="1442024" cy="719424"/>
            </a:xfrm>
          </p:grpSpPr>
          <p:cxnSp>
            <p:nvCxnSpPr>
              <p:cNvPr id="57" name="PA_直接连接符 30"/>
              <p:cNvCxnSpPr/>
              <p:nvPr>
                <p:custDataLst>
                  <p:tags r:id="rId17"/>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PA_直接连接符 30"/>
              <p:cNvCxnSpPr/>
              <p:nvPr>
                <p:custDataLst>
                  <p:tags r:id="rId18"/>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nvSpPr>
        <p:spPr>
          <a:xfrm>
            <a:off x="9409581" y="1425769"/>
            <a:ext cx="2534285" cy="1014730"/>
          </a:xfrm>
          <a:prstGeom prst="rect">
            <a:avLst/>
          </a:prstGeom>
          <a:noFill/>
        </p:spPr>
        <p:txBody>
          <a:bodyPr wrap="square" rtlCol="0">
            <a:spAutoFit/>
          </a:bodyPr>
          <a:lstStyle/>
          <a:p>
            <a:r>
              <a:rPr lang="en-US" altLang="zh-CN" sz="6000">
                <a:solidFill>
                  <a:schemeClr val="tx1">
                    <a:lumMod val="75000"/>
                    <a:lumOff val="25000"/>
                  </a:schemeClr>
                </a:solidFill>
                <a:latin typeface="微软雅黑" panose="020B0503020204020204" charset="-122"/>
                <a:ea typeface="微软雅黑" panose="020B0503020204020204" charset="-122"/>
              </a:rPr>
              <a:t>2022</a:t>
            </a:r>
            <a:endParaRPr lang="en-US" altLang="zh-CN" sz="600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6753225" y="2505075"/>
            <a:ext cx="5364480" cy="521970"/>
          </a:xfrm>
          <a:prstGeom prst="rect">
            <a:avLst/>
          </a:prstGeom>
          <a:noFill/>
        </p:spPr>
        <p:txBody>
          <a:bodyPr wrap="square" rtlCol="0">
            <a:spAutoFit/>
          </a:bodyPr>
          <a:lstStyle/>
          <a:p>
            <a:pPr algn="ctr"/>
            <a:r>
              <a:rPr lang="zh-CN" altLang="en-US" sz="2800">
                <a:latin typeface="Hannotate TC Regular" panose="03000500000000000000" charset="-122"/>
                <a:ea typeface="Hannotate TC Regular" panose="03000500000000000000" charset="-122"/>
              </a:rPr>
              <a:t>Game </a:t>
            </a:r>
            <a:r>
              <a:rPr lang="en-US" altLang="zh-CN" sz="2800">
                <a:latin typeface="Hannotate TC Regular" panose="03000500000000000000" charset="-122"/>
                <a:ea typeface="Hannotate TC Regular" panose="03000500000000000000" charset="-122"/>
              </a:rPr>
              <a:t>R</a:t>
            </a:r>
            <a:r>
              <a:rPr lang="zh-CN" altLang="en-US" sz="2800">
                <a:latin typeface="Hannotate TC Regular" panose="03000500000000000000" charset="-122"/>
                <a:ea typeface="Hannotate TC Regular" panose="03000500000000000000" charset="-122"/>
              </a:rPr>
              <a:t>ecommendation </a:t>
            </a:r>
            <a:r>
              <a:rPr lang="en-US" altLang="zh-CN" sz="2800">
                <a:latin typeface="Hannotate TC Regular" panose="03000500000000000000" charset="-122"/>
                <a:ea typeface="Hannotate TC Regular" panose="03000500000000000000" charset="-122"/>
              </a:rPr>
              <a:t>S</a:t>
            </a:r>
            <a:r>
              <a:rPr lang="zh-CN" altLang="en-US" sz="2800">
                <a:latin typeface="Hannotate TC Regular" panose="03000500000000000000" charset="-122"/>
                <a:ea typeface="Hannotate TC Regular" panose="03000500000000000000" charset="-122"/>
              </a:rPr>
              <a:t>ystem</a:t>
            </a:r>
            <a:endParaRPr lang="zh-CN" altLang="en-US" sz="2800">
              <a:latin typeface="Hannotate TC Regular" panose="03000500000000000000" charset="-122"/>
              <a:ea typeface="Hannotate TC Regular" panose="03000500000000000000" charset="-122"/>
            </a:endParaRPr>
          </a:p>
        </p:txBody>
      </p:sp>
      <p:sp>
        <p:nvSpPr>
          <p:cNvPr id="7" name="文本框 6"/>
          <p:cNvSpPr txBox="1"/>
          <p:nvPr/>
        </p:nvSpPr>
        <p:spPr>
          <a:xfrm>
            <a:off x="7813790" y="3802264"/>
            <a:ext cx="4815840" cy="337185"/>
          </a:xfrm>
          <a:prstGeom prst="rect">
            <a:avLst/>
          </a:prstGeom>
          <a:noFill/>
        </p:spPr>
        <p:txBody>
          <a:bodyPr wrap="square" rtlCol="0">
            <a:spAutoFit/>
          </a:bodyPr>
          <a:lstStyle/>
          <a:p>
            <a:pPr algn="ctr"/>
            <a:r>
              <a:rPr lang="en-US" altLang="zh-CN" sz="1600">
                <a:latin typeface="微软雅黑" panose="020B0503020204020204" charset="-122"/>
                <a:ea typeface="微软雅黑" panose="020B0503020204020204" charset="-122"/>
              </a:rPr>
              <a:t>---------- Group 2 -----------</a:t>
            </a:r>
            <a:endParaRPr lang="en-US" altLang="zh-CN" sz="1600">
              <a:latin typeface="微软雅黑" panose="020B0503020204020204" charset="-122"/>
              <a:ea typeface="微软雅黑" panose="020B0503020204020204" charset="-122"/>
            </a:endParaRPr>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8287385" y="4136621"/>
            <a:ext cx="3591560" cy="923330"/>
          </a:xfrm>
          <a:prstGeom prst="rect">
            <a:avLst/>
          </a:prstGeom>
        </p:spPr>
        <p:txBody>
          <a:bodyPr wrap="square" lIns="91440" tIns="45720" rIns="91440" bIns="45720" anchor="t">
            <a:spAutoFit/>
          </a:bodyPr>
          <a:lstStyle/>
          <a:p>
            <a:pPr algn="ctr"/>
            <a:r>
              <a:rPr lang="en-US" altLang="zh-CN">
                <a:cs typeface="+mn-ea"/>
                <a:sym typeface="+mn-lt"/>
              </a:rPr>
              <a:t>Chen Ye - 002951477</a:t>
            </a:r>
            <a:endParaRPr lang="en-US" altLang="zh-CN">
              <a:cs typeface="+mn-ea"/>
            </a:endParaRPr>
          </a:p>
          <a:p>
            <a:pPr algn="ctr"/>
            <a:r>
              <a:rPr lang="en-US" altLang="zh-CN">
                <a:cs typeface="+mn-ea"/>
                <a:sym typeface="+mn-lt"/>
              </a:rPr>
              <a:t>Xinzhuo Liu - 002197134</a:t>
            </a:r>
            <a:endParaRPr lang="en-US" altLang="zh-CN">
              <a:cs typeface="+mn-ea"/>
            </a:endParaRPr>
          </a:p>
          <a:p>
            <a:pPr algn="ctr"/>
            <a:r>
              <a:rPr lang="en-US" altLang="zh-CN">
                <a:cs typeface="+mn-ea"/>
                <a:sym typeface="+mn-lt"/>
              </a:rPr>
              <a:t>Jingru Xiang - 001586653 </a:t>
            </a:r>
            <a:endParaRPr lang="en-US" altLang="zh-CN">
              <a:cs typeface="+mn-ea"/>
            </a:endParaRPr>
          </a:p>
        </p:txBody>
      </p:sp>
      <p:sp>
        <p:nvSpPr>
          <p:cNvPr id="8" name="PA_菱形 23"/>
          <p:cNvSpPr/>
          <p:nvPr>
            <p:custDataLst>
              <p:tags r:id="rId19"/>
            </p:custDataLst>
          </p:nvPr>
        </p:nvSpPr>
        <p:spPr>
          <a:xfrm flipH="1">
            <a:off x="8424210" y="1632598"/>
            <a:ext cx="602250" cy="602250"/>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PA_菱形 23"/>
          <p:cNvSpPr/>
          <p:nvPr>
            <p:custDataLst>
              <p:tags r:id="rId20"/>
            </p:custDataLst>
          </p:nvPr>
        </p:nvSpPr>
        <p:spPr>
          <a:xfrm flipH="1">
            <a:off x="8986757" y="852983"/>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菱形 23"/>
          <p:cNvSpPr/>
          <p:nvPr>
            <p:custDataLst>
              <p:tags r:id="rId21"/>
            </p:custDataLst>
          </p:nvPr>
        </p:nvSpPr>
        <p:spPr>
          <a:xfrm flipH="1">
            <a:off x="11590147" y="1310620"/>
            <a:ext cx="288637" cy="288637"/>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715" y="2540"/>
            <a:ext cx="4235450" cy="7025640"/>
          </a:xfrm>
          <a:prstGeom prst="rect">
            <a:avLst/>
          </a:prstGeom>
          <a:solidFill>
            <a:schemeClr val="accent3">
              <a:alpha val="3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102735" y="0"/>
            <a:ext cx="240792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PA_菱形 1"/>
          <p:cNvSpPr/>
          <p:nvPr>
            <p:custDataLst>
              <p:tags r:id="rId1"/>
            </p:custDataLst>
          </p:nvPr>
        </p:nvSpPr>
        <p:spPr>
          <a:xfrm>
            <a:off x="1912573" y="1287254"/>
            <a:ext cx="3406471" cy="3406471"/>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菱形 1"/>
          <p:cNvSpPr/>
          <p:nvPr>
            <p:custDataLst>
              <p:tags r:id="rId2"/>
            </p:custDataLst>
          </p:nvPr>
        </p:nvSpPr>
        <p:spPr>
          <a:xfrm>
            <a:off x="2224855" y="1599536"/>
            <a:ext cx="2781907" cy="2781907"/>
          </a:xfrm>
          <a:prstGeom prst="diamond">
            <a:avLst/>
          </a:prstGeom>
          <a:solidFill>
            <a:schemeClr val="bg1">
              <a:alpha val="81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菱形 1"/>
          <p:cNvSpPr/>
          <p:nvPr>
            <p:custDataLst>
              <p:tags r:id="rId3"/>
            </p:custDataLst>
          </p:nvPr>
        </p:nvSpPr>
        <p:spPr>
          <a:xfrm>
            <a:off x="2428079" y="1802760"/>
            <a:ext cx="2375459" cy="2375459"/>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Georgia" panose="02040802050405020203" pitchFamily="18" charset="0"/>
              </a:rPr>
              <a:t>CSYE 7200</a:t>
            </a:r>
            <a:endParaRPr lang="en-US" altLang="zh-CN" sz="2400">
              <a:latin typeface="Georgia" panose="02040802050405020203" pitchFamily="18" charset="0"/>
            </a:endParaRPr>
          </a:p>
        </p:txBody>
      </p:sp>
      <p:sp>
        <p:nvSpPr>
          <p:cNvPr id="24" name="PA_菱形 23"/>
          <p:cNvSpPr/>
          <p:nvPr>
            <p:custDataLst>
              <p:tags r:id="rId4"/>
            </p:custDataLst>
          </p:nvPr>
        </p:nvSpPr>
        <p:spPr>
          <a:xfrm>
            <a:off x="2161840" y="1599578"/>
            <a:ext cx="602250" cy="602250"/>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PA_菱形 23"/>
          <p:cNvSpPr/>
          <p:nvPr>
            <p:custDataLst>
              <p:tags r:id="rId5"/>
            </p:custDataLst>
          </p:nvPr>
        </p:nvSpPr>
        <p:spPr>
          <a:xfrm>
            <a:off x="2763757" y="856158"/>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34" name="组合 33"/>
          <p:cNvGrpSpPr/>
          <p:nvPr/>
        </p:nvGrpSpPr>
        <p:grpSpPr>
          <a:xfrm rot="16200000" flipH="1">
            <a:off x="4789946" y="2710786"/>
            <a:ext cx="1442024" cy="719424"/>
            <a:chOff x="2467503" y="4400363"/>
            <a:chExt cx="1442024" cy="719424"/>
          </a:xfrm>
        </p:grpSpPr>
        <p:cxnSp>
          <p:nvCxnSpPr>
            <p:cNvPr id="31" name="PA_直接连接符 30"/>
            <p:cNvCxnSpPr/>
            <p:nvPr>
              <p:custDataLst>
                <p:tags r:id="rId6"/>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PA_直接连接符 30"/>
            <p:cNvCxnSpPr/>
            <p:nvPr>
              <p:custDataLst>
                <p:tags r:id="rId7"/>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PA_菱形 23"/>
          <p:cNvSpPr/>
          <p:nvPr>
            <p:custDataLst>
              <p:tags r:id="rId8"/>
            </p:custDataLst>
          </p:nvPr>
        </p:nvSpPr>
        <p:spPr>
          <a:xfrm>
            <a:off x="2139442" y="563860"/>
            <a:ext cx="288637" cy="28863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59" name="PA_组合 58"/>
          <p:cNvGrpSpPr/>
          <p:nvPr>
            <p:custDataLst>
              <p:tags r:id="rId9"/>
            </p:custDataLst>
          </p:nvPr>
        </p:nvGrpSpPr>
        <p:grpSpPr>
          <a:xfrm>
            <a:off x="5182600" y="5711062"/>
            <a:ext cx="369806" cy="856603"/>
            <a:chOff x="6697441" y="5773974"/>
            <a:chExt cx="439960" cy="1019104"/>
          </a:xfrm>
        </p:grpSpPr>
        <p:grpSp>
          <p:nvGrpSpPr>
            <p:cNvPr id="50" name="PA_组合 49"/>
            <p:cNvGrpSpPr/>
            <p:nvPr>
              <p:custDataLst>
                <p:tags r:id="rId10"/>
              </p:custDataLst>
            </p:nvPr>
          </p:nvGrpSpPr>
          <p:grpSpPr>
            <a:xfrm>
              <a:off x="6698167" y="6159623"/>
              <a:ext cx="439234" cy="219131"/>
              <a:chOff x="2467501" y="4444780"/>
              <a:chExt cx="1442026" cy="719417"/>
            </a:xfrm>
          </p:grpSpPr>
          <p:cxnSp>
            <p:nvCxnSpPr>
              <p:cNvPr id="51" name="PA_直接连接符 30"/>
              <p:cNvCxnSpPr/>
              <p:nvPr>
                <p:custDataLst>
                  <p:tags r:id="rId11"/>
                </p:custDataLst>
              </p:nvPr>
            </p:nvCxnSpPr>
            <p:spPr>
              <a:xfrm flipH="1">
                <a:off x="3190895" y="4445567"/>
                <a:ext cx="718632" cy="71863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PA_直接连接符 30"/>
              <p:cNvCxnSpPr/>
              <p:nvPr>
                <p:custDataLst>
                  <p:tags r:id="rId12"/>
                </p:custDataLst>
              </p:nvPr>
            </p:nvCxnSpPr>
            <p:spPr>
              <a:xfrm rot="5400000" flipH="1">
                <a:off x="2467503" y="4444778"/>
                <a:ext cx="718630" cy="71863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PA_组合 49"/>
            <p:cNvGrpSpPr/>
            <p:nvPr>
              <p:custDataLst>
                <p:tags r:id="rId13"/>
              </p:custDataLst>
            </p:nvPr>
          </p:nvGrpSpPr>
          <p:grpSpPr>
            <a:xfrm>
              <a:off x="6698167" y="5773974"/>
              <a:ext cx="439233" cy="219133"/>
              <a:chOff x="2467503" y="4400363"/>
              <a:chExt cx="1442024" cy="719424"/>
            </a:xfrm>
          </p:grpSpPr>
          <p:cxnSp>
            <p:nvCxnSpPr>
              <p:cNvPr id="54" name="PA_直接连接符 30"/>
              <p:cNvCxnSpPr/>
              <p:nvPr>
                <p:custDataLst>
                  <p:tags r:id="rId14"/>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PA_直接连接符 30"/>
              <p:cNvCxnSpPr/>
              <p:nvPr>
                <p:custDataLst>
                  <p:tags r:id="rId15"/>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PA_组合 49"/>
            <p:cNvGrpSpPr/>
            <p:nvPr>
              <p:custDataLst>
                <p:tags r:id="rId16"/>
              </p:custDataLst>
            </p:nvPr>
          </p:nvGrpSpPr>
          <p:grpSpPr>
            <a:xfrm>
              <a:off x="6697441" y="6573945"/>
              <a:ext cx="439233" cy="219133"/>
              <a:chOff x="2467503" y="4400363"/>
              <a:chExt cx="1442024" cy="719424"/>
            </a:xfrm>
          </p:grpSpPr>
          <p:cxnSp>
            <p:nvCxnSpPr>
              <p:cNvPr id="57" name="PA_直接连接符 30"/>
              <p:cNvCxnSpPr/>
              <p:nvPr>
                <p:custDataLst>
                  <p:tags r:id="rId17"/>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PA_直接连接符 30"/>
              <p:cNvCxnSpPr/>
              <p:nvPr>
                <p:custDataLst>
                  <p:tags r:id="rId18"/>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nvSpPr>
        <p:spPr>
          <a:xfrm>
            <a:off x="9202937" y="1322447"/>
            <a:ext cx="2534285" cy="1014730"/>
          </a:xfrm>
          <a:prstGeom prst="rect">
            <a:avLst/>
          </a:prstGeom>
          <a:noFill/>
        </p:spPr>
        <p:txBody>
          <a:bodyPr wrap="square" rtlCol="0">
            <a:spAutoFit/>
          </a:bodyPr>
          <a:lstStyle/>
          <a:p>
            <a:r>
              <a:rPr lang="en-US" altLang="zh-CN" sz="6000">
                <a:solidFill>
                  <a:schemeClr val="tx1">
                    <a:lumMod val="75000"/>
                    <a:lumOff val="25000"/>
                  </a:schemeClr>
                </a:solidFill>
                <a:latin typeface="微软雅黑" panose="020B0503020204020204" charset="-122"/>
                <a:ea typeface="微软雅黑" panose="020B0503020204020204" charset="-122"/>
              </a:rPr>
              <a:t>2022</a:t>
            </a:r>
            <a:endParaRPr lang="en-US" altLang="zh-CN" sz="6000">
              <a:solidFill>
                <a:schemeClr val="tx1">
                  <a:lumMod val="75000"/>
                  <a:lumOff val="25000"/>
                </a:schemeClr>
              </a:solidFill>
              <a:latin typeface="微软雅黑" panose="020B0503020204020204" charset="-122"/>
              <a:ea typeface="微软雅黑" panose="020B0503020204020204" charset="-122"/>
            </a:endParaRPr>
          </a:p>
        </p:txBody>
      </p:sp>
      <p:sp>
        <p:nvSpPr>
          <p:cNvPr id="7" name="文本框 6"/>
          <p:cNvSpPr txBox="1"/>
          <p:nvPr/>
        </p:nvSpPr>
        <p:spPr>
          <a:xfrm>
            <a:off x="8135071" y="3172234"/>
            <a:ext cx="3240179" cy="1200329"/>
          </a:xfrm>
          <a:prstGeom prst="rect">
            <a:avLst/>
          </a:prstGeom>
          <a:noFill/>
        </p:spPr>
        <p:txBody>
          <a:bodyPr wrap="square" lIns="91440" tIns="45720" rIns="91440" bIns="45720" rtlCol="0" anchor="t">
            <a:spAutoFit/>
          </a:bodyPr>
          <a:lstStyle/>
          <a:p>
            <a:pPr algn="ctr"/>
            <a:r>
              <a:rPr lang="en-US" altLang="zh-CN" sz="3600">
                <a:latin typeface="Georgia" panose="02040802050405020203"/>
                <a:ea typeface="Baoli TC" panose="02010600040101010101" charset="-122"/>
                <a:cs typeface="Calibri"/>
                <a:sym typeface="+mn-ea"/>
              </a:rPr>
              <a:t>Thank you </a:t>
            </a:r>
            <a:endParaRPr lang="zh-CN" altLang="en-US" sz="3600">
              <a:latin typeface="Georgia" panose="02040802050405020203"/>
              <a:ea typeface="Baoli TC" panose="02010600040101010101" charset="-122"/>
              <a:cs typeface="Calibri"/>
            </a:endParaRPr>
          </a:p>
          <a:p>
            <a:pPr algn="ctr"/>
            <a:r>
              <a:rPr lang="en-US" altLang="zh-CN" sz="3600">
                <a:latin typeface="Georgia" panose="02040802050405020203"/>
                <a:ea typeface="Baoli TC" panose="02010600040101010101" charset="-122"/>
                <a:cs typeface="Calibri"/>
                <a:sym typeface="+mn-ea"/>
              </a:rPr>
              <a:t>&amp; Demo Time</a:t>
            </a:r>
            <a:endParaRPr lang="zh-CN" altLang="en-US" sz="3600">
              <a:latin typeface="Georgia" panose="02040802050405020203"/>
              <a:ea typeface="Baoli TC" panose="02010600040101010101" charset="-122"/>
              <a:cs typeface="Calibri"/>
            </a:endParaRPr>
          </a:p>
        </p:txBody>
      </p:sp>
      <p:sp>
        <p:nvSpPr>
          <p:cNvPr id="8" name="PA_菱形 23"/>
          <p:cNvSpPr/>
          <p:nvPr>
            <p:custDataLst>
              <p:tags r:id="rId19"/>
            </p:custDataLst>
          </p:nvPr>
        </p:nvSpPr>
        <p:spPr>
          <a:xfrm flipH="1">
            <a:off x="8424210" y="1632598"/>
            <a:ext cx="602250" cy="602250"/>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PA_菱形 23"/>
          <p:cNvSpPr/>
          <p:nvPr>
            <p:custDataLst>
              <p:tags r:id="rId20"/>
            </p:custDataLst>
          </p:nvPr>
        </p:nvSpPr>
        <p:spPr>
          <a:xfrm flipH="1">
            <a:off x="8986757" y="852983"/>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菱形 23"/>
          <p:cNvSpPr/>
          <p:nvPr>
            <p:custDataLst>
              <p:tags r:id="rId21"/>
            </p:custDataLst>
          </p:nvPr>
        </p:nvSpPr>
        <p:spPr>
          <a:xfrm flipH="1">
            <a:off x="11590147" y="1310620"/>
            <a:ext cx="288637" cy="288637"/>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522585" y="5177790"/>
            <a:ext cx="1203960" cy="441960"/>
          </a:xfrm>
          <a:prstGeom prst="rect">
            <a:avLst/>
          </a:prstGeom>
          <a:noFill/>
          <a:ln w="28575" cmpd="dbl">
            <a:solidFill>
              <a:schemeClr val="accent1">
                <a:shade val="50000"/>
              </a:schemeClr>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629265" y="5106670"/>
            <a:ext cx="1097280" cy="583565"/>
          </a:xfrm>
          <a:prstGeom prst="rect">
            <a:avLst/>
          </a:prstGeom>
          <a:noFill/>
        </p:spPr>
        <p:txBody>
          <a:bodyPr wrap="square" lIns="91440" tIns="45720" rIns="91440" bIns="45720" rtlCol="0" anchor="t">
            <a:spAutoFit/>
          </a:bodyPr>
          <a:lstStyle/>
          <a:p>
            <a:r>
              <a:rPr lang="en-US" altLang="zh-CN" sz="3200">
                <a:latin typeface="Georgia" panose="02040802050405020203"/>
              </a:rPr>
              <a:t>END</a:t>
            </a:r>
            <a:endParaRPr lang="en-US" altLang="zh-CN" sz="3200">
              <a:latin typeface="Georgia" panose="02040802050405020203"/>
            </a:endParaRPr>
          </a:p>
        </p:txBody>
      </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菱形 1"/>
          <p:cNvSpPr/>
          <p:nvPr>
            <p:custDataLst>
              <p:tags r:id="rId1"/>
            </p:custDataLst>
          </p:nvPr>
        </p:nvSpPr>
        <p:spPr>
          <a:xfrm>
            <a:off x="4724496" y="87424"/>
            <a:ext cx="2743008" cy="2743008"/>
          </a:xfrm>
          <a:prstGeom prst="diamond">
            <a:avLst/>
          </a:prstGeom>
          <a:solidFill>
            <a:srgbClr val="AAC2A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515453" y="195752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137785" y="333166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733597" y="276905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grpSp>
        <p:nvGrpSpPr>
          <p:cNvPr id="8" name="01"/>
          <p:cNvGrpSpPr/>
          <p:nvPr/>
        </p:nvGrpSpPr>
        <p:grpSpPr>
          <a:xfrm>
            <a:off x="241935" y="1743075"/>
            <a:ext cx="913765" cy="995680"/>
            <a:chOff x="1304128" y="3285727"/>
            <a:chExt cx="1017940" cy="1039890"/>
          </a:xfrm>
        </p:grpSpPr>
        <p:sp>
          <p:nvSpPr>
            <p:cNvPr id="21" name="PA_菱形 1"/>
            <p:cNvSpPr/>
            <p:nvPr>
              <p:custDataLst>
                <p:tags r:id="rId2"/>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01</a:t>
              </a:r>
              <a:endParaRPr lang="zh-CN" altLang="en-US" sz="2400">
                <a:solidFill>
                  <a:schemeClr val="bg1"/>
                </a:solidFill>
              </a:endParaRPr>
            </a:p>
          </p:txBody>
        </p:sp>
      </p:grpSp>
      <p:sp>
        <p:nvSpPr>
          <p:cNvPr id="3" name="矩形 2"/>
          <p:cNvSpPr/>
          <p:nvPr/>
        </p:nvSpPr>
        <p:spPr>
          <a:xfrm>
            <a:off x="193609" y="3325658"/>
            <a:ext cx="1113155" cy="306705"/>
          </a:xfrm>
          <a:prstGeom prst="rect">
            <a:avLst/>
          </a:prstGeom>
        </p:spPr>
        <p:txBody>
          <a:bodyPr wrap="none">
            <a:spAutoFit/>
          </a:bodyPr>
          <a:lstStyle/>
          <a:p>
            <a:r>
              <a:rPr lang="en-US" altLang="zh-CN" sz="1400">
                <a:solidFill>
                  <a:schemeClr val="tx1">
                    <a:lumMod val="75000"/>
                    <a:lumOff val="25000"/>
                  </a:schemeClr>
                </a:solidFill>
                <a:latin typeface="Arial" panose="020B0604020202090204" pitchFamily="34" charset="0"/>
              </a:rPr>
              <a:t>Introduction</a:t>
            </a:r>
            <a:endParaRPr lang="en-US" altLang="zh-CN" sz="1400">
              <a:solidFill>
                <a:schemeClr val="tx1">
                  <a:lumMod val="75000"/>
                  <a:lumOff val="25000"/>
                </a:schemeClr>
              </a:solidFill>
              <a:latin typeface="Arial" panose="020B0604020202090204" pitchFamily="34" charset="0"/>
            </a:endParaRPr>
          </a:p>
        </p:txBody>
      </p:sp>
      <p:grpSp>
        <p:nvGrpSpPr>
          <p:cNvPr id="5" name="01"/>
          <p:cNvGrpSpPr/>
          <p:nvPr/>
        </p:nvGrpSpPr>
        <p:grpSpPr>
          <a:xfrm>
            <a:off x="1880870" y="2717800"/>
            <a:ext cx="913765" cy="995680"/>
            <a:chOff x="1304128" y="3285727"/>
            <a:chExt cx="1017940" cy="1039890"/>
          </a:xfrm>
        </p:grpSpPr>
        <p:sp>
          <p:nvSpPr>
            <p:cNvPr id="6" name="PA_菱形 1"/>
            <p:cNvSpPr/>
            <p:nvPr>
              <p:custDataLst>
                <p:tags r:id="rId3"/>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02</a:t>
              </a:r>
              <a:endParaRPr lang="zh-CN" altLang="en-US" sz="2400">
                <a:solidFill>
                  <a:schemeClr val="bg1"/>
                </a:solidFill>
              </a:endParaRPr>
            </a:p>
          </p:txBody>
        </p:sp>
      </p:grpSp>
      <p:sp>
        <p:nvSpPr>
          <p:cNvPr id="10" name="矩形 2"/>
          <p:cNvSpPr/>
          <p:nvPr/>
        </p:nvSpPr>
        <p:spPr>
          <a:xfrm>
            <a:off x="5642544" y="5424568"/>
            <a:ext cx="1072515" cy="306705"/>
          </a:xfrm>
          <a:prstGeom prst="rect">
            <a:avLst/>
          </a:prstGeom>
        </p:spPr>
        <p:txBody>
          <a:bodyPr wrap="none">
            <a:spAutoFit/>
          </a:bodyPr>
          <a:lstStyle/>
          <a:p>
            <a:r>
              <a:rPr lang="en-US" altLang="zh-CN" sz="1400">
                <a:solidFill>
                  <a:schemeClr val="tx1">
                    <a:lumMod val="75000"/>
                    <a:lumOff val="25000"/>
                  </a:schemeClr>
                </a:solidFill>
                <a:latin typeface="Arial" panose="020B0604020202090204" pitchFamily="34" charset="0"/>
              </a:rPr>
              <a:t>User cases</a:t>
            </a:r>
            <a:endParaRPr lang="en-US" altLang="zh-CN" sz="1400">
              <a:solidFill>
                <a:schemeClr val="tx1">
                  <a:lumMod val="75000"/>
                  <a:lumOff val="25000"/>
                </a:schemeClr>
              </a:solidFill>
              <a:latin typeface="Arial" panose="020B0604020202090204" pitchFamily="34" charset="0"/>
            </a:endParaRPr>
          </a:p>
        </p:txBody>
      </p:sp>
      <p:cxnSp>
        <p:nvCxnSpPr>
          <p:cNvPr id="13" name="直接连接符 8"/>
          <p:cNvCxnSpPr/>
          <p:nvPr/>
        </p:nvCxnSpPr>
        <p:spPr>
          <a:xfrm>
            <a:off x="3116288" y="267634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grpSp>
        <p:nvGrpSpPr>
          <p:cNvPr id="16" name="01"/>
          <p:cNvGrpSpPr/>
          <p:nvPr/>
        </p:nvGrpSpPr>
        <p:grpSpPr>
          <a:xfrm>
            <a:off x="3513455" y="3456305"/>
            <a:ext cx="913765" cy="995680"/>
            <a:chOff x="1304128" y="3285727"/>
            <a:chExt cx="1017940" cy="1039890"/>
          </a:xfrm>
        </p:grpSpPr>
        <p:sp>
          <p:nvSpPr>
            <p:cNvPr id="18" name="PA_菱形 1"/>
            <p:cNvSpPr/>
            <p:nvPr>
              <p:custDataLst>
                <p:tags r:id="rId4"/>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03</a:t>
              </a:r>
              <a:endParaRPr lang="zh-CN" altLang="en-US" sz="2400">
                <a:solidFill>
                  <a:schemeClr val="bg1"/>
                </a:solidFill>
              </a:endParaRPr>
            </a:p>
          </p:txBody>
        </p:sp>
      </p:grpSp>
      <p:sp>
        <p:nvSpPr>
          <p:cNvPr id="35" name="矩形 2"/>
          <p:cNvSpPr/>
          <p:nvPr/>
        </p:nvSpPr>
        <p:spPr>
          <a:xfrm>
            <a:off x="3465129" y="5038888"/>
            <a:ext cx="1251585" cy="306705"/>
          </a:xfrm>
          <a:prstGeom prst="rect">
            <a:avLst/>
          </a:prstGeom>
        </p:spPr>
        <p:txBody>
          <a:bodyPr wrap="none">
            <a:spAutoFit/>
          </a:bodyPr>
          <a:lstStyle/>
          <a:p>
            <a:pPr algn="l"/>
            <a:r>
              <a:rPr lang="en-US" altLang="zh-CN" sz="1400">
                <a:solidFill>
                  <a:schemeClr val="tx1">
                    <a:lumMod val="75000"/>
                    <a:lumOff val="25000"/>
                  </a:schemeClr>
                </a:solidFill>
                <a:latin typeface="Arial" panose="020B0604020202090204" pitchFamily="34" charset="0"/>
              </a:rPr>
              <a:t>Methodology </a:t>
            </a:r>
            <a:endParaRPr lang="en-US" altLang="zh-CN" sz="1400">
              <a:solidFill>
                <a:schemeClr val="tx1">
                  <a:lumMod val="75000"/>
                  <a:lumOff val="25000"/>
                </a:schemeClr>
              </a:solidFill>
              <a:latin typeface="Arial" panose="020B0604020202090204" pitchFamily="34" charset="0"/>
            </a:endParaRPr>
          </a:p>
        </p:txBody>
      </p:sp>
      <p:sp>
        <p:nvSpPr>
          <p:cNvPr id="36" name="Rectangles 35"/>
          <p:cNvSpPr/>
          <p:nvPr/>
        </p:nvSpPr>
        <p:spPr>
          <a:xfrm>
            <a:off x="5153660" y="1136650"/>
            <a:ext cx="1884045" cy="645160"/>
          </a:xfrm>
          <a:prstGeom prst="rect">
            <a:avLst/>
          </a:prstGeom>
          <a:noFill/>
          <a:ln>
            <a:noFill/>
          </a:ln>
        </p:spPr>
        <p:txBody>
          <a:bodyPr wrap="none" rtlCol="0" anchor="t">
            <a:spAutoFit/>
          </a:bodyPr>
          <a:lstStyle/>
          <a:p>
            <a:pPr algn="ctr"/>
            <a:r>
              <a:rPr lang="en-US" altLang="zh-CN" sz="3600" b="1">
                <a:solidFill>
                  <a:schemeClr val="bg2"/>
                </a:solidFill>
                <a:effectLst>
                  <a:innerShdw blurRad="63500" dist="50800" dir="13500000">
                    <a:srgbClr val="000000">
                      <a:alpha val="50000"/>
                    </a:srgbClr>
                  </a:innerShdw>
                </a:effectLst>
              </a:rPr>
              <a:t>Catalog</a:t>
            </a:r>
            <a:endParaRPr lang="en-US" altLang="zh-CN" sz="3600" b="1">
              <a:solidFill>
                <a:schemeClr val="bg2"/>
              </a:solidFill>
              <a:effectLst>
                <a:innerShdw blurRad="63500" dist="50800" dir="13500000">
                  <a:srgbClr val="000000">
                    <a:alpha val="50000"/>
                  </a:srgbClr>
                </a:innerShdw>
              </a:effectLst>
            </a:endParaRPr>
          </a:p>
        </p:txBody>
      </p:sp>
      <p:cxnSp>
        <p:nvCxnSpPr>
          <p:cNvPr id="37" name="直接连接符 11"/>
          <p:cNvCxnSpPr/>
          <p:nvPr/>
        </p:nvCxnSpPr>
        <p:spPr>
          <a:xfrm>
            <a:off x="6964680" y="3273879"/>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grpSp>
        <p:nvGrpSpPr>
          <p:cNvPr id="38" name="01"/>
          <p:cNvGrpSpPr/>
          <p:nvPr/>
        </p:nvGrpSpPr>
        <p:grpSpPr>
          <a:xfrm>
            <a:off x="5566410" y="4018915"/>
            <a:ext cx="913765" cy="995680"/>
            <a:chOff x="1304128" y="3285727"/>
            <a:chExt cx="1017940" cy="1039890"/>
          </a:xfrm>
        </p:grpSpPr>
        <p:sp>
          <p:nvSpPr>
            <p:cNvPr id="39" name="PA_菱形 1"/>
            <p:cNvSpPr/>
            <p:nvPr>
              <p:custDataLst>
                <p:tags r:id="rId5"/>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04</a:t>
              </a:r>
              <a:endParaRPr lang="zh-CN" altLang="en-US" sz="2400">
                <a:solidFill>
                  <a:schemeClr val="bg1"/>
                </a:solidFill>
              </a:endParaRPr>
            </a:p>
          </p:txBody>
        </p:sp>
      </p:grpSp>
      <p:sp>
        <p:nvSpPr>
          <p:cNvPr id="41" name="矩形 2"/>
          <p:cNvSpPr/>
          <p:nvPr/>
        </p:nvSpPr>
        <p:spPr>
          <a:xfrm>
            <a:off x="7366640" y="5192276"/>
            <a:ext cx="1172210" cy="306705"/>
          </a:xfrm>
          <a:prstGeom prst="rect">
            <a:avLst/>
          </a:prstGeom>
        </p:spPr>
        <p:txBody>
          <a:bodyPr wrap="none">
            <a:spAutoFit/>
          </a:bodyPr>
          <a:lstStyle/>
          <a:p>
            <a:pPr algn="l"/>
            <a:r>
              <a:rPr lang="en-US" altLang="zh-CN" sz="1400">
                <a:solidFill>
                  <a:schemeClr val="tx1">
                    <a:lumMod val="75000"/>
                    <a:lumOff val="25000"/>
                  </a:schemeClr>
                </a:solidFill>
                <a:latin typeface="Arial" panose="020B0604020202090204" pitchFamily="34" charset="0"/>
              </a:rPr>
              <a:t>Data Source</a:t>
            </a:r>
            <a:endParaRPr lang="en-US" altLang="zh-CN" sz="1400">
              <a:solidFill>
                <a:schemeClr val="tx1">
                  <a:lumMod val="75000"/>
                  <a:lumOff val="25000"/>
                </a:schemeClr>
              </a:solidFill>
              <a:latin typeface="Arial" panose="020B0604020202090204" pitchFamily="34" charset="0"/>
            </a:endParaRPr>
          </a:p>
        </p:txBody>
      </p:sp>
      <p:grpSp>
        <p:nvGrpSpPr>
          <p:cNvPr id="42" name="01"/>
          <p:cNvGrpSpPr/>
          <p:nvPr/>
        </p:nvGrpSpPr>
        <p:grpSpPr>
          <a:xfrm>
            <a:off x="10708640" y="1743075"/>
            <a:ext cx="913765" cy="995680"/>
            <a:chOff x="1304128" y="3285727"/>
            <a:chExt cx="1017940" cy="1039890"/>
          </a:xfrm>
        </p:grpSpPr>
        <p:sp>
          <p:nvSpPr>
            <p:cNvPr id="43" name="PA_菱形 1"/>
            <p:cNvSpPr/>
            <p:nvPr>
              <p:custDataLst>
                <p:tags r:id="rId6"/>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05</a:t>
              </a:r>
              <a:endParaRPr lang="zh-CN" altLang="en-US" sz="2400">
                <a:solidFill>
                  <a:schemeClr val="bg1"/>
                </a:solidFill>
              </a:endParaRPr>
            </a:p>
          </p:txBody>
        </p:sp>
      </p:grpSp>
      <p:sp>
        <p:nvSpPr>
          <p:cNvPr id="45" name="矩形 2"/>
          <p:cNvSpPr/>
          <p:nvPr/>
        </p:nvSpPr>
        <p:spPr>
          <a:xfrm>
            <a:off x="1815643" y="3974299"/>
            <a:ext cx="1112520" cy="306705"/>
          </a:xfrm>
          <a:prstGeom prst="rect">
            <a:avLst/>
          </a:prstGeom>
        </p:spPr>
        <p:txBody>
          <a:bodyPr wrap="none">
            <a:spAutoFit/>
          </a:bodyPr>
          <a:lstStyle/>
          <a:p>
            <a:pPr algn="l"/>
            <a:r>
              <a:rPr lang="en-US" altLang="zh-CN" sz="1400">
                <a:solidFill>
                  <a:schemeClr val="tx1">
                    <a:lumMod val="75000"/>
                    <a:lumOff val="25000"/>
                  </a:schemeClr>
                </a:solidFill>
                <a:latin typeface="Arial" panose="020B0604020202090204" pitchFamily="34" charset="0"/>
              </a:rPr>
              <a:t>Mile Stones</a:t>
            </a:r>
            <a:endParaRPr lang="en-US" altLang="zh-CN" sz="1400">
              <a:solidFill>
                <a:schemeClr val="tx1">
                  <a:lumMod val="75000"/>
                  <a:lumOff val="25000"/>
                </a:schemeClr>
              </a:solidFill>
              <a:latin typeface="Arial" panose="020B0604020202090204" pitchFamily="34" charset="0"/>
            </a:endParaRPr>
          </a:p>
        </p:txBody>
      </p:sp>
      <p:grpSp>
        <p:nvGrpSpPr>
          <p:cNvPr id="4" name="01"/>
          <p:cNvGrpSpPr/>
          <p:nvPr/>
        </p:nvGrpSpPr>
        <p:grpSpPr>
          <a:xfrm>
            <a:off x="9236075" y="2980690"/>
            <a:ext cx="913765" cy="995680"/>
            <a:chOff x="1304128" y="3285727"/>
            <a:chExt cx="1017940" cy="1039890"/>
          </a:xfrm>
        </p:grpSpPr>
        <p:sp>
          <p:nvSpPr>
            <p:cNvPr id="11" name="PA_菱形 1"/>
            <p:cNvSpPr/>
            <p:nvPr>
              <p:custDataLst>
                <p:tags r:id="rId7"/>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06</a:t>
              </a:r>
              <a:endParaRPr lang="zh-CN" altLang="en-US" sz="2400">
                <a:solidFill>
                  <a:schemeClr val="bg1"/>
                </a:solidFill>
              </a:endParaRPr>
            </a:p>
          </p:txBody>
        </p:sp>
      </p:grpSp>
      <p:sp>
        <p:nvSpPr>
          <p:cNvPr id="17" name="矩形 2"/>
          <p:cNvSpPr/>
          <p:nvPr/>
        </p:nvSpPr>
        <p:spPr>
          <a:xfrm>
            <a:off x="8897554" y="4450878"/>
            <a:ext cx="1735455" cy="306705"/>
          </a:xfrm>
          <a:prstGeom prst="rect">
            <a:avLst/>
          </a:prstGeom>
        </p:spPr>
        <p:txBody>
          <a:bodyPr wrap="none">
            <a:spAutoFit/>
          </a:bodyPr>
          <a:lstStyle/>
          <a:p>
            <a:pPr algn="l"/>
            <a:r>
              <a:rPr lang="en-US" altLang="zh-CN" sz="1400">
                <a:solidFill>
                  <a:schemeClr val="tx1">
                    <a:lumMod val="75000"/>
                    <a:lumOff val="25000"/>
                  </a:schemeClr>
                </a:solidFill>
                <a:latin typeface="Arial" panose="020B0604020202090204" pitchFamily="34" charset="0"/>
              </a:rPr>
              <a:t>Acceptance Criteria</a:t>
            </a:r>
            <a:endParaRPr lang="en-US" altLang="zh-CN" sz="1400">
              <a:solidFill>
                <a:schemeClr val="tx1">
                  <a:lumMod val="75000"/>
                  <a:lumOff val="25000"/>
                </a:schemeClr>
              </a:solidFill>
              <a:latin typeface="Arial" panose="020B0604020202090204" pitchFamily="34" charset="0"/>
            </a:endParaRPr>
          </a:p>
        </p:txBody>
      </p:sp>
      <p:grpSp>
        <p:nvGrpSpPr>
          <p:cNvPr id="19" name="01"/>
          <p:cNvGrpSpPr/>
          <p:nvPr/>
        </p:nvGrpSpPr>
        <p:grpSpPr>
          <a:xfrm>
            <a:off x="7317740" y="3467100"/>
            <a:ext cx="913765" cy="995680"/>
            <a:chOff x="1304128" y="3285727"/>
            <a:chExt cx="1017940" cy="1039890"/>
          </a:xfrm>
        </p:grpSpPr>
        <p:sp>
          <p:nvSpPr>
            <p:cNvPr id="22" name="PA_菱形 1"/>
            <p:cNvSpPr/>
            <p:nvPr>
              <p:custDataLst>
                <p:tags r:id="rId8"/>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1"/>
            <p:cNvSpPr txBox="1"/>
            <p:nvPr/>
          </p:nvSpPr>
          <p:spPr>
            <a:xfrm>
              <a:off x="1563543" y="3576149"/>
              <a:ext cx="660400" cy="480816"/>
            </a:xfrm>
            <a:prstGeom prst="rect">
              <a:avLst/>
            </a:prstGeom>
            <a:noFill/>
          </p:spPr>
          <p:txBody>
            <a:bodyPr wrap="square" rtlCol="0">
              <a:spAutoFit/>
            </a:bodyPr>
            <a:lstStyle/>
            <a:p>
              <a:r>
                <a:rPr lang="en-US" altLang="zh-CN" sz="2400">
                  <a:solidFill>
                    <a:schemeClr val="bg1"/>
                  </a:solidFill>
                </a:rPr>
                <a:t>05</a:t>
              </a:r>
              <a:endParaRPr lang="zh-CN" altLang="en-US" sz="2400">
                <a:solidFill>
                  <a:schemeClr val="bg1"/>
                </a:solidFill>
              </a:endParaRPr>
            </a:p>
          </p:txBody>
        </p:sp>
      </p:grpSp>
      <p:sp>
        <p:nvSpPr>
          <p:cNvPr id="29" name="矩形 2"/>
          <p:cNvSpPr/>
          <p:nvPr/>
        </p:nvSpPr>
        <p:spPr>
          <a:xfrm>
            <a:off x="10862341" y="3221712"/>
            <a:ext cx="702436" cy="307777"/>
          </a:xfrm>
          <a:prstGeom prst="rect">
            <a:avLst/>
          </a:prstGeom>
        </p:spPr>
        <p:txBody>
          <a:bodyPr wrap="none" lIns="91440" tIns="45720" rIns="91440" bIns="45720" anchor="t">
            <a:spAutoFit/>
          </a:bodyPr>
          <a:lstStyle/>
          <a:p>
            <a:pPr algn="l"/>
            <a:r>
              <a:rPr lang="en-US" altLang="zh-CN" sz="1400">
                <a:solidFill>
                  <a:schemeClr val="tx1">
                    <a:lumMod val="75000"/>
                    <a:lumOff val="25000"/>
                  </a:schemeClr>
                </a:solidFill>
                <a:latin typeface="Arial" panose="020B0604020202090204"/>
                <a:cs typeface="Arial" panose="020B0604020202090204"/>
              </a:rPr>
              <a:t>Goals </a:t>
            </a:r>
            <a:endParaRPr lang="en-US" altLang="zh-CN" sz="1400">
              <a:solidFill>
                <a:schemeClr val="tx1">
                  <a:lumMod val="75000"/>
                  <a:lumOff val="25000"/>
                </a:schemeClr>
              </a:solidFill>
              <a:latin typeface="Arial" panose="020B0604020202090204"/>
              <a:cs typeface="Arial" panose="020B0604020202090204"/>
            </a:endParaRPr>
          </a:p>
        </p:txBody>
      </p:sp>
      <p:cxnSp>
        <p:nvCxnSpPr>
          <p:cNvPr id="30" name="直接连接符 14"/>
          <p:cNvCxnSpPr/>
          <p:nvPr/>
        </p:nvCxnSpPr>
        <p:spPr>
          <a:xfrm>
            <a:off x="10401742" y="1968319"/>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30700" y="190138"/>
            <a:ext cx="2156460" cy="521970"/>
          </a:xfrm>
          <a:prstGeom prst="rect">
            <a:avLst/>
          </a:prstGeom>
        </p:spPr>
        <p:txBody>
          <a:bodyPr wrap="none">
            <a:spAutoFit/>
          </a:bodyPr>
          <a:lstStyle/>
          <a:p>
            <a:r>
              <a:rPr lang="en-US" altLang="zh-CN" sz="2800">
                <a:solidFill>
                  <a:schemeClr val="bg2">
                    <a:lumMod val="50000"/>
                  </a:schemeClr>
                </a:solidFill>
                <a:latin typeface="+mn-ea"/>
              </a:rPr>
              <a:t>Introduction</a:t>
            </a:r>
            <a:endParaRPr lang="en-US" altLang="zh-CN" sz="2800">
              <a:solidFill>
                <a:schemeClr val="bg2">
                  <a:lumMod val="50000"/>
                </a:schemeClr>
              </a:solidFill>
              <a:latin typeface="+mn-ea"/>
            </a:endParaRPr>
          </a:p>
        </p:txBody>
      </p:sp>
      <p:pic>
        <p:nvPicPr>
          <p:cNvPr id="2" name="Picture 1" descr="Screen Shot 2022-03-30 at 1.43.50 PM"/>
          <p:cNvPicPr>
            <a:picLocks noChangeAspect="1"/>
          </p:cNvPicPr>
          <p:nvPr/>
        </p:nvPicPr>
        <p:blipFill>
          <a:blip r:embed="rId1"/>
          <a:stretch>
            <a:fillRect/>
          </a:stretch>
        </p:blipFill>
        <p:spPr>
          <a:xfrm>
            <a:off x="1231265" y="1308735"/>
            <a:ext cx="3578225" cy="4913630"/>
          </a:xfrm>
          <a:prstGeom prst="rect">
            <a:avLst/>
          </a:prstGeom>
        </p:spPr>
      </p:pic>
      <p:sp>
        <p:nvSpPr>
          <p:cNvPr id="4" name="矩形 1"/>
          <p:cNvSpPr/>
          <p:nvPr/>
        </p:nvSpPr>
        <p:spPr>
          <a:xfrm>
            <a:off x="1231265" y="1308735"/>
            <a:ext cx="3578225" cy="4913630"/>
          </a:xfrm>
          <a:prstGeom prst="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5" name="直接连接符 4"/>
          <p:cNvCxnSpPr/>
          <p:nvPr>
            <p:custDataLst>
              <p:tags r:id="rId2"/>
            </p:custDataLst>
          </p:nvPr>
        </p:nvCxnSpPr>
        <p:spPr>
          <a:xfrm>
            <a:off x="4809490" y="2085340"/>
            <a:ext cx="5634990" cy="3175"/>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4933950" y="1428115"/>
            <a:ext cx="4963795" cy="521970"/>
          </a:xfrm>
          <a:prstGeom prst="rect">
            <a:avLst/>
          </a:prstGeom>
          <a:noFill/>
        </p:spPr>
        <p:txBody>
          <a:bodyPr wrap="none" rtlCol="0">
            <a:spAutoFit/>
          </a:bodyPr>
          <a:lstStyle/>
          <a:p>
            <a:r>
              <a:rPr lang="en-US" sz="2800">
                <a:solidFill>
                  <a:schemeClr val="accent3">
                    <a:lumMod val="75000"/>
                  </a:schemeClr>
                </a:solidFill>
                <a:latin typeface="Hannotate TC Regular" panose="03000500000000000000" charset="-122"/>
                <a:ea typeface="Hannotate TC Regular" panose="03000500000000000000" charset="-122"/>
              </a:rPr>
              <a:t>Game Recommendation System</a:t>
            </a:r>
            <a:endParaRPr lang="en-US" sz="2800">
              <a:solidFill>
                <a:schemeClr val="accent3">
                  <a:lumMod val="75000"/>
                </a:schemeClr>
              </a:solidFill>
              <a:latin typeface="Hannotate TC Regular" panose="03000500000000000000" charset="-122"/>
              <a:ea typeface="Hannotate TC Regular" panose="03000500000000000000" charset="-122"/>
            </a:endParaRPr>
          </a:p>
        </p:txBody>
      </p:sp>
      <p:sp>
        <p:nvSpPr>
          <p:cNvPr id="6" name="Text Box 5"/>
          <p:cNvSpPr txBox="1"/>
          <p:nvPr/>
        </p:nvSpPr>
        <p:spPr>
          <a:xfrm>
            <a:off x="5204672" y="2642518"/>
            <a:ext cx="5324475" cy="3139321"/>
          </a:xfrm>
          <a:prstGeom prst="rect">
            <a:avLst/>
          </a:prstGeom>
          <a:noFill/>
        </p:spPr>
        <p:txBody>
          <a:bodyPr wrap="square" lIns="91440" tIns="45720" rIns="91440" bIns="45720" rtlCol="0" anchor="t">
            <a:spAutoFit/>
          </a:bodyPr>
          <a:lstStyle/>
          <a:p>
            <a:r>
              <a:rPr lang="en-US">
                <a:ea typeface="+mn-lt"/>
                <a:cs typeface="+mn-lt"/>
              </a:rPr>
              <a:t>- Basis for the selection: Steam is a world-renowned game platform. Therefore, there are many data sets collected and sorted by data enthusiasts related to it on the network, which provides us with a very good foundation.</a:t>
            </a:r>
            <a:endParaRPr lang="en-US"/>
          </a:p>
          <a:p>
            <a:pPr algn="l"/>
            <a:endParaRPr lang="en-US"/>
          </a:p>
          <a:p>
            <a:r>
              <a:rPr lang="en-US">
                <a:ea typeface="+mn-lt"/>
                <a:cs typeface="+mn-lt"/>
              </a:rPr>
              <a:t>- Project Content: Training data model;  the system  implement static and dynamic game recommendation tasks.</a:t>
            </a:r>
            <a:endParaRPr lang="en-US">
              <a:ea typeface="+mn-lt"/>
              <a:cs typeface="+mn-lt"/>
            </a:endParaRPr>
          </a:p>
          <a:p>
            <a:endParaRPr lang="en-US"/>
          </a:p>
          <a:p>
            <a:endParaRPr lang="en-US">
              <a:cs typeface="Calibri Ligh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77"/>
          <p:cNvSpPr/>
          <p:nvPr/>
        </p:nvSpPr>
        <p:spPr bwMode="auto">
          <a:xfrm>
            <a:off x="7093585" y="1953260"/>
            <a:ext cx="4272915" cy="125730"/>
          </a:xfrm>
          <a:custGeom>
            <a:avLst/>
            <a:gdLst>
              <a:gd name="T0" fmla="*/ 506 w 516"/>
              <a:gd name="T1" fmla="*/ 0 h 29"/>
              <a:gd name="T2" fmla="*/ 0 w 516"/>
              <a:gd name="T3" fmla="*/ 0 h 29"/>
              <a:gd name="T4" fmla="*/ 2 w 516"/>
              <a:gd name="T5" fmla="*/ 14 h 29"/>
              <a:gd name="T6" fmla="*/ 0 w 516"/>
              <a:gd name="T7" fmla="*/ 29 h 29"/>
              <a:gd name="T8" fmla="*/ 506 w 516"/>
              <a:gd name="T9" fmla="*/ 29 h 29"/>
              <a:gd name="T10" fmla="*/ 516 w 516"/>
              <a:gd name="T11" fmla="*/ 14 h 29"/>
              <a:gd name="T12" fmla="*/ 506 w 51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516" h="29">
                <a:moveTo>
                  <a:pt x="506" y="0"/>
                </a:moveTo>
                <a:cubicBezTo>
                  <a:pt x="0" y="0"/>
                  <a:pt x="0" y="0"/>
                  <a:pt x="0" y="0"/>
                </a:cubicBezTo>
                <a:cubicBezTo>
                  <a:pt x="1" y="5"/>
                  <a:pt x="2" y="9"/>
                  <a:pt x="2" y="14"/>
                </a:cubicBezTo>
                <a:cubicBezTo>
                  <a:pt x="2" y="19"/>
                  <a:pt x="1" y="24"/>
                  <a:pt x="0" y="29"/>
                </a:cubicBezTo>
                <a:cubicBezTo>
                  <a:pt x="506" y="29"/>
                  <a:pt x="506" y="29"/>
                  <a:pt x="506" y="29"/>
                </a:cubicBezTo>
                <a:cubicBezTo>
                  <a:pt x="511" y="29"/>
                  <a:pt x="516" y="22"/>
                  <a:pt x="516" y="14"/>
                </a:cubicBezTo>
                <a:cubicBezTo>
                  <a:pt x="516" y="7"/>
                  <a:pt x="511" y="0"/>
                  <a:pt x="506" y="0"/>
                </a:cubicBezTo>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8"/>
          <p:cNvSpPr/>
          <p:nvPr/>
        </p:nvSpPr>
        <p:spPr bwMode="auto">
          <a:xfrm>
            <a:off x="763905" y="1953260"/>
            <a:ext cx="6200140" cy="151130"/>
          </a:xfrm>
          <a:custGeom>
            <a:avLst/>
            <a:gdLst>
              <a:gd name="T0" fmla="*/ 1477 w 1477"/>
              <a:gd name="T1" fmla="*/ 0 h 29"/>
              <a:gd name="T2" fmla="*/ 11 w 1477"/>
              <a:gd name="T3" fmla="*/ 0 h 29"/>
              <a:gd name="T4" fmla="*/ 0 w 1477"/>
              <a:gd name="T5" fmla="*/ 14 h 29"/>
              <a:gd name="T6" fmla="*/ 11 w 1477"/>
              <a:gd name="T7" fmla="*/ 29 h 29"/>
              <a:gd name="T8" fmla="*/ 1477 w 1477"/>
              <a:gd name="T9" fmla="*/ 29 h 29"/>
              <a:gd name="T10" fmla="*/ 1477 w 1477"/>
              <a:gd name="T11" fmla="*/ 0 h 29"/>
            </a:gdLst>
            <a:ahLst/>
            <a:cxnLst>
              <a:cxn ang="0">
                <a:pos x="T0" y="T1"/>
              </a:cxn>
              <a:cxn ang="0">
                <a:pos x="T2" y="T3"/>
              </a:cxn>
              <a:cxn ang="0">
                <a:pos x="T4" y="T5"/>
              </a:cxn>
              <a:cxn ang="0">
                <a:pos x="T6" y="T7"/>
              </a:cxn>
              <a:cxn ang="0">
                <a:pos x="T8" y="T9"/>
              </a:cxn>
              <a:cxn ang="0">
                <a:pos x="T10" y="T11"/>
              </a:cxn>
            </a:cxnLst>
            <a:rect l="0" t="0" r="r" b="b"/>
            <a:pathLst>
              <a:path w="1477" h="29">
                <a:moveTo>
                  <a:pt x="1477" y="0"/>
                </a:moveTo>
                <a:cubicBezTo>
                  <a:pt x="11" y="0"/>
                  <a:pt x="11" y="0"/>
                  <a:pt x="11" y="0"/>
                </a:cubicBezTo>
                <a:cubicBezTo>
                  <a:pt x="5" y="0"/>
                  <a:pt x="0" y="7"/>
                  <a:pt x="0" y="14"/>
                </a:cubicBezTo>
                <a:cubicBezTo>
                  <a:pt x="0" y="22"/>
                  <a:pt x="5" y="29"/>
                  <a:pt x="11" y="29"/>
                </a:cubicBezTo>
                <a:cubicBezTo>
                  <a:pt x="1477" y="29"/>
                  <a:pt x="1477" y="29"/>
                  <a:pt x="1477" y="29"/>
                </a:cubicBezTo>
                <a:cubicBezTo>
                  <a:pt x="1477" y="0"/>
                  <a:pt x="1477" y="0"/>
                  <a:pt x="1477" y="0"/>
                </a:cubicBezTo>
              </a:path>
            </a:pathLst>
          </a:custGeom>
          <a:solidFill>
            <a:schemeClr val="tx1">
              <a:lumMod val="50000"/>
              <a:lumOff val="50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nvGrpSpPr>
          <p:cNvPr id="38" name="组合 37"/>
          <p:cNvGrpSpPr/>
          <p:nvPr/>
        </p:nvGrpSpPr>
        <p:grpSpPr>
          <a:xfrm>
            <a:off x="6869066" y="1854578"/>
            <a:ext cx="371472" cy="372997"/>
            <a:chOff x="8414021" y="2659123"/>
            <a:chExt cx="371472" cy="372997"/>
          </a:xfrm>
        </p:grpSpPr>
        <p:sp>
          <p:nvSpPr>
            <p:cNvPr id="7" name="Oval 79"/>
            <p:cNvSpPr>
              <a:spLocks noChangeArrowheads="1"/>
            </p:cNvSpPr>
            <p:nvPr/>
          </p:nvSpPr>
          <p:spPr bwMode="auto">
            <a:xfrm>
              <a:off x="8414021" y="2659123"/>
              <a:ext cx="371472" cy="372997"/>
            </a:xfrm>
            <a:prstGeom prst="ellipse">
              <a:avLst/>
            </a:prstGeom>
            <a:solidFill>
              <a:schemeClr val="tx1">
                <a:lumMod val="85000"/>
                <a:lumOff val="1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8" name="Oval 80"/>
            <p:cNvSpPr>
              <a:spLocks noChangeArrowheads="1"/>
            </p:cNvSpPr>
            <p:nvPr/>
          </p:nvSpPr>
          <p:spPr bwMode="auto">
            <a:xfrm>
              <a:off x="8548901" y="2795533"/>
              <a:ext cx="106135"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grpSp>
        <p:nvGrpSpPr>
          <p:cNvPr id="37" name="组合 36"/>
          <p:cNvGrpSpPr/>
          <p:nvPr/>
        </p:nvGrpSpPr>
        <p:grpSpPr>
          <a:xfrm>
            <a:off x="4687988" y="1867913"/>
            <a:ext cx="371472" cy="372997"/>
            <a:chOff x="5479833" y="2659123"/>
            <a:chExt cx="371472" cy="372997"/>
          </a:xfrm>
        </p:grpSpPr>
        <p:sp>
          <p:nvSpPr>
            <p:cNvPr id="9" name="Oval 81"/>
            <p:cNvSpPr>
              <a:spLocks noChangeArrowheads="1"/>
            </p:cNvSpPr>
            <p:nvPr/>
          </p:nvSpPr>
          <p:spPr bwMode="auto">
            <a:xfrm>
              <a:off x="5479833" y="2659123"/>
              <a:ext cx="371472" cy="372997"/>
            </a:xfrm>
            <a:prstGeom prst="ellipse">
              <a:avLst/>
            </a:prstGeom>
            <a:solidFill>
              <a:schemeClr val="tx1">
                <a:lumMod val="65000"/>
                <a:lumOff val="3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10" name="Oval 82"/>
            <p:cNvSpPr>
              <a:spLocks noChangeArrowheads="1"/>
            </p:cNvSpPr>
            <p:nvPr/>
          </p:nvSpPr>
          <p:spPr bwMode="auto">
            <a:xfrm>
              <a:off x="5614712" y="2795533"/>
              <a:ext cx="106135"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grpSp>
        <p:nvGrpSpPr>
          <p:cNvPr id="36" name="组合 35"/>
          <p:cNvGrpSpPr/>
          <p:nvPr/>
        </p:nvGrpSpPr>
        <p:grpSpPr>
          <a:xfrm>
            <a:off x="2640857" y="1835528"/>
            <a:ext cx="371472" cy="372997"/>
            <a:chOff x="3109487" y="2659123"/>
            <a:chExt cx="371472" cy="372997"/>
          </a:xfrm>
        </p:grpSpPr>
        <p:sp>
          <p:nvSpPr>
            <p:cNvPr id="11" name="Oval 83"/>
            <p:cNvSpPr>
              <a:spLocks noChangeArrowheads="1"/>
            </p:cNvSpPr>
            <p:nvPr/>
          </p:nvSpPr>
          <p:spPr bwMode="auto">
            <a:xfrm>
              <a:off x="3109487" y="2659123"/>
              <a:ext cx="371472" cy="372997"/>
            </a:xfrm>
            <a:prstGeom prst="ellipse">
              <a:avLst/>
            </a:prstGeom>
            <a:solidFill>
              <a:schemeClr val="tx1">
                <a:lumMod val="65000"/>
                <a:lumOff val="3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12" name="Oval 84"/>
            <p:cNvSpPr>
              <a:spLocks noChangeArrowheads="1"/>
            </p:cNvSpPr>
            <p:nvPr/>
          </p:nvSpPr>
          <p:spPr bwMode="auto">
            <a:xfrm>
              <a:off x="3246578" y="2795533"/>
              <a:ext cx="99502"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grpSp>
        <p:nvGrpSpPr>
          <p:cNvPr id="35" name="组合 34"/>
          <p:cNvGrpSpPr/>
          <p:nvPr/>
        </p:nvGrpSpPr>
        <p:grpSpPr>
          <a:xfrm>
            <a:off x="664356" y="1842513"/>
            <a:ext cx="371472" cy="372997"/>
            <a:chOff x="772306" y="2659123"/>
            <a:chExt cx="371472" cy="372997"/>
          </a:xfrm>
        </p:grpSpPr>
        <p:sp>
          <p:nvSpPr>
            <p:cNvPr id="13" name="Oval 85"/>
            <p:cNvSpPr>
              <a:spLocks noChangeArrowheads="1"/>
            </p:cNvSpPr>
            <p:nvPr/>
          </p:nvSpPr>
          <p:spPr bwMode="auto">
            <a:xfrm>
              <a:off x="772306" y="2659123"/>
              <a:ext cx="371472" cy="372997"/>
            </a:xfrm>
            <a:prstGeom prst="ellipse">
              <a:avLst/>
            </a:prstGeom>
            <a:solidFill>
              <a:schemeClr val="tx1">
                <a:lumMod val="65000"/>
                <a:lumOff val="3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14" name="Oval 86"/>
            <p:cNvSpPr>
              <a:spLocks noChangeArrowheads="1"/>
            </p:cNvSpPr>
            <p:nvPr/>
          </p:nvSpPr>
          <p:spPr bwMode="auto">
            <a:xfrm>
              <a:off x="907187" y="2795533"/>
              <a:ext cx="99502"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sp>
        <p:nvSpPr>
          <p:cNvPr id="15" name="文本框 87"/>
          <p:cNvSpPr txBox="1"/>
          <p:nvPr/>
        </p:nvSpPr>
        <p:spPr>
          <a:xfrm>
            <a:off x="590615" y="1443280"/>
            <a:ext cx="1671355" cy="307777"/>
          </a:xfrm>
          <a:prstGeom prst="rect">
            <a:avLst/>
          </a:prstGeom>
          <a:noFill/>
        </p:spPr>
        <p:txBody>
          <a:bodyPr wrap="none" lIns="91440" tIns="45720" rIns="91440" bIns="45720" rtlCol="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a:solidFill>
                  <a:schemeClr val="bg2">
                    <a:lumMod val="50000"/>
                  </a:schemeClr>
                </a:solidFill>
                <a:latin typeface="+mj-lt"/>
                <a:cs typeface="Arial" panose="020B0604020202090204"/>
              </a:rPr>
              <a:t>Mar. 27th – Apr. 5th</a:t>
            </a:r>
            <a:endParaRPr lang="en-US" altLang="zh-CN" sz="1400">
              <a:solidFill>
                <a:schemeClr val="bg2">
                  <a:lumMod val="50000"/>
                </a:schemeClr>
              </a:solidFill>
              <a:latin typeface="+mj-lt"/>
              <a:cs typeface="Arial" panose="020B0604020202090204" pitchFamily="34" charset="0"/>
            </a:endParaRPr>
          </a:p>
        </p:txBody>
      </p:sp>
      <p:sp>
        <p:nvSpPr>
          <p:cNvPr id="16" name="文本框 88"/>
          <p:cNvSpPr txBox="1"/>
          <p:nvPr/>
        </p:nvSpPr>
        <p:spPr>
          <a:xfrm>
            <a:off x="2641194" y="1433049"/>
            <a:ext cx="1596014" cy="307777"/>
          </a:xfrm>
          <a:prstGeom prst="rect">
            <a:avLst/>
          </a:prstGeom>
          <a:noFill/>
        </p:spPr>
        <p:txBody>
          <a:bodyPr wrap="none" lIns="91440" tIns="45720" rIns="91440" bIns="45720" rtlCol="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a:solidFill>
                  <a:schemeClr val="bg2">
                    <a:lumMod val="50000"/>
                  </a:schemeClr>
                </a:solidFill>
                <a:latin typeface="+mj-lt"/>
                <a:cs typeface="Arial" panose="020B0604020202090204"/>
              </a:rPr>
              <a:t>Apr. 6th – Apr. 13th</a:t>
            </a:r>
            <a:endParaRPr lang="en-US" altLang="zh-CN" sz="1400">
              <a:solidFill>
                <a:schemeClr val="bg2">
                  <a:lumMod val="50000"/>
                </a:schemeClr>
              </a:solidFill>
              <a:latin typeface="+mj-lt"/>
              <a:cs typeface="Arial" panose="020B0604020202090204"/>
            </a:endParaRPr>
          </a:p>
        </p:txBody>
      </p:sp>
      <p:sp>
        <p:nvSpPr>
          <p:cNvPr id="17" name="文本框 89"/>
          <p:cNvSpPr txBox="1"/>
          <p:nvPr/>
        </p:nvSpPr>
        <p:spPr>
          <a:xfrm>
            <a:off x="4688417" y="1402569"/>
            <a:ext cx="1607235" cy="307777"/>
          </a:xfrm>
          <a:prstGeom prst="rect">
            <a:avLst/>
          </a:prstGeom>
          <a:noFill/>
        </p:spPr>
        <p:txBody>
          <a:bodyPr wrap="none" lIns="91440" tIns="45720" rIns="91440" bIns="45720" rtlCol="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a:solidFill>
                  <a:schemeClr val="bg2">
                    <a:lumMod val="50000"/>
                  </a:schemeClr>
                </a:solidFill>
                <a:latin typeface="+mj-lt"/>
                <a:cs typeface="Arial" panose="020B0604020202090204"/>
              </a:rPr>
              <a:t>Apr.13th – Apr.20th</a:t>
            </a:r>
            <a:endParaRPr lang="en-US" altLang="zh-CN" sz="1400">
              <a:solidFill>
                <a:schemeClr val="bg2">
                  <a:lumMod val="50000"/>
                </a:schemeClr>
              </a:solidFill>
              <a:latin typeface="+mj-lt"/>
              <a:cs typeface="Arial" panose="020B0604020202090204"/>
            </a:endParaRPr>
          </a:p>
        </p:txBody>
      </p:sp>
      <p:sp>
        <p:nvSpPr>
          <p:cNvPr id="18" name="文本框 90"/>
          <p:cNvSpPr txBox="1"/>
          <p:nvPr/>
        </p:nvSpPr>
        <p:spPr>
          <a:xfrm>
            <a:off x="6880378" y="1402569"/>
            <a:ext cx="1606402" cy="307777"/>
          </a:xfrm>
          <a:prstGeom prst="rect">
            <a:avLst/>
          </a:prstGeom>
          <a:noFill/>
        </p:spPr>
        <p:txBody>
          <a:bodyPr wrap="none" lIns="91440" tIns="45720" rIns="91440" bIns="45720" rtlCol="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a:solidFill>
                  <a:schemeClr val="bg2">
                    <a:lumMod val="50000"/>
                  </a:schemeClr>
                </a:solidFill>
                <a:latin typeface="+mj-lt"/>
                <a:cs typeface="Arial" panose="020B0604020202090204"/>
              </a:rPr>
              <a:t>Apr.20th – Apr.27th</a:t>
            </a:r>
            <a:endParaRPr lang="en-US" altLang="zh-CN" sz="1400">
              <a:solidFill>
                <a:schemeClr val="bg2">
                  <a:lumMod val="50000"/>
                </a:schemeClr>
              </a:solidFill>
              <a:latin typeface="+mj-lt"/>
              <a:cs typeface="Arial" panose="020B0604020202090204"/>
            </a:endParaRPr>
          </a:p>
        </p:txBody>
      </p:sp>
      <p:grpSp>
        <p:nvGrpSpPr>
          <p:cNvPr id="19" name="组合 18"/>
          <p:cNvGrpSpPr/>
          <p:nvPr/>
        </p:nvGrpSpPr>
        <p:grpSpPr>
          <a:xfrm>
            <a:off x="596248" y="2340836"/>
            <a:ext cx="1913136" cy="2172381"/>
            <a:chOff x="678176" y="2153921"/>
            <a:chExt cx="1373544" cy="1618012"/>
          </a:xfrm>
        </p:grpSpPr>
        <p:sp>
          <p:nvSpPr>
            <p:cNvPr id="32" name="矩形 31"/>
            <p:cNvSpPr/>
            <p:nvPr/>
          </p:nvSpPr>
          <p:spPr>
            <a:xfrm>
              <a:off x="678176" y="2153921"/>
              <a:ext cx="1090116" cy="275082"/>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Collect </a:t>
              </a:r>
              <a:r>
                <a:rPr lang="en-US" altLang="zh-CN"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D</a:t>
              </a:r>
              <a:r>
                <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ata</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p:txBody>
        </p:sp>
        <p:sp>
          <p:nvSpPr>
            <p:cNvPr id="34" name="文本框 66"/>
            <p:cNvSpPr txBox="1">
              <a:spLocks noChangeArrowheads="1"/>
            </p:cNvSpPr>
            <p:nvPr/>
          </p:nvSpPr>
          <p:spPr bwMode="auto">
            <a:xfrm>
              <a:off x="690246" y="2497793"/>
              <a:ext cx="1361474" cy="1274140"/>
            </a:xfrm>
            <a:prstGeom prst="rect">
              <a:avLst/>
            </a:prstGeom>
          </p:spPr>
          <p:txBody>
            <a:bodyPr wrap="squar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a:solidFill>
                    <a:schemeClr val="bg2">
                      <a:lumMod val="50000"/>
                    </a:schemeClr>
                  </a:solidFill>
                </a:rPr>
                <a:t>Collecting data from Kaggle, deciding complete logic and technology we need, preparing for planning presentation(All)</a:t>
              </a:r>
              <a:endParaRPr lang="zh-CN" altLang="en-US">
                <a:solidFill>
                  <a:schemeClr val="bg2">
                    <a:lumMod val="50000"/>
                  </a:schemeClr>
                </a:solidFill>
              </a:endParaRPr>
            </a:p>
          </p:txBody>
        </p:sp>
      </p:grpSp>
      <p:grpSp>
        <p:nvGrpSpPr>
          <p:cNvPr id="20" name="组合 19"/>
          <p:cNvGrpSpPr/>
          <p:nvPr/>
        </p:nvGrpSpPr>
        <p:grpSpPr>
          <a:xfrm>
            <a:off x="2509384" y="2328559"/>
            <a:ext cx="1913057" cy="2436981"/>
            <a:chOff x="678233" y="2144775"/>
            <a:chExt cx="1373487" cy="1815089"/>
          </a:xfrm>
        </p:grpSpPr>
        <p:sp>
          <p:nvSpPr>
            <p:cNvPr id="29" name="矩形 28"/>
            <p:cNvSpPr/>
            <p:nvPr/>
          </p:nvSpPr>
          <p:spPr>
            <a:xfrm>
              <a:off x="678233" y="2144775"/>
              <a:ext cx="1053287" cy="275082"/>
            </a:xfrm>
            <a:prstGeom prst="rect">
              <a:avLst/>
            </a:prstGeom>
          </p:spPr>
          <p:txBody>
            <a:bodyPr wrap="non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zh-CN" altLang="en-US" sz="1800" b="1">
                  <a:solidFill>
                    <a:schemeClr val="bg2">
                      <a:lumMod val="50000"/>
                    </a:schemeClr>
                  </a:solidFill>
                  <a:latin typeface="Arial" panose="020B0604020202090204"/>
                  <a:ea typeface="文泉驿微米黑"/>
                  <a:cs typeface="Arial" panose="020B0604020202090204"/>
                </a:rPr>
                <a:t>Preparation</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p:txBody>
        </p:sp>
        <p:sp>
          <p:nvSpPr>
            <p:cNvPr id="31" name="文本框 66"/>
            <p:cNvSpPr txBox="1">
              <a:spLocks noChangeArrowheads="1"/>
            </p:cNvSpPr>
            <p:nvPr/>
          </p:nvSpPr>
          <p:spPr bwMode="auto">
            <a:xfrm>
              <a:off x="690246" y="2499253"/>
              <a:ext cx="1361474" cy="1460611"/>
            </a:xfrm>
            <a:prstGeom prst="rect">
              <a:avLst/>
            </a:prstGeom>
          </p:spPr>
          <p:txBody>
            <a:bodyPr wrap="squar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a:lnSpc>
                  <a:spcPct val="130000"/>
                </a:lnSpc>
                <a:spcBef>
                  <a:spcPct val="0"/>
                </a:spcBef>
                <a:spcAft>
                  <a:spcPct val="0"/>
                </a:spcAft>
              </a:pPr>
              <a:r>
                <a:rPr lang="zh-CN" altLang="en-US">
                  <a:solidFill>
                    <a:schemeClr val="bg2">
                      <a:lumMod val="50000"/>
                    </a:schemeClr>
                  </a:solidFill>
                  <a:cs typeface="Calibri Light"/>
                </a:rPr>
                <a:t>Comfirming steps for data processing, assigning jobs (Jingru Xiang). Deploying the Play framework (Xinzhuo Liu). Doing some work to clean data (Chen Ye). </a:t>
              </a:r>
              <a:endParaRPr lang="zh-CN" altLang="en-US">
                <a:solidFill>
                  <a:schemeClr val="bg2">
                    <a:lumMod val="50000"/>
                  </a:schemeClr>
                </a:solidFill>
                <a:cs typeface="Calibri Light"/>
              </a:endParaRPr>
            </a:p>
          </p:txBody>
        </p:sp>
      </p:grpSp>
      <p:grpSp>
        <p:nvGrpSpPr>
          <p:cNvPr id="21" name="组合 20"/>
          <p:cNvGrpSpPr/>
          <p:nvPr/>
        </p:nvGrpSpPr>
        <p:grpSpPr>
          <a:xfrm>
            <a:off x="4636326" y="2254569"/>
            <a:ext cx="2236510" cy="1996217"/>
            <a:chOff x="660701" y="2102437"/>
            <a:chExt cx="1605712" cy="1486804"/>
          </a:xfrm>
        </p:grpSpPr>
        <p:sp>
          <p:nvSpPr>
            <p:cNvPr id="26" name="矩形 25"/>
            <p:cNvSpPr/>
            <p:nvPr/>
          </p:nvSpPr>
          <p:spPr>
            <a:xfrm>
              <a:off x="660701" y="2102437"/>
              <a:ext cx="1605712" cy="481394"/>
            </a:xfrm>
            <a:prstGeom prst="rect">
              <a:avLst/>
            </a:prstGeom>
          </p:spPr>
          <p:txBody>
            <a:bodyPr wrap="non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r>
                <a:rPr lang="zh-CN" altLang="en-US" sz="1800" b="1">
                  <a:solidFill>
                    <a:schemeClr val="bg2">
                      <a:lumMod val="50000"/>
                    </a:schemeClr>
                  </a:solidFill>
                  <a:latin typeface="Arial" panose="020B0604020202090204"/>
                  <a:ea typeface="文泉驿微米黑"/>
                  <a:cs typeface="Arial" panose="020B0604020202090204"/>
                </a:rPr>
                <a:t>Build Environment</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a:p>
              <a:pPr defTabSz="914400">
                <a:spcBef>
                  <a:spcPct val="0"/>
                </a:spcBef>
                <a:spcAft>
                  <a:spcPct val="0"/>
                </a:spcAft>
              </a:pPr>
              <a:r>
                <a:rPr lang="zh-CN" altLang="en-US" sz="1800" b="1">
                  <a:solidFill>
                    <a:schemeClr val="bg2">
                      <a:lumMod val="50000"/>
                    </a:schemeClr>
                  </a:solidFill>
                  <a:latin typeface="Arial" panose="020B0604020202090204"/>
                  <a:ea typeface="文泉驿微米黑"/>
                  <a:cs typeface="Arial" panose="020B0604020202090204"/>
                </a:rPr>
                <a:t>&amp; Data Preprocess</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p:txBody>
        </p:sp>
        <p:sp>
          <p:nvSpPr>
            <p:cNvPr id="28" name="文本框 66"/>
            <p:cNvSpPr txBox="1">
              <a:spLocks noChangeArrowheads="1"/>
            </p:cNvSpPr>
            <p:nvPr/>
          </p:nvSpPr>
          <p:spPr bwMode="auto">
            <a:xfrm>
              <a:off x="699519" y="2540557"/>
              <a:ext cx="1407800" cy="1048684"/>
            </a:xfrm>
            <a:prstGeom prst="rect">
              <a:avLst/>
            </a:prstGeom>
          </p:spPr>
          <p:txBody>
            <a:bodyPr wrap="squar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a:solidFill>
                    <a:schemeClr val="bg2">
                      <a:lumMod val="50000"/>
                    </a:schemeClr>
                  </a:solidFill>
                  <a:cs typeface="Calibri Light"/>
                </a:rPr>
                <a:t>Importing all packages needed by sbt. Confirming the model. Preprocessing data to fit the model (Jingru Xiang). </a:t>
              </a:r>
              <a:endParaRPr lang="zh-CN" altLang="en-US">
                <a:solidFill>
                  <a:schemeClr val="bg2">
                    <a:lumMod val="50000"/>
                  </a:schemeClr>
                </a:solidFill>
                <a:cs typeface="Calibri Light"/>
              </a:endParaRPr>
            </a:p>
          </p:txBody>
        </p:sp>
      </p:grpSp>
      <p:grpSp>
        <p:nvGrpSpPr>
          <p:cNvPr id="22" name="组合 21"/>
          <p:cNvGrpSpPr/>
          <p:nvPr/>
        </p:nvGrpSpPr>
        <p:grpSpPr>
          <a:xfrm>
            <a:off x="6924057" y="2340843"/>
            <a:ext cx="2257926" cy="3264418"/>
            <a:chOff x="678176" y="2153921"/>
            <a:chExt cx="1621087" cy="2431372"/>
          </a:xfrm>
        </p:grpSpPr>
        <p:sp>
          <p:nvSpPr>
            <p:cNvPr id="23" name="矩形 22"/>
            <p:cNvSpPr/>
            <p:nvPr/>
          </p:nvSpPr>
          <p:spPr>
            <a:xfrm>
              <a:off x="678176" y="2153921"/>
              <a:ext cx="1621087" cy="481394"/>
            </a:xfrm>
            <a:prstGeom prst="rect">
              <a:avLst/>
            </a:prstGeom>
          </p:spPr>
          <p:txBody>
            <a:bodyPr wrap="non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sz="1800" b="1">
                  <a:solidFill>
                    <a:schemeClr val="bg2">
                      <a:lumMod val="50000"/>
                    </a:schemeClr>
                  </a:solidFill>
                  <a:latin typeface="Arial" panose="020B0604020202090204"/>
                  <a:ea typeface="文泉驿微米黑"/>
                  <a:cs typeface="Arial" panose="020B0604020202090204"/>
                </a:rPr>
                <a:t>UI &amp; Train and Test</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a:p>
              <a:pPr defTabSz="914400">
                <a:spcBef>
                  <a:spcPct val="0"/>
                </a:spcBef>
                <a:spcAft>
                  <a:spcPct val="0"/>
                </a:spcAft>
              </a:pPr>
              <a:r>
                <a:rPr lang="en-US" altLang="zh-CN" sz="1800" b="1">
                  <a:solidFill>
                    <a:schemeClr val="bg2">
                      <a:lumMod val="50000"/>
                    </a:schemeClr>
                  </a:solidFill>
                  <a:latin typeface="Arial" panose="020B0604020202090204"/>
                  <a:ea typeface="文泉驿微米黑"/>
                  <a:cs typeface="Arial" panose="020B0604020202090204"/>
                </a:rPr>
                <a:t>Model &amp; Backend</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p:txBody>
        </p:sp>
        <p:sp>
          <p:nvSpPr>
            <p:cNvPr id="25" name="文本框 66"/>
            <p:cNvSpPr txBox="1">
              <a:spLocks noChangeArrowheads="1"/>
            </p:cNvSpPr>
            <p:nvPr/>
          </p:nvSpPr>
          <p:spPr bwMode="auto">
            <a:xfrm>
              <a:off x="690246" y="2521221"/>
              <a:ext cx="1586566" cy="2064072"/>
            </a:xfrm>
            <a:prstGeom prst="rect">
              <a:avLst/>
            </a:prstGeom>
          </p:spPr>
          <p:txBody>
            <a:bodyPr wrap="squar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a:solidFill>
                    <a:schemeClr val="bg2">
                      <a:lumMod val="50000"/>
                    </a:schemeClr>
                  </a:solidFill>
                </a:rPr>
                <a:t>Finish UI with Swagger UI (Chen Ye). Train model, using mathematics method to validate model, and providing the method for backend to update dataset (Jingru Xiang). Connecting MongoDB in backend and finishing controller and model parts (Xinzhuo Liu).</a:t>
              </a:r>
              <a:endParaRPr lang="zh-CN" altLang="en-US">
                <a:solidFill>
                  <a:schemeClr val="bg2">
                    <a:lumMod val="50000"/>
                  </a:schemeClr>
                </a:solidFill>
                <a:cs typeface="Calibri Light"/>
              </a:endParaRPr>
            </a:p>
          </p:txBody>
        </p:sp>
      </p:grpSp>
      <p:sp>
        <p:nvSpPr>
          <p:cNvPr id="39" name="矩形 38"/>
          <p:cNvSpPr/>
          <p:nvPr/>
        </p:nvSpPr>
        <p:spPr>
          <a:xfrm>
            <a:off x="763865" y="166034"/>
            <a:ext cx="2048959" cy="523220"/>
          </a:xfrm>
          <a:prstGeom prst="rect">
            <a:avLst/>
          </a:prstGeom>
        </p:spPr>
        <p:txBody>
          <a:bodyPr wrap="none" lIns="91440" tIns="45720" rIns="91440" bIns="45720" anchor="t">
            <a:spAutoFit/>
          </a:bodyPr>
          <a:lstStyle/>
          <a:p>
            <a:r>
              <a:rPr lang="en-US" altLang="zh-CN" sz="2800">
                <a:solidFill>
                  <a:schemeClr val="bg2">
                    <a:lumMod val="50000"/>
                  </a:schemeClr>
                </a:solidFill>
                <a:latin typeface="+mn-ea"/>
              </a:rPr>
              <a:t>Mile Stones</a:t>
            </a:r>
            <a:endParaRPr lang="en-US" altLang="zh-CN" sz="2800">
              <a:solidFill>
                <a:schemeClr val="bg2">
                  <a:lumMod val="50000"/>
                </a:schemeClr>
              </a:solidFill>
              <a:latin typeface="+mn-ea"/>
            </a:endParaRPr>
          </a:p>
        </p:txBody>
      </p:sp>
      <p:grpSp>
        <p:nvGrpSpPr>
          <p:cNvPr id="2" name="组合 37"/>
          <p:cNvGrpSpPr/>
          <p:nvPr/>
        </p:nvGrpSpPr>
        <p:grpSpPr>
          <a:xfrm>
            <a:off x="9016001" y="1854578"/>
            <a:ext cx="371472" cy="372997"/>
            <a:chOff x="8414021" y="2659123"/>
            <a:chExt cx="371472" cy="372997"/>
          </a:xfrm>
        </p:grpSpPr>
        <p:sp>
          <p:nvSpPr>
            <p:cNvPr id="3" name="Oval 79"/>
            <p:cNvSpPr>
              <a:spLocks noChangeArrowheads="1"/>
            </p:cNvSpPr>
            <p:nvPr/>
          </p:nvSpPr>
          <p:spPr bwMode="auto">
            <a:xfrm>
              <a:off x="8414021" y="2659123"/>
              <a:ext cx="371472" cy="372997"/>
            </a:xfrm>
            <a:prstGeom prst="ellipse">
              <a:avLst/>
            </a:prstGeom>
            <a:solidFill>
              <a:schemeClr val="tx1">
                <a:lumMod val="85000"/>
                <a:lumOff val="1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4" name="Oval 80"/>
            <p:cNvSpPr>
              <a:spLocks noChangeArrowheads="1"/>
            </p:cNvSpPr>
            <p:nvPr/>
          </p:nvSpPr>
          <p:spPr bwMode="auto">
            <a:xfrm>
              <a:off x="8548901" y="2795533"/>
              <a:ext cx="106135"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sp>
        <p:nvSpPr>
          <p:cNvPr id="24" name="文本框 90"/>
          <p:cNvSpPr txBox="1"/>
          <p:nvPr/>
        </p:nvSpPr>
        <p:spPr>
          <a:xfrm>
            <a:off x="9043823" y="1402569"/>
            <a:ext cx="1647310" cy="307777"/>
          </a:xfrm>
          <a:prstGeom prst="rect">
            <a:avLst/>
          </a:prstGeom>
          <a:noFill/>
        </p:spPr>
        <p:txBody>
          <a:bodyPr wrap="none" lIns="91440" tIns="45720" rIns="91440" bIns="45720" rtlCol="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a:solidFill>
                  <a:schemeClr val="bg2">
                    <a:lumMod val="50000"/>
                  </a:schemeClr>
                </a:solidFill>
                <a:latin typeface="+mj-lt"/>
                <a:cs typeface="Arial" panose="020B0604020202090204"/>
              </a:rPr>
              <a:t>Apr.27th – Apr. 28th</a:t>
            </a:r>
            <a:endParaRPr lang="en-US" altLang="zh-CN" sz="1400">
              <a:solidFill>
                <a:schemeClr val="bg2">
                  <a:lumMod val="50000"/>
                </a:schemeClr>
              </a:solidFill>
              <a:latin typeface="+mj-lt"/>
              <a:cs typeface="Arial" panose="020B0604020202090204"/>
            </a:endParaRPr>
          </a:p>
        </p:txBody>
      </p:sp>
      <p:grpSp>
        <p:nvGrpSpPr>
          <p:cNvPr id="30" name="组合 21"/>
          <p:cNvGrpSpPr/>
          <p:nvPr/>
        </p:nvGrpSpPr>
        <p:grpSpPr>
          <a:xfrm>
            <a:off x="9173862" y="2340841"/>
            <a:ext cx="2226655" cy="1124336"/>
            <a:chOff x="678176" y="2153921"/>
            <a:chExt cx="1598636" cy="837417"/>
          </a:xfrm>
        </p:grpSpPr>
        <p:sp>
          <p:nvSpPr>
            <p:cNvPr id="33" name="矩形 22"/>
            <p:cNvSpPr/>
            <p:nvPr/>
          </p:nvSpPr>
          <p:spPr>
            <a:xfrm>
              <a:off x="678176" y="2153921"/>
              <a:ext cx="1136151" cy="275082"/>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P</a:t>
              </a:r>
              <a:r>
                <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resentation</a:t>
              </a:r>
              <a:endParaRPr lang="zh-CN" altLang="en-US" sz="1800" b="1">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endParaRPr>
            </a:p>
          </p:txBody>
        </p:sp>
        <p:sp>
          <p:nvSpPr>
            <p:cNvPr id="40" name="文本框 66"/>
            <p:cNvSpPr txBox="1">
              <a:spLocks noChangeArrowheads="1"/>
            </p:cNvSpPr>
            <p:nvPr/>
          </p:nvSpPr>
          <p:spPr bwMode="auto">
            <a:xfrm>
              <a:off x="690246" y="2521221"/>
              <a:ext cx="1586566" cy="470117"/>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a:solidFill>
                    <a:schemeClr val="bg2">
                      <a:lumMod val="50000"/>
                    </a:schemeClr>
                  </a:solidFill>
                </a:rPr>
                <a:t>PowerPoint and prepare for presentation(All)</a:t>
              </a:r>
              <a:endParaRPr lang="zh-CN" altLang="en-US">
                <a:solidFill>
                  <a:schemeClr val="bg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19"/>
          <p:cNvGrpSpPr/>
          <p:nvPr>
            <p:custDataLst>
              <p:tags r:id="rId1"/>
            </p:custDataLst>
          </p:nvPr>
        </p:nvGrpSpPr>
        <p:grpSpPr>
          <a:xfrm>
            <a:off x="-4939665" y="-1489710"/>
            <a:ext cx="15891510" cy="7816850"/>
            <a:chOff x="4010023" y="1528444"/>
            <a:chExt cx="6596383" cy="2790191"/>
          </a:xfrm>
        </p:grpSpPr>
        <p:sp>
          <p:nvSpPr>
            <p:cNvPr id="3" name="任意多边形: 形状 2"/>
            <p:cNvSpPr/>
            <p:nvPr/>
          </p:nvSpPr>
          <p:spPr>
            <a:xfrm>
              <a:off x="4010023" y="1528444"/>
              <a:ext cx="6596383" cy="2790191"/>
            </a:xfrm>
            <a:custGeom>
              <a:avLst/>
              <a:gdLst/>
              <a:ahLst/>
              <a:cxnLst/>
              <a:rect l="0" t="0" r="0" b="0"/>
              <a:pathLst>
                <a:path w="6596383" h="2790191">
                  <a:moveTo>
                    <a:pt x="0" y="0"/>
                  </a:moveTo>
                  <a:lnTo>
                    <a:pt x="6596382" y="0"/>
                  </a:lnTo>
                  <a:lnTo>
                    <a:pt x="6596382" y="2790190"/>
                  </a:lnTo>
                  <a:lnTo>
                    <a:pt x="0" y="2790190"/>
                  </a:lnTo>
                  <a:close/>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_圆角矩形 17"/>
            <p:cNvSpPr/>
            <p:nvPr>
              <p:custDataLst>
                <p:tags r:id="rId2"/>
              </p:custDataLst>
            </p:nvPr>
          </p:nvSpPr>
          <p:spPr>
            <a:xfrm>
              <a:off x="6575425" y="2392045"/>
              <a:ext cx="4030980" cy="1926590"/>
            </a:xfrm>
            <a:prstGeom prst="roundRect">
              <a:avLst/>
            </a:prstGeom>
            <a:noFill/>
            <a:ln w="3175">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任意多边形 20"/>
          <p:cNvSpPr/>
          <p:nvPr>
            <p:custDataLst>
              <p:tags r:id="rId3"/>
            </p:custDataLst>
          </p:nvPr>
        </p:nvSpPr>
        <p:spPr>
          <a:xfrm>
            <a:off x="841229" y="4789087"/>
            <a:ext cx="857724" cy="739417"/>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rgbClr val="2980B4"/>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flipV="1">
            <a:off x="10020526" y="583565"/>
            <a:ext cx="837113" cy="835660"/>
          </a:xfrm>
          <a:prstGeom prst="rect">
            <a:avLst/>
          </a:prstGeom>
        </p:spPr>
      </p:pic>
      <p:sp>
        <p:nvSpPr>
          <p:cNvPr id="14" name="矩形 13"/>
          <p:cNvSpPr/>
          <p:nvPr/>
        </p:nvSpPr>
        <p:spPr>
          <a:xfrm>
            <a:off x="763865" y="166034"/>
            <a:ext cx="2158283" cy="523220"/>
          </a:xfrm>
          <a:prstGeom prst="rect">
            <a:avLst/>
          </a:prstGeom>
        </p:spPr>
        <p:txBody>
          <a:bodyPr wrap="none" lIns="91440" tIns="45720" rIns="91440" bIns="45720" anchor="t">
            <a:spAutoFit/>
          </a:bodyPr>
          <a:lstStyle/>
          <a:p>
            <a:r>
              <a:rPr lang="en-US" altLang="zh-CN" sz="2800">
                <a:solidFill>
                  <a:schemeClr val="bg2">
                    <a:lumMod val="50000"/>
                  </a:schemeClr>
                </a:solidFill>
                <a:latin typeface="+mn-ea"/>
              </a:rPr>
              <a:t>Data Source</a:t>
            </a:r>
            <a:endParaRPr lang="en-US" altLang="zh-CN" sz="2800">
              <a:solidFill>
                <a:schemeClr val="bg2">
                  <a:lumMod val="50000"/>
                </a:schemeClr>
              </a:solidFill>
              <a:latin typeface="+mn-ea"/>
            </a:endParaRPr>
          </a:p>
        </p:txBody>
      </p:sp>
      <p:sp>
        <p:nvSpPr>
          <p:cNvPr id="19" name="Text Box 18"/>
          <p:cNvSpPr txBox="1"/>
          <p:nvPr/>
        </p:nvSpPr>
        <p:spPr>
          <a:xfrm>
            <a:off x="1945640" y="1205230"/>
            <a:ext cx="9810115" cy="645160"/>
          </a:xfrm>
          <a:prstGeom prst="rect">
            <a:avLst/>
          </a:prstGeom>
          <a:noFill/>
        </p:spPr>
        <p:txBody>
          <a:bodyPr wrap="square" lIns="91440" tIns="45720" rIns="91440" bIns="45720" rtlCol="0" anchor="t">
            <a:spAutoFit/>
          </a:bodyPr>
          <a:lstStyle/>
          <a:p>
            <a:pPr marL="285750" indent="-285750">
              <a:buFont typeface="Wingdings" panose="05000000000000000000" charset="0"/>
              <a:buChar char=""/>
            </a:pPr>
            <a:r>
              <a:rPr lang="en-US"/>
              <a:t>User portrait database (200k)</a:t>
            </a:r>
            <a:endParaRPr lang="en-US"/>
          </a:p>
          <a:p>
            <a:r>
              <a:rPr lang="en-US"/>
              <a:t> </a:t>
            </a:r>
            <a:r>
              <a:rPr lang="en-US" sz="1600">
                <a:solidFill>
                  <a:schemeClr val="accent1">
                    <a:lumMod val="75000"/>
                    <a:lumOff val="25000"/>
                  </a:schemeClr>
                </a:solidFill>
              </a:rPr>
              <a:t>https://www.kaggle.com/code/danieloehm/steam-game-recommendations/data </a:t>
            </a:r>
            <a:endParaRPr lang="en-US" sz="1600">
              <a:solidFill>
                <a:schemeClr val="accent1">
                  <a:lumMod val="75000"/>
                  <a:lumOff val="25000"/>
                </a:schemeClr>
              </a:solidFill>
              <a:cs typeface="Calibri Light"/>
            </a:endParaRPr>
          </a:p>
        </p:txBody>
      </p:sp>
      <p:sp>
        <p:nvSpPr>
          <p:cNvPr id="20" name="Text Box 19"/>
          <p:cNvSpPr txBox="1"/>
          <p:nvPr/>
        </p:nvSpPr>
        <p:spPr>
          <a:xfrm>
            <a:off x="1945640" y="1801979"/>
            <a:ext cx="9810115" cy="615553"/>
          </a:xfrm>
          <a:prstGeom prst="rect">
            <a:avLst/>
          </a:prstGeom>
          <a:noFill/>
        </p:spPr>
        <p:txBody>
          <a:bodyPr wrap="square" lIns="91440" tIns="45720" rIns="91440" bIns="45720" rtlCol="0" anchor="t">
            <a:spAutoFit/>
          </a:bodyPr>
          <a:lstStyle/>
          <a:p>
            <a:pPr marL="285750" indent="-285750">
              <a:buFont typeface="Wingdings" panose="05000000000000000000" charset="0"/>
              <a:buChar char=""/>
            </a:pPr>
            <a:r>
              <a:rPr lang="en-US"/>
              <a:t>steam game database (2.7k)</a:t>
            </a:r>
            <a:endParaRPr lang="en-US"/>
          </a:p>
          <a:p>
            <a:r>
              <a:rPr lang="en-US" sz="1600" u="sng">
                <a:ea typeface="+mn-lt"/>
                <a:cs typeface="+mn-lt"/>
                <a:hlinkClick r:id="rId5"/>
              </a:rPr>
              <a:t>https://www.kaggle.com/datasets/nikdavis/steam-store-games</a:t>
            </a:r>
            <a:endParaRPr lang="en-US"/>
          </a:p>
        </p:txBody>
      </p:sp>
      <p:pic>
        <p:nvPicPr>
          <p:cNvPr id="5" name="Picture 6" descr="Chart&#10;&#10;Description automatically generated"/>
          <p:cNvPicPr>
            <a:picLocks noChangeAspect="1"/>
          </p:cNvPicPr>
          <p:nvPr/>
        </p:nvPicPr>
        <p:blipFill rotWithShape="1">
          <a:blip r:embed="rId6"/>
          <a:srcRect l="943" t="555" r="61321" b="882"/>
          <a:stretch>
            <a:fillRect/>
          </a:stretch>
        </p:blipFill>
        <p:spPr>
          <a:xfrm>
            <a:off x="7785317" y="1850993"/>
            <a:ext cx="2583927" cy="4326968"/>
          </a:xfrm>
          <a:prstGeom prst="rect">
            <a:avLst/>
          </a:prstGeom>
        </p:spPr>
      </p:pic>
      <p:pic>
        <p:nvPicPr>
          <p:cNvPr id="7" name="Picture 8"/>
          <p:cNvPicPr>
            <a:picLocks noChangeAspect="1"/>
          </p:cNvPicPr>
          <p:nvPr/>
        </p:nvPicPr>
        <p:blipFill rotWithShape="1">
          <a:blip r:embed="rId7"/>
          <a:srcRect l="1385" t="2344" b="391"/>
          <a:stretch>
            <a:fillRect/>
          </a:stretch>
        </p:blipFill>
        <p:spPr>
          <a:xfrm>
            <a:off x="1707395" y="2590733"/>
            <a:ext cx="5999491" cy="35909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30700" y="190138"/>
            <a:ext cx="2011680" cy="521970"/>
          </a:xfrm>
          <a:prstGeom prst="rect">
            <a:avLst/>
          </a:prstGeom>
        </p:spPr>
        <p:txBody>
          <a:bodyPr wrap="none">
            <a:spAutoFit/>
          </a:bodyPr>
          <a:lstStyle/>
          <a:p>
            <a:r>
              <a:rPr lang="en-US" altLang="zh-CN" sz="2800">
                <a:solidFill>
                  <a:schemeClr val="bg2">
                    <a:lumMod val="50000"/>
                  </a:schemeClr>
                </a:solidFill>
                <a:latin typeface="+mn-ea"/>
              </a:rPr>
              <a:t>User cases</a:t>
            </a:r>
            <a:endParaRPr lang="en-US" altLang="zh-CN" sz="2800">
              <a:solidFill>
                <a:schemeClr val="bg2">
                  <a:lumMod val="50000"/>
                </a:schemeClr>
              </a:solidFill>
              <a:latin typeface="+mn-ea"/>
            </a:endParaRPr>
          </a:p>
        </p:txBody>
      </p:sp>
      <p:sp>
        <p:nvSpPr>
          <p:cNvPr id="3" name="Text Box 2"/>
          <p:cNvSpPr txBox="1"/>
          <p:nvPr/>
        </p:nvSpPr>
        <p:spPr>
          <a:xfrm>
            <a:off x="5935991" y="1115318"/>
            <a:ext cx="5758685" cy="4635115"/>
          </a:xfrm>
          <a:prstGeom prst="rect">
            <a:avLst/>
          </a:prstGeom>
          <a:noFill/>
        </p:spPr>
        <p:txBody>
          <a:bodyPr wrap="square" lIns="91440" tIns="45720" rIns="91440" bIns="45720" rtlCol="0" anchor="t">
            <a:spAutoFit/>
          </a:bodyPr>
          <a:lstStyle/>
          <a:p>
            <a:pPr algn="l">
              <a:lnSpc>
                <a:spcPct val="120000"/>
              </a:lnSpc>
            </a:pPr>
            <a:endParaRPr lang="en-US" b="1">
              <a:solidFill>
                <a:schemeClr val="accent3">
                  <a:lumMod val="75000"/>
                </a:schemeClr>
              </a:solidFill>
              <a:cs typeface="Calibri Light"/>
            </a:endParaRPr>
          </a:p>
          <a:p>
            <a:pPr>
              <a:lnSpc>
                <a:spcPct val="120000"/>
              </a:lnSpc>
            </a:pPr>
            <a:r>
              <a:rPr lang="en-US"/>
              <a:t>- Data Preprocess: </a:t>
            </a:r>
            <a:endParaRPr lang="en-US">
              <a:cs typeface="Calibri Light"/>
            </a:endParaRPr>
          </a:p>
          <a:p>
            <a:pPr marL="285750" indent="-285750">
              <a:lnSpc>
                <a:spcPct val="120000"/>
              </a:lnSpc>
              <a:buFont typeface="Arial" panose="020B0604020202090204"/>
              <a:buChar char="•"/>
            </a:pPr>
            <a:r>
              <a:rPr lang="en-US">
                <a:cs typeface="Calibri Light"/>
              </a:rPr>
              <a:t>User Data — Train (15.6m), Validation (4.4m), Test (2.2m)</a:t>
            </a:r>
            <a:endParaRPr lang="en-US">
              <a:cs typeface="Calibri Light"/>
            </a:endParaRPr>
          </a:p>
          <a:p>
            <a:pPr marL="285750" indent="-285750">
              <a:lnSpc>
                <a:spcPct val="120000"/>
              </a:lnSpc>
              <a:buFont typeface="Arial" panose="020B0604020202090204"/>
              <a:buChar char="•"/>
            </a:pPr>
            <a:r>
              <a:rPr lang="en-US">
                <a:cs typeface="Calibri Light"/>
              </a:rPr>
              <a:t>Game Data — Game (2.2k)</a:t>
            </a:r>
            <a:endParaRPr lang="en-US">
              <a:cs typeface="Calibri Light"/>
            </a:endParaRPr>
          </a:p>
          <a:p>
            <a:pPr>
              <a:lnSpc>
                <a:spcPct val="120000"/>
              </a:lnSpc>
            </a:pPr>
            <a:endParaRPr lang="en-US">
              <a:cs typeface="Calibri Light"/>
            </a:endParaRPr>
          </a:p>
          <a:p>
            <a:pPr>
              <a:lnSpc>
                <a:spcPct val="120000"/>
              </a:lnSpc>
            </a:pPr>
            <a:r>
              <a:rPr lang="en-US"/>
              <a:t>- Machine Learning:</a:t>
            </a:r>
            <a:r>
              <a:rPr lang="en-US">
                <a:cs typeface="Calibri Light"/>
              </a:rPr>
              <a:t> ALS Algorithms (Collaborative Filtering)</a:t>
            </a:r>
            <a:endParaRPr lang="en-US">
              <a:cs typeface="Calibri Light"/>
            </a:endParaRPr>
          </a:p>
          <a:p>
            <a:pPr>
              <a:lnSpc>
                <a:spcPct val="120000"/>
              </a:lnSpc>
            </a:pPr>
            <a:endParaRPr lang="en-US">
              <a:cs typeface="Calibri Light"/>
            </a:endParaRPr>
          </a:p>
          <a:p>
            <a:pPr>
              <a:lnSpc>
                <a:spcPct val="120000"/>
              </a:lnSpc>
            </a:pPr>
            <a:r>
              <a:rPr lang="en-US"/>
              <a:t>- System Design:</a:t>
            </a:r>
            <a:endParaRPr lang="en-US">
              <a:cs typeface="Calibri Light"/>
            </a:endParaRPr>
          </a:p>
          <a:p>
            <a:pPr marL="285750" indent="-285750">
              <a:lnSpc>
                <a:spcPct val="120000"/>
              </a:lnSpc>
              <a:buFont typeface="Arial" panose="020B0604020202090204"/>
              <a:buChar char="•"/>
            </a:pPr>
            <a:r>
              <a:rPr lang="en-US">
                <a:cs typeface="Calibri Light"/>
              </a:rPr>
              <a:t>Registered User Login  —&gt;  Get User ID </a:t>
            </a:r>
            <a:r>
              <a:rPr lang="en-US">
                <a:ea typeface="+mn-lt"/>
                <a:cs typeface="+mn-lt"/>
              </a:rPr>
              <a:t>—&gt; Recommendation (Static)</a:t>
            </a:r>
            <a:endParaRPr lang="en-US">
              <a:ea typeface="+mn-lt"/>
              <a:cs typeface="+mn-lt"/>
            </a:endParaRPr>
          </a:p>
          <a:p>
            <a:pPr marL="285750" indent="-285750">
              <a:lnSpc>
                <a:spcPct val="120000"/>
              </a:lnSpc>
              <a:buFont typeface="Arial" panose="020B0604020202090204"/>
              <a:buChar char="•"/>
            </a:pPr>
            <a:r>
              <a:rPr lang="en-US">
                <a:solidFill>
                  <a:srgbClr val="000000"/>
                </a:solidFill>
                <a:cs typeface="Calibri Light"/>
              </a:rPr>
              <a:t>New User/ Registered User Search </a:t>
            </a:r>
            <a:r>
              <a:rPr lang="en-US">
                <a:ea typeface="+mn-lt"/>
                <a:cs typeface="+mn-lt"/>
              </a:rPr>
              <a:t>—&gt; Get User ID &amp; Game Name —&gt; Model —&gt; Recommendation (Dynamic)</a:t>
            </a:r>
            <a:endParaRPr lang="en-US">
              <a:solidFill>
                <a:srgbClr val="000000"/>
              </a:solidFill>
              <a:cs typeface="Calibri Light"/>
            </a:endParaRPr>
          </a:p>
          <a:p>
            <a:endParaRPr lang="en-US">
              <a:solidFill>
                <a:srgbClr val="000000"/>
              </a:solidFill>
              <a:cs typeface="Calibri Light"/>
            </a:endParaRPr>
          </a:p>
          <a:p>
            <a:endParaRPr lang="en-US" b="1">
              <a:solidFill>
                <a:schemeClr val="accent3">
                  <a:lumMod val="75000"/>
                </a:schemeClr>
              </a:solidFill>
              <a:cs typeface="Calibri Light"/>
            </a:endParaRPr>
          </a:p>
        </p:txBody>
      </p:sp>
      <p:pic>
        <p:nvPicPr>
          <p:cNvPr id="2" name="Picture 3" descr="Graphical user interface&#10;&#10;Description automatically generated"/>
          <p:cNvPicPr>
            <a:picLocks noChangeAspect="1"/>
          </p:cNvPicPr>
          <p:nvPr/>
        </p:nvPicPr>
        <p:blipFill>
          <a:blip r:embed="rId1"/>
          <a:stretch>
            <a:fillRect/>
          </a:stretch>
        </p:blipFill>
        <p:spPr>
          <a:xfrm>
            <a:off x="1285876" y="995089"/>
            <a:ext cx="3804212" cy="5059599"/>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27"/>
          <p:cNvSpPr txBox="1"/>
          <p:nvPr/>
        </p:nvSpPr>
        <p:spPr>
          <a:xfrm>
            <a:off x="4072750" y="986499"/>
            <a:ext cx="7724752" cy="5583067"/>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2000" kern="0">
                <a:latin typeface="华文细黑"/>
                <a:ea typeface="华文细黑"/>
                <a:sym typeface="+mn-ea"/>
              </a:rPr>
              <a:t>For ML: </a:t>
            </a:r>
            <a:r>
              <a:rPr lang="en-US" sz="2000" b="1" kern="0">
                <a:latin typeface="华文细黑"/>
                <a:ea typeface="华文细黑"/>
                <a:sym typeface="+mn-ea"/>
              </a:rPr>
              <a:t>Alternating Least Square Algorithms (Collaborative Filtering)</a:t>
            </a:r>
            <a:endParaRPr lang="en-US" altLang="zh-CN" sz="2000" b="1" kern="0">
              <a:latin typeface="华文细黑"/>
              <a:ea typeface="华文细黑"/>
            </a:endParaRPr>
          </a:p>
          <a:p>
            <a:pPr>
              <a:lnSpc>
                <a:spcPct val="120000"/>
              </a:lnSpc>
            </a:pPr>
            <a:r>
              <a:rPr lang="en-US" altLang="zh-CN" sz="2000" kern="0">
                <a:latin typeface="Calibri Light"/>
                <a:ea typeface="华文细黑"/>
                <a:cs typeface="Calibri Light"/>
              </a:rPr>
              <a:t>Using similarities between users and items simultaneously to provide recommendations.</a:t>
            </a:r>
            <a:endParaRPr lang="en-US" altLang="zh-CN" sz="2000" kern="0">
              <a:latin typeface="Calibri Light"/>
              <a:ea typeface="华文细黑"/>
              <a:cs typeface="Calibri Light"/>
            </a:endParaRPr>
          </a:p>
          <a:p>
            <a:pPr marL="285750" indent="-285750">
              <a:lnSpc>
                <a:spcPct val="120000"/>
              </a:lnSpc>
              <a:buFont typeface="Wingdings" panose="05000000000000000000"/>
              <a:buChar char="§"/>
            </a:pPr>
            <a:r>
              <a:rPr lang="en-US" sz="1600" kern="0">
                <a:ea typeface="+mn-lt"/>
                <a:cs typeface="+mn-lt"/>
              </a:rPr>
              <a:t>Matrix factorization models are superior to </a:t>
            </a:r>
            <a:r>
              <a:rPr lang="en-US" sz="1600" i="1" kern="0">
                <a:ea typeface="+mn-lt"/>
                <a:cs typeface="+mn-lt"/>
              </a:rPr>
              <a:t>classic nearest-neighbor techniques</a:t>
            </a:r>
            <a:r>
              <a:rPr lang="en-US" sz="1600" kern="0">
                <a:ea typeface="+mn-lt"/>
                <a:cs typeface="+mn-lt"/>
              </a:rPr>
              <a:t> for producing product recommendations, allowing the incorporation of additional information such as implicit feedback, temporal effects, and confidence levels</a:t>
            </a:r>
            <a:endParaRPr lang="en-US" sz="1600" kern="0">
              <a:ea typeface="+mn-lt"/>
              <a:cs typeface="+mn-lt"/>
            </a:endParaRPr>
          </a:p>
          <a:p>
            <a:pPr marL="285750" indent="-285750">
              <a:lnSpc>
                <a:spcPct val="120000"/>
              </a:lnSpc>
              <a:buFont typeface="Wingdings" panose="05000000000000000000"/>
              <a:buChar char="§"/>
            </a:pPr>
            <a:r>
              <a:rPr lang="en-US" sz="1600" kern="0">
                <a:ea typeface="华文细黑"/>
                <a:cs typeface="+mn-lt"/>
              </a:rPr>
              <a:t>Easy to use: ALS Algorithms is in </a:t>
            </a:r>
            <a:r>
              <a:rPr lang="en-US" sz="1600" kern="0" err="1">
                <a:ea typeface="华文细黑"/>
                <a:cs typeface="+mn-lt"/>
              </a:rPr>
              <a:t>spark</a:t>
            </a:r>
            <a:r>
              <a:rPr lang="en-US" sz="1600" kern="0" err="1">
                <a:ea typeface="+mn-lt"/>
                <a:cs typeface="+mn-lt"/>
              </a:rPr>
              <a:t>.mllib</a:t>
            </a:r>
            <a:r>
              <a:rPr lang="en-US" sz="1600" kern="0">
                <a:ea typeface="+mn-lt"/>
                <a:cs typeface="+mn-lt"/>
              </a:rPr>
              <a:t> package</a:t>
            </a:r>
            <a:endParaRPr lang="en-US" sz="1600" kern="0">
              <a:ea typeface="华文细黑"/>
              <a:cs typeface="+mn-lt"/>
            </a:endParaRPr>
          </a:p>
          <a:p>
            <a:pPr marL="285750" indent="-285750">
              <a:lnSpc>
                <a:spcPct val="120000"/>
              </a:lnSpc>
              <a:buFont typeface="Wingdings" panose="05000000000000000000"/>
              <a:buChar char="§"/>
            </a:pPr>
            <a:endParaRPr lang="en-US" sz="1600" kern="0">
              <a:latin typeface="Calibri Light"/>
              <a:ea typeface="华文细黑"/>
              <a:cs typeface="Calibri Light"/>
            </a:endParaRPr>
          </a:p>
          <a:p>
            <a:pPr>
              <a:lnSpc>
                <a:spcPct val="120000"/>
              </a:lnSpc>
            </a:pPr>
            <a:r>
              <a:rPr lang="en-US" sz="2000" kern="0">
                <a:latin typeface="华文细黑"/>
                <a:ea typeface="华文细黑"/>
              </a:rPr>
              <a:t>For Data R/W: </a:t>
            </a:r>
            <a:r>
              <a:rPr lang="en-US" sz="2000" b="1" kern="0">
                <a:latin typeface="华文细黑"/>
                <a:ea typeface="华文细黑"/>
              </a:rPr>
              <a:t>MongoDB &amp; Spark &amp; Mongo-Spark-Connector</a:t>
            </a:r>
            <a:endParaRPr lang="en-US" sz="2000" b="1" kern="0">
              <a:latin typeface="华文细黑"/>
              <a:ea typeface="华文细黑"/>
            </a:endParaRPr>
          </a:p>
          <a:p>
            <a:pPr>
              <a:lnSpc>
                <a:spcPct val="120000"/>
              </a:lnSpc>
            </a:pPr>
            <a:endParaRPr lang="en-US" sz="2000" b="1" kern="0">
              <a:latin typeface="华文细黑"/>
              <a:ea typeface="华文细黑"/>
              <a:cs typeface="+mn-lt"/>
            </a:endParaRPr>
          </a:p>
          <a:p>
            <a:pPr>
              <a:lnSpc>
                <a:spcPct val="120000"/>
              </a:lnSpc>
            </a:pPr>
            <a:r>
              <a:rPr lang="en-US" sz="2000" kern="0">
                <a:latin typeface="华文细黑"/>
                <a:ea typeface="华文细黑"/>
              </a:rPr>
              <a:t>For System: </a:t>
            </a:r>
            <a:r>
              <a:rPr lang="en-US" sz="2000" b="1" kern="0">
                <a:latin typeface="华文细黑"/>
                <a:ea typeface="华文细黑"/>
              </a:rPr>
              <a:t>Play Framework &amp; Swagger &amp; </a:t>
            </a:r>
            <a:r>
              <a:rPr lang="en-US" sz="2000" b="1" kern="0" err="1">
                <a:latin typeface="华文细黑"/>
                <a:ea typeface="华文细黑"/>
              </a:rPr>
              <a:t>ReactiveMongo</a:t>
            </a:r>
            <a:endParaRPr lang="en-US" sz="2000" b="1" kern="0">
              <a:latin typeface="华文细黑"/>
              <a:ea typeface="华文细黑"/>
            </a:endParaRPr>
          </a:p>
          <a:p>
            <a:pPr marL="285750" indent="-285750">
              <a:lnSpc>
                <a:spcPct val="120000"/>
              </a:lnSpc>
              <a:buFont typeface="Wingdings" panose="05000000000000000000"/>
              <a:buChar char="§"/>
            </a:pPr>
            <a:r>
              <a:rPr lang="en-US" sz="1600" kern="0">
                <a:ea typeface="+mn-lt"/>
                <a:cs typeface="+mn-lt"/>
              </a:rPr>
              <a:t>Using </a:t>
            </a:r>
            <a:r>
              <a:rPr lang="en-US" sz="1600" kern="0" err="1">
                <a:ea typeface="+mn-lt"/>
                <a:cs typeface="+mn-lt"/>
              </a:rPr>
              <a:t>ReactiveMongo</a:t>
            </a:r>
            <a:r>
              <a:rPr lang="en-US" sz="1600" kern="0">
                <a:ea typeface="+mn-lt"/>
                <a:cs typeface="+mn-lt"/>
              </a:rPr>
              <a:t> API to connect project with MongoDB</a:t>
            </a:r>
            <a:endParaRPr lang="en-US" sz="1600" kern="0">
              <a:ea typeface="+mn-lt"/>
              <a:cs typeface="+mn-lt"/>
            </a:endParaRPr>
          </a:p>
          <a:p>
            <a:pPr marL="285750" indent="-285750">
              <a:lnSpc>
                <a:spcPct val="120000"/>
              </a:lnSpc>
              <a:buFont typeface="Wingdings" panose="05000000000000000000"/>
              <a:buChar char="§"/>
            </a:pPr>
            <a:r>
              <a:rPr lang="en-US" sz="1600" kern="0">
                <a:ea typeface="+mn-lt"/>
                <a:cs typeface="+mn-lt"/>
              </a:rPr>
              <a:t>Connecting to Swagger-UI with annotations</a:t>
            </a:r>
            <a:endParaRPr lang="en-US" sz="1600" kern="0">
              <a:ea typeface="+mn-lt"/>
              <a:cs typeface="+mn-lt"/>
            </a:endParaRPr>
          </a:p>
          <a:p>
            <a:pPr marL="285750" indent="-285750">
              <a:lnSpc>
                <a:spcPct val="120000"/>
              </a:lnSpc>
              <a:buFont typeface="Wingdings" panose="05000000000000000000"/>
              <a:buChar char="§"/>
            </a:pPr>
            <a:endParaRPr lang="en-US" sz="1600" kern="0">
              <a:latin typeface="Calibri Light"/>
              <a:ea typeface="华文细黑"/>
              <a:cs typeface="+mn-lt"/>
            </a:endParaRPr>
          </a:p>
          <a:p>
            <a:pPr marL="285750" indent="-285750">
              <a:lnSpc>
                <a:spcPct val="120000"/>
              </a:lnSpc>
              <a:buFont typeface="Wingdings" panose="05000000000000000000"/>
              <a:buChar char="§"/>
            </a:pPr>
            <a:r>
              <a:rPr lang="en-US" sz="1600" kern="0">
                <a:latin typeface="Calibri Light"/>
                <a:ea typeface="华文细黑"/>
                <a:cs typeface="+mn-lt"/>
              </a:rPr>
              <a:t>(99.6% Scala)</a:t>
            </a:r>
            <a:endParaRPr lang="en-US" sz="1600" kern="0">
              <a:latin typeface="Calibri Light"/>
              <a:ea typeface="华文细黑"/>
              <a:cs typeface="+mn-lt"/>
            </a:endParaRPr>
          </a:p>
          <a:p>
            <a:endParaRPr lang="en-US" sz="1600" kern="0">
              <a:latin typeface="Calibri Light"/>
              <a:ea typeface="华文细黑"/>
              <a:cs typeface="+mn-lt"/>
            </a:endParaRPr>
          </a:p>
        </p:txBody>
      </p:sp>
      <p:sp>
        <p:nvSpPr>
          <p:cNvPr id="22" name="矩形 21"/>
          <p:cNvSpPr/>
          <p:nvPr/>
        </p:nvSpPr>
        <p:spPr>
          <a:xfrm>
            <a:off x="730700" y="190138"/>
            <a:ext cx="2321560" cy="521970"/>
          </a:xfrm>
          <a:prstGeom prst="rect">
            <a:avLst/>
          </a:prstGeom>
        </p:spPr>
        <p:txBody>
          <a:bodyPr wrap="none">
            <a:spAutoFit/>
          </a:bodyPr>
          <a:lstStyle/>
          <a:p>
            <a:r>
              <a:rPr lang="en-US" altLang="zh-CN" sz="2800">
                <a:solidFill>
                  <a:schemeClr val="bg2">
                    <a:lumMod val="50000"/>
                  </a:schemeClr>
                </a:solidFill>
                <a:latin typeface="+mn-ea"/>
              </a:rPr>
              <a:t>Methodology</a:t>
            </a:r>
            <a:endParaRPr lang="en-US" altLang="zh-CN" sz="2800">
              <a:solidFill>
                <a:schemeClr val="bg2">
                  <a:lumMod val="50000"/>
                </a:schemeClr>
              </a:solidFill>
              <a:latin typeface="+mn-ea"/>
            </a:endParaRPr>
          </a:p>
        </p:txBody>
      </p:sp>
      <p:sp>
        <p:nvSpPr>
          <p:cNvPr id="12" name="矩形 11"/>
          <p:cNvSpPr/>
          <p:nvPr/>
        </p:nvSpPr>
        <p:spPr>
          <a:xfrm>
            <a:off x="607780" y="2598646"/>
            <a:ext cx="3286654" cy="1648966"/>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1"/>
          <p:cNvSpPr/>
          <p:nvPr/>
        </p:nvSpPr>
        <p:spPr>
          <a:xfrm>
            <a:off x="607780" y="2598647"/>
            <a:ext cx="3286655" cy="1648966"/>
          </a:xfrm>
          <a:prstGeom prst="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2" name="Picture 2"/>
          <p:cNvPicPr>
            <a:picLocks noChangeAspect="1"/>
          </p:cNvPicPr>
          <p:nvPr/>
        </p:nvPicPr>
        <p:blipFill>
          <a:blip r:embed="rId2"/>
          <a:stretch>
            <a:fillRect/>
          </a:stretch>
        </p:blipFill>
        <p:spPr>
          <a:xfrm>
            <a:off x="5705959" y="5653873"/>
            <a:ext cx="2743200" cy="974661"/>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814"/>
          <p:cNvSpPr>
            <a:spLocks noEditPoints="1"/>
          </p:cNvSpPr>
          <p:nvPr/>
        </p:nvSpPr>
        <p:spPr>
          <a:xfrm>
            <a:off x="5148580" y="2136775"/>
            <a:ext cx="22225" cy="435610"/>
          </a:xfrm>
          <a:custGeom>
            <a:avLst/>
            <a:gdLst>
              <a:gd name="txL" fmla="*/ 0 w 4"/>
              <a:gd name="txT" fmla="*/ 0 h 80"/>
              <a:gd name="txR" fmla="*/ 4 w 4"/>
              <a:gd name="txB" fmla="*/ 80 h 80"/>
            </a:gdLst>
            <a:ahLst/>
            <a:cxnLst>
              <a:cxn ang="0">
                <a:pos x="0" y="463550"/>
              </a:cxn>
              <a:cxn ang="0">
                <a:pos x="0" y="463550"/>
              </a:cxn>
              <a:cxn ang="0">
                <a:pos x="0" y="463550"/>
              </a:cxn>
              <a:cxn ang="0">
                <a:pos x="0" y="463550"/>
              </a:cxn>
              <a:cxn ang="0">
                <a:pos x="0" y="0"/>
              </a:cxn>
              <a:cxn ang="0">
                <a:pos x="0" y="0"/>
              </a:cxn>
              <a:cxn ang="0">
                <a:pos x="23813" y="0"/>
              </a:cxn>
              <a:cxn ang="0">
                <a:pos x="0" y="0"/>
              </a:cxn>
            </a:cxnLst>
            <a:rect l="txL" t="txT" r="txR" b="txB"/>
            <a:pathLst>
              <a:path w="4" h="80">
                <a:moveTo>
                  <a:pt x="0" y="80"/>
                </a:moveTo>
                <a:cubicBezTo>
                  <a:pt x="0" y="80"/>
                  <a:pt x="0" y="80"/>
                  <a:pt x="0" y="80"/>
                </a:cubicBezTo>
                <a:cubicBezTo>
                  <a:pt x="0" y="80"/>
                  <a:pt x="0" y="80"/>
                  <a:pt x="0" y="80"/>
                </a:cubicBezTo>
                <a:cubicBezTo>
                  <a:pt x="0" y="80"/>
                  <a:pt x="0" y="80"/>
                  <a:pt x="0" y="80"/>
                </a:cubicBezTo>
                <a:moveTo>
                  <a:pt x="0" y="0"/>
                </a:moveTo>
                <a:cubicBezTo>
                  <a:pt x="0" y="0"/>
                  <a:pt x="0" y="0"/>
                  <a:pt x="0" y="0"/>
                </a:cubicBezTo>
                <a:cubicBezTo>
                  <a:pt x="1" y="0"/>
                  <a:pt x="3" y="0"/>
                  <a:pt x="4" y="0"/>
                </a:cubicBezTo>
                <a:cubicBezTo>
                  <a:pt x="3" y="0"/>
                  <a:pt x="1" y="0"/>
                  <a:pt x="0" y="0"/>
                </a:cubicBezTo>
              </a:path>
            </a:pathLst>
          </a:custGeom>
          <a:solidFill>
            <a:srgbClr val="EB4B89">
              <a:alpha val="100000"/>
            </a:srgbClr>
          </a:solidFill>
          <a:ln w="9525">
            <a:noFill/>
          </a:ln>
        </p:spPr>
        <p:txBody>
          <a:bodyPr/>
          <a:lstStyle/>
          <a:p>
            <a:endParaRPr lang="zh-CN" altLang="en-US"/>
          </a:p>
        </p:txBody>
      </p:sp>
      <p:sp>
        <p:nvSpPr>
          <p:cNvPr id="3" name="Freeform 1816"/>
          <p:cNvSpPr/>
          <p:nvPr/>
        </p:nvSpPr>
        <p:spPr>
          <a:xfrm>
            <a:off x="5154295" y="2272665"/>
            <a:ext cx="16510" cy="10160"/>
          </a:xfrm>
          <a:custGeom>
            <a:avLst/>
            <a:gdLst>
              <a:gd name="txL" fmla="*/ 0 w 11"/>
              <a:gd name="txT" fmla="*/ 0 h 7"/>
              <a:gd name="txR" fmla="*/ 11 w 11"/>
              <a:gd name="txB" fmla="*/ 7 h 7"/>
            </a:gdLst>
            <a:ahLst/>
            <a:cxnLst>
              <a:cxn ang="0">
                <a:pos x="0" y="11113"/>
              </a:cxn>
              <a:cxn ang="0">
                <a:pos x="0" y="6350"/>
              </a:cxn>
              <a:cxn ang="0">
                <a:pos x="17463" y="0"/>
              </a:cxn>
              <a:cxn ang="0">
                <a:pos x="17463" y="0"/>
              </a:cxn>
              <a:cxn ang="0">
                <a:pos x="17463" y="0"/>
              </a:cxn>
              <a:cxn ang="0">
                <a:pos x="0" y="11113"/>
              </a:cxn>
              <a:cxn ang="0">
                <a:pos x="0" y="11113"/>
              </a:cxn>
            </a:cxnLst>
            <a:rect l="txL" t="txT" r="txR" b="txB"/>
            <a:pathLst>
              <a:path w="11" h="7">
                <a:moveTo>
                  <a:pt x="0" y="7"/>
                </a:moveTo>
                <a:lnTo>
                  <a:pt x="0" y="4"/>
                </a:lnTo>
                <a:lnTo>
                  <a:pt x="11" y="0"/>
                </a:lnTo>
                <a:lnTo>
                  <a:pt x="11" y="0"/>
                </a:lnTo>
                <a:lnTo>
                  <a:pt x="11" y="0"/>
                </a:lnTo>
                <a:lnTo>
                  <a:pt x="0" y="7"/>
                </a:lnTo>
                <a:lnTo>
                  <a:pt x="0" y="7"/>
                </a:lnTo>
                <a:close/>
              </a:path>
            </a:pathLst>
          </a:custGeom>
          <a:solidFill>
            <a:srgbClr val="EFE9EB">
              <a:alpha val="100000"/>
            </a:srgbClr>
          </a:solidFill>
          <a:ln w="9525">
            <a:noFill/>
          </a:ln>
        </p:spPr>
        <p:txBody>
          <a:bodyPr/>
          <a:lstStyle/>
          <a:p>
            <a:endParaRPr lang="zh-CN" altLang="en-US"/>
          </a:p>
        </p:txBody>
      </p:sp>
      <p:sp>
        <p:nvSpPr>
          <p:cNvPr id="4" name="Freeform 1820"/>
          <p:cNvSpPr>
            <a:spLocks noEditPoints="1"/>
          </p:cNvSpPr>
          <p:nvPr/>
        </p:nvSpPr>
        <p:spPr>
          <a:xfrm>
            <a:off x="4083685" y="3049905"/>
            <a:ext cx="213360" cy="217805"/>
          </a:xfrm>
          <a:custGeom>
            <a:avLst/>
            <a:gdLst>
              <a:gd name="txL" fmla="*/ 0 w 39"/>
              <a:gd name="txT" fmla="*/ 0 h 40"/>
              <a:gd name="txR" fmla="*/ 39 w 39"/>
              <a:gd name="txB" fmla="*/ 40 h 40"/>
            </a:gdLst>
            <a:ahLst/>
            <a:cxnLst>
              <a:cxn ang="0">
                <a:pos x="139700" y="46355"/>
              </a:cxn>
              <a:cxn ang="0">
                <a:pos x="227013" y="231775"/>
              </a:cxn>
              <a:cxn ang="0">
                <a:pos x="197909" y="115888"/>
              </a:cxn>
              <a:cxn ang="0">
                <a:pos x="139700" y="46355"/>
              </a:cxn>
              <a:cxn ang="0">
                <a:pos x="0" y="0"/>
              </a:cxn>
              <a:cxn ang="0">
                <a:pos x="0" y="0"/>
              </a:cxn>
              <a:cxn ang="0">
                <a:pos x="11642" y="0"/>
              </a:cxn>
              <a:cxn ang="0">
                <a:pos x="0" y="0"/>
              </a:cxn>
            </a:cxnLst>
            <a:rect l="txL" t="txT" r="txR" b="txB"/>
            <a:pathLst>
              <a:path w="39" h="40">
                <a:moveTo>
                  <a:pt x="24" y="8"/>
                </a:moveTo>
                <a:cubicBezTo>
                  <a:pt x="34" y="16"/>
                  <a:pt x="39" y="28"/>
                  <a:pt x="39" y="40"/>
                </a:cubicBezTo>
                <a:cubicBezTo>
                  <a:pt x="39" y="33"/>
                  <a:pt x="38" y="26"/>
                  <a:pt x="34" y="20"/>
                </a:cubicBezTo>
                <a:cubicBezTo>
                  <a:pt x="31" y="15"/>
                  <a:pt x="28" y="11"/>
                  <a:pt x="24" y="8"/>
                </a:cubicBezTo>
                <a:moveTo>
                  <a:pt x="0" y="0"/>
                </a:moveTo>
                <a:cubicBezTo>
                  <a:pt x="0" y="0"/>
                  <a:pt x="0" y="0"/>
                  <a:pt x="0" y="0"/>
                </a:cubicBezTo>
                <a:cubicBezTo>
                  <a:pt x="1" y="0"/>
                  <a:pt x="2" y="0"/>
                  <a:pt x="2" y="0"/>
                </a:cubicBezTo>
                <a:cubicBezTo>
                  <a:pt x="2" y="0"/>
                  <a:pt x="1" y="0"/>
                  <a:pt x="0" y="0"/>
                </a:cubicBezTo>
              </a:path>
            </a:pathLst>
          </a:custGeom>
          <a:solidFill>
            <a:srgbClr val="313A42">
              <a:alpha val="100000"/>
            </a:srgbClr>
          </a:solidFill>
          <a:ln w="9525">
            <a:noFill/>
          </a:ln>
        </p:spPr>
        <p:txBody>
          <a:bodyPr/>
          <a:lstStyle/>
          <a:p>
            <a:endParaRPr lang="zh-CN" altLang="en-US"/>
          </a:p>
        </p:txBody>
      </p:sp>
      <p:sp>
        <p:nvSpPr>
          <p:cNvPr id="5" name="Freeform 1830"/>
          <p:cNvSpPr>
            <a:spLocks noEditPoints="1"/>
          </p:cNvSpPr>
          <p:nvPr/>
        </p:nvSpPr>
        <p:spPr>
          <a:xfrm>
            <a:off x="7400290" y="2077720"/>
            <a:ext cx="191135" cy="332740"/>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a:lstStyle/>
          <a:p>
            <a:endParaRPr lang="zh-CN" altLang="en-US"/>
          </a:p>
        </p:txBody>
      </p:sp>
      <p:sp>
        <p:nvSpPr>
          <p:cNvPr id="6" name="Freeform 1835"/>
          <p:cNvSpPr>
            <a:spLocks noEditPoints="1"/>
          </p:cNvSpPr>
          <p:nvPr/>
        </p:nvSpPr>
        <p:spPr>
          <a:xfrm>
            <a:off x="5078095" y="4171950"/>
            <a:ext cx="191135" cy="227965"/>
          </a:xfrm>
          <a:custGeom>
            <a:avLst/>
            <a:gdLst>
              <a:gd name="txL" fmla="*/ 0 w 35"/>
              <a:gd name="txT" fmla="*/ 0 h 42"/>
              <a:gd name="txR" fmla="*/ 35 w 35"/>
              <a:gd name="txB" fmla="*/ 42 h 42"/>
            </a:gdLst>
            <a:ahLst/>
            <a:cxnLst>
              <a:cxn ang="0">
                <a:pos x="203200" y="52047"/>
              </a:cxn>
              <a:cxn ang="0">
                <a:pos x="174171" y="138793"/>
              </a:cxn>
              <a:cxn ang="0">
                <a:pos x="0" y="242887"/>
              </a:cxn>
              <a:cxn ang="0">
                <a:pos x="0" y="242887"/>
              </a:cxn>
              <a:cxn ang="0">
                <a:pos x="98697" y="213972"/>
              </a:cxn>
              <a:cxn ang="0">
                <a:pos x="203200" y="52047"/>
              </a:cxn>
              <a:cxn ang="0">
                <a:pos x="203200" y="46264"/>
              </a:cxn>
              <a:cxn ang="0">
                <a:pos x="203200" y="52047"/>
              </a:cxn>
              <a:cxn ang="0">
                <a:pos x="203200" y="46264"/>
              </a:cxn>
              <a:cxn ang="0">
                <a:pos x="203200" y="40481"/>
              </a:cxn>
              <a:cxn ang="0">
                <a:pos x="203200" y="46264"/>
              </a:cxn>
              <a:cxn ang="0">
                <a:pos x="203200" y="40481"/>
              </a:cxn>
              <a:cxn ang="0">
                <a:pos x="203200" y="40481"/>
              </a:cxn>
              <a:cxn ang="0">
                <a:pos x="203200" y="40481"/>
              </a:cxn>
              <a:cxn ang="0">
                <a:pos x="203200" y="40481"/>
              </a:cxn>
              <a:cxn ang="0">
                <a:pos x="203200" y="34698"/>
              </a:cxn>
              <a:cxn ang="0">
                <a:pos x="203200" y="34698"/>
              </a:cxn>
              <a:cxn ang="0">
                <a:pos x="203200" y="34698"/>
              </a:cxn>
              <a:cxn ang="0">
                <a:pos x="203200" y="28915"/>
              </a:cxn>
              <a:cxn ang="0">
                <a:pos x="203200" y="28915"/>
              </a:cxn>
              <a:cxn ang="0">
                <a:pos x="203200" y="28915"/>
              </a:cxn>
              <a:cxn ang="0">
                <a:pos x="203200" y="23132"/>
              </a:cxn>
              <a:cxn ang="0">
                <a:pos x="203200" y="23132"/>
              </a:cxn>
              <a:cxn ang="0">
                <a:pos x="203200" y="23132"/>
              </a:cxn>
              <a:cxn ang="0">
                <a:pos x="203200" y="17349"/>
              </a:cxn>
              <a:cxn ang="0">
                <a:pos x="203200" y="23132"/>
              </a:cxn>
              <a:cxn ang="0">
                <a:pos x="203200" y="17349"/>
              </a:cxn>
              <a:cxn ang="0">
                <a:pos x="203200" y="11566"/>
              </a:cxn>
              <a:cxn ang="0">
                <a:pos x="203200" y="17349"/>
              </a:cxn>
              <a:cxn ang="0">
                <a:pos x="203200" y="11566"/>
              </a:cxn>
              <a:cxn ang="0">
                <a:pos x="203200" y="5783"/>
              </a:cxn>
              <a:cxn ang="0">
                <a:pos x="203200" y="11566"/>
              </a:cxn>
              <a:cxn ang="0">
                <a:pos x="203200" y="5783"/>
              </a:cxn>
              <a:cxn ang="0">
                <a:pos x="203200" y="5783"/>
              </a:cxn>
              <a:cxn ang="0">
                <a:pos x="203200" y="5783"/>
              </a:cxn>
              <a:cxn ang="0">
                <a:pos x="203200" y="5783"/>
              </a:cxn>
              <a:cxn ang="0">
                <a:pos x="203200" y="0"/>
              </a:cxn>
              <a:cxn ang="0">
                <a:pos x="203200" y="0"/>
              </a:cxn>
              <a:cxn ang="0">
                <a:pos x="203200" y="0"/>
              </a:cxn>
            </a:cxnLst>
            <a:rect l="txL" t="txT" r="txR" b="txB"/>
            <a:pathLst>
              <a:path w="35" h="42">
                <a:moveTo>
                  <a:pt x="35" y="9"/>
                </a:moveTo>
                <a:cubicBezTo>
                  <a:pt x="34" y="14"/>
                  <a:pt x="33" y="19"/>
                  <a:pt x="30" y="24"/>
                </a:cubicBezTo>
                <a:cubicBezTo>
                  <a:pt x="24" y="35"/>
                  <a:pt x="12" y="41"/>
                  <a:pt x="0" y="42"/>
                </a:cubicBezTo>
                <a:cubicBezTo>
                  <a:pt x="0" y="42"/>
                  <a:pt x="0" y="42"/>
                  <a:pt x="0" y="42"/>
                </a:cubicBezTo>
                <a:cubicBezTo>
                  <a:pt x="5" y="42"/>
                  <a:pt x="11" y="40"/>
                  <a:pt x="17" y="37"/>
                </a:cubicBezTo>
                <a:cubicBezTo>
                  <a:pt x="27" y="31"/>
                  <a:pt x="34" y="20"/>
                  <a:pt x="35" y="9"/>
                </a:cubicBezTo>
                <a:moveTo>
                  <a:pt x="35" y="8"/>
                </a:moveTo>
                <a:cubicBezTo>
                  <a:pt x="35" y="8"/>
                  <a:pt x="35" y="9"/>
                  <a:pt x="35" y="9"/>
                </a:cubicBezTo>
                <a:cubicBezTo>
                  <a:pt x="35" y="9"/>
                  <a:pt x="35" y="8"/>
                  <a:pt x="35" y="8"/>
                </a:cubicBezTo>
                <a:moveTo>
                  <a:pt x="35" y="7"/>
                </a:moveTo>
                <a:cubicBezTo>
                  <a:pt x="35" y="8"/>
                  <a:pt x="35" y="8"/>
                  <a:pt x="35" y="8"/>
                </a:cubicBezTo>
                <a:cubicBezTo>
                  <a:pt x="35" y="8"/>
                  <a:pt x="35" y="8"/>
                  <a:pt x="35" y="7"/>
                </a:cubicBezTo>
                <a:moveTo>
                  <a:pt x="35" y="7"/>
                </a:moveTo>
                <a:cubicBezTo>
                  <a:pt x="35" y="7"/>
                  <a:pt x="35" y="7"/>
                  <a:pt x="35" y="7"/>
                </a:cubicBezTo>
                <a:cubicBezTo>
                  <a:pt x="35" y="7"/>
                  <a:pt x="35" y="7"/>
                  <a:pt x="35" y="7"/>
                </a:cubicBezTo>
                <a:moveTo>
                  <a:pt x="35" y="6"/>
                </a:moveTo>
                <a:cubicBezTo>
                  <a:pt x="35" y="6"/>
                  <a:pt x="35" y="6"/>
                  <a:pt x="35" y="6"/>
                </a:cubicBezTo>
                <a:cubicBezTo>
                  <a:pt x="35" y="6"/>
                  <a:pt x="35" y="6"/>
                  <a:pt x="35" y="6"/>
                </a:cubicBezTo>
                <a:moveTo>
                  <a:pt x="35" y="5"/>
                </a:moveTo>
                <a:cubicBezTo>
                  <a:pt x="35" y="5"/>
                  <a:pt x="35" y="5"/>
                  <a:pt x="35" y="5"/>
                </a:cubicBezTo>
                <a:cubicBezTo>
                  <a:pt x="35" y="5"/>
                  <a:pt x="35" y="5"/>
                  <a:pt x="35" y="5"/>
                </a:cubicBezTo>
                <a:moveTo>
                  <a:pt x="35" y="4"/>
                </a:moveTo>
                <a:cubicBezTo>
                  <a:pt x="35" y="4"/>
                  <a:pt x="35" y="4"/>
                  <a:pt x="35" y="4"/>
                </a:cubicBezTo>
                <a:cubicBezTo>
                  <a:pt x="35" y="4"/>
                  <a:pt x="35" y="4"/>
                  <a:pt x="35" y="4"/>
                </a:cubicBezTo>
                <a:moveTo>
                  <a:pt x="35" y="3"/>
                </a:moveTo>
                <a:cubicBezTo>
                  <a:pt x="35" y="3"/>
                  <a:pt x="35" y="3"/>
                  <a:pt x="35" y="4"/>
                </a:cubicBezTo>
                <a:cubicBezTo>
                  <a:pt x="35" y="3"/>
                  <a:pt x="35" y="3"/>
                  <a:pt x="35" y="3"/>
                </a:cubicBezTo>
                <a:moveTo>
                  <a:pt x="35" y="2"/>
                </a:moveTo>
                <a:cubicBezTo>
                  <a:pt x="35" y="2"/>
                  <a:pt x="35" y="3"/>
                  <a:pt x="35" y="3"/>
                </a:cubicBezTo>
                <a:cubicBezTo>
                  <a:pt x="35" y="3"/>
                  <a:pt x="35" y="2"/>
                  <a:pt x="35" y="2"/>
                </a:cubicBezTo>
                <a:moveTo>
                  <a:pt x="35" y="1"/>
                </a:moveTo>
                <a:cubicBezTo>
                  <a:pt x="35" y="2"/>
                  <a:pt x="35" y="2"/>
                  <a:pt x="35" y="2"/>
                </a:cubicBezTo>
                <a:cubicBezTo>
                  <a:pt x="35" y="2"/>
                  <a:pt x="35" y="2"/>
                  <a:pt x="35" y="1"/>
                </a:cubicBezTo>
                <a:moveTo>
                  <a:pt x="35" y="1"/>
                </a:moveTo>
                <a:cubicBezTo>
                  <a:pt x="35" y="1"/>
                  <a:pt x="35" y="1"/>
                  <a:pt x="35" y="1"/>
                </a:cubicBezTo>
                <a:cubicBezTo>
                  <a:pt x="35" y="1"/>
                  <a:pt x="35" y="1"/>
                  <a:pt x="35" y="1"/>
                </a:cubicBezTo>
                <a:moveTo>
                  <a:pt x="35" y="0"/>
                </a:moveTo>
                <a:cubicBezTo>
                  <a:pt x="35" y="0"/>
                  <a:pt x="35" y="0"/>
                  <a:pt x="35" y="0"/>
                </a:cubicBezTo>
                <a:cubicBezTo>
                  <a:pt x="35" y="0"/>
                  <a:pt x="35" y="0"/>
                  <a:pt x="35" y="0"/>
                </a:cubicBezTo>
              </a:path>
            </a:pathLst>
          </a:custGeom>
          <a:solidFill>
            <a:srgbClr val="313A42">
              <a:alpha val="100000"/>
            </a:srgbClr>
          </a:solidFill>
          <a:ln w="9525">
            <a:noFill/>
          </a:ln>
        </p:spPr>
        <p:txBody>
          <a:bodyPr/>
          <a:lstStyle/>
          <a:p>
            <a:endParaRPr lang="zh-CN" altLang="en-US"/>
          </a:p>
        </p:txBody>
      </p:sp>
      <p:sp>
        <p:nvSpPr>
          <p:cNvPr id="7" name="Freeform 1840"/>
          <p:cNvSpPr/>
          <p:nvPr/>
        </p:nvSpPr>
        <p:spPr>
          <a:xfrm>
            <a:off x="8406130" y="3965575"/>
            <a:ext cx="97155" cy="28575"/>
          </a:xfrm>
          <a:custGeom>
            <a:avLst/>
            <a:gdLst>
              <a:gd name="txL" fmla="*/ 0 w 18"/>
              <a:gd name="txT" fmla="*/ 0 h 5"/>
              <a:gd name="txR" fmla="*/ 18 w 18"/>
              <a:gd name="txB" fmla="*/ 5 h 5"/>
            </a:gdLst>
            <a:ahLst/>
            <a:cxnLst>
              <a:cxn ang="0">
                <a:pos x="0" y="0"/>
              </a:cxn>
              <a:cxn ang="0">
                <a:pos x="0" y="0"/>
              </a:cxn>
              <a:cxn ang="0">
                <a:pos x="103188" y="30163"/>
              </a:cxn>
              <a:cxn ang="0">
                <a:pos x="0" y="0"/>
              </a:cxn>
            </a:cxnLst>
            <a:rect l="txL" t="txT" r="txR" b="txB"/>
            <a:pathLst>
              <a:path w="18" h="5">
                <a:moveTo>
                  <a:pt x="0" y="0"/>
                </a:moveTo>
                <a:cubicBezTo>
                  <a:pt x="0" y="0"/>
                  <a:pt x="0" y="0"/>
                  <a:pt x="0" y="0"/>
                </a:cubicBezTo>
                <a:cubicBezTo>
                  <a:pt x="7" y="0"/>
                  <a:pt x="13" y="2"/>
                  <a:pt x="18" y="5"/>
                </a:cubicBezTo>
                <a:cubicBezTo>
                  <a:pt x="13" y="2"/>
                  <a:pt x="7" y="0"/>
                  <a:pt x="0" y="0"/>
                </a:cubicBezTo>
              </a:path>
            </a:pathLst>
          </a:custGeom>
          <a:solidFill>
            <a:srgbClr val="313A42">
              <a:alpha val="100000"/>
            </a:srgbClr>
          </a:solidFill>
          <a:ln w="9525">
            <a:noFill/>
          </a:ln>
        </p:spPr>
        <p:txBody>
          <a:bodyPr/>
          <a:lstStyle/>
          <a:p>
            <a:endParaRPr lang="zh-CN" altLang="en-US"/>
          </a:p>
        </p:txBody>
      </p:sp>
      <p:grpSp>
        <p:nvGrpSpPr>
          <p:cNvPr id="17" name="组合 16"/>
          <p:cNvGrpSpPr/>
          <p:nvPr/>
        </p:nvGrpSpPr>
        <p:grpSpPr>
          <a:xfrm>
            <a:off x="7674610" y="1841500"/>
            <a:ext cx="591185" cy="582295"/>
            <a:chOff x="13247" y="4571"/>
            <a:chExt cx="676" cy="666"/>
          </a:xfrm>
        </p:grpSpPr>
        <p:sp>
          <p:nvSpPr>
            <p:cNvPr id="18" name="Oval 1855"/>
            <p:cNvSpPr/>
            <p:nvPr/>
          </p:nvSpPr>
          <p:spPr>
            <a:xfrm>
              <a:off x="13247" y="4571"/>
              <a:ext cx="677" cy="667"/>
            </a:xfrm>
            <a:prstGeom prst="ellipse">
              <a:avLst/>
            </a:prstGeom>
            <a:solidFill>
              <a:schemeClr val="accent2">
                <a:lumMod val="20000"/>
                <a:lumOff val="80000"/>
              </a:schemeClr>
            </a:solidFill>
            <a:ln w="9525">
              <a:noFill/>
            </a:ln>
          </p:spPr>
          <p:txBody>
            <a:bodyPr/>
            <a:lstStyle/>
            <a:p>
              <a:pPr lvl="0"/>
              <a:endParaRPr lang="zh-CN" altLang="zh-CN" sz="1600">
                <a:solidFill>
                  <a:srgbClr val="000000"/>
                </a:solidFill>
                <a:latin typeface="Calibri" panose="020F0502020204030204" pitchFamily="34" charset="0"/>
                <a:ea typeface="SimSun" pitchFamily="2" charset="-122"/>
                <a:sym typeface="SimSun" pitchFamily="2" charset="-122"/>
              </a:endParaRPr>
            </a:p>
          </p:txBody>
        </p:sp>
        <p:sp>
          <p:nvSpPr>
            <p:cNvPr id="19" name="Freeform 1858"/>
            <p:cNvSpPr/>
            <p:nvPr/>
          </p:nvSpPr>
          <p:spPr>
            <a:xfrm>
              <a:off x="13347" y="4671"/>
              <a:ext cx="475" cy="465"/>
            </a:xfrm>
            <a:custGeom>
              <a:avLst/>
              <a:gdLst>
                <a:gd name="txL" fmla="*/ 0 w 52"/>
                <a:gd name="txT" fmla="*/ 0 h 51"/>
                <a:gd name="txR" fmla="*/ 52 w 52"/>
                <a:gd name="txB" fmla="*/ 51 h 51"/>
              </a:gdLst>
              <a:ahLst/>
              <a:cxnLst>
                <a:cxn ang="0">
                  <a:pos x="261022" y="138953"/>
                </a:cxn>
                <a:cxn ang="0">
                  <a:pos x="261022" y="121584"/>
                </a:cxn>
                <a:cxn ang="0">
                  <a:pos x="243620" y="121584"/>
                </a:cxn>
                <a:cxn ang="0">
                  <a:pos x="243620" y="127374"/>
                </a:cxn>
                <a:cxn ang="0">
                  <a:pos x="220418" y="115794"/>
                </a:cxn>
                <a:cxn ang="0">
                  <a:pos x="220418" y="98425"/>
                </a:cxn>
                <a:cxn ang="0">
                  <a:pos x="197216" y="98425"/>
                </a:cxn>
                <a:cxn ang="0">
                  <a:pos x="197216" y="104215"/>
                </a:cxn>
                <a:cxn ang="0">
                  <a:pos x="168214" y="86846"/>
                </a:cxn>
                <a:cxn ang="0">
                  <a:pos x="168214" y="28949"/>
                </a:cxn>
                <a:cxn ang="0">
                  <a:pos x="150813" y="0"/>
                </a:cxn>
                <a:cxn ang="0">
                  <a:pos x="150813" y="0"/>
                </a:cxn>
                <a:cxn ang="0">
                  <a:pos x="150813" y="0"/>
                </a:cxn>
                <a:cxn ang="0">
                  <a:pos x="133411" y="28949"/>
                </a:cxn>
                <a:cxn ang="0">
                  <a:pos x="133411" y="86846"/>
                </a:cxn>
                <a:cxn ang="0">
                  <a:pos x="98608" y="104215"/>
                </a:cxn>
                <a:cxn ang="0">
                  <a:pos x="98608" y="98425"/>
                </a:cxn>
                <a:cxn ang="0">
                  <a:pos x="81207" y="98425"/>
                </a:cxn>
                <a:cxn ang="0">
                  <a:pos x="81207" y="115794"/>
                </a:cxn>
                <a:cxn ang="0">
                  <a:pos x="58005" y="133163"/>
                </a:cxn>
                <a:cxn ang="0">
                  <a:pos x="58005" y="121584"/>
                </a:cxn>
                <a:cxn ang="0">
                  <a:pos x="40603" y="121584"/>
                </a:cxn>
                <a:cxn ang="0">
                  <a:pos x="40603" y="138953"/>
                </a:cxn>
                <a:cxn ang="0">
                  <a:pos x="0" y="162112"/>
                </a:cxn>
                <a:cxn ang="0">
                  <a:pos x="0" y="179481"/>
                </a:cxn>
                <a:cxn ang="0">
                  <a:pos x="87007" y="150532"/>
                </a:cxn>
                <a:cxn ang="0">
                  <a:pos x="133411" y="150532"/>
                </a:cxn>
                <a:cxn ang="0">
                  <a:pos x="133411" y="156322"/>
                </a:cxn>
                <a:cxn ang="0">
                  <a:pos x="139212" y="237378"/>
                </a:cxn>
                <a:cxn ang="0">
                  <a:pos x="98608" y="272116"/>
                </a:cxn>
                <a:cxn ang="0">
                  <a:pos x="98608" y="289485"/>
                </a:cxn>
                <a:cxn ang="0">
                  <a:pos x="150813" y="272116"/>
                </a:cxn>
                <a:cxn ang="0">
                  <a:pos x="150813" y="295275"/>
                </a:cxn>
                <a:cxn ang="0">
                  <a:pos x="150813" y="295275"/>
                </a:cxn>
                <a:cxn ang="0">
                  <a:pos x="150813" y="272116"/>
                </a:cxn>
                <a:cxn ang="0">
                  <a:pos x="203017" y="283696"/>
                </a:cxn>
                <a:cxn ang="0">
                  <a:pos x="203017" y="272116"/>
                </a:cxn>
                <a:cxn ang="0">
                  <a:pos x="162413" y="237378"/>
                </a:cxn>
                <a:cxn ang="0">
                  <a:pos x="168214" y="156322"/>
                </a:cxn>
                <a:cxn ang="0">
                  <a:pos x="168214" y="144743"/>
                </a:cxn>
                <a:cxn ang="0">
                  <a:pos x="208817" y="144743"/>
                </a:cxn>
                <a:cxn ang="0">
                  <a:pos x="301625" y="173691"/>
                </a:cxn>
                <a:cxn ang="0">
                  <a:pos x="301625" y="162112"/>
                </a:cxn>
                <a:cxn ang="0">
                  <a:pos x="261022" y="138953"/>
                </a:cxn>
              </a:cxnLst>
              <a:rect l="txL" t="txT" r="txR" b="txB"/>
              <a:pathLst>
                <a:path w="52" h="51">
                  <a:moveTo>
                    <a:pt x="45" y="24"/>
                  </a:moveTo>
                  <a:cubicBezTo>
                    <a:pt x="45" y="21"/>
                    <a:pt x="45" y="21"/>
                    <a:pt x="45" y="21"/>
                  </a:cubicBezTo>
                  <a:cubicBezTo>
                    <a:pt x="42" y="21"/>
                    <a:pt x="42" y="21"/>
                    <a:pt x="42" y="21"/>
                  </a:cubicBezTo>
                  <a:cubicBezTo>
                    <a:pt x="42" y="22"/>
                    <a:pt x="42" y="22"/>
                    <a:pt x="42" y="22"/>
                  </a:cubicBezTo>
                  <a:cubicBezTo>
                    <a:pt x="38" y="20"/>
                    <a:pt x="38" y="20"/>
                    <a:pt x="38" y="20"/>
                  </a:cubicBezTo>
                  <a:cubicBezTo>
                    <a:pt x="38" y="17"/>
                    <a:pt x="38" y="17"/>
                    <a:pt x="38" y="17"/>
                  </a:cubicBezTo>
                  <a:cubicBezTo>
                    <a:pt x="34" y="17"/>
                    <a:pt x="34" y="17"/>
                    <a:pt x="34" y="17"/>
                  </a:cubicBezTo>
                  <a:cubicBezTo>
                    <a:pt x="34" y="18"/>
                    <a:pt x="34" y="18"/>
                    <a:pt x="34" y="18"/>
                  </a:cubicBezTo>
                  <a:cubicBezTo>
                    <a:pt x="29" y="15"/>
                    <a:pt x="29" y="15"/>
                    <a:pt x="29" y="15"/>
                  </a:cubicBezTo>
                  <a:cubicBezTo>
                    <a:pt x="29" y="5"/>
                    <a:pt x="29" y="5"/>
                    <a:pt x="29" y="5"/>
                  </a:cubicBezTo>
                  <a:cubicBezTo>
                    <a:pt x="29" y="1"/>
                    <a:pt x="27" y="0"/>
                    <a:pt x="26" y="0"/>
                  </a:cubicBezTo>
                  <a:cubicBezTo>
                    <a:pt x="26" y="0"/>
                    <a:pt x="26" y="0"/>
                    <a:pt x="26" y="0"/>
                  </a:cubicBezTo>
                  <a:cubicBezTo>
                    <a:pt x="26" y="0"/>
                    <a:pt x="26" y="0"/>
                    <a:pt x="26" y="0"/>
                  </a:cubicBezTo>
                  <a:cubicBezTo>
                    <a:pt x="25" y="0"/>
                    <a:pt x="23" y="1"/>
                    <a:pt x="23" y="5"/>
                  </a:cubicBezTo>
                  <a:cubicBezTo>
                    <a:pt x="23" y="15"/>
                    <a:pt x="23" y="15"/>
                    <a:pt x="23" y="15"/>
                  </a:cubicBezTo>
                  <a:cubicBezTo>
                    <a:pt x="17" y="18"/>
                    <a:pt x="17" y="18"/>
                    <a:pt x="17" y="18"/>
                  </a:cubicBezTo>
                  <a:cubicBezTo>
                    <a:pt x="17" y="17"/>
                    <a:pt x="17" y="17"/>
                    <a:pt x="17" y="17"/>
                  </a:cubicBezTo>
                  <a:cubicBezTo>
                    <a:pt x="14" y="17"/>
                    <a:pt x="14" y="17"/>
                    <a:pt x="14" y="17"/>
                  </a:cubicBezTo>
                  <a:cubicBezTo>
                    <a:pt x="14" y="20"/>
                    <a:pt x="14" y="20"/>
                    <a:pt x="14" y="20"/>
                  </a:cubicBezTo>
                  <a:cubicBezTo>
                    <a:pt x="10" y="23"/>
                    <a:pt x="10" y="23"/>
                    <a:pt x="10" y="23"/>
                  </a:cubicBezTo>
                  <a:cubicBezTo>
                    <a:pt x="10" y="21"/>
                    <a:pt x="10" y="21"/>
                    <a:pt x="10" y="21"/>
                  </a:cubicBezTo>
                  <a:cubicBezTo>
                    <a:pt x="7" y="21"/>
                    <a:pt x="7" y="21"/>
                    <a:pt x="7" y="21"/>
                  </a:cubicBezTo>
                  <a:cubicBezTo>
                    <a:pt x="7" y="24"/>
                    <a:pt x="7" y="24"/>
                    <a:pt x="7" y="24"/>
                  </a:cubicBezTo>
                  <a:cubicBezTo>
                    <a:pt x="0" y="28"/>
                    <a:pt x="0" y="28"/>
                    <a:pt x="0" y="28"/>
                  </a:cubicBezTo>
                  <a:cubicBezTo>
                    <a:pt x="0" y="31"/>
                    <a:pt x="0" y="31"/>
                    <a:pt x="0" y="31"/>
                  </a:cubicBezTo>
                  <a:cubicBezTo>
                    <a:pt x="15" y="26"/>
                    <a:pt x="15" y="26"/>
                    <a:pt x="15" y="26"/>
                  </a:cubicBezTo>
                  <a:cubicBezTo>
                    <a:pt x="23" y="26"/>
                    <a:pt x="23" y="26"/>
                    <a:pt x="23" y="26"/>
                  </a:cubicBezTo>
                  <a:cubicBezTo>
                    <a:pt x="23" y="27"/>
                    <a:pt x="23" y="27"/>
                    <a:pt x="23" y="27"/>
                  </a:cubicBezTo>
                  <a:cubicBezTo>
                    <a:pt x="24" y="41"/>
                    <a:pt x="24" y="41"/>
                    <a:pt x="24" y="41"/>
                  </a:cubicBezTo>
                  <a:cubicBezTo>
                    <a:pt x="17" y="47"/>
                    <a:pt x="17" y="47"/>
                    <a:pt x="17" y="47"/>
                  </a:cubicBezTo>
                  <a:cubicBezTo>
                    <a:pt x="17" y="50"/>
                    <a:pt x="17" y="50"/>
                    <a:pt x="17" y="50"/>
                  </a:cubicBezTo>
                  <a:cubicBezTo>
                    <a:pt x="26" y="47"/>
                    <a:pt x="26" y="47"/>
                    <a:pt x="26" y="47"/>
                  </a:cubicBezTo>
                  <a:cubicBezTo>
                    <a:pt x="26" y="51"/>
                    <a:pt x="26" y="51"/>
                    <a:pt x="26" y="51"/>
                  </a:cubicBezTo>
                  <a:cubicBezTo>
                    <a:pt x="26" y="51"/>
                    <a:pt x="26" y="51"/>
                    <a:pt x="26" y="51"/>
                  </a:cubicBezTo>
                  <a:cubicBezTo>
                    <a:pt x="26" y="47"/>
                    <a:pt x="26" y="47"/>
                    <a:pt x="26" y="47"/>
                  </a:cubicBezTo>
                  <a:cubicBezTo>
                    <a:pt x="35" y="49"/>
                    <a:pt x="35" y="49"/>
                    <a:pt x="35" y="49"/>
                  </a:cubicBezTo>
                  <a:cubicBezTo>
                    <a:pt x="35" y="47"/>
                    <a:pt x="35" y="47"/>
                    <a:pt x="35" y="47"/>
                  </a:cubicBezTo>
                  <a:cubicBezTo>
                    <a:pt x="28" y="41"/>
                    <a:pt x="28" y="41"/>
                    <a:pt x="28" y="41"/>
                  </a:cubicBezTo>
                  <a:cubicBezTo>
                    <a:pt x="29" y="27"/>
                    <a:pt x="29" y="27"/>
                    <a:pt x="29" y="27"/>
                  </a:cubicBezTo>
                  <a:cubicBezTo>
                    <a:pt x="29" y="27"/>
                    <a:pt x="29" y="27"/>
                    <a:pt x="29" y="25"/>
                  </a:cubicBezTo>
                  <a:cubicBezTo>
                    <a:pt x="36" y="25"/>
                    <a:pt x="36" y="25"/>
                    <a:pt x="36" y="25"/>
                  </a:cubicBezTo>
                  <a:cubicBezTo>
                    <a:pt x="52" y="30"/>
                    <a:pt x="52" y="30"/>
                    <a:pt x="52" y="30"/>
                  </a:cubicBezTo>
                  <a:cubicBezTo>
                    <a:pt x="52" y="28"/>
                    <a:pt x="52" y="28"/>
                    <a:pt x="52" y="28"/>
                  </a:cubicBezTo>
                  <a:lnTo>
                    <a:pt x="45" y="24"/>
                  </a:lnTo>
                  <a:close/>
                </a:path>
              </a:pathLst>
            </a:custGeom>
            <a:solidFill>
              <a:srgbClr val="EFE9EB">
                <a:alpha val="100000"/>
              </a:srgbClr>
            </a:solidFill>
            <a:ln w="9525">
              <a:noFill/>
            </a:ln>
          </p:spPr>
          <p:txBody>
            <a:bodyPr/>
            <a:lstStyle/>
            <a:p>
              <a:endParaRPr lang="zh-CN" altLang="en-US"/>
            </a:p>
          </p:txBody>
        </p:sp>
      </p:grpSp>
      <p:grpSp>
        <p:nvGrpSpPr>
          <p:cNvPr id="22" name="组合 21"/>
          <p:cNvGrpSpPr/>
          <p:nvPr/>
        </p:nvGrpSpPr>
        <p:grpSpPr>
          <a:xfrm>
            <a:off x="3757930" y="1838325"/>
            <a:ext cx="653415" cy="661670"/>
            <a:chOff x="3693" y="2669"/>
            <a:chExt cx="1095" cy="1109"/>
          </a:xfrm>
        </p:grpSpPr>
        <p:sp>
          <p:nvSpPr>
            <p:cNvPr id="23" name="Freeform 1812"/>
            <p:cNvSpPr/>
            <p:nvPr/>
          </p:nvSpPr>
          <p:spPr>
            <a:xfrm>
              <a:off x="3693" y="2669"/>
              <a:ext cx="1095" cy="1109"/>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accent3"/>
            </a:solidFill>
            <a:ln w="9525">
              <a:noFill/>
            </a:ln>
          </p:spPr>
          <p:txBody>
            <a:bodyPr/>
            <a:lstStyle/>
            <a:p>
              <a:endParaRPr lang="zh-CN" altLang="en-US"/>
            </a:p>
          </p:txBody>
        </p:sp>
        <p:grpSp>
          <p:nvGrpSpPr>
            <p:cNvPr id="24" name="稻壳儿小白白(http://dwz.cn/Wu2UP)"/>
            <p:cNvGrpSpPr/>
            <p:nvPr/>
          </p:nvGrpSpPr>
          <p:grpSpPr>
            <a:xfrm>
              <a:off x="3951" y="2935"/>
              <a:ext cx="618" cy="622"/>
              <a:chOff x="4019550" y="3568701"/>
              <a:chExt cx="358775" cy="360363"/>
            </a:xfrm>
            <a:solidFill>
              <a:schemeClr val="bg1"/>
            </a:solidFill>
          </p:grpSpPr>
          <p:sp>
            <p:nvSpPr>
              <p:cNvPr id="25" name="稻壳儿小白白(http://dwz.cn/Wu2UP)"/>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panose="020B0604020202090204"/>
                  <a:ea typeface="华文细黑" panose="02010600040101010101" pitchFamily="2" charset="-122"/>
                  <a:cs typeface="+mn-cs"/>
                </a:endParaRPr>
              </a:p>
            </p:txBody>
          </p:sp>
          <p:sp>
            <p:nvSpPr>
              <p:cNvPr id="26" name="稻壳儿小白白(http://dwz.cn/Wu2UP)"/>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panose="020B0604020202090204"/>
                  <a:ea typeface="华文细黑" panose="02010600040101010101" pitchFamily="2" charset="-122"/>
                  <a:cs typeface="+mn-cs"/>
                </a:endParaRPr>
              </a:p>
            </p:txBody>
          </p:sp>
        </p:grpSp>
      </p:grpSp>
      <p:grpSp>
        <p:nvGrpSpPr>
          <p:cNvPr id="30" name="组合 29"/>
          <p:cNvGrpSpPr/>
          <p:nvPr/>
        </p:nvGrpSpPr>
        <p:grpSpPr>
          <a:xfrm>
            <a:off x="3775075" y="4564380"/>
            <a:ext cx="662940" cy="661035"/>
            <a:chOff x="5219" y="6161"/>
            <a:chExt cx="758" cy="756"/>
          </a:xfrm>
        </p:grpSpPr>
        <p:sp>
          <p:nvSpPr>
            <p:cNvPr id="31" name="Freeform 1834"/>
            <p:cNvSpPr/>
            <p:nvPr/>
          </p:nvSpPr>
          <p:spPr>
            <a:xfrm>
              <a:off x="5219" y="6161"/>
              <a:ext cx="758" cy="757"/>
            </a:xfrm>
            <a:custGeom>
              <a:avLst/>
              <a:gdLst>
                <a:gd name="txL" fmla="*/ 0 w 83"/>
                <a:gd name="txT" fmla="*/ 0 h 83"/>
                <a:gd name="txR" fmla="*/ 83 w 83"/>
                <a:gd name="txB" fmla="*/ 83 h 83"/>
              </a:gdLst>
              <a:ahLst/>
              <a:cxnLst>
                <a:cxn ang="0">
                  <a:pos x="133293" y="423059"/>
                </a:cxn>
                <a:cxn ang="0">
                  <a:pos x="57953" y="133292"/>
                </a:cxn>
                <a:cxn ang="0">
                  <a:pos x="347720" y="57953"/>
                </a:cxn>
                <a:cxn ang="0">
                  <a:pos x="423060" y="347720"/>
                </a:cxn>
                <a:cxn ang="0">
                  <a:pos x="133293" y="423059"/>
                </a:cxn>
              </a:cxnLst>
              <a:rect l="txL" t="txT" r="txR" b="txB"/>
              <a:pathLst>
                <a:path w="83" h="83">
                  <a:moveTo>
                    <a:pt x="23" y="73"/>
                  </a:moveTo>
                  <a:cubicBezTo>
                    <a:pt x="6" y="63"/>
                    <a:pt x="0" y="41"/>
                    <a:pt x="10" y="23"/>
                  </a:cubicBezTo>
                  <a:cubicBezTo>
                    <a:pt x="20" y="5"/>
                    <a:pt x="42" y="0"/>
                    <a:pt x="60" y="10"/>
                  </a:cubicBezTo>
                  <a:cubicBezTo>
                    <a:pt x="77" y="20"/>
                    <a:pt x="83" y="42"/>
                    <a:pt x="73" y="60"/>
                  </a:cubicBezTo>
                  <a:cubicBezTo>
                    <a:pt x="63" y="77"/>
                    <a:pt x="41" y="83"/>
                    <a:pt x="23" y="73"/>
                  </a:cubicBezTo>
                </a:path>
              </a:pathLst>
            </a:custGeom>
            <a:solidFill>
              <a:schemeClr val="tx2"/>
            </a:solidFill>
            <a:ln w="9525">
              <a:noFill/>
            </a:ln>
          </p:spPr>
          <p:txBody>
            <a:bodyPr/>
            <a:lstStyle/>
            <a:p>
              <a:endParaRPr lang="zh-CN" altLang="en-US"/>
            </a:p>
          </p:txBody>
        </p:sp>
        <p:sp>
          <p:nvSpPr>
            <p:cNvPr id="32" name="稻壳儿小白白(http://dwz.cn/Wu2UP)"/>
            <p:cNvSpPr>
              <a:spLocks noEditPoints="1"/>
            </p:cNvSpPr>
            <p:nvPr/>
          </p:nvSpPr>
          <p:spPr>
            <a:xfrm>
              <a:off x="5365" y="6384"/>
              <a:ext cx="455" cy="396"/>
            </a:xfrm>
            <a:custGeom>
              <a:avLst/>
              <a:gdLst/>
              <a:ahLst/>
              <a:cxnLst>
                <a:cxn ang="0">
                  <a:pos x="1504033084" y="1210718036"/>
                </a:cxn>
                <a:cxn ang="0">
                  <a:pos x="1406209033" y="1295467069"/>
                </a:cxn>
                <a:cxn ang="0">
                  <a:pos x="1308384982" y="1210718036"/>
                </a:cxn>
                <a:cxn ang="0">
                  <a:pos x="1406209033" y="1017003300"/>
                </a:cxn>
                <a:cxn ang="0">
                  <a:pos x="1504033084" y="1210718036"/>
                </a:cxn>
                <a:cxn ang="0">
                  <a:pos x="1357298880" y="508501650"/>
                </a:cxn>
                <a:cxn ang="0">
                  <a:pos x="1357298880" y="932250541"/>
                </a:cxn>
                <a:cxn ang="0">
                  <a:pos x="1406209033" y="968573684"/>
                </a:cxn>
                <a:cxn ang="0">
                  <a:pos x="1455122931" y="932250541"/>
                </a:cxn>
                <a:cxn ang="0">
                  <a:pos x="1455122931" y="508501650"/>
                </a:cxn>
                <a:cxn ang="0">
                  <a:pos x="1406209033" y="460072034"/>
                </a:cxn>
                <a:cxn ang="0">
                  <a:pos x="1357298880" y="508501650"/>
                </a:cxn>
                <a:cxn ang="0">
                  <a:pos x="1393982431" y="411642418"/>
                </a:cxn>
                <a:cxn ang="0">
                  <a:pos x="1271701431" y="435859089"/>
                </a:cxn>
                <a:cxn ang="0">
                  <a:pos x="1271701431" y="835395035"/>
                </a:cxn>
                <a:cxn ang="0">
                  <a:pos x="745901369" y="1065429189"/>
                </a:cxn>
                <a:cxn ang="0">
                  <a:pos x="232331653" y="835395035"/>
                </a:cxn>
                <a:cxn ang="0">
                  <a:pos x="232331653" y="435859089"/>
                </a:cxn>
                <a:cxn ang="0">
                  <a:pos x="110050653" y="411642418"/>
                </a:cxn>
                <a:cxn ang="0">
                  <a:pos x="0" y="278463770"/>
                </a:cxn>
                <a:cxn ang="0">
                  <a:pos x="110050653" y="145285121"/>
                </a:cxn>
                <a:cxn ang="0">
                  <a:pos x="721448164" y="0"/>
                </a:cxn>
                <a:cxn ang="0">
                  <a:pos x="745901369" y="0"/>
                </a:cxn>
                <a:cxn ang="0">
                  <a:pos x="782584920" y="0"/>
                </a:cxn>
                <a:cxn ang="0">
                  <a:pos x="1393982431" y="145285121"/>
                </a:cxn>
                <a:cxn ang="0">
                  <a:pos x="1504033084" y="278463770"/>
                </a:cxn>
                <a:cxn ang="0">
                  <a:pos x="1393982431" y="411642418"/>
                </a:cxn>
                <a:cxn ang="0">
                  <a:pos x="1173881124" y="460072034"/>
                </a:cxn>
                <a:cxn ang="0">
                  <a:pos x="782584920" y="556931266"/>
                </a:cxn>
                <a:cxn ang="0">
                  <a:pos x="745901369" y="556931266"/>
                </a:cxn>
                <a:cxn ang="0">
                  <a:pos x="721448164" y="556931266"/>
                </a:cxn>
                <a:cxn ang="0">
                  <a:pos x="330151960" y="460072034"/>
                </a:cxn>
                <a:cxn ang="0">
                  <a:pos x="330151960" y="835395035"/>
                </a:cxn>
                <a:cxn ang="0">
                  <a:pos x="745901369" y="968573684"/>
                </a:cxn>
                <a:cxn ang="0">
                  <a:pos x="1173881124" y="835395035"/>
                </a:cxn>
                <a:cxn ang="0">
                  <a:pos x="1173881124" y="460072034"/>
                </a:cxn>
                <a:cxn ang="0">
                  <a:pos x="1369525482" y="326893385"/>
                </a:cxn>
                <a:cxn ang="0">
                  <a:pos x="1406209033" y="278463770"/>
                </a:cxn>
                <a:cxn ang="0">
                  <a:pos x="1369525482" y="230037880"/>
                </a:cxn>
                <a:cxn ang="0">
                  <a:pos x="758131716" y="96855505"/>
                </a:cxn>
                <a:cxn ang="0">
                  <a:pos x="745901369" y="84749033"/>
                </a:cxn>
                <a:cxn ang="0">
                  <a:pos x="745901369" y="96855505"/>
                </a:cxn>
                <a:cxn ang="0">
                  <a:pos x="134507602" y="230037880"/>
                </a:cxn>
                <a:cxn ang="0">
                  <a:pos x="97824051" y="278463770"/>
                </a:cxn>
                <a:cxn ang="0">
                  <a:pos x="134507602" y="326893385"/>
                </a:cxn>
                <a:cxn ang="0">
                  <a:pos x="745901369" y="460072034"/>
                </a:cxn>
                <a:cxn ang="0">
                  <a:pos x="745901369" y="460072034"/>
                </a:cxn>
                <a:cxn ang="0">
                  <a:pos x="758131716" y="460072034"/>
                </a:cxn>
                <a:cxn ang="0">
                  <a:pos x="1369525482" y="326893385"/>
                </a:cxn>
                <a:cxn ang="0">
                  <a:pos x="1369525482" y="326893385"/>
                </a:cxn>
                <a:cxn ang="0">
                  <a:pos x="1369525482" y="326893385"/>
                </a:cxn>
              </a:cxnLst>
              <a:rect l="0" t="0" r="0" b="0"/>
              <a:pathLst>
                <a:path w="123" h="107">
                  <a:moveTo>
                    <a:pt x="123" y="100"/>
                  </a:moveTo>
                  <a:cubicBezTo>
                    <a:pt x="123" y="104"/>
                    <a:pt x="119" y="107"/>
                    <a:pt x="115" y="107"/>
                  </a:cubicBezTo>
                  <a:cubicBezTo>
                    <a:pt x="111" y="107"/>
                    <a:pt x="107" y="104"/>
                    <a:pt x="107" y="100"/>
                  </a:cubicBezTo>
                  <a:cubicBezTo>
                    <a:pt x="107" y="95"/>
                    <a:pt x="111" y="84"/>
                    <a:pt x="115" y="84"/>
                  </a:cubicBezTo>
                  <a:cubicBezTo>
                    <a:pt x="119" y="84"/>
                    <a:pt x="123" y="95"/>
                    <a:pt x="123" y="100"/>
                  </a:cubicBezTo>
                  <a:close/>
                  <a:moveTo>
                    <a:pt x="111" y="42"/>
                  </a:moveTo>
                  <a:cubicBezTo>
                    <a:pt x="111" y="77"/>
                    <a:pt x="111" y="77"/>
                    <a:pt x="111" y="77"/>
                  </a:cubicBezTo>
                  <a:cubicBezTo>
                    <a:pt x="111" y="79"/>
                    <a:pt x="113" y="80"/>
                    <a:pt x="115" y="80"/>
                  </a:cubicBezTo>
                  <a:cubicBezTo>
                    <a:pt x="117" y="80"/>
                    <a:pt x="119" y="79"/>
                    <a:pt x="119" y="77"/>
                  </a:cubicBezTo>
                  <a:cubicBezTo>
                    <a:pt x="119" y="42"/>
                    <a:pt x="119" y="42"/>
                    <a:pt x="119" y="42"/>
                  </a:cubicBezTo>
                  <a:cubicBezTo>
                    <a:pt x="119" y="40"/>
                    <a:pt x="117" y="38"/>
                    <a:pt x="115" y="38"/>
                  </a:cubicBezTo>
                  <a:cubicBezTo>
                    <a:pt x="113" y="38"/>
                    <a:pt x="111" y="40"/>
                    <a:pt x="111" y="42"/>
                  </a:cubicBezTo>
                  <a:close/>
                  <a:moveTo>
                    <a:pt x="114" y="34"/>
                  </a:moveTo>
                  <a:cubicBezTo>
                    <a:pt x="104" y="36"/>
                    <a:pt x="104" y="36"/>
                    <a:pt x="104" y="36"/>
                  </a:cubicBezTo>
                  <a:cubicBezTo>
                    <a:pt x="104" y="69"/>
                    <a:pt x="104" y="69"/>
                    <a:pt x="104" y="69"/>
                  </a:cubicBezTo>
                  <a:cubicBezTo>
                    <a:pt x="104" y="79"/>
                    <a:pt x="92" y="88"/>
                    <a:pt x="61" y="88"/>
                  </a:cubicBezTo>
                  <a:cubicBezTo>
                    <a:pt x="31" y="88"/>
                    <a:pt x="19" y="79"/>
                    <a:pt x="19" y="69"/>
                  </a:cubicBezTo>
                  <a:cubicBezTo>
                    <a:pt x="19" y="36"/>
                    <a:pt x="19" y="36"/>
                    <a:pt x="19" y="36"/>
                  </a:cubicBezTo>
                  <a:cubicBezTo>
                    <a:pt x="9" y="34"/>
                    <a:pt x="9" y="34"/>
                    <a:pt x="9" y="34"/>
                  </a:cubicBezTo>
                  <a:cubicBezTo>
                    <a:pt x="4" y="33"/>
                    <a:pt x="0" y="28"/>
                    <a:pt x="0" y="23"/>
                  </a:cubicBezTo>
                  <a:cubicBezTo>
                    <a:pt x="0" y="17"/>
                    <a:pt x="4" y="13"/>
                    <a:pt x="9" y="12"/>
                  </a:cubicBezTo>
                  <a:cubicBezTo>
                    <a:pt x="59" y="0"/>
                    <a:pt x="59" y="0"/>
                    <a:pt x="59" y="0"/>
                  </a:cubicBezTo>
                  <a:cubicBezTo>
                    <a:pt x="60" y="0"/>
                    <a:pt x="61" y="0"/>
                    <a:pt x="61" y="0"/>
                  </a:cubicBezTo>
                  <a:cubicBezTo>
                    <a:pt x="62" y="0"/>
                    <a:pt x="63" y="0"/>
                    <a:pt x="64" y="0"/>
                  </a:cubicBezTo>
                  <a:cubicBezTo>
                    <a:pt x="114" y="12"/>
                    <a:pt x="114" y="12"/>
                    <a:pt x="114" y="12"/>
                  </a:cubicBezTo>
                  <a:cubicBezTo>
                    <a:pt x="119" y="13"/>
                    <a:pt x="123" y="17"/>
                    <a:pt x="123" y="23"/>
                  </a:cubicBezTo>
                  <a:cubicBezTo>
                    <a:pt x="123" y="28"/>
                    <a:pt x="119" y="33"/>
                    <a:pt x="114" y="34"/>
                  </a:cubicBezTo>
                  <a:close/>
                  <a:moveTo>
                    <a:pt x="96" y="38"/>
                  </a:moveTo>
                  <a:cubicBezTo>
                    <a:pt x="64" y="46"/>
                    <a:pt x="64" y="46"/>
                    <a:pt x="64" y="46"/>
                  </a:cubicBezTo>
                  <a:cubicBezTo>
                    <a:pt x="63" y="46"/>
                    <a:pt x="62" y="46"/>
                    <a:pt x="61" y="46"/>
                  </a:cubicBezTo>
                  <a:cubicBezTo>
                    <a:pt x="61" y="46"/>
                    <a:pt x="60" y="46"/>
                    <a:pt x="59" y="46"/>
                  </a:cubicBezTo>
                  <a:cubicBezTo>
                    <a:pt x="27" y="38"/>
                    <a:pt x="27" y="38"/>
                    <a:pt x="27" y="38"/>
                  </a:cubicBezTo>
                  <a:cubicBezTo>
                    <a:pt x="27" y="69"/>
                    <a:pt x="27" y="69"/>
                    <a:pt x="27" y="69"/>
                  </a:cubicBezTo>
                  <a:cubicBezTo>
                    <a:pt x="27" y="73"/>
                    <a:pt x="38" y="80"/>
                    <a:pt x="61" y="80"/>
                  </a:cubicBezTo>
                  <a:cubicBezTo>
                    <a:pt x="84" y="80"/>
                    <a:pt x="96" y="73"/>
                    <a:pt x="96" y="69"/>
                  </a:cubicBezTo>
                  <a:lnTo>
                    <a:pt x="96" y="38"/>
                  </a:lnTo>
                  <a:close/>
                  <a:moveTo>
                    <a:pt x="112" y="27"/>
                  </a:moveTo>
                  <a:cubicBezTo>
                    <a:pt x="114" y="26"/>
                    <a:pt x="115" y="25"/>
                    <a:pt x="115" y="23"/>
                  </a:cubicBezTo>
                  <a:cubicBezTo>
                    <a:pt x="115" y="21"/>
                    <a:pt x="114" y="19"/>
                    <a:pt x="112" y="19"/>
                  </a:cubicBezTo>
                  <a:cubicBezTo>
                    <a:pt x="62" y="8"/>
                    <a:pt x="62" y="8"/>
                    <a:pt x="62" y="8"/>
                  </a:cubicBezTo>
                  <a:cubicBezTo>
                    <a:pt x="61" y="7"/>
                    <a:pt x="61" y="7"/>
                    <a:pt x="61" y="7"/>
                  </a:cubicBezTo>
                  <a:cubicBezTo>
                    <a:pt x="61" y="8"/>
                    <a:pt x="61" y="8"/>
                    <a:pt x="61" y="8"/>
                  </a:cubicBezTo>
                  <a:cubicBezTo>
                    <a:pt x="11" y="19"/>
                    <a:pt x="11" y="19"/>
                    <a:pt x="11" y="19"/>
                  </a:cubicBezTo>
                  <a:cubicBezTo>
                    <a:pt x="9" y="19"/>
                    <a:pt x="8" y="21"/>
                    <a:pt x="8" y="23"/>
                  </a:cubicBezTo>
                  <a:cubicBezTo>
                    <a:pt x="8" y="25"/>
                    <a:pt x="9" y="26"/>
                    <a:pt x="11" y="27"/>
                  </a:cubicBezTo>
                  <a:cubicBezTo>
                    <a:pt x="61" y="38"/>
                    <a:pt x="61" y="38"/>
                    <a:pt x="61" y="38"/>
                  </a:cubicBezTo>
                  <a:cubicBezTo>
                    <a:pt x="61" y="38"/>
                    <a:pt x="61" y="38"/>
                    <a:pt x="61" y="38"/>
                  </a:cubicBezTo>
                  <a:cubicBezTo>
                    <a:pt x="62" y="38"/>
                    <a:pt x="62" y="38"/>
                    <a:pt x="62" y="38"/>
                  </a:cubicBezTo>
                  <a:lnTo>
                    <a:pt x="112" y="27"/>
                  </a:lnTo>
                  <a:close/>
                  <a:moveTo>
                    <a:pt x="112" y="27"/>
                  </a:moveTo>
                  <a:cubicBezTo>
                    <a:pt x="112" y="27"/>
                    <a:pt x="112" y="27"/>
                    <a:pt x="112" y="27"/>
                  </a:cubicBezTo>
                </a:path>
              </a:pathLst>
            </a:custGeom>
            <a:solidFill>
              <a:schemeClr val="bg1"/>
            </a:solidFill>
            <a:ln w="9525">
              <a:noFill/>
            </a:ln>
          </p:spPr>
          <p:txBody>
            <a:bodyPr/>
            <a:lstStyle/>
            <a:p>
              <a:endParaRPr lang="zh-CN" altLang="en-US"/>
            </a:p>
          </p:txBody>
        </p:sp>
      </p:grpSp>
      <p:sp>
        <p:nvSpPr>
          <p:cNvPr id="37" name="Freeform 1812"/>
          <p:cNvSpPr/>
          <p:nvPr/>
        </p:nvSpPr>
        <p:spPr>
          <a:xfrm flipH="1">
            <a:off x="12309370" y="4898067"/>
            <a:ext cx="5261" cy="1062043"/>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accent4">
              <a:lumMod val="40000"/>
              <a:lumOff val="60000"/>
            </a:schemeClr>
          </a:solidFill>
          <a:ln w="9525">
            <a:noFill/>
          </a:ln>
        </p:spPr>
        <p:txBody>
          <a:bodyPr/>
          <a:lstStyle/>
          <a:p>
            <a:endParaRPr lang="zh-CN" altLang="en-US"/>
          </a:p>
        </p:txBody>
      </p:sp>
      <p:grpSp>
        <p:nvGrpSpPr>
          <p:cNvPr id="42" name="组合 41"/>
          <p:cNvGrpSpPr/>
          <p:nvPr/>
        </p:nvGrpSpPr>
        <p:grpSpPr>
          <a:xfrm>
            <a:off x="8173652" y="1056059"/>
            <a:ext cx="3885536" cy="2789985"/>
            <a:chOff x="8191499" y="2181860"/>
            <a:chExt cx="3226719" cy="2122011"/>
          </a:xfrm>
        </p:grpSpPr>
        <p:sp>
          <p:nvSpPr>
            <p:cNvPr id="43" name="TextBox 1959"/>
            <p:cNvSpPr/>
            <p:nvPr/>
          </p:nvSpPr>
          <p:spPr>
            <a:xfrm>
              <a:off x="8191499" y="2181860"/>
              <a:ext cx="1089025" cy="369332"/>
            </a:xfrm>
            <a:prstGeom prst="rect">
              <a:avLst/>
            </a:prstGeom>
            <a:noFill/>
            <a:ln w="9525">
              <a:noFill/>
              <a:miter/>
            </a:ln>
          </p:spPr>
          <p:txBody>
            <a:bodyPr wrap="square">
              <a:spAutoFit/>
            </a:bodyPr>
            <a:lstStyle/>
            <a:p>
              <a:pPr lvl="0" algn="ctr"/>
              <a:r>
                <a:rPr lang="en-US" altLang="zh-CN">
                  <a:solidFill>
                    <a:schemeClr val="accent3">
                      <a:lumMod val="50000"/>
                    </a:schemeClr>
                  </a:solidFill>
                  <a:latin typeface="Hannotate TC Regular" panose="03000500000000000000" charset="-122"/>
                  <a:ea typeface="Hannotate TC Regular" panose="03000500000000000000" charset="-122"/>
                  <a:sym typeface="Arial" panose="020B0604020202090204" pitchFamily="34" charset="0"/>
                </a:rPr>
                <a:t>Content</a:t>
              </a:r>
              <a:endParaRPr lang="en-US" altLang="zh-CN" sz="1600">
                <a:solidFill>
                  <a:schemeClr val="accent3">
                    <a:lumMod val="50000"/>
                  </a:schemeClr>
                </a:solidFill>
                <a:latin typeface="Hannotate TC Regular" panose="03000500000000000000" charset="-122"/>
                <a:ea typeface="Hannotate TC Regular" panose="03000500000000000000" charset="-122"/>
                <a:sym typeface="Arial" panose="020B0604020202090204" pitchFamily="34" charset="0"/>
              </a:endParaRPr>
            </a:p>
          </p:txBody>
        </p:sp>
        <p:sp>
          <p:nvSpPr>
            <p:cNvPr id="44" name="文本框 43"/>
            <p:cNvSpPr txBox="1"/>
            <p:nvPr/>
          </p:nvSpPr>
          <p:spPr>
            <a:xfrm>
              <a:off x="8284351" y="2454566"/>
              <a:ext cx="3133867" cy="1849305"/>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AutoNum type="arabicPeriod"/>
              </a:pPr>
              <a:r>
                <a:rPr lang="zh-CN" altLang="en-US" sz="1400" kern="0">
                  <a:solidFill>
                    <a:schemeClr val="tx1">
                      <a:lumMod val="65000"/>
                      <a:lumOff val="35000"/>
                    </a:schemeClr>
                  </a:solidFill>
                  <a:latin typeface="华文细黑"/>
                  <a:ea typeface="华文细黑"/>
                  <a:sym typeface="+mn-ea"/>
                </a:rPr>
                <a:t> The average correlation between the game and the user</a:t>
              </a:r>
              <a:r>
                <a:rPr lang="en-US" altLang="zh-CN" sz="1400" kern="0">
                  <a:solidFill>
                    <a:schemeClr val="tx1">
                      <a:lumMod val="65000"/>
                      <a:lumOff val="35000"/>
                    </a:schemeClr>
                  </a:solidFill>
                  <a:latin typeface="华文细黑"/>
                  <a:ea typeface="华文细黑"/>
                  <a:sym typeface="+mn-ea"/>
                </a:rPr>
                <a:t>‘</a:t>
              </a:r>
              <a:r>
                <a:rPr lang="zh-CN" altLang="en-US" sz="1400" kern="0">
                  <a:solidFill>
                    <a:schemeClr val="tx1">
                      <a:lumMod val="65000"/>
                      <a:lumOff val="35000"/>
                    </a:schemeClr>
                  </a:solidFill>
                  <a:latin typeface="华文细黑"/>
                  <a:ea typeface="华文细黑"/>
                  <a:sym typeface="+mn-ea"/>
                </a:rPr>
                <a:t>s preference on the recommended user page is more than 70% (</a:t>
              </a:r>
              <a:r>
                <a:rPr lang="en-US" altLang="zh-CN" sz="1400" kern="0">
                  <a:solidFill>
                    <a:schemeClr val="tx1">
                      <a:lumMod val="65000"/>
                      <a:lumOff val="35000"/>
                    </a:schemeClr>
                  </a:solidFill>
                  <a:latin typeface="华文细黑"/>
                  <a:ea typeface="华文细黑"/>
                  <a:sym typeface="+mn-ea"/>
                </a:rPr>
                <a:t>Mean Square Error: </a:t>
              </a:r>
              <a:r>
                <a:rPr lang="zh-CN" altLang="en-US" sz="1400" kern="0">
                  <a:solidFill>
                    <a:schemeClr val="tx1">
                      <a:lumMod val="65000"/>
                      <a:lumOff val="35000"/>
                    </a:schemeClr>
                  </a:solidFill>
                  <a:latin typeface="华文细黑"/>
                  <a:ea typeface="华文细黑"/>
                  <a:sym typeface="+mn-ea"/>
                </a:rPr>
                <a:t>99.8%)</a:t>
              </a:r>
              <a:endParaRPr lang="zh-CN" altLang="en-US" sz="1400" kern="0">
                <a:solidFill>
                  <a:schemeClr val="tx1">
                    <a:lumMod val="65000"/>
                    <a:lumOff val="35000"/>
                  </a:schemeClr>
                </a:solidFill>
                <a:latin typeface="华文细黑"/>
                <a:ea typeface="华文细黑"/>
                <a:sym typeface="+mn-ea"/>
              </a:endParaRPr>
            </a:p>
            <a:p>
              <a:pPr>
                <a:buAutoNum type="arabicPeriod"/>
              </a:pPr>
              <a:endParaRPr lang="zh-CN" altLang="en-US" sz="1400" kern="0">
                <a:solidFill>
                  <a:schemeClr val="tx1">
                    <a:lumMod val="65000"/>
                    <a:lumOff val="35000"/>
                  </a:schemeClr>
                </a:solidFill>
                <a:latin typeface="华文细黑" panose="02010600040101010101" pitchFamily="2" charset="-122"/>
                <a:ea typeface="华文细黑" panose="02010600040101010101" pitchFamily="2" charset="-122"/>
              </a:endParaRPr>
            </a:p>
            <a:p>
              <a:pPr>
                <a:buAutoNum type="arabicPeriod"/>
              </a:pPr>
              <a:r>
                <a:rPr lang="en-US" altLang="zh-CN" sz="1400" kern="0">
                  <a:solidFill>
                    <a:schemeClr val="tx1">
                      <a:lumMod val="65000"/>
                      <a:lumOff val="35000"/>
                    </a:schemeClr>
                  </a:solidFill>
                  <a:latin typeface="华文细黑"/>
                  <a:ea typeface="华文细黑"/>
                </a:rPr>
                <a:t> Confidence level:</a:t>
              </a:r>
              <a:endParaRPr lang="zh-CN" altLang="en-US" sz="1400" kern="0">
                <a:solidFill>
                  <a:schemeClr val="tx1">
                    <a:lumMod val="65000"/>
                    <a:lumOff val="35000"/>
                  </a:schemeClr>
                </a:solidFill>
                <a:latin typeface="华文细黑"/>
                <a:ea typeface="华文细黑"/>
              </a:endParaRPr>
            </a:p>
            <a:p>
              <a:pPr marL="285750" indent="-285750">
                <a:buFont typeface="Arial" panose="020B0604020202090204"/>
                <a:buChar char="•"/>
              </a:pPr>
              <a:r>
                <a:rPr lang="en-US" altLang="zh-CN" sz="1400" kern="0">
                  <a:solidFill>
                    <a:schemeClr val="tx1">
                      <a:lumMod val="65000"/>
                      <a:lumOff val="35000"/>
                    </a:schemeClr>
                  </a:solidFill>
                  <a:latin typeface="华文细黑"/>
                  <a:ea typeface="华文细黑"/>
                </a:rPr>
                <a:t>Recommended &amp; Interested: Recommended &amp; Not interested = 1:1</a:t>
              </a:r>
              <a:endParaRPr lang="zh-CN" altLang="en-US" sz="1400" kern="0">
                <a:solidFill>
                  <a:schemeClr val="tx1">
                    <a:lumMod val="65000"/>
                    <a:lumOff val="35000"/>
                  </a:schemeClr>
                </a:solidFill>
                <a:latin typeface="华文细黑"/>
                <a:ea typeface="华文细黑"/>
              </a:endParaRPr>
            </a:p>
            <a:p>
              <a:pPr marL="285750" indent="-285750">
                <a:buFont typeface="Arial" panose="020B0604020202090204"/>
                <a:buChar char="•"/>
              </a:pPr>
              <a:r>
                <a:rPr lang="en-US" altLang="zh-CN" sz="1400" kern="0">
                  <a:solidFill>
                    <a:schemeClr val="tx1">
                      <a:lumMod val="65000"/>
                      <a:lumOff val="35000"/>
                    </a:schemeClr>
                  </a:solidFill>
                  <a:latin typeface="华文细黑"/>
                  <a:ea typeface="华文细黑"/>
                </a:rPr>
                <a:t>True &amp; </a:t>
              </a:r>
              <a:r>
                <a:rPr lang="en-US" sz="1400" kern="0">
                  <a:solidFill>
                    <a:schemeClr val="tx1">
                      <a:lumMod val="65000"/>
                      <a:lumOff val="35000"/>
                    </a:schemeClr>
                  </a:solidFill>
                  <a:latin typeface="华文细黑"/>
                  <a:ea typeface="华文细黑"/>
                </a:rPr>
                <a:t>Don't reject + False &amp; Reject = 99.8%</a:t>
              </a:r>
              <a:endParaRPr lang="en-US" altLang="zh-CN" sz="1400" kern="0">
                <a:solidFill>
                  <a:schemeClr val="tx1">
                    <a:lumMod val="65000"/>
                    <a:lumOff val="35000"/>
                  </a:schemeClr>
                </a:solidFill>
                <a:latin typeface="华文细黑"/>
                <a:ea typeface="华文细黑"/>
              </a:endParaRPr>
            </a:p>
            <a:p>
              <a:endParaRPr lang="en-US" altLang="zh-CN" sz="1200" kern="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48" name="组合 47"/>
          <p:cNvGrpSpPr/>
          <p:nvPr/>
        </p:nvGrpSpPr>
        <p:grpSpPr>
          <a:xfrm>
            <a:off x="584835" y="1869440"/>
            <a:ext cx="3117215" cy="1930638"/>
            <a:chOff x="584835" y="1869440"/>
            <a:chExt cx="3117215" cy="1930638"/>
          </a:xfrm>
        </p:grpSpPr>
        <p:sp>
          <p:nvSpPr>
            <p:cNvPr id="49" name="TextBox 1956"/>
            <p:cNvSpPr/>
            <p:nvPr/>
          </p:nvSpPr>
          <p:spPr>
            <a:xfrm>
              <a:off x="2613025" y="1869440"/>
              <a:ext cx="1089025" cy="368300"/>
            </a:xfrm>
            <a:prstGeom prst="rect">
              <a:avLst/>
            </a:prstGeom>
            <a:noFill/>
            <a:ln w="9525">
              <a:noFill/>
              <a:miter/>
            </a:ln>
          </p:spPr>
          <p:txBody>
            <a:bodyPr wrap="square">
              <a:spAutoFit/>
            </a:bodyPr>
            <a:lstStyle/>
            <a:p>
              <a:pPr lvl="0" algn="ctr"/>
              <a:r>
                <a:rPr lang="en-US" altLang="zh-CN">
                  <a:solidFill>
                    <a:schemeClr val="accent3">
                      <a:lumMod val="75000"/>
                    </a:schemeClr>
                  </a:solidFill>
                  <a:latin typeface="Hannotate TC Regular" panose="03000500000000000000" charset="-122"/>
                  <a:ea typeface="Hannotate TC Regular" panose="03000500000000000000" charset="-122"/>
                  <a:sym typeface="Arial" panose="020B0604020202090204" pitchFamily="34" charset="0"/>
                </a:rPr>
                <a:t>Users</a:t>
              </a:r>
              <a:endParaRPr lang="en-US" altLang="zh-CN">
                <a:solidFill>
                  <a:schemeClr val="accent3">
                    <a:lumMod val="75000"/>
                  </a:schemeClr>
                </a:solidFill>
                <a:latin typeface="Hannotate TC Regular" panose="03000500000000000000" charset="-122"/>
                <a:ea typeface="Hannotate TC Regular" panose="03000500000000000000" charset="-122"/>
                <a:sym typeface="Arial" panose="020B0604020202090204" pitchFamily="34" charset="0"/>
              </a:endParaRPr>
            </a:p>
          </p:txBody>
        </p:sp>
        <p:sp>
          <p:nvSpPr>
            <p:cNvPr id="50" name="文本框 49"/>
            <p:cNvSpPr txBox="1"/>
            <p:nvPr/>
          </p:nvSpPr>
          <p:spPr>
            <a:xfrm>
              <a:off x="584835" y="2199640"/>
              <a:ext cx="3013075" cy="1600438"/>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kern="0" noProof="0">
                  <a:ln>
                    <a:noFill/>
                  </a:ln>
                  <a:solidFill>
                    <a:schemeClr val="tx1">
                      <a:lumMod val="65000"/>
                      <a:lumOff val="35000"/>
                    </a:schemeClr>
                  </a:solidFill>
                  <a:uLnTx/>
                  <a:uFillTx/>
                  <a:latin typeface="华文细黑"/>
                  <a:ea typeface="华文细黑"/>
                  <a:sym typeface="+mn-ea"/>
                </a:rPr>
                <a:t>1</a:t>
              </a:r>
              <a:r>
                <a:rPr lang="en-US" altLang="zh-CN" sz="1400" kern="0" noProof="0">
                  <a:ln>
                    <a:noFill/>
                  </a:ln>
                  <a:solidFill>
                    <a:schemeClr val="tx1">
                      <a:lumMod val="65000"/>
                      <a:lumOff val="35000"/>
                    </a:schemeClr>
                  </a:solidFill>
                  <a:uLnTx/>
                  <a:uFillTx/>
                  <a:latin typeface="华文细黑"/>
                  <a:ea typeface="华文细黑"/>
                  <a:sym typeface="+mn-ea"/>
                </a:rPr>
                <a:t>. </a:t>
              </a:r>
              <a:r>
                <a:rPr lang="zh-CN" altLang="en-US" sz="1400" kern="0" noProof="0">
                  <a:ln>
                    <a:noFill/>
                  </a:ln>
                  <a:solidFill>
                    <a:schemeClr val="tx1">
                      <a:lumMod val="65000"/>
                      <a:lumOff val="35000"/>
                    </a:schemeClr>
                  </a:solidFill>
                  <a:uLnTx/>
                  <a:uFillTx/>
                  <a:latin typeface="华文细黑"/>
                  <a:ea typeface="华文细黑"/>
                  <a:sym typeface="+mn-ea"/>
                </a:rPr>
                <a:t>The user gets the results of the initial login referral page for </a:t>
              </a:r>
              <a:r>
                <a:rPr lang="zh-CN" altLang="en-US" sz="1400" b="1" kern="0" noProof="0">
                  <a:ln>
                    <a:noFill/>
                  </a:ln>
                  <a:solidFill>
                    <a:schemeClr val="tx1">
                      <a:lumMod val="65000"/>
                      <a:lumOff val="35000"/>
                    </a:schemeClr>
                  </a:solidFill>
                  <a:uLnTx/>
                  <a:uFillTx/>
                  <a:latin typeface="华文细黑"/>
                  <a:ea typeface="华文细黑"/>
                  <a:sym typeface="+mn-ea"/>
                </a:rPr>
                <a:t>less than 1s</a:t>
              </a:r>
              <a:r>
                <a:rPr lang="zh-CN" altLang="en-US" sz="1400" b="1" kern="0">
                  <a:solidFill>
                    <a:schemeClr val="tx1">
                      <a:lumMod val="65000"/>
                      <a:lumOff val="35000"/>
                    </a:schemeClr>
                  </a:solidFill>
                  <a:latin typeface="华文细黑"/>
                  <a:ea typeface="华文细黑"/>
                  <a:sym typeface="+mn-ea"/>
                </a:rPr>
                <a:t> </a:t>
              </a:r>
              <a:endParaRPr lang="zh-CN" altLang="en-US" sz="1400" b="1" kern="0" noProof="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a:p>
              <a:pPr indent="0" algn="l"/>
              <a:endParaRPr lang="zh-CN" altLang="en-US" sz="1400" kern="0" noProof="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a:p>
              <a:pPr indent="0" algn="l"/>
              <a:r>
                <a:rPr lang="en-US" altLang="zh-CN" sz="1400" kern="0" noProof="0">
                  <a:ln>
                    <a:noFill/>
                  </a:ln>
                  <a:solidFill>
                    <a:schemeClr val="tx1">
                      <a:lumMod val="65000"/>
                      <a:lumOff val="35000"/>
                    </a:schemeClr>
                  </a:solidFill>
                  <a:uLnTx/>
                  <a:uFillTx/>
                  <a:latin typeface="华文细黑"/>
                  <a:ea typeface="华文细黑"/>
                  <a:sym typeface="+mn-ea"/>
                </a:rPr>
                <a:t>2. </a:t>
              </a:r>
              <a:r>
                <a:rPr lang="zh-CN" altLang="en-US" sz="1400" kern="0" noProof="0">
                  <a:ln>
                    <a:noFill/>
                  </a:ln>
                  <a:solidFill>
                    <a:schemeClr val="tx1">
                      <a:lumMod val="65000"/>
                      <a:lumOff val="35000"/>
                    </a:schemeClr>
                  </a:solidFill>
                  <a:uLnTx/>
                  <a:uFillTx/>
                  <a:latin typeface="华文细黑"/>
                  <a:ea typeface="华文细黑"/>
                  <a:sym typeface="+mn-ea"/>
                </a:rPr>
                <a:t>The user gets an update page refresh for </a:t>
              </a:r>
              <a:r>
                <a:rPr lang="zh-CN" altLang="en-US" sz="1400" b="1" kern="0" noProof="0">
                  <a:ln>
                    <a:noFill/>
                  </a:ln>
                  <a:solidFill>
                    <a:schemeClr val="tx1">
                      <a:lumMod val="65000"/>
                      <a:lumOff val="35000"/>
                    </a:schemeClr>
                  </a:solidFill>
                  <a:uLnTx/>
                  <a:uFillTx/>
                  <a:latin typeface="华文细黑"/>
                  <a:ea typeface="华文细黑"/>
                  <a:sym typeface="+mn-ea"/>
                </a:rPr>
                <a:t>no more than 1s</a:t>
              </a:r>
              <a:endParaRPr lang="zh-CN" altLang="en-US" sz="1400" b="1" kern="0" noProof="0">
                <a:ln>
                  <a:noFill/>
                </a:ln>
                <a:solidFill>
                  <a:schemeClr val="tx1">
                    <a:lumMod val="65000"/>
                    <a:lumOff val="35000"/>
                  </a:schemeClr>
                </a:solidFill>
                <a:uLnTx/>
                <a:uFillTx/>
                <a:latin typeface="华文细黑"/>
                <a:ea typeface="华文细黑"/>
              </a:endParaRPr>
            </a:p>
            <a:p>
              <a:pPr indent="0" algn="l"/>
              <a:endParaRPr lang="zh-CN" altLang="en-US" sz="1400" kern="0" noProof="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p:txBody>
        </p:sp>
      </p:grpSp>
      <p:grpSp>
        <p:nvGrpSpPr>
          <p:cNvPr id="54" name="组合 53"/>
          <p:cNvGrpSpPr/>
          <p:nvPr/>
        </p:nvGrpSpPr>
        <p:grpSpPr>
          <a:xfrm>
            <a:off x="558165" y="4564380"/>
            <a:ext cx="3143885" cy="1875393"/>
            <a:chOff x="584835" y="4551680"/>
            <a:chExt cx="3143885" cy="1875393"/>
          </a:xfrm>
        </p:grpSpPr>
        <p:sp>
          <p:nvSpPr>
            <p:cNvPr id="55" name="TextBox 1960"/>
            <p:cNvSpPr/>
            <p:nvPr/>
          </p:nvSpPr>
          <p:spPr>
            <a:xfrm>
              <a:off x="2637790" y="4551680"/>
              <a:ext cx="1090930" cy="368300"/>
            </a:xfrm>
            <a:prstGeom prst="rect">
              <a:avLst/>
            </a:prstGeom>
            <a:noFill/>
            <a:ln w="9525">
              <a:noFill/>
              <a:miter/>
            </a:ln>
          </p:spPr>
          <p:txBody>
            <a:bodyPr wrap="square">
              <a:spAutoFit/>
            </a:bodyPr>
            <a:lstStyle/>
            <a:p>
              <a:pPr lvl="0" algn="ctr"/>
              <a:r>
                <a:rPr lang="en-US" altLang="zh-CN">
                  <a:solidFill>
                    <a:schemeClr val="accent3">
                      <a:lumMod val="75000"/>
                    </a:schemeClr>
                  </a:solidFill>
                  <a:latin typeface="Hannotate TC Regular" panose="03000500000000000000" charset="-122"/>
                  <a:ea typeface="Hannotate TC Regular" panose="03000500000000000000" charset="-122"/>
                  <a:sym typeface="Arial" panose="020B0604020202090204" pitchFamily="34" charset="0"/>
                </a:rPr>
                <a:t>System</a:t>
              </a:r>
              <a:endParaRPr lang="en-US" altLang="zh-CN">
                <a:solidFill>
                  <a:schemeClr val="accent3">
                    <a:lumMod val="75000"/>
                  </a:schemeClr>
                </a:solidFill>
                <a:latin typeface="Hannotate TC Regular" panose="03000500000000000000" charset="-122"/>
                <a:ea typeface="Hannotate TC Regular" panose="03000500000000000000" charset="-122"/>
                <a:sym typeface="Arial" panose="020B0604020202090204" pitchFamily="34" charset="0"/>
              </a:endParaRPr>
            </a:p>
          </p:txBody>
        </p:sp>
        <p:sp>
          <p:nvSpPr>
            <p:cNvPr id="56" name="文本框 55"/>
            <p:cNvSpPr txBox="1"/>
            <p:nvPr/>
          </p:nvSpPr>
          <p:spPr>
            <a:xfrm>
              <a:off x="584835" y="4826635"/>
              <a:ext cx="3082925" cy="1600438"/>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kern="0">
                  <a:solidFill>
                    <a:schemeClr val="tx1">
                      <a:lumMod val="65000"/>
                      <a:lumOff val="35000"/>
                    </a:schemeClr>
                  </a:solidFill>
                  <a:latin typeface="华文细黑"/>
                  <a:ea typeface="华文细黑"/>
                  <a:sym typeface="+mn-ea"/>
                </a:rPr>
                <a:t>1. The user's initial data is selected and stored by the database(Distinct user in 30% data in user portrait database)</a:t>
              </a:r>
              <a:endParaRPr lang="en-US" altLang="zh-CN"/>
            </a:p>
            <a:p>
              <a:pPr marL="285750" indent="-285750">
                <a:buFont typeface="Arial" panose="020B0604020202090204"/>
                <a:buChar char="•"/>
              </a:pPr>
              <a:endParaRPr lang="zh-CN" altLang="en-US" sz="1400" kern="0">
                <a:solidFill>
                  <a:schemeClr val="tx1">
                    <a:lumMod val="65000"/>
                    <a:lumOff val="35000"/>
                  </a:schemeClr>
                </a:solidFill>
                <a:latin typeface="华文细黑"/>
                <a:ea typeface="华文细黑"/>
                <a:sym typeface="+mn-ea"/>
              </a:endParaRPr>
            </a:p>
            <a:p>
              <a:r>
                <a:rPr lang="zh-CN" altLang="en-US" sz="1400" kern="0">
                  <a:solidFill>
                    <a:schemeClr val="tx1">
                      <a:lumMod val="65000"/>
                      <a:lumOff val="35000"/>
                    </a:schemeClr>
                  </a:solidFill>
                  <a:latin typeface="华文细黑"/>
                  <a:ea typeface="华文细黑"/>
                  <a:sym typeface="+mn-ea"/>
                </a:rPr>
                <a:t>2. User search tags are logged </a:t>
              </a:r>
              <a:r>
                <a:rPr lang="en-US" altLang="zh-CN" sz="1400" kern="0">
                  <a:solidFill>
                    <a:schemeClr val="tx1">
                      <a:lumMod val="65000"/>
                      <a:lumOff val="35000"/>
                    </a:schemeClr>
                  </a:solidFill>
                  <a:latin typeface="华文细黑"/>
                  <a:ea typeface="华文细黑"/>
                  <a:sym typeface="+mn-ea"/>
                </a:rPr>
                <a:t>in</a:t>
              </a:r>
              <a:r>
                <a:rPr lang="zh-CN" altLang="en-US" sz="1400" kern="0">
                  <a:solidFill>
                    <a:schemeClr val="tx1">
                      <a:lumMod val="65000"/>
                      <a:lumOff val="35000"/>
                    </a:schemeClr>
                  </a:solidFill>
                  <a:latin typeface="华文细黑"/>
                  <a:ea typeface="华文细黑"/>
                  <a:sym typeface="+mn-ea"/>
                </a:rPr>
                <a:t> the </a:t>
              </a:r>
              <a:r>
                <a:rPr lang="en-US" altLang="zh-CN" sz="1400" kern="0">
                  <a:solidFill>
                    <a:schemeClr val="tx1">
                      <a:lumMod val="65000"/>
                      <a:lumOff val="35000"/>
                    </a:schemeClr>
                  </a:solidFill>
                  <a:latin typeface="华文细黑"/>
                  <a:ea typeface="华文细黑"/>
                  <a:sym typeface="+mn-ea"/>
                </a:rPr>
                <a:t>Mo</a:t>
              </a:r>
              <a:r>
                <a:rPr lang="zh-CN" altLang="en-US" sz="1400" kern="0">
                  <a:solidFill>
                    <a:schemeClr val="tx1">
                      <a:lumMod val="65000"/>
                      <a:lumOff val="35000"/>
                    </a:schemeClr>
                  </a:solidFill>
                  <a:latin typeface="华文细黑"/>
                  <a:ea typeface="华文细黑"/>
                  <a:sym typeface="+mn-ea"/>
                </a:rPr>
                <a:t>ngoDB</a:t>
              </a:r>
              <a:r>
                <a:rPr lang="en-US" altLang="zh-CN" sz="1400" kern="0">
                  <a:solidFill>
                    <a:schemeClr val="tx1">
                      <a:lumMod val="65000"/>
                      <a:lumOff val="35000"/>
                    </a:schemeClr>
                  </a:solidFill>
                  <a:latin typeface="华文细黑"/>
                  <a:ea typeface="华文细黑"/>
                  <a:sym typeface="+mn-ea"/>
                </a:rPr>
                <a:t> database</a:t>
              </a:r>
              <a:endParaRPr lang="zh-CN" altLang="en-US" sz="1400" kern="0">
                <a:solidFill>
                  <a:schemeClr val="tx1">
                    <a:lumMod val="65000"/>
                    <a:lumOff val="35000"/>
                  </a:schemeClr>
                </a:solidFill>
                <a:latin typeface="华文细黑"/>
                <a:ea typeface="华文细黑"/>
              </a:endParaRPr>
            </a:p>
          </p:txBody>
        </p:sp>
      </p:grpSp>
      <p:sp>
        <p:nvSpPr>
          <p:cNvPr id="60" name="矩形 59"/>
          <p:cNvSpPr/>
          <p:nvPr/>
        </p:nvSpPr>
        <p:spPr>
          <a:xfrm>
            <a:off x="763865" y="166034"/>
            <a:ext cx="3402330" cy="521970"/>
          </a:xfrm>
          <a:prstGeom prst="rect">
            <a:avLst/>
          </a:prstGeom>
        </p:spPr>
        <p:txBody>
          <a:bodyPr wrap="none">
            <a:spAutoFit/>
          </a:bodyPr>
          <a:lstStyle/>
          <a:p>
            <a:pPr algn="l"/>
            <a:r>
              <a:rPr lang="zh-CN" altLang="en-US" sz="2800">
                <a:solidFill>
                  <a:schemeClr val="bg2">
                    <a:lumMod val="50000"/>
                  </a:schemeClr>
                </a:solidFill>
                <a:latin typeface="+mn-ea"/>
              </a:rPr>
              <a:t>Acceptance criteria</a:t>
            </a:r>
            <a:endParaRPr lang="zh-CN" altLang="en-US" sz="2800">
              <a:solidFill>
                <a:schemeClr val="bg2">
                  <a:lumMod val="50000"/>
                </a:schemeClr>
              </a:solidFill>
              <a:latin typeface="+mn-ea"/>
            </a:endParaRPr>
          </a:p>
        </p:txBody>
      </p:sp>
      <p:pic>
        <p:nvPicPr>
          <p:cNvPr id="61" name="Picture 60" descr="Screen Shot 2022-03-30 at 2.41.46 PM"/>
          <p:cNvPicPr>
            <a:picLocks noChangeAspect="1"/>
          </p:cNvPicPr>
          <p:nvPr/>
        </p:nvPicPr>
        <p:blipFill>
          <a:blip r:embed="rId1"/>
          <a:stretch>
            <a:fillRect/>
          </a:stretch>
        </p:blipFill>
        <p:spPr>
          <a:xfrm>
            <a:off x="4659630" y="2043430"/>
            <a:ext cx="2660650" cy="3044190"/>
          </a:xfrm>
          <a:prstGeom prst="rect">
            <a:avLst/>
          </a:prstGeom>
        </p:spPr>
      </p:pic>
      <p:pic>
        <p:nvPicPr>
          <p:cNvPr id="8" name="Picture 8" descr="Icon&#10;&#10;Description automatically generated"/>
          <p:cNvPicPr>
            <a:picLocks noChangeAspect="1"/>
          </p:cNvPicPr>
          <p:nvPr/>
        </p:nvPicPr>
        <p:blipFill>
          <a:blip r:embed="rId2"/>
          <a:stretch>
            <a:fillRect/>
          </a:stretch>
        </p:blipFill>
        <p:spPr>
          <a:xfrm>
            <a:off x="168301" y="2228284"/>
            <a:ext cx="425396" cy="360820"/>
          </a:xfrm>
          <a:prstGeom prst="rect">
            <a:avLst/>
          </a:prstGeom>
        </p:spPr>
      </p:pic>
      <p:pic>
        <p:nvPicPr>
          <p:cNvPr id="9" name="Picture 9"/>
          <p:cNvPicPr>
            <a:picLocks noChangeAspect="1"/>
          </p:cNvPicPr>
          <p:nvPr/>
        </p:nvPicPr>
        <p:blipFill>
          <a:blip r:embed="rId3"/>
          <a:stretch>
            <a:fillRect/>
          </a:stretch>
        </p:blipFill>
        <p:spPr>
          <a:xfrm>
            <a:off x="2361957" y="4562636"/>
            <a:ext cx="390525" cy="341610"/>
          </a:xfrm>
          <a:prstGeom prst="rect">
            <a:avLst/>
          </a:prstGeom>
        </p:spPr>
      </p:pic>
      <p:pic>
        <p:nvPicPr>
          <p:cNvPr id="11" name="Picture 11"/>
          <p:cNvPicPr>
            <a:picLocks noChangeAspect="1"/>
          </p:cNvPicPr>
          <p:nvPr/>
        </p:nvPicPr>
        <p:blipFill>
          <a:blip r:embed="rId4"/>
          <a:stretch>
            <a:fillRect/>
          </a:stretch>
        </p:blipFill>
        <p:spPr>
          <a:xfrm>
            <a:off x="7948127" y="1057194"/>
            <a:ext cx="428625" cy="365340"/>
          </a:xfrm>
          <a:prstGeom prst="rect">
            <a:avLst/>
          </a:prstGeom>
        </p:spPr>
      </p:pic>
      <p:pic>
        <p:nvPicPr>
          <p:cNvPr id="12" name="Picture 12" descr="Table&#10;&#10;Description automatically generated"/>
          <p:cNvPicPr>
            <a:picLocks noChangeAspect="1"/>
          </p:cNvPicPr>
          <p:nvPr/>
        </p:nvPicPr>
        <p:blipFill>
          <a:blip r:embed="rId5"/>
          <a:stretch>
            <a:fillRect/>
          </a:stretch>
        </p:blipFill>
        <p:spPr>
          <a:xfrm>
            <a:off x="8392331" y="3794910"/>
            <a:ext cx="3130658" cy="2600317"/>
          </a:xfrm>
          <a:prstGeom prst="rect">
            <a:avLst/>
          </a:prstGeom>
        </p:spPr>
      </p:pic>
      <p:sp>
        <p:nvSpPr>
          <p:cNvPr id="27" name="Rectangle 26"/>
          <p:cNvSpPr/>
          <p:nvPr/>
        </p:nvSpPr>
        <p:spPr>
          <a:xfrm>
            <a:off x="9657057" y="4587820"/>
            <a:ext cx="916983" cy="1691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521388" y="1674354"/>
            <a:ext cx="3187773" cy="3008545"/>
            <a:chOff x="4651602" y="1842253"/>
            <a:chExt cx="2976152" cy="2840647"/>
          </a:xfrm>
        </p:grpSpPr>
        <p:grpSp>
          <p:nvGrpSpPr>
            <p:cNvPr id="6" name="组合 5"/>
            <p:cNvGrpSpPr/>
            <p:nvPr/>
          </p:nvGrpSpPr>
          <p:grpSpPr>
            <a:xfrm>
              <a:off x="4666521" y="1842253"/>
              <a:ext cx="2906169" cy="2840647"/>
              <a:chOff x="3486150" y="1589088"/>
              <a:chExt cx="2182813" cy="2133600"/>
            </a:xfrm>
          </p:grpSpPr>
          <p:sp>
            <p:nvSpPr>
              <p:cNvPr id="26" name="Freeform 13"/>
              <p:cNvSpPr/>
              <p:nvPr/>
            </p:nvSpPr>
            <p:spPr bwMode="auto">
              <a:xfrm>
                <a:off x="3486150" y="1589088"/>
                <a:ext cx="1063625" cy="2133600"/>
              </a:xfrm>
              <a:custGeom>
                <a:avLst/>
                <a:gdLst>
                  <a:gd name="T0" fmla="*/ 0 w 283"/>
                  <a:gd name="T1" fmla="*/ 283 h 566"/>
                  <a:gd name="T2" fmla="*/ 283 w 283"/>
                  <a:gd name="T3" fmla="*/ 566 h 566"/>
                  <a:gd name="T4" fmla="*/ 283 w 283"/>
                  <a:gd name="T5" fmla="*/ 0 h 566"/>
                  <a:gd name="T6" fmla="*/ 0 w 283"/>
                  <a:gd name="T7" fmla="*/ 283 h 566"/>
                </a:gdLst>
                <a:ahLst/>
                <a:cxnLst>
                  <a:cxn ang="0">
                    <a:pos x="T0" y="T1"/>
                  </a:cxn>
                  <a:cxn ang="0">
                    <a:pos x="T2" y="T3"/>
                  </a:cxn>
                  <a:cxn ang="0">
                    <a:pos x="T4" y="T5"/>
                  </a:cxn>
                  <a:cxn ang="0">
                    <a:pos x="T6" y="T7"/>
                  </a:cxn>
                </a:cxnLst>
                <a:rect l="0" t="0" r="r" b="b"/>
                <a:pathLst>
                  <a:path w="283" h="566">
                    <a:moveTo>
                      <a:pt x="0" y="283"/>
                    </a:moveTo>
                    <a:cubicBezTo>
                      <a:pt x="0" y="439"/>
                      <a:pt x="127" y="566"/>
                      <a:pt x="283" y="566"/>
                    </a:cubicBezTo>
                    <a:cubicBezTo>
                      <a:pt x="283" y="0"/>
                      <a:pt x="283" y="0"/>
                      <a:pt x="283" y="0"/>
                    </a:cubicBezTo>
                    <a:cubicBezTo>
                      <a:pt x="127" y="0"/>
                      <a:pt x="0" y="127"/>
                      <a:pt x="0" y="283"/>
                    </a:cubicBezTo>
                    <a:close/>
                  </a:path>
                </a:pathLst>
              </a:custGeom>
              <a:solidFill>
                <a:schemeClr val="tx1">
                  <a:lumMod val="75000"/>
                  <a:lumOff val="2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27" name="Freeform 14"/>
              <p:cNvSpPr/>
              <p:nvPr/>
            </p:nvSpPr>
            <p:spPr bwMode="auto">
              <a:xfrm>
                <a:off x="4605338" y="1589088"/>
                <a:ext cx="1063625" cy="2133600"/>
              </a:xfrm>
              <a:custGeom>
                <a:avLst/>
                <a:gdLst>
                  <a:gd name="T0" fmla="*/ 0 w 283"/>
                  <a:gd name="T1" fmla="*/ 0 h 566"/>
                  <a:gd name="T2" fmla="*/ 0 w 283"/>
                  <a:gd name="T3" fmla="*/ 566 h 566"/>
                  <a:gd name="T4" fmla="*/ 283 w 283"/>
                  <a:gd name="T5" fmla="*/ 283 h 566"/>
                  <a:gd name="T6" fmla="*/ 0 w 283"/>
                  <a:gd name="T7" fmla="*/ 0 h 566"/>
                </a:gdLst>
                <a:ahLst/>
                <a:cxnLst>
                  <a:cxn ang="0">
                    <a:pos x="T0" y="T1"/>
                  </a:cxn>
                  <a:cxn ang="0">
                    <a:pos x="T2" y="T3"/>
                  </a:cxn>
                  <a:cxn ang="0">
                    <a:pos x="T4" y="T5"/>
                  </a:cxn>
                  <a:cxn ang="0">
                    <a:pos x="T6" y="T7"/>
                  </a:cxn>
                </a:cxnLst>
                <a:rect l="0" t="0" r="r" b="b"/>
                <a:pathLst>
                  <a:path w="283" h="566">
                    <a:moveTo>
                      <a:pt x="0" y="0"/>
                    </a:moveTo>
                    <a:cubicBezTo>
                      <a:pt x="0" y="566"/>
                      <a:pt x="0" y="566"/>
                      <a:pt x="0" y="566"/>
                    </a:cubicBezTo>
                    <a:cubicBezTo>
                      <a:pt x="156" y="566"/>
                      <a:pt x="283" y="439"/>
                      <a:pt x="283" y="283"/>
                    </a:cubicBezTo>
                    <a:cubicBezTo>
                      <a:pt x="283" y="127"/>
                      <a:pt x="156" y="0"/>
                      <a:pt x="0" y="0"/>
                    </a:cubicBezTo>
                    <a:close/>
                  </a:path>
                </a:pathLst>
              </a:custGeom>
              <a:solidFill>
                <a:schemeClr val="accent4"/>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28" name="文本框 32"/>
              <p:cNvSpPr txBox="1"/>
              <p:nvPr/>
            </p:nvSpPr>
            <p:spPr>
              <a:xfrm>
                <a:off x="3590020" y="2321697"/>
                <a:ext cx="232750" cy="253258"/>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600">
                  <a:solidFill>
                    <a:prstClr val="white"/>
                  </a:solidFill>
                  <a:latin typeface="Arial" panose="020B0604020202090204" pitchFamily="34" charset="0"/>
                  <a:cs typeface="Arial" panose="020B0604020202090204" pitchFamily="34" charset="0"/>
                </a:endParaRPr>
              </a:p>
            </p:txBody>
          </p:sp>
          <p:sp>
            <p:nvSpPr>
              <p:cNvPr id="29" name="文本框 33"/>
              <p:cNvSpPr txBox="1"/>
              <p:nvPr/>
            </p:nvSpPr>
            <p:spPr>
              <a:xfrm>
                <a:off x="4679681" y="2321697"/>
                <a:ext cx="232750" cy="253258"/>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600">
                  <a:solidFill>
                    <a:prstClr val="white"/>
                  </a:solidFill>
                  <a:latin typeface="Arial" panose="020B0604020202090204" pitchFamily="34" charset="0"/>
                  <a:cs typeface="Arial" panose="020B0604020202090204" pitchFamily="34" charset="0"/>
                </a:endParaRPr>
              </a:p>
            </p:txBody>
          </p:sp>
        </p:grpSp>
        <p:sp>
          <p:nvSpPr>
            <p:cNvPr id="35" name="矩形 34"/>
            <p:cNvSpPr/>
            <p:nvPr/>
          </p:nvSpPr>
          <p:spPr>
            <a:xfrm>
              <a:off x="4651602" y="3019088"/>
              <a:ext cx="1468393" cy="552140"/>
            </a:xfrm>
            <a:prstGeom prst="rect">
              <a:avLst/>
            </a:prstGeom>
          </p:spPr>
          <p:txBody>
            <a:bodyPr wrap="non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sz="3200">
                  <a:solidFill>
                    <a:schemeClr val="bg1"/>
                  </a:solidFill>
                </a:rPr>
                <a:t>Satisfied</a:t>
              </a:r>
              <a:endParaRPr lang="en-US" altLang="zh-CN" sz="3200">
                <a:solidFill>
                  <a:schemeClr val="bg1"/>
                </a:solidFill>
              </a:endParaRPr>
            </a:p>
          </p:txBody>
        </p:sp>
        <p:sp>
          <p:nvSpPr>
            <p:cNvPr id="36" name="矩形 35"/>
            <p:cNvSpPr/>
            <p:nvPr/>
          </p:nvSpPr>
          <p:spPr>
            <a:xfrm>
              <a:off x="6176722" y="2811779"/>
              <a:ext cx="1451032" cy="900861"/>
            </a:xfrm>
            <a:prstGeom prst="rect">
              <a:avLst/>
            </a:prstGeom>
          </p:spPr>
          <p:txBody>
            <a:bodyPr wrap="none" lIns="91440" tIns="45720" rIns="91440" bIns="45720" anchor="t">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sz="2800">
                  <a:solidFill>
                    <a:schemeClr val="bg1"/>
                  </a:solidFill>
                  <a:cs typeface="Calibri Light"/>
                </a:rPr>
                <a:t>To be </a:t>
              </a:r>
              <a:endParaRPr lang="en-US" altLang="zh-CN" sz="2800">
                <a:solidFill>
                  <a:schemeClr val="bg1"/>
                </a:solidFill>
                <a:cs typeface="Calibri Light"/>
              </a:endParaRPr>
            </a:p>
            <a:p>
              <a:pPr defTabSz="914400">
                <a:spcBef>
                  <a:spcPct val="0"/>
                </a:spcBef>
                <a:spcAft>
                  <a:spcPct val="0"/>
                </a:spcAft>
              </a:pPr>
              <a:r>
                <a:rPr lang="en-US" altLang="zh-CN" sz="2800">
                  <a:solidFill>
                    <a:schemeClr val="bg1"/>
                  </a:solidFill>
                  <a:cs typeface="Calibri Light"/>
                </a:rPr>
                <a:t>improved</a:t>
              </a:r>
              <a:endParaRPr lang="en-US" altLang="zh-CN" sz="2800">
                <a:solidFill>
                  <a:schemeClr val="bg1"/>
                </a:solidFill>
                <a:cs typeface="Calibri Light"/>
              </a:endParaRPr>
            </a:p>
          </p:txBody>
        </p:sp>
      </p:grpSp>
      <p:grpSp>
        <p:nvGrpSpPr>
          <p:cNvPr id="52" name="组合 51"/>
          <p:cNvGrpSpPr/>
          <p:nvPr/>
        </p:nvGrpSpPr>
        <p:grpSpPr>
          <a:xfrm>
            <a:off x="5445821" y="4913915"/>
            <a:ext cx="1774743" cy="884342"/>
            <a:chOff x="5119431" y="5047900"/>
            <a:chExt cx="1774743" cy="884342"/>
          </a:xfrm>
        </p:grpSpPr>
        <p:sp>
          <p:nvSpPr>
            <p:cNvPr id="42" name="文本框 41"/>
            <p:cNvSpPr txBox="1"/>
            <p:nvPr/>
          </p:nvSpPr>
          <p:spPr>
            <a:xfrm>
              <a:off x="5152789" y="5047900"/>
              <a:ext cx="1262380" cy="368300"/>
            </a:xfrm>
            <a:prstGeom prst="rect">
              <a:avLst/>
            </a:prstGeom>
            <a:noFill/>
          </p:spPr>
          <p:txBody>
            <a:bodyPr wrap="none" rtlCol="0">
              <a:spAutoFit/>
            </a:bodyPr>
            <a:lstStyle/>
            <a:p>
              <a:r>
                <a:rPr lang="en-US" altLang="zh-CN" b="1">
                  <a:solidFill>
                    <a:schemeClr val="bg2">
                      <a:lumMod val="50000"/>
                    </a:schemeClr>
                  </a:solidFill>
                  <a:latin typeface="文泉驿微米黑" panose="020B0606030804020204" pitchFamily="34" charset="-122"/>
                  <a:ea typeface="文泉驿微米黑" panose="020B0606030804020204" pitchFamily="34" charset="-122"/>
                </a:rPr>
                <a:t>The Goals</a:t>
              </a:r>
              <a:endParaRPr lang="en-US" altLang="zh-CN" b="1">
                <a:solidFill>
                  <a:schemeClr val="bg2">
                    <a:lumMod val="50000"/>
                  </a:schemeClr>
                </a:solidFill>
                <a:latin typeface="文泉驿微米黑" panose="020B0606030804020204" pitchFamily="34" charset="-122"/>
                <a:ea typeface="文泉驿微米黑" panose="020B0606030804020204" pitchFamily="34" charset="-122"/>
              </a:endParaRPr>
            </a:p>
          </p:txBody>
        </p:sp>
        <p:sp>
          <p:nvSpPr>
            <p:cNvPr id="43" name="文本框 42"/>
            <p:cNvSpPr txBox="1"/>
            <p:nvPr/>
          </p:nvSpPr>
          <p:spPr>
            <a:xfrm>
              <a:off x="5119431" y="5563942"/>
              <a:ext cx="1774743" cy="368300"/>
            </a:xfrm>
            <a:prstGeom prst="rect">
              <a:avLst/>
            </a:prstGeom>
            <a:noFill/>
          </p:spPr>
          <p:txBody>
            <a:bodyPr wrap="square" rtlCol="0">
              <a:spAutoFit/>
            </a:bodyPr>
            <a:lstStyle/>
            <a:p>
              <a:pPr algn="ctr"/>
              <a:endParaRPr lang="zh-CN" altLang="en-US">
                <a:solidFill>
                  <a:schemeClr val="bg2">
                    <a:lumMod val="50000"/>
                  </a:schemeClr>
                </a:solidFill>
                <a:latin typeface="+mn-ea"/>
              </a:endParaRPr>
            </a:p>
          </p:txBody>
        </p:sp>
        <p:cxnSp>
          <p:nvCxnSpPr>
            <p:cNvPr id="44" name="直接连接符 43"/>
            <p:cNvCxnSpPr/>
            <p:nvPr/>
          </p:nvCxnSpPr>
          <p:spPr>
            <a:xfrm flipV="1">
              <a:off x="5314304" y="5432425"/>
              <a:ext cx="1039495" cy="3175"/>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763865" y="166034"/>
            <a:ext cx="4262705" cy="523220"/>
          </a:xfrm>
          <a:prstGeom prst="rect">
            <a:avLst/>
          </a:prstGeom>
        </p:spPr>
        <p:txBody>
          <a:bodyPr wrap="none" lIns="91440" tIns="45720" rIns="91440" bIns="45720" anchor="t">
            <a:spAutoFit/>
          </a:bodyPr>
          <a:lstStyle/>
          <a:p>
            <a:r>
              <a:rPr lang="en-US" altLang="zh-CN" sz="2800">
                <a:solidFill>
                  <a:schemeClr val="bg2">
                    <a:lumMod val="50000"/>
                  </a:schemeClr>
                </a:solidFill>
                <a:latin typeface="+mn-ea"/>
                <a:sym typeface="+mn-ea"/>
              </a:rPr>
              <a:t>Goals – Satisfied and Not</a:t>
            </a:r>
            <a:endParaRPr lang="en-US" altLang="zh-CN" sz="2800">
              <a:solidFill>
                <a:schemeClr val="bg2">
                  <a:lumMod val="50000"/>
                </a:schemeClr>
              </a:solidFill>
              <a:latin typeface="+mn-ea"/>
            </a:endParaRPr>
          </a:p>
        </p:txBody>
      </p:sp>
      <p:sp>
        <p:nvSpPr>
          <p:cNvPr id="2" name="Text Box 1"/>
          <p:cNvSpPr txBox="1"/>
          <p:nvPr/>
        </p:nvSpPr>
        <p:spPr>
          <a:xfrm>
            <a:off x="781729" y="1845924"/>
            <a:ext cx="3542428" cy="3477875"/>
          </a:xfrm>
          <a:prstGeom prst="rect">
            <a:avLst/>
          </a:prstGeom>
          <a:noFill/>
        </p:spPr>
        <p:txBody>
          <a:bodyPr wrap="square" lIns="91440" tIns="45720" rIns="91440" bIns="45720" rtlCol="0" anchor="t">
            <a:spAutoFit/>
          </a:bodyPr>
          <a:lstStyle/>
          <a:p>
            <a:pPr marL="342900" indent="-342900">
              <a:buFont typeface="Arial" panose="020B0604020202090204"/>
              <a:buChar char="•"/>
            </a:pPr>
            <a:r>
              <a:rPr lang="en-US" sz="2000">
                <a:cs typeface="Calibri Light"/>
              </a:rPr>
              <a:t>Trained an efficient recommendation model</a:t>
            </a:r>
            <a:endParaRPr lang="en-US">
              <a:cs typeface="Calibri Light"/>
            </a:endParaRPr>
          </a:p>
          <a:p>
            <a:pPr marL="342900" indent="-342900">
              <a:buFont typeface="Arial" panose="020B0604020202090204"/>
              <a:buChar char="•"/>
            </a:pPr>
            <a:endParaRPr lang="en-US" sz="2000">
              <a:ea typeface="微软雅黑 Light"/>
              <a:cs typeface="+mn-lt"/>
            </a:endParaRPr>
          </a:p>
          <a:p>
            <a:pPr marL="342900" indent="-342900">
              <a:buFont typeface="Arial" panose="020B0604020202090204"/>
              <a:buChar char="•"/>
            </a:pPr>
            <a:r>
              <a:rPr lang="en-GB" sz="2000">
                <a:ea typeface="+mn-lt"/>
                <a:cs typeface="+mn-lt"/>
              </a:rPr>
              <a:t>Captured user action and give valid and timely recommendations</a:t>
            </a:r>
            <a:endParaRPr lang="en-US" sz="2000">
              <a:cs typeface="Calibri Light"/>
            </a:endParaRPr>
          </a:p>
          <a:p>
            <a:pPr marL="342900" indent="-342900">
              <a:buFont typeface="Arial" panose="020B0604020202090204"/>
              <a:buChar char="•"/>
            </a:pPr>
            <a:endParaRPr lang="en-GB" sz="2000">
              <a:cs typeface="Calibri Light"/>
            </a:endParaRPr>
          </a:p>
          <a:p>
            <a:pPr marL="342900" indent="-342900">
              <a:buFont typeface="Arial" panose="020B0604020202090204"/>
              <a:buChar char="•"/>
            </a:pPr>
            <a:r>
              <a:rPr lang="en-GB" sz="2000">
                <a:cs typeface="Calibri Light"/>
              </a:rPr>
              <a:t>Succeed to build our all system and finished complete progress from data clean to recommendation</a:t>
            </a:r>
            <a:endParaRPr lang="en-GB" sz="2000">
              <a:cs typeface="Calibri Light"/>
            </a:endParaRPr>
          </a:p>
        </p:txBody>
      </p:sp>
      <p:sp>
        <p:nvSpPr>
          <p:cNvPr id="3" name="Text Box 2"/>
          <p:cNvSpPr txBox="1"/>
          <p:nvPr/>
        </p:nvSpPr>
        <p:spPr>
          <a:xfrm>
            <a:off x="7912015" y="2078398"/>
            <a:ext cx="3913795" cy="2862322"/>
          </a:xfrm>
          <a:prstGeom prst="rect">
            <a:avLst/>
          </a:prstGeom>
          <a:noFill/>
        </p:spPr>
        <p:txBody>
          <a:bodyPr wrap="square" lIns="91440" tIns="45720" rIns="91440" bIns="45720" rtlCol="0" anchor="t">
            <a:spAutoFit/>
          </a:bodyPr>
          <a:lstStyle/>
          <a:p>
            <a:r>
              <a:rPr lang="en-US" sz="2000">
                <a:ea typeface="+mn-lt"/>
                <a:cs typeface="+mn-lt"/>
              </a:rPr>
              <a:t>Improve s</a:t>
            </a:r>
            <a:r>
              <a:rPr lang="en-US" sz="2000"/>
              <a:t>earch speed: </a:t>
            </a:r>
            <a:endParaRPr lang="en-US">
              <a:cs typeface="Calibri Light"/>
            </a:endParaRPr>
          </a:p>
          <a:p>
            <a:r>
              <a:rPr lang="en-US" sz="2000"/>
              <a:t>When we tried to search certain User ID in 2.2 million data, the response time may last several seconds</a:t>
            </a:r>
            <a:endParaRPr lang="en-US" sz="2000">
              <a:cs typeface="Calibri Light"/>
            </a:endParaRPr>
          </a:p>
          <a:p>
            <a:endParaRPr lang="en-US" sz="2000">
              <a:cs typeface="Calibri Light"/>
            </a:endParaRPr>
          </a:p>
          <a:p>
            <a:r>
              <a:rPr lang="en-US" sz="2000">
                <a:cs typeface="Calibri Light"/>
              </a:rPr>
              <a:t>How to solve:</a:t>
            </a:r>
            <a:endParaRPr lang="en-US" sz="2000">
              <a:cs typeface="Calibri Light"/>
            </a:endParaRPr>
          </a:p>
          <a:p>
            <a:r>
              <a:rPr lang="en-US" sz="2000">
                <a:cs typeface="Calibri Light"/>
              </a:rPr>
              <a:t>Searched and cached the user data when user login in</a:t>
            </a:r>
            <a:endParaRPr lang="en-US" sz="2000">
              <a:cs typeface="Calibri Light"/>
            </a:endParaRPr>
          </a:p>
        </p:txBody>
      </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KSO_WM_UNIT_INDEX" val="1_3"/>
  <p:tag name="KSO_WM_UNIT_CLEAR" val="1"/>
  <p:tag name="KSO_WM_UNIT_LAYERLEVEL" val="1_1"/>
  <p:tag name="KSO_WM_TAG_VERSION" val="1.0"/>
  <p:tag name="KSO_WM_BEAUTIFY_FLAG" val="#wm#"/>
  <p:tag name="KSO_WM_UNIT_TYPE" val="i"/>
  <p:tag name="KSO_WM_UNIT_ID" val="150995200*i*4"/>
  <p:tag name="KSO_WM_TEMPLATE_CATEGORY" val="diagram"/>
  <p:tag name="KSO_WM_TEMPLATE_INDEX" val="169074"/>
</p:tagLst>
</file>

<file path=ppt/tags/tag31.xml><?xml version="1.0" encoding="utf-8"?>
<p:tagLst xmlns:p="http://schemas.openxmlformats.org/presentationml/2006/main">
  <p:tag name="MH_TYPE" val="#NeiR#"/>
  <p:tag name="MH_NUMBER" val="2"/>
  <p:tag name="MH_CATEGORY" val="#TuWHP#"/>
  <p:tag name="MH_LAYOUT" val="SubTitleText"/>
  <p:tag name="MH" val="20170324180745"/>
  <p:tag name="MH_LIBRARY" val="GRAPHIC"/>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KSO_WM_UNIT_INDEX" val="1_5"/>
  <p:tag name="KSO_WM_UNIT_CLEAR" val="1"/>
  <p:tag name="KSO_WM_UNIT_LAYERLEVEL" val="1_1"/>
  <p:tag name="KSO_WM_TAG_VERSION" val="1.0"/>
  <p:tag name="KSO_WM_BEAUTIFY_FLAG" val="#wm#"/>
  <p:tag name="KSO_WM_UNIT_TYPE" val="i"/>
  <p:tag name="KSO_WM_UNIT_ID" val="150995200*i*6"/>
  <p:tag name="KSO_WM_TEMPLATE_CATEGORY" val="diagram"/>
  <p:tag name="KSO_WM_TEMPLATE_INDEX" val="169074"/>
</p:tagLst>
</file>

<file path=ppt/tags/tag35.xml><?xml version="1.0" encoding="utf-8"?>
<p:tagLst xmlns:p="http://schemas.openxmlformats.org/presentationml/2006/main">
  <p:tag name="MH_TYPE" val="#NeiR#"/>
  <p:tag name="MH_NUMBER" val="2"/>
  <p:tag name="MH_CATEGORY" val="#TuWHP#"/>
  <p:tag name="MH_LAYOUT" val="SubTitleText"/>
  <p:tag name="MH" val="20170324180745"/>
  <p:tag name="MH_LIBRARY" val="GRAPHIC"/>
</p:tagLst>
</file>

<file path=ppt/tags/tag36.xml><?xml version="1.0" encoding="utf-8"?>
<p:tagLst xmlns:p="http://schemas.openxmlformats.org/presentationml/2006/main">
  <p:tag name="MH_TYPE" val="#NeiR#"/>
  <p:tag name="MH_NUMBER" val="2"/>
  <p:tag name="MH_CATEGORY" val="#TuWHP#"/>
  <p:tag name="MH_LAYOUT" val="SubTitleText"/>
  <p:tag name="MH" val="20170324180745"/>
  <p:tag name="MH_LIBRARY" val="GRAPHIC"/>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2.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3.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4.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5.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3801</Words>
  <Application>WPS Presentation</Application>
  <PresentationFormat>Widescreen</PresentationFormat>
  <Paragraphs>178</Paragraphs>
  <Slides>10</Slides>
  <Notes>10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10</vt:i4>
      </vt:variant>
    </vt:vector>
  </HeadingPairs>
  <TitlesOfParts>
    <vt:vector size="39" baseType="lpstr">
      <vt:lpstr>Arial</vt:lpstr>
      <vt:lpstr>SimSun</vt:lpstr>
      <vt:lpstr>Wingdings</vt:lpstr>
      <vt:lpstr>文泉驿微米黑</vt:lpstr>
      <vt:lpstr>苹方-简</vt:lpstr>
      <vt:lpstr>Georgia</vt:lpstr>
      <vt:lpstr>微软雅黑</vt:lpstr>
      <vt:lpstr>汉仪旗黑</vt:lpstr>
      <vt:lpstr>Hannotate TC Regular</vt:lpstr>
      <vt:lpstr>Arial</vt:lpstr>
      <vt:lpstr>Calibri Light</vt:lpstr>
      <vt:lpstr>文泉驿微米黑</vt:lpstr>
      <vt:lpstr>Wingdings</vt:lpstr>
      <vt:lpstr>Helvetica Neue</vt:lpstr>
      <vt:lpstr>华文细黑</vt:lpstr>
      <vt:lpstr>黑体-简</vt:lpstr>
      <vt:lpstr>Wingdings</vt:lpstr>
      <vt:lpstr>Calibri</vt:lpstr>
      <vt:lpstr>华文细黑</vt:lpstr>
      <vt:lpstr>微软雅黑 Light</vt:lpstr>
      <vt:lpstr>Georgia</vt:lpstr>
      <vt:lpstr>Baoli TC</vt:lpstr>
      <vt:lpstr>Calibri</vt:lpstr>
      <vt:lpstr>Arial Unicode MS</vt:lpstr>
      <vt:lpstr>Thonburi</vt:lpstr>
      <vt:lpstr>微软雅黑 Light</vt:lpstr>
      <vt:lpstr>SimSun</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粉绿通用ppt</dc:title>
  <dc:creator>优品PPT</dc:creator>
  <cp:keywords>http:/www.ypppt.com</cp:keywords>
  <dc:description>http://www.ypppt.com/</dc:description>
  <cp:lastModifiedBy>chenye</cp:lastModifiedBy>
  <cp:revision>3</cp:revision>
  <dcterms:created xsi:type="dcterms:W3CDTF">2022-04-28T15:38:53Z</dcterms:created>
  <dcterms:modified xsi:type="dcterms:W3CDTF">2022-04-28T15:38:53Z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