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5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25EA-92A1-420B-B15A-C5A58CCCFF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5747-F852-4F90-8E35-5D05F8AEF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Choosing the best sales </a:t>
            </a:r>
            <a:r>
              <a:rPr lang="en-US" sz="4400" b="1" dirty="0"/>
              <a:t>approaches for the new product </a:t>
            </a:r>
            <a:r>
              <a:rPr lang="en-US" sz="4400" b="1" dirty="0" smtClean="0"/>
              <a:t>line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3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Business Goals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</a:t>
            </a:r>
            <a:r>
              <a:rPr lang="en-US" sz="2000" dirty="0" smtClean="0"/>
              <a:t>determine </a:t>
            </a:r>
            <a:r>
              <a:rPr lang="en-US" sz="2000" dirty="0" smtClean="0"/>
              <a:t>the difference in Customers for each sales method.</a:t>
            </a:r>
          </a:p>
          <a:p>
            <a:r>
              <a:rPr lang="en-US" sz="2000" dirty="0" smtClean="0"/>
              <a:t>To determine which sales method the business should continue using.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31333" y="1337733"/>
            <a:ext cx="2827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60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Total Number of Customers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eached by Each Sales Method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0800"/>
            <a:ext cx="5647268" cy="541866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54800" y="2218268"/>
            <a:ext cx="4622800" cy="298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From the chart we can observe that most customers were reached using the </a:t>
            </a:r>
            <a:r>
              <a:rPr lang="en-US" sz="1800" b="1" dirty="0" smtClean="0"/>
              <a:t>Email</a:t>
            </a:r>
            <a:r>
              <a:rPr lang="en-US" sz="1800" dirty="0" smtClean="0"/>
              <a:t> sales method and the least number of customers were reached using the </a:t>
            </a:r>
            <a:r>
              <a:rPr lang="en-US" sz="1800" b="1" dirty="0"/>
              <a:t>E</a:t>
            </a:r>
            <a:r>
              <a:rPr lang="en-US" sz="1800" b="1" dirty="0" smtClean="0"/>
              <a:t>mail + call </a:t>
            </a:r>
            <a:r>
              <a:rPr lang="en-US" sz="1800" dirty="0" smtClean="0"/>
              <a:t>sales method.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We can see there is no uniformity in the number of customers reached for the 3 sales </a:t>
            </a:r>
            <a:r>
              <a:rPr lang="en-US" sz="1800" dirty="0" smtClean="0"/>
              <a:t>method.</a:t>
            </a:r>
            <a:endParaRPr lang="en-US" sz="1800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82133" y="1100667"/>
            <a:ext cx="9406467" cy="1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0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Overall Revenue Distribution 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9067"/>
            <a:ext cx="5545138" cy="552873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333" y="2740025"/>
            <a:ext cx="4715933" cy="16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Looking at how the revenues are distributed, most revenue generated were below </a:t>
            </a:r>
            <a:r>
              <a:rPr lang="en-US" sz="1800" b="1" dirty="0" smtClean="0"/>
              <a:t>120</a:t>
            </a:r>
            <a:r>
              <a:rPr lang="en-US" sz="1800" dirty="0" smtClean="0"/>
              <a:t> dollars with an overall mean revenue of </a:t>
            </a:r>
            <a:r>
              <a:rPr lang="en-US" sz="1800" b="1" dirty="0" smtClean="0"/>
              <a:t>95.58</a:t>
            </a:r>
            <a:r>
              <a:rPr lang="en-US" sz="1800" dirty="0" smtClean="0"/>
              <a:t> and median revenue of </a:t>
            </a:r>
            <a:r>
              <a:rPr lang="en-US" sz="1800" b="1" dirty="0" smtClean="0"/>
              <a:t>90.95</a:t>
            </a:r>
            <a:r>
              <a:rPr lang="en-US" sz="1800" dirty="0" smtClean="0"/>
              <a:t> dollars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73667" y="711200"/>
            <a:ext cx="4961466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7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Revenue Distribution For Each Sales </a:t>
            </a:r>
            <a:r>
              <a:rPr lang="en-US" sz="3200" b="1" dirty="0" smtClean="0"/>
              <a:t>Method</a:t>
            </a:r>
            <a:br>
              <a:rPr lang="en-US" sz="3200" b="1" dirty="0" smtClean="0"/>
            </a:br>
            <a:r>
              <a:rPr lang="en-US" sz="1800" dirty="0"/>
              <a:t>To understand the difference between customers under each sale method, we would be looking at the revenue distribution under each sales method.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1402821"/>
            <a:ext cx="5545666" cy="4981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From the boxplot chart, it can be observed that:</a:t>
            </a:r>
          </a:p>
          <a:p>
            <a:pPr lvl="0"/>
            <a:r>
              <a:rPr lang="en-US" sz="1800" dirty="0"/>
              <a:t>The </a:t>
            </a:r>
            <a:r>
              <a:rPr lang="en-US" sz="1800" b="1" dirty="0"/>
              <a:t>Email + call </a:t>
            </a:r>
            <a:r>
              <a:rPr lang="en-US" sz="1800" dirty="0"/>
              <a:t>sales method generated the highest average revenue of </a:t>
            </a:r>
            <a:r>
              <a:rPr lang="en-US" sz="1800" b="1" dirty="0"/>
              <a:t>183.7 </a:t>
            </a:r>
            <a:r>
              <a:rPr lang="en-US" sz="1800" dirty="0"/>
              <a:t>dollars with the </a:t>
            </a:r>
            <a:r>
              <a:rPr lang="en-US" sz="1800" b="1" dirty="0"/>
              <a:t>lowest</a:t>
            </a:r>
            <a:r>
              <a:rPr lang="en-US" sz="1800" dirty="0"/>
              <a:t> revenue generated by a single client being </a:t>
            </a:r>
            <a:r>
              <a:rPr lang="en-US" sz="1800" b="1" dirty="0"/>
              <a:t>122.1</a:t>
            </a:r>
            <a:r>
              <a:rPr lang="en-US" sz="1800" dirty="0"/>
              <a:t> dollars and the </a:t>
            </a:r>
            <a:r>
              <a:rPr lang="en-US" sz="1800" b="1" dirty="0"/>
              <a:t>highest </a:t>
            </a:r>
            <a:r>
              <a:rPr lang="en-US" sz="1800" dirty="0"/>
              <a:t>revenue being </a:t>
            </a:r>
            <a:r>
              <a:rPr lang="en-US" sz="1800" b="1" dirty="0"/>
              <a:t>238.2</a:t>
            </a:r>
            <a:endParaRPr lang="en-US" sz="1800" dirty="0"/>
          </a:p>
          <a:p>
            <a:pPr lvl="0"/>
            <a:r>
              <a:rPr lang="en-US" sz="1800" dirty="0"/>
              <a:t>The </a:t>
            </a:r>
            <a:r>
              <a:rPr lang="en-US" sz="1800" b="1" dirty="0"/>
              <a:t>Email </a:t>
            </a:r>
            <a:r>
              <a:rPr lang="en-US" sz="1800" dirty="0"/>
              <a:t>sales method generated an average revenue of </a:t>
            </a:r>
            <a:r>
              <a:rPr lang="en-US" sz="1800" b="1" dirty="0"/>
              <a:t>97.13</a:t>
            </a:r>
            <a:r>
              <a:rPr lang="en-US" sz="1800" dirty="0"/>
              <a:t> with the </a:t>
            </a:r>
            <a:r>
              <a:rPr lang="en-US" sz="1800" b="1" dirty="0"/>
              <a:t>lowest</a:t>
            </a:r>
            <a:r>
              <a:rPr lang="en-US" sz="1800" dirty="0"/>
              <a:t> and </a:t>
            </a:r>
            <a:r>
              <a:rPr lang="en-US" sz="1800" b="1" dirty="0"/>
              <a:t>highest</a:t>
            </a:r>
            <a:r>
              <a:rPr lang="en-US" sz="1800" dirty="0"/>
              <a:t> revenue generated by a single client being </a:t>
            </a:r>
            <a:r>
              <a:rPr lang="en-US" sz="1800" b="1" dirty="0"/>
              <a:t>78.80 </a:t>
            </a:r>
            <a:r>
              <a:rPr lang="en-US" sz="1800" dirty="0"/>
              <a:t>dollars and </a:t>
            </a:r>
            <a:r>
              <a:rPr lang="en-US" sz="1800" b="1" dirty="0"/>
              <a:t>149.0</a:t>
            </a:r>
            <a:r>
              <a:rPr lang="en-US" sz="1800" dirty="0"/>
              <a:t> dollars respectively. </a:t>
            </a:r>
          </a:p>
          <a:p>
            <a:pPr lvl="0"/>
            <a:r>
              <a:rPr lang="en-US" sz="1800" dirty="0"/>
              <a:t>The call sales method generated the least average revenue of </a:t>
            </a:r>
            <a:r>
              <a:rPr lang="en-US" sz="1800" b="1" dirty="0"/>
              <a:t>47.60</a:t>
            </a:r>
            <a:r>
              <a:rPr lang="en-US" sz="1800" dirty="0"/>
              <a:t> dollars with the </a:t>
            </a:r>
            <a:r>
              <a:rPr lang="en-US" sz="1800" b="1" dirty="0"/>
              <a:t>lowest</a:t>
            </a:r>
            <a:r>
              <a:rPr lang="en-US" sz="1800" dirty="0"/>
              <a:t> and </a:t>
            </a:r>
            <a:r>
              <a:rPr lang="en-US" sz="1800" b="1" dirty="0"/>
              <a:t>highest</a:t>
            </a:r>
            <a:r>
              <a:rPr lang="en-US" sz="1800" dirty="0"/>
              <a:t> revenue generated by a single client being </a:t>
            </a:r>
            <a:r>
              <a:rPr lang="en-US" sz="1800" b="1" dirty="0"/>
              <a:t>32.50 </a:t>
            </a:r>
            <a:r>
              <a:rPr lang="en-US" sz="1800" dirty="0"/>
              <a:t>dollars and </a:t>
            </a:r>
            <a:r>
              <a:rPr lang="en-US" sz="1800" b="1" dirty="0"/>
              <a:t>71.40</a:t>
            </a:r>
            <a:r>
              <a:rPr lang="en-US" sz="1800" dirty="0"/>
              <a:t> dollars respectively.</a:t>
            </a:r>
          </a:p>
          <a:p>
            <a:pPr marL="0" indent="0">
              <a:buNone/>
            </a:pPr>
            <a:r>
              <a:rPr lang="en-US" sz="1800" dirty="0"/>
              <a:t>We can conclude that customers that fall under the</a:t>
            </a:r>
            <a:r>
              <a:rPr lang="en-US" sz="1800" b="1" dirty="0"/>
              <a:t> Email + call </a:t>
            </a:r>
            <a:r>
              <a:rPr lang="en-US" sz="1800" dirty="0"/>
              <a:t>sales method tend to generate a higher revenue than other methods.</a:t>
            </a:r>
          </a:p>
          <a:p>
            <a:endParaRPr lang="en-US" sz="1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2821"/>
            <a:ext cx="5283201" cy="4981046"/>
          </a:xfrm>
        </p:spPr>
      </p:pic>
      <p:cxnSp>
        <p:nvCxnSpPr>
          <p:cNvPr id="8" name="Straight Connector 7"/>
          <p:cNvCxnSpPr/>
          <p:nvPr/>
        </p:nvCxnSpPr>
        <p:spPr>
          <a:xfrm>
            <a:off x="838199" y="651933"/>
            <a:ext cx="16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199" y="694268"/>
            <a:ext cx="7247468" cy="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Change in Average Revenue Generated Over Time by Each Sales Method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2494492"/>
            <a:ext cx="5181600" cy="3101975"/>
          </a:xfrm>
        </p:spPr>
        <p:txBody>
          <a:bodyPr>
            <a:normAutofit/>
          </a:bodyPr>
          <a:lstStyle/>
          <a:p>
            <a:r>
              <a:rPr lang="en-US" sz="1800" dirty="0"/>
              <a:t>According to the chart, there is an uptrend in the average revenue generated over the past 6 weeks for each sales method.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Email + call </a:t>
            </a:r>
            <a:r>
              <a:rPr lang="en-US" sz="1800" dirty="0"/>
              <a:t>sales method generated a significantly higher average revenue over time when compared with the </a:t>
            </a:r>
            <a:r>
              <a:rPr lang="en-US" sz="1800" b="1" dirty="0"/>
              <a:t>overall</a:t>
            </a:r>
            <a:r>
              <a:rPr lang="en-US" sz="1800" dirty="0"/>
              <a:t> average revenue generated over time.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call </a:t>
            </a:r>
            <a:r>
              <a:rPr lang="en-US" sz="1800" dirty="0"/>
              <a:t>sales method generated the least average revenue over the past 6 weeks when compared with the </a:t>
            </a:r>
            <a:r>
              <a:rPr lang="en-US" sz="1800" b="1" dirty="0"/>
              <a:t>overall </a:t>
            </a:r>
            <a:r>
              <a:rPr lang="en-US" sz="1800" dirty="0"/>
              <a:t>average revenue generated over the past 6 weeks.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269"/>
            <a:ext cx="5181600" cy="5494864"/>
          </a:xfrm>
        </p:spPr>
      </p:pic>
    </p:spTree>
    <p:extLst>
      <p:ext uri="{BB962C8B-B14F-4D97-AF65-F5344CB8AC3E}">
        <p14:creationId xmlns:p14="http://schemas.microsoft.com/office/powerpoint/2010/main" val="649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60828" y="336480"/>
            <a:ext cx="6661838" cy="917306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Comparing The Total Revenue Generated by Each Sales Method With The Number of Customers Reached by Each Sales Method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5360828" y="2162625"/>
            <a:ext cx="6661838" cy="3305708"/>
          </a:xfrm>
        </p:spPr>
        <p:txBody>
          <a:bodyPr>
            <a:noAutofit/>
          </a:bodyPr>
          <a:lstStyle/>
          <a:p>
            <a:r>
              <a:rPr lang="en-US" sz="1800" b="0" dirty="0"/>
              <a:t>From the chart, we can </a:t>
            </a:r>
            <a:r>
              <a:rPr lang="en-US" sz="1800" b="0" dirty="0" smtClean="0"/>
              <a:t>notice that </a:t>
            </a:r>
            <a:r>
              <a:rPr lang="en-US" sz="1800" b="0" dirty="0"/>
              <a:t>the </a:t>
            </a:r>
            <a:r>
              <a:rPr lang="en-US" sz="1800" dirty="0"/>
              <a:t>Email</a:t>
            </a:r>
            <a:r>
              <a:rPr lang="en-US" sz="1800" b="0" dirty="0"/>
              <a:t> sales method generated the highest total revenue, followed by the </a:t>
            </a:r>
            <a:r>
              <a:rPr lang="en-US" sz="1800" dirty="0"/>
              <a:t>Email + call </a:t>
            </a:r>
            <a:r>
              <a:rPr lang="en-US" sz="1800" b="0" dirty="0"/>
              <a:t>sales method while the </a:t>
            </a:r>
            <a:r>
              <a:rPr lang="en-US" sz="1800" dirty="0"/>
              <a:t>Call</a:t>
            </a:r>
            <a:r>
              <a:rPr lang="en-US" sz="1800" b="0" dirty="0"/>
              <a:t> sales method generated the least amount of total revenue </a:t>
            </a:r>
          </a:p>
          <a:p>
            <a:r>
              <a:rPr lang="en-US" sz="1800" b="0" dirty="0"/>
              <a:t>NOTE:</a:t>
            </a:r>
          </a:p>
          <a:p>
            <a:r>
              <a:rPr lang="en-US" sz="1800" b="0" dirty="0"/>
              <a:t>We should note that although the </a:t>
            </a:r>
            <a:r>
              <a:rPr lang="en-US" sz="1800" dirty="0"/>
              <a:t>Call</a:t>
            </a:r>
            <a:r>
              <a:rPr lang="en-US" sz="1800" b="0" dirty="0"/>
              <a:t> sales method was used to reach more customers than the </a:t>
            </a:r>
            <a:r>
              <a:rPr lang="en-US" sz="1800" dirty="0"/>
              <a:t>Email + call </a:t>
            </a:r>
            <a:r>
              <a:rPr lang="en-US" sz="1800" b="0" dirty="0"/>
              <a:t>sale method, it generated the least total revenue among the 3 sales methods used.</a:t>
            </a:r>
          </a:p>
          <a:p>
            <a:endParaRPr lang="en-US" sz="1800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5" y="3463395"/>
            <a:ext cx="4880293" cy="34718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0800000">
            <a:off x="30376" y="-1"/>
            <a:ext cx="5909734" cy="22436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5" y="270933"/>
            <a:ext cx="4880293" cy="3192462"/>
          </a:xfrm>
        </p:spPr>
      </p:pic>
      <p:cxnSp>
        <p:nvCxnSpPr>
          <p:cNvPr id="12" name="Straight Connector 11"/>
          <p:cNvCxnSpPr/>
          <p:nvPr/>
        </p:nvCxnSpPr>
        <p:spPr>
          <a:xfrm>
            <a:off x="5360828" y="1245319"/>
            <a:ext cx="6661838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Business Metrics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Since our goal is to determine the difference between the customers in each group and determine the sales method the business should continuously use, I would recommend we use the combination of the </a:t>
            </a:r>
            <a:r>
              <a:rPr lang="en-US" sz="1800" b="1" dirty="0"/>
              <a:t>average revenue generated by each sales method</a:t>
            </a:r>
            <a:r>
              <a:rPr lang="en-US" sz="1800" dirty="0"/>
              <a:t>, the </a:t>
            </a:r>
            <a:r>
              <a:rPr lang="en-US" sz="1800" b="1" dirty="0"/>
              <a:t>total number of customers reached by each sales method </a:t>
            </a:r>
            <a:r>
              <a:rPr lang="en-US" sz="1800" dirty="0"/>
              <a:t>and the</a:t>
            </a:r>
            <a:r>
              <a:rPr lang="en-US" sz="1800" b="1" dirty="0"/>
              <a:t> total revenue generated by each sales method </a:t>
            </a:r>
            <a:r>
              <a:rPr lang="en-US" sz="1800" dirty="0"/>
              <a:t>as our </a:t>
            </a:r>
            <a:r>
              <a:rPr lang="en-US" sz="1800" b="1" dirty="0"/>
              <a:t>metrics.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Based on the 6 weeks data the least number of customers were reached using the </a:t>
            </a:r>
            <a:r>
              <a:rPr lang="en-US" sz="1800" b="1" dirty="0"/>
              <a:t>Email + call </a:t>
            </a:r>
            <a:r>
              <a:rPr lang="en-US" sz="1800" dirty="0"/>
              <a:t>sales method yet it had the best performance In terms of the average revenue generated and second best in terms of total revenue generated.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Email</a:t>
            </a:r>
            <a:r>
              <a:rPr lang="en-US" sz="1800" dirty="0"/>
              <a:t> sales method was used to reach most customers, it performed second best in terms of average revenue generated and was the best-performing method in terms of total revenue generated.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Call </a:t>
            </a:r>
            <a:r>
              <a:rPr lang="en-US" sz="1800" dirty="0"/>
              <a:t>sales method performed the least in all aspects, even though it was used to reach more customers than the </a:t>
            </a:r>
            <a:r>
              <a:rPr lang="en-US" sz="1800" b="1" dirty="0"/>
              <a:t>Email + call </a:t>
            </a:r>
            <a:r>
              <a:rPr lang="en-US" sz="1800" dirty="0"/>
              <a:t>sales method. </a:t>
            </a:r>
          </a:p>
          <a:p>
            <a:pPr marL="0" indent="0">
              <a:buNone/>
            </a:pPr>
            <a:r>
              <a:rPr lang="en-US" sz="1800" dirty="0"/>
              <a:t>It can be concluded that the </a:t>
            </a:r>
            <a:r>
              <a:rPr lang="en-US" sz="1800" b="1" dirty="0"/>
              <a:t>Email + call </a:t>
            </a:r>
            <a:r>
              <a:rPr lang="en-US" sz="1800" dirty="0"/>
              <a:t>sales method and the </a:t>
            </a:r>
            <a:r>
              <a:rPr lang="en-US" sz="1800" b="1" dirty="0"/>
              <a:t>Email</a:t>
            </a:r>
            <a:r>
              <a:rPr lang="en-US" sz="1800" dirty="0"/>
              <a:t> sales method are the best sales method for the business.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39800" y="922867"/>
            <a:ext cx="2921000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Recommendation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Since there are no similarities in the result generated from each sales method, I would recommend the following:</a:t>
            </a:r>
          </a:p>
          <a:p>
            <a:pPr lvl="0"/>
            <a:r>
              <a:rPr lang="en-US" sz="1800" dirty="0"/>
              <a:t>The sales team should continuously use the </a:t>
            </a:r>
            <a:r>
              <a:rPr lang="en-US" sz="1800" b="1" dirty="0"/>
              <a:t>Email + call </a:t>
            </a:r>
            <a:r>
              <a:rPr lang="en-US" sz="1800" dirty="0"/>
              <a:t>sales method and come up with a strategy that would make this method less time-consuming so it could be used to reach more customers since it has an outstanding performance based on our metrics.</a:t>
            </a:r>
          </a:p>
          <a:p>
            <a:pPr lvl="0"/>
            <a:r>
              <a:rPr lang="en-US" sz="1800" dirty="0"/>
              <a:t>The business should continue using the </a:t>
            </a:r>
            <a:r>
              <a:rPr lang="en-US" sz="1800" b="1" dirty="0"/>
              <a:t>Email </a:t>
            </a:r>
            <a:r>
              <a:rPr lang="en-US" sz="1800" dirty="0"/>
              <a:t>sales method since it is the fastest way to reach customers and has a good performance based on our key metrics and the sales team should improve on this method if need be.</a:t>
            </a:r>
          </a:p>
          <a:p>
            <a:pPr lvl="0"/>
            <a:r>
              <a:rPr lang="en-US" sz="1800" dirty="0"/>
              <a:t>The sales team should focus less on the </a:t>
            </a:r>
            <a:r>
              <a:rPr lang="en-US" sz="1800" b="1" dirty="0"/>
              <a:t>Call</a:t>
            </a:r>
            <a:r>
              <a:rPr lang="en-US" sz="1800" dirty="0"/>
              <a:t> sales method and shift some of its focus to the </a:t>
            </a:r>
            <a:r>
              <a:rPr lang="en-US" sz="1800" b="1" dirty="0"/>
              <a:t>Email + call </a:t>
            </a:r>
            <a:r>
              <a:rPr lang="en-US" sz="1800" dirty="0"/>
              <a:t>sales method.</a:t>
            </a:r>
          </a:p>
          <a:p>
            <a:pPr lvl="0"/>
            <a:r>
              <a:rPr lang="en-US" sz="1800" dirty="0"/>
              <a:t>Improve the data quality, by providing a data set with an equal number of customers reached by each sales method so that in-depth analysis can be done to draw a stronger conclusion on the best sales method.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62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810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Choosing the best sales approaches for the new product line </vt:lpstr>
      <vt:lpstr>Business Goals</vt:lpstr>
      <vt:lpstr>Total Number of Customers Reached by Each Sales Method</vt:lpstr>
      <vt:lpstr>Overall Revenue Distribution </vt:lpstr>
      <vt:lpstr>Revenue Distribution For Each Sales Method To understand the difference between customers under each sale method, we would be looking at the revenue distribution under each sales method.</vt:lpstr>
      <vt:lpstr>Change in Average Revenue Generated Over Time by Each Sales Method</vt:lpstr>
      <vt:lpstr>Comparing The Total Revenue Generated by Each Sales Method With The Number of Customers Reached by Each Sales Method</vt:lpstr>
      <vt:lpstr>Business Metrics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</dc:creator>
  <cp:lastModifiedBy>RB</cp:lastModifiedBy>
  <cp:revision>31</cp:revision>
  <dcterms:created xsi:type="dcterms:W3CDTF">2023-05-31T20:08:19Z</dcterms:created>
  <dcterms:modified xsi:type="dcterms:W3CDTF">2023-06-01T21:01:27Z</dcterms:modified>
</cp:coreProperties>
</file>