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7" r:id="rId2"/>
    <p:sldId id="258" r:id="rId3"/>
    <p:sldId id="259" r:id="rId4"/>
    <p:sldId id="256"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BBCA"/>
    <a:srgbClr val="B258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698" autoAdjust="0"/>
    <p:restoredTop sz="86432" autoAdjust="0"/>
  </p:normalViewPr>
  <p:slideViewPr>
    <p:cSldViewPr>
      <p:cViewPr varScale="1">
        <p:scale>
          <a:sx n="87" d="100"/>
          <a:sy n="87" d="100"/>
        </p:scale>
        <p:origin x="821" y="293"/>
      </p:cViewPr>
      <p:guideLst>
        <p:guide orient="horz" pos="2160"/>
        <p:guide pos="2880"/>
      </p:guideLst>
    </p:cSldViewPr>
  </p:slideViewPr>
  <p:outlineViewPr>
    <p:cViewPr>
      <p:scale>
        <a:sx n="33" d="100"/>
        <a:sy n="33" d="100"/>
      </p:scale>
      <p:origin x="21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63B4CE9B-9044-45ED-A87F-C671CDDC8186}" type="datetimeFigureOut">
              <a:rPr lang="en-US" smtClean="0"/>
              <a:pPr/>
              <a:t>2/8/2024</a:t>
            </a:fld>
            <a:endParaRPr lang="en-GB" dirty="0"/>
          </a:p>
        </p:txBody>
      </p:sp>
      <p:sp>
        <p:nvSpPr>
          <p:cNvPr id="19" name="Footer Placeholder 18"/>
          <p:cNvSpPr>
            <a:spLocks noGrp="1"/>
          </p:cNvSpPr>
          <p:nvPr>
            <p:ph type="ftr" sz="quarter" idx="11"/>
          </p:nvPr>
        </p:nvSpPr>
        <p:spPr/>
        <p:txBody>
          <a:bodyPr/>
          <a:lstStyle/>
          <a:p>
            <a:endParaRPr lang="en-GB" dirty="0"/>
          </a:p>
        </p:txBody>
      </p:sp>
      <p:sp>
        <p:nvSpPr>
          <p:cNvPr id="27" name="Slide Number Placeholder 26"/>
          <p:cNvSpPr>
            <a:spLocks noGrp="1"/>
          </p:cNvSpPr>
          <p:nvPr>
            <p:ph type="sldNum" sz="quarter" idx="12"/>
          </p:nvPr>
        </p:nvSpPr>
        <p:spPr/>
        <p:txBody>
          <a:bodyPr/>
          <a:lstStyle/>
          <a:p>
            <a:fld id="{06C53E30-43B8-473F-A889-D2A03A5FA6EC}" type="slidenum">
              <a:rPr lang="en-GB" smtClean="0"/>
              <a:pPr/>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3B4CE9B-9044-45ED-A87F-C671CDDC8186}" type="datetimeFigureOut">
              <a:rPr lang="en-US" smtClean="0"/>
              <a:pPr/>
              <a:t>2/8/2024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6C53E30-43B8-473F-A889-D2A03A5FA6EC}" type="slidenum">
              <a:rPr lang="en-GB" smtClean="0"/>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3B4CE9B-9044-45ED-A87F-C671CDDC8186}" type="datetimeFigureOut">
              <a:rPr lang="en-US" smtClean="0"/>
              <a:pPr/>
              <a:t>2/8/2024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6C53E30-43B8-473F-A889-D2A03A5FA6EC}"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3B4CE9B-9044-45ED-A87F-C671CDDC8186}" type="datetimeFigureOut">
              <a:rPr lang="en-US" smtClean="0"/>
              <a:pPr/>
              <a:t>2/8/2024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6C53E30-43B8-473F-A889-D2A03A5FA6EC}"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3B4CE9B-9044-45ED-A87F-C671CDDC8186}" type="datetimeFigureOut">
              <a:rPr lang="en-US" smtClean="0"/>
              <a:pPr/>
              <a:t>2/8/2024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6C53E30-43B8-473F-A889-D2A03A5FA6EC}" type="slidenum">
              <a:rPr lang="en-GB" smtClean="0"/>
              <a:pPr/>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3B4CE9B-9044-45ED-A87F-C671CDDC8186}" type="datetimeFigureOut">
              <a:rPr lang="en-US" smtClean="0"/>
              <a:pPr/>
              <a:t>2/8/2024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6C53E30-43B8-473F-A889-D2A03A5FA6EC}" type="slidenum">
              <a:rPr lang="en-GB" smtClean="0"/>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3B4CE9B-9044-45ED-A87F-C671CDDC8186}" type="datetimeFigureOut">
              <a:rPr lang="en-US" smtClean="0"/>
              <a:pPr/>
              <a:t>2/8/2024</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06C53E30-43B8-473F-A889-D2A03A5FA6EC}" type="slidenum">
              <a:rPr lang="en-GB" smtClean="0"/>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a:t>Click to edit Master title style</a:t>
            </a:r>
          </a:p>
        </p:txBody>
      </p:sp>
      <p:sp>
        <p:nvSpPr>
          <p:cNvPr id="7" name="Date Placeholder 6"/>
          <p:cNvSpPr>
            <a:spLocks noGrp="1"/>
          </p:cNvSpPr>
          <p:nvPr>
            <p:ph type="dt" sz="half" idx="10"/>
          </p:nvPr>
        </p:nvSpPr>
        <p:spPr/>
        <p:txBody>
          <a:bodyPr/>
          <a:lstStyle/>
          <a:p>
            <a:fld id="{63B4CE9B-9044-45ED-A87F-C671CDDC8186}" type="datetimeFigureOut">
              <a:rPr lang="en-US" smtClean="0"/>
              <a:pPr/>
              <a:t>2/8/2024</a:t>
            </a:fld>
            <a:endParaRPr lang="en-GB" dirty="0"/>
          </a:p>
        </p:txBody>
      </p:sp>
      <p:sp>
        <p:nvSpPr>
          <p:cNvPr id="8" name="Slide Number Placeholder 7"/>
          <p:cNvSpPr>
            <a:spLocks noGrp="1"/>
          </p:cNvSpPr>
          <p:nvPr>
            <p:ph type="sldNum" sz="quarter" idx="11"/>
          </p:nvPr>
        </p:nvSpPr>
        <p:spPr/>
        <p:txBody>
          <a:bodyPr/>
          <a:lstStyle/>
          <a:p>
            <a:fld id="{06C53E30-43B8-473F-A889-D2A03A5FA6EC}" type="slidenum">
              <a:rPr lang="en-GB" smtClean="0"/>
              <a:pPr/>
              <a:t>‹#›</a:t>
            </a:fld>
            <a:endParaRPr lang="en-GB" dirty="0"/>
          </a:p>
        </p:txBody>
      </p:sp>
      <p:sp>
        <p:nvSpPr>
          <p:cNvPr id="9" name="Footer Placeholder 8"/>
          <p:cNvSpPr>
            <a:spLocks noGrp="1"/>
          </p:cNvSpPr>
          <p:nvPr>
            <p:ph type="ftr" sz="quarter" idx="12"/>
          </p:nvPr>
        </p:nvSpPr>
        <p:spPr/>
        <p:txBody>
          <a:bodyPr/>
          <a:lstStyle/>
          <a:p>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B4CE9B-9044-45ED-A87F-C671CDDC8186}" type="datetimeFigureOut">
              <a:rPr lang="en-US" smtClean="0"/>
              <a:pPr/>
              <a:t>2/8/2024</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6C53E30-43B8-473F-A889-D2A03A5FA6EC}"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3B4CE9B-9044-45ED-A87F-C671CDDC8186}" type="datetimeFigureOut">
              <a:rPr lang="en-US" smtClean="0"/>
              <a:pPr/>
              <a:t>2/8/2024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a:xfrm>
            <a:off x="8156448" y="6422064"/>
            <a:ext cx="762000" cy="365125"/>
          </a:xfrm>
        </p:spPr>
        <p:txBody>
          <a:bodyPr/>
          <a:lstStyle/>
          <a:p>
            <a:fld id="{06C53E30-43B8-473F-A889-D2A03A5FA6EC}" type="slidenum">
              <a:rPr lang="en-GB" smtClean="0"/>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63B4CE9B-9044-45ED-A87F-C671CDDC8186}" type="datetimeFigureOut">
              <a:rPr lang="en-US" smtClean="0"/>
              <a:pPr/>
              <a:t>2/8/2024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6C53E30-43B8-473F-A889-D2A03A5FA6EC}" type="slidenum">
              <a:rPr lang="en-GB" smtClean="0"/>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CCCCFF">
                <a:alpha val="90000"/>
                <a:lumMod val="37000"/>
              </a:srgbClr>
            </a:gs>
            <a:gs pos="17999">
              <a:srgbClr val="99CCFF"/>
            </a:gs>
            <a:gs pos="36000">
              <a:srgbClr val="9966FF"/>
            </a:gs>
            <a:gs pos="61000">
              <a:srgbClr val="CC99FF"/>
            </a:gs>
            <a:gs pos="82001">
              <a:srgbClr val="99CCFF"/>
            </a:gs>
            <a:gs pos="100000">
              <a:srgbClr val="CCCCFF"/>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a:t>Click to edit Master title style</a:t>
            </a:r>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63B4CE9B-9044-45ED-A87F-C671CDDC8186}" type="datetimeFigureOut">
              <a:rPr lang="en-US" smtClean="0"/>
              <a:pPr/>
              <a:t>2/8/2024</a:t>
            </a:fld>
            <a:endParaRPr lang="en-GB" dirty="0"/>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GB" dirty="0"/>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06C53E30-43B8-473F-A889-D2A03A5FA6EC}" type="slidenum">
              <a:rPr lang="en-GB" smtClean="0"/>
              <a:pPr/>
              <a:t>‹#›</a:t>
            </a:fld>
            <a:endParaRPr lang="en-GB" dirty="0"/>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248" y="2636912"/>
            <a:ext cx="8964488" cy="769441"/>
          </a:xfrm>
          <a:prstGeom prst="rect">
            <a:avLst/>
          </a:prstGeom>
          <a:noFill/>
        </p:spPr>
        <p:txBody>
          <a:bodyPr wrap="square" rtlCol="0">
            <a:spAutoFit/>
          </a:bodyPr>
          <a:lstStyle/>
          <a:p>
            <a:r>
              <a:rPr lang="en-US" sz="4400" b="1" u="sng" dirty="0"/>
              <a:t>A simple Calculator project </a:t>
            </a:r>
            <a:r>
              <a:rPr lang="en-US" sz="2400" dirty="0"/>
              <a:t>by</a:t>
            </a:r>
            <a:r>
              <a:rPr lang="en-US" sz="1400" dirty="0"/>
              <a:t> </a:t>
            </a:r>
            <a:r>
              <a:rPr lang="en-US" sz="2400" dirty="0"/>
              <a:t>python</a:t>
            </a:r>
            <a:r>
              <a:rPr lang="en-US" dirty="0"/>
              <a:t> </a:t>
            </a:r>
          </a:p>
        </p:txBody>
      </p:sp>
      <p:sp>
        <p:nvSpPr>
          <p:cNvPr id="3" name="TextBox 2">
            <a:extLst>
              <a:ext uri="{FF2B5EF4-FFF2-40B4-BE49-F238E27FC236}">
                <a16:creationId xmlns:a16="http://schemas.microsoft.com/office/drawing/2014/main" id="{855A3093-A451-BE2E-0F87-20A0240491EA}"/>
              </a:ext>
            </a:extLst>
          </p:cNvPr>
          <p:cNvSpPr txBox="1"/>
          <p:nvPr/>
        </p:nvSpPr>
        <p:spPr>
          <a:xfrm>
            <a:off x="4359965" y="5322686"/>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5793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type="title"/>
          </p:nvPr>
        </p:nvSpPr>
        <p:spPr>
          <a:xfrm>
            <a:off x="395536" y="2276872"/>
            <a:ext cx="8141568" cy="3960440"/>
          </a:xfrm>
        </p:spPr>
        <p:txBody>
          <a:bodyPr>
            <a:normAutofit fontScale="90000"/>
          </a:bodyPr>
          <a:lstStyle/>
          <a:p>
            <a:pPr marL="457200" indent="-457200">
              <a:buFont typeface="Wingdings" panose="05000000000000000000" pitchFamily="2" charset="2"/>
              <a:buChar char="q"/>
            </a:pPr>
            <a:r>
              <a:rPr lang="en-US" sz="3100" dirty="0"/>
              <a:t> A calculator is a device that performs arithmetic operations on numbers. Basic calculators can do only addition, subtraction, multiplication and division mathematical calculations.</a:t>
            </a:r>
          </a:p>
          <a:p>
            <a:pPr marL="457200" indent="-457200">
              <a:buFont typeface="Wingdings" panose="05000000000000000000" pitchFamily="2" charset="2"/>
              <a:buChar char="q"/>
            </a:pPr>
            <a:r>
              <a:rPr lang="en-US" sz="3100" dirty="0" err="1"/>
              <a:t>Tkinter</a:t>
            </a:r>
            <a:r>
              <a:rPr lang="en-US" sz="3100" dirty="0"/>
              <a:t> is a Python library that can be used to construct basic graphical user interface (GUI) applications. In Python, it is the most widely used module for GUI applications.</a:t>
            </a:r>
          </a:p>
          <a:p>
            <a:pPr marL="571500" indent="-571500">
              <a:buFont typeface="Wingdings" panose="05000000000000000000" pitchFamily="2" charset="2"/>
              <a:buChar char="q"/>
            </a:pPr>
            <a:endParaRPr lang="en-US" dirty="0"/>
          </a:p>
          <a:p>
            <a:pPr marL="571500" indent="-571500">
              <a:buFont typeface="Wingdings" panose="05000000000000000000" pitchFamily="2" charset="2"/>
              <a:buChar char="q"/>
            </a:pPr>
            <a:endParaRPr lang="en-US" dirty="0"/>
          </a:p>
          <a:p>
            <a:pPr marL="571500" indent="-571500">
              <a:buFont typeface="Wingdings" panose="05000000000000000000" pitchFamily="2" charset="2"/>
              <a:buChar char="q"/>
            </a:pPr>
            <a:endParaRPr lang="en-US" dirty="0"/>
          </a:p>
        </p:txBody>
      </p:sp>
      <p:sp>
        <p:nvSpPr>
          <p:cNvPr id="5" name="TextBox 4"/>
          <p:cNvSpPr txBox="1"/>
          <p:nvPr/>
        </p:nvSpPr>
        <p:spPr>
          <a:xfrm>
            <a:off x="3203848" y="1124744"/>
            <a:ext cx="2520280" cy="523220"/>
          </a:xfrm>
          <a:prstGeom prst="rect">
            <a:avLst/>
          </a:prstGeom>
          <a:noFill/>
        </p:spPr>
        <p:txBody>
          <a:bodyPr wrap="square" rtlCol="0">
            <a:spAutoFit/>
          </a:bodyPr>
          <a:lstStyle/>
          <a:p>
            <a:r>
              <a:rPr lang="en-US" sz="2800" b="1" dirty="0"/>
              <a:t>KEYWORDS</a:t>
            </a:r>
            <a:r>
              <a:rPr lang="en-US" b="1" dirty="0"/>
              <a:t>:</a:t>
            </a:r>
          </a:p>
        </p:txBody>
      </p:sp>
    </p:spTree>
    <p:extLst>
      <p:ext uri="{BB962C8B-B14F-4D97-AF65-F5344CB8AC3E}">
        <p14:creationId xmlns:p14="http://schemas.microsoft.com/office/powerpoint/2010/main" val="311045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59" y="404664"/>
            <a:ext cx="7374143" cy="6264696"/>
          </a:xfrm>
        </p:spPr>
        <p:txBody>
          <a:bodyPr>
            <a:noAutofit/>
          </a:bodyPr>
          <a:lstStyle/>
          <a:p>
            <a:br>
              <a:rPr lang="en-US" sz="1800">
                <a:solidFill>
                  <a:schemeClr val="accent1">
                    <a:lumMod val="50000"/>
                  </a:schemeClr>
                </a:solidFill>
              </a:rPr>
            </a:br>
            <a:r>
              <a:rPr lang="en-US" sz="1800"/>
              <a:t>Calculators have evolved over the last several decades. Today, there are a variety of calculators from brands such as Casio and Texas instruments, available to serve different mathematical needs. Let’s look at a few of them .</a:t>
            </a:r>
            <a:br>
              <a:rPr lang="en-US" sz="1800"/>
            </a:br>
            <a:br>
              <a:rPr lang="en-US" sz="1800"/>
            </a:br>
            <a:r>
              <a:rPr lang="en-US" sz="1800"/>
              <a:t>Basic  calculators</a:t>
            </a:r>
            <a:br>
              <a:rPr lang="en-US" sz="1800"/>
            </a:br>
            <a:r>
              <a:rPr lang="en-US" sz="1800"/>
              <a:t>the most basic calculator is the four function calculator, which can perform basic arithmetic such as addition, subtraction, multiplication and division.</a:t>
            </a:r>
            <a:br>
              <a:rPr lang="en-US" sz="1800"/>
            </a:br>
            <a:r>
              <a:rPr lang="en-US" sz="1800"/>
              <a:t>These are sometimes called pocket calculator or hand-held electronic calculator because they small enough to fit in aq shirt pocket. They are also less expensive calculators.</a:t>
            </a:r>
            <a:br>
              <a:rPr lang="en-US" sz="1800"/>
            </a:br>
            <a:r>
              <a:rPr lang="en-US" sz="1800"/>
              <a:t>Four-function calculator usually have a +, _, x, and / sign to denote the operation and can produce decimal numbers. Some also have a “&amp;” button, which is used to calculate percentages.</a:t>
            </a:r>
            <a:br>
              <a:rPr lang="en-US" sz="1800"/>
            </a:br>
            <a:br>
              <a:rPr lang="en-US" sz="1800"/>
            </a:br>
            <a:r>
              <a:rPr lang="en-US" sz="1800"/>
              <a:t>Scientific calculators </a:t>
            </a:r>
            <a:br>
              <a:rPr lang="en-US" sz="1800"/>
            </a:br>
            <a:r>
              <a:rPr lang="en-US" sz="1800"/>
              <a:t>As the name suggested, the scientific calculator is designed for performing scientific calculations.</a:t>
            </a:r>
            <a:br>
              <a:rPr lang="en-US" sz="1800"/>
            </a:br>
            <a:r>
              <a:rPr lang="en-US" sz="1800"/>
              <a:t>These type of calculator usually has more buttons than that of a basic calculator, as it needs to be able to perform trigonometric functions, logariths, sine, cosine and exponential operations.</a:t>
            </a:r>
            <a:endParaRPr lang="en-US" sz="1800" dirty="0"/>
          </a:p>
        </p:txBody>
      </p:sp>
      <p:sp>
        <p:nvSpPr>
          <p:cNvPr id="3" name="Text Placeholder 2"/>
          <p:cNvSpPr>
            <a:spLocks noGrp="1"/>
          </p:cNvSpPr>
          <p:nvPr>
            <p:ph type="body" idx="1"/>
          </p:nvPr>
        </p:nvSpPr>
        <p:spPr>
          <a:xfrm>
            <a:off x="1356303" y="-533344"/>
            <a:ext cx="6629400" cy="1066688"/>
          </a:xfrm>
        </p:spPr>
        <p:txBody>
          <a:bodyPr/>
          <a:lstStyle/>
          <a:p>
            <a:r>
              <a:rPr lang="en-US" sz="4000" b="1" dirty="0"/>
              <a:t>TYPES OF CALCULATOR</a:t>
            </a:r>
          </a:p>
        </p:txBody>
      </p:sp>
    </p:spTree>
    <p:extLst>
      <p:ext uri="{BB962C8B-B14F-4D97-AF65-F5344CB8AC3E}">
        <p14:creationId xmlns:p14="http://schemas.microsoft.com/office/powerpoint/2010/main" val="74640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1000100" y="285728"/>
            <a:ext cx="2136546" cy="565787"/>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t>Begin the program</a:t>
            </a:r>
            <a:endParaRPr lang="en-GB" b="1" dirty="0"/>
          </a:p>
        </p:txBody>
      </p:sp>
      <p:sp>
        <p:nvSpPr>
          <p:cNvPr id="5" name="Right Arrow Callout 4"/>
          <p:cNvSpPr/>
          <p:nvPr/>
        </p:nvSpPr>
        <p:spPr>
          <a:xfrm>
            <a:off x="785787" y="1857364"/>
            <a:ext cx="3500461" cy="961837"/>
          </a:xfrm>
          <a:prstGeom prst="rightArrowCallout">
            <a:avLst>
              <a:gd name="adj1" fmla="val 8825"/>
              <a:gd name="adj2" fmla="val 10211"/>
              <a:gd name="adj3" fmla="val 43140"/>
              <a:gd name="adj4" fmla="val 70314"/>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b="1" dirty="0"/>
              <a:t>Prompt</a:t>
            </a:r>
            <a:r>
              <a:rPr lang="en-US" dirty="0"/>
              <a:t> the user to enter the first number.</a:t>
            </a:r>
            <a:endParaRPr lang="en-GB" dirty="0"/>
          </a:p>
        </p:txBody>
      </p:sp>
      <p:sp>
        <p:nvSpPr>
          <p:cNvPr id="8" name="Down Arrow Callout 7"/>
          <p:cNvSpPr/>
          <p:nvPr/>
        </p:nvSpPr>
        <p:spPr>
          <a:xfrm>
            <a:off x="4643438" y="1841940"/>
            <a:ext cx="3758738" cy="1301308"/>
          </a:xfrm>
          <a:prstGeom prst="downArrowCallou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t>Prompt</a:t>
            </a:r>
            <a:r>
              <a:rPr lang="en-US" dirty="0"/>
              <a:t> the user enter the operation (+,-,*,/).</a:t>
            </a:r>
            <a:endParaRPr lang="en-GB" dirty="0"/>
          </a:p>
        </p:txBody>
      </p:sp>
      <p:sp>
        <p:nvSpPr>
          <p:cNvPr id="9" name="TextBox 8"/>
          <p:cNvSpPr txBox="1"/>
          <p:nvPr/>
        </p:nvSpPr>
        <p:spPr>
          <a:xfrm>
            <a:off x="1428728" y="-71462"/>
            <a:ext cx="1143007" cy="369332"/>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START :</a:t>
            </a:r>
            <a:endParaRPr lang="en-GB"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10" name="Down Arrow 9"/>
          <p:cNvSpPr/>
          <p:nvPr/>
        </p:nvSpPr>
        <p:spPr>
          <a:xfrm>
            <a:off x="1785918" y="1000108"/>
            <a:ext cx="474787" cy="509208"/>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GB" dirty="0"/>
          </a:p>
        </p:txBody>
      </p:sp>
      <p:sp>
        <p:nvSpPr>
          <p:cNvPr id="11" name="Flowchart: Punched Tape 10"/>
          <p:cNvSpPr/>
          <p:nvPr/>
        </p:nvSpPr>
        <p:spPr>
          <a:xfrm>
            <a:off x="5286380" y="3260944"/>
            <a:ext cx="3461995" cy="1311064"/>
          </a:xfrm>
          <a:prstGeom prst="flowChartPunchedTape">
            <a:avLst/>
          </a:prstGeom>
        </p:spPr>
        <p:style>
          <a:lnRef idx="2">
            <a:schemeClr val="accent5"/>
          </a:lnRef>
          <a:fillRef idx="1">
            <a:schemeClr val="lt1"/>
          </a:fillRef>
          <a:effectRef idx="0">
            <a:schemeClr val="accent5"/>
          </a:effectRef>
          <a:fontRef idx="minor">
            <a:schemeClr val="dk1"/>
          </a:fontRef>
        </p:style>
        <p:txBody>
          <a:bodyPr rtlCol="0" anchor="ctr"/>
          <a:lstStyle/>
          <a:p>
            <a:r>
              <a:rPr lang="en-US" b="1" dirty="0"/>
              <a:t>Prompt</a:t>
            </a:r>
            <a:r>
              <a:rPr lang="en-US" dirty="0"/>
              <a:t> the user to enter the second number.</a:t>
            </a:r>
            <a:endParaRPr lang="en-GB" dirty="0"/>
          </a:p>
        </p:txBody>
      </p:sp>
      <p:sp>
        <p:nvSpPr>
          <p:cNvPr id="12" name="Horizontal Scroll 11"/>
          <p:cNvSpPr/>
          <p:nvPr/>
        </p:nvSpPr>
        <p:spPr>
          <a:xfrm>
            <a:off x="928661" y="3294584"/>
            <a:ext cx="2786082" cy="1420300"/>
          </a:xfrm>
          <a:prstGeom prst="horizontalScroll">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b="1" dirty="0"/>
              <a:t>Perform</a:t>
            </a:r>
            <a:r>
              <a:rPr lang="en-US" dirty="0"/>
              <a:t> the operation base on the user input.</a:t>
            </a:r>
            <a:endParaRPr lang="en-GB" dirty="0"/>
          </a:p>
        </p:txBody>
      </p:sp>
      <p:sp>
        <p:nvSpPr>
          <p:cNvPr id="13" name="Down Arrow 12"/>
          <p:cNvSpPr/>
          <p:nvPr/>
        </p:nvSpPr>
        <p:spPr>
          <a:xfrm rot="5400000">
            <a:off x="4405175" y="3570645"/>
            <a:ext cx="262212" cy="785818"/>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GB" dirty="0"/>
          </a:p>
        </p:txBody>
      </p:sp>
      <p:sp>
        <p:nvSpPr>
          <p:cNvPr id="15" name="Parallelogram 14"/>
          <p:cNvSpPr/>
          <p:nvPr/>
        </p:nvSpPr>
        <p:spPr>
          <a:xfrm>
            <a:off x="428596" y="5429264"/>
            <a:ext cx="3956566" cy="819396"/>
          </a:xfrm>
          <a:prstGeom prst="parallelogram">
            <a:avLst/>
          </a:prstGeom>
          <a:ln/>
        </p:spPr>
        <p:style>
          <a:lnRef idx="1">
            <a:schemeClr val="accent5"/>
          </a:lnRef>
          <a:fillRef idx="2">
            <a:schemeClr val="accent5"/>
          </a:fillRef>
          <a:effectRef idx="1">
            <a:schemeClr val="accent5"/>
          </a:effectRef>
          <a:fontRef idx="minor">
            <a:schemeClr val="dk1"/>
          </a:fontRef>
        </p:style>
        <p:txBody>
          <a:bodyPr rtlCol="0" anchor="ctr"/>
          <a:lstStyle/>
          <a:p>
            <a:r>
              <a:rPr lang="en-US" b="1" dirty="0"/>
              <a:t>Display</a:t>
            </a:r>
            <a:r>
              <a:rPr lang="en-US" dirty="0"/>
              <a:t> the result to the user.</a:t>
            </a:r>
            <a:endParaRPr lang="en-GB" dirty="0"/>
          </a:p>
        </p:txBody>
      </p:sp>
      <p:sp>
        <p:nvSpPr>
          <p:cNvPr id="16" name="Teardrop 15"/>
          <p:cNvSpPr/>
          <p:nvPr/>
        </p:nvSpPr>
        <p:spPr>
          <a:xfrm>
            <a:off x="5572132" y="5357850"/>
            <a:ext cx="3071866" cy="928670"/>
          </a:xfrm>
          <a:prstGeom prst="teardrop">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b="1" dirty="0"/>
              <a:t>Terminate</a:t>
            </a:r>
            <a:r>
              <a:rPr lang="en-US" dirty="0"/>
              <a:t> the program.</a:t>
            </a:r>
            <a:endParaRPr lang="en-GB" dirty="0"/>
          </a:p>
        </p:txBody>
      </p:sp>
      <p:sp>
        <p:nvSpPr>
          <p:cNvPr id="17" name="Down Arrow 16"/>
          <p:cNvSpPr/>
          <p:nvPr/>
        </p:nvSpPr>
        <p:spPr>
          <a:xfrm rot="16200000">
            <a:off x="4869522" y="5560371"/>
            <a:ext cx="262212" cy="571504"/>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GB" dirty="0"/>
          </a:p>
        </p:txBody>
      </p:sp>
      <p:sp>
        <p:nvSpPr>
          <p:cNvPr id="18" name="Down Arrow 17"/>
          <p:cNvSpPr/>
          <p:nvPr/>
        </p:nvSpPr>
        <p:spPr>
          <a:xfrm>
            <a:off x="2214546" y="4714884"/>
            <a:ext cx="262212" cy="368960"/>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GB" dirty="0"/>
          </a:p>
        </p:txBody>
      </p:sp>
      <p:sp>
        <p:nvSpPr>
          <p:cNvPr id="19" name="TextBox 18"/>
          <p:cNvSpPr txBox="1"/>
          <p:nvPr/>
        </p:nvSpPr>
        <p:spPr>
          <a:xfrm>
            <a:off x="714348" y="1428736"/>
            <a:ext cx="1143007" cy="369332"/>
          </a:xfrm>
          <a:prstGeom prst="rect">
            <a:avLst/>
          </a:prstGeom>
          <a:noFill/>
        </p:spPr>
        <p:txBody>
          <a:bodyPr wrap="square" rtlCol="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b="1" dirty="0">
                <a:ln/>
                <a:solidFill>
                  <a:schemeClr val="accent3"/>
                </a:solidFill>
              </a:rPr>
              <a:t>input:</a:t>
            </a:r>
            <a:endParaRPr lang="en-GB" b="1" dirty="0">
              <a:ln/>
              <a:solidFill>
                <a:schemeClr val="accent3"/>
              </a:solidFill>
            </a:endParaRPr>
          </a:p>
        </p:txBody>
      </p:sp>
      <p:sp>
        <p:nvSpPr>
          <p:cNvPr id="20" name="TextBox 19"/>
          <p:cNvSpPr txBox="1"/>
          <p:nvPr/>
        </p:nvSpPr>
        <p:spPr>
          <a:xfrm>
            <a:off x="857224" y="3211004"/>
            <a:ext cx="1143007" cy="369332"/>
          </a:xfrm>
          <a:prstGeom prst="rect">
            <a:avLst/>
          </a:prstGeom>
          <a:noFill/>
        </p:spPr>
        <p:txBody>
          <a:bodyPr wrap="square" rtlCol="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b="1" dirty="0">
                <a:ln/>
                <a:solidFill>
                  <a:schemeClr val="accent3"/>
                </a:solidFill>
              </a:rPr>
              <a:t>INPUT :</a:t>
            </a:r>
            <a:endParaRPr lang="en-GB" b="1" dirty="0">
              <a:ln/>
              <a:solidFill>
                <a:schemeClr val="accent3"/>
              </a:solidFill>
            </a:endParaRPr>
          </a:p>
        </p:txBody>
      </p:sp>
      <p:sp>
        <p:nvSpPr>
          <p:cNvPr id="21" name="TextBox 20"/>
          <p:cNvSpPr txBox="1"/>
          <p:nvPr/>
        </p:nvSpPr>
        <p:spPr>
          <a:xfrm>
            <a:off x="4929190" y="1559470"/>
            <a:ext cx="1143007" cy="369332"/>
          </a:xfrm>
          <a:prstGeom prst="rect">
            <a:avLst/>
          </a:prstGeom>
          <a:noFill/>
        </p:spPr>
        <p:txBody>
          <a:bodyPr wrap="square" rtlCol="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b="1" dirty="0">
                <a:ln/>
                <a:solidFill>
                  <a:schemeClr val="accent3"/>
                </a:solidFill>
              </a:rPr>
              <a:t>INPUT:</a:t>
            </a:r>
            <a:endParaRPr lang="en-GB" b="1" dirty="0">
              <a:ln/>
              <a:solidFill>
                <a:schemeClr val="accent3"/>
              </a:solidFill>
            </a:endParaRPr>
          </a:p>
        </p:txBody>
      </p:sp>
      <p:sp>
        <p:nvSpPr>
          <p:cNvPr id="22" name="TextBox 21"/>
          <p:cNvSpPr txBox="1"/>
          <p:nvPr/>
        </p:nvSpPr>
        <p:spPr>
          <a:xfrm>
            <a:off x="7000892" y="3000372"/>
            <a:ext cx="2071701" cy="369332"/>
          </a:xfrm>
          <a:prstGeom prst="rect">
            <a:avLst/>
          </a:prstGeom>
          <a:noFill/>
        </p:spPr>
        <p:txBody>
          <a:bodyPr wrap="square" rtlCol="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b="1" dirty="0">
                <a:ln/>
                <a:solidFill>
                  <a:schemeClr val="accent3"/>
                </a:solidFill>
              </a:rPr>
              <a:t>CALCULATE :</a:t>
            </a:r>
            <a:endParaRPr lang="en-GB" b="1" dirty="0">
              <a:ln/>
              <a:solidFill>
                <a:schemeClr val="accent3"/>
              </a:solidFill>
            </a:endParaRPr>
          </a:p>
        </p:txBody>
      </p:sp>
      <p:sp>
        <p:nvSpPr>
          <p:cNvPr id="23" name="TextBox 22"/>
          <p:cNvSpPr txBox="1"/>
          <p:nvPr/>
        </p:nvSpPr>
        <p:spPr>
          <a:xfrm>
            <a:off x="2786050" y="5131370"/>
            <a:ext cx="1214446" cy="369332"/>
          </a:xfrm>
          <a:prstGeom prst="rect">
            <a:avLst/>
          </a:prstGeom>
          <a:noFill/>
        </p:spPr>
        <p:txBody>
          <a:bodyPr wrap="square" rtlCol="0">
            <a:spAutoFit/>
          </a:bodyPr>
          <a:lstStyle/>
          <a:p>
            <a:r>
              <a:rPr lang="en-US"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OUTPUT</a:t>
            </a:r>
            <a:r>
              <a:rPr lang="en-US" b="1" dirty="0"/>
              <a:t>:</a:t>
            </a:r>
            <a:endParaRPr lang="en-GB" b="1" dirty="0"/>
          </a:p>
        </p:txBody>
      </p:sp>
      <p:sp>
        <p:nvSpPr>
          <p:cNvPr id="24" name="TextBox 23"/>
          <p:cNvSpPr txBox="1"/>
          <p:nvPr/>
        </p:nvSpPr>
        <p:spPr>
          <a:xfrm>
            <a:off x="7000893" y="5059932"/>
            <a:ext cx="1000131" cy="369332"/>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END:</a:t>
            </a:r>
            <a:endParaRPr lang="en-GB"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transition>
    <p:wheel spokes="8"/>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856" y="2636912"/>
            <a:ext cx="1914525" cy="2592288"/>
          </a:xfrm>
          <a:prstGeom prst="rect">
            <a:avLst/>
          </a:prstGeom>
        </p:spPr>
      </p:pic>
      <p:sp>
        <p:nvSpPr>
          <p:cNvPr id="3" name="TextBox 2"/>
          <p:cNvSpPr txBox="1"/>
          <p:nvPr/>
        </p:nvSpPr>
        <p:spPr>
          <a:xfrm>
            <a:off x="1547664" y="692696"/>
            <a:ext cx="5976664" cy="461665"/>
          </a:xfrm>
          <a:prstGeom prst="rect">
            <a:avLst/>
          </a:prstGeom>
          <a:noFill/>
        </p:spPr>
        <p:txBody>
          <a:bodyPr wrap="square" rtlCol="0">
            <a:spAutoFit/>
          </a:bodyPr>
          <a:lstStyle/>
          <a:p>
            <a:r>
              <a:rPr lang="en-US" sz="2400" b="1" u="sng" dirty="0"/>
              <a:t>SAMPLE OF A BASIC CALCULATOR</a:t>
            </a:r>
          </a:p>
        </p:txBody>
      </p:sp>
      <p:sp>
        <p:nvSpPr>
          <p:cNvPr id="4" name="TextBox 3">
            <a:extLst>
              <a:ext uri="{FF2B5EF4-FFF2-40B4-BE49-F238E27FC236}">
                <a16:creationId xmlns:a16="http://schemas.microsoft.com/office/drawing/2014/main" id="{B3758B5D-A3BC-16B9-523B-9CE14CD32EB5}"/>
              </a:ext>
            </a:extLst>
          </p:cNvPr>
          <p:cNvSpPr txBox="1"/>
          <p:nvPr/>
        </p:nvSpPr>
        <p:spPr>
          <a:xfrm>
            <a:off x="5190381" y="5934670"/>
            <a:ext cx="3953619" cy="923330"/>
          </a:xfrm>
          <a:prstGeom prst="rect">
            <a:avLst/>
          </a:prstGeom>
          <a:noFill/>
        </p:spPr>
        <p:txBody>
          <a:bodyPr wrap="square" rtlCol="0">
            <a:spAutoFit/>
          </a:bodyPr>
          <a:lstStyle/>
          <a:p>
            <a:pPr algn="l"/>
            <a:r>
              <a:rPr lang="en-US" dirty="0"/>
              <a:t>By </a:t>
            </a:r>
            <a:r>
              <a:rPr lang="en-US" b="1" dirty="0"/>
              <a:t>Aniyikaye Gbenga oluwapelumi</a:t>
            </a:r>
          </a:p>
          <a:p>
            <a:pPr lvl="2"/>
            <a:r>
              <a:rPr lang="en-US" dirty="0"/>
              <a:t>BHU/23/05/04/02</a:t>
            </a:r>
          </a:p>
          <a:p>
            <a:pPr lvl="3"/>
            <a:r>
              <a:rPr lang="en-US" dirty="0"/>
              <a:t>COS103</a:t>
            </a:r>
          </a:p>
        </p:txBody>
      </p:sp>
    </p:spTree>
    <p:extLst>
      <p:ext uri="{BB962C8B-B14F-4D97-AF65-F5344CB8AC3E}">
        <p14:creationId xmlns:p14="http://schemas.microsoft.com/office/powerpoint/2010/main" val="37554345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Technic">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240</TotalTime>
  <Words>336</Words>
  <Application>Microsoft Office PowerPoint</Application>
  <PresentationFormat>On-screen Show (4:3)</PresentationFormat>
  <Paragraphs>22</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Technic</vt:lpstr>
      <vt:lpstr>PowerPoint Presentation</vt:lpstr>
      <vt:lpstr> A calculator is a device that performs arithmetic operations on numbers. Basic calculators can do only addition, subtraction, multiplication and division mathematical calculations. Tkinter is a Python library that can be used to construct basic graphical user interface (GUI) applications. In Python, it is the most widely used module for GUI applications.   </vt:lpstr>
      <vt:lpstr> Calculators have evolved over the last several decades. Today, there are a variety of calculators from brands such as Casio and Texas instruments, available to serve different mathematical needs. Let’s look at a few of them .  Basic  calculators the most basic calculator is the four function calculator, which can perform basic arithmetic such as addition, subtraction, multiplication and division. These are sometimes called pocket calculator or hand-held electronic calculator because they small enough to fit in aq shirt pocket. They are also less expensive calculators. Four-function calculator usually have a +, _, x, and / sign to denote the operation and can produce decimal numbers. Some also have a “&amp;” button, which is used to calculate percentages.  Scientific calculators  As the name suggested, the scientific calculator is designed for performing scientific calculations. These type of calculator usually has more buttons than that of a basic calculator, as it needs to be able to perform trigonometric functions, logariths, sine, cosine and exponential operations.</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Dike</dc:creator>
  <cp:lastModifiedBy>malikbuffer@gmail.com</cp:lastModifiedBy>
  <cp:revision>22</cp:revision>
  <dcterms:created xsi:type="dcterms:W3CDTF">2024-02-06T19:58:15Z</dcterms:created>
  <dcterms:modified xsi:type="dcterms:W3CDTF">2024-02-08T12:47:46Z</dcterms:modified>
</cp:coreProperties>
</file>