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embeddedFontLst>
    <p:embeddedFont>
      <p:font typeface="Tek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Teko-bold.fntdata"/><Relationship Id="rId25" Type="http://schemas.openxmlformats.org/officeDocument/2006/relationships/font" Target="fonts/Tek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自定义版式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图片与标题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2" name="Shape 72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标题和竖排文字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竖排标题与文本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仅标题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标题幻灯片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标题和内容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节标题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两栏内容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比较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空白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内容与标题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3666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hape 93"/>
          <p:cNvCxnSpPr/>
          <p:nvPr/>
        </p:nvCxnSpPr>
        <p:spPr>
          <a:xfrm>
            <a:off x="3524251" y="6167437"/>
            <a:ext cx="1284287" cy="677863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bevel/>
            <a:headEnd len="med" w="med" type="none"/>
            <a:tailEnd len="med" w="med" type="none"/>
          </a:ln>
          <a:effectLst>
            <a:outerShdw blurRad="50799" rotWithShape="0" algn="t" dir="5400000" dist="38100">
              <a:srgbClr val="000000">
                <a:alpha val="40000"/>
              </a:srgbClr>
            </a:outerShdw>
          </a:effectLst>
        </p:spPr>
      </p:cxnSp>
      <p:cxnSp>
        <p:nvCxnSpPr>
          <p:cNvPr id="94" name="Shape 94"/>
          <p:cNvCxnSpPr/>
          <p:nvPr/>
        </p:nvCxnSpPr>
        <p:spPr>
          <a:xfrm flipH="1" rot="10800000">
            <a:off x="3571876" y="1851026"/>
            <a:ext cx="8634412" cy="4346575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bevel/>
            <a:headEnd len="med" w="med" type="none"/>
            <a:tailEnd len="med" w="med" type="none"/>
          </a:ln>
          <a:effectLst>
            <a:outerShdw blurRad="50799" rotWithShape="0" algn="t" dir="5400000" dist="38100">
              <a:srgbClr val="000000">
                <a:alpha val="40000"/>
              </a:srgbClr>
            </a:outerShdw>
          </a:effectLst>
        </p:spPr>
      </p:cxnSp>
      <p:sp>
        <p:nvSpPr>
          <p:cNvPr id="95" name="Shape 95"/>
          <p:cNvSpPr/>
          <p:nvPr/>
        </p:nvSpPr>
        <p:spPr>
          <a:xfrm rot="5400000">
            <a:off x="1301751" y="1695450"/>
            <a:ext cx="4510087" cy="3887787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CCCC33"/>
          </a:solidFill>
          <a:ln>
            <a:noFill/>
          </a:ln>
          <a:effectLst>
            <a:outerShdw blurRad="50799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Shape 96"/>
          <p:cNvCxnSpPr/>
          <p:nvPr/>
        </p:nvCxnSpPr>
        <p:spPr>
          <a:xfrm>
            <a:off x="5753101" y="0"/>
            <a:ext cx="3174" cy="5064125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bevel/>
            <a:headEnd len="med" w="med" type="none"/>
            <a:tailEnd len="med" w="med" type="none"/>
          </a:ln>
          <a:effectLst>
            <a:outerShdw blurRad="50799" rotWithShape="0" algn="t" dir="5400000" dist="38100">
              <a:srgbClr val="000000">
                <a:alpha val="40000"/>
              </a:srgbClr>
            </a:outerShdw>
          </a:effectLst>
        </p:spPr>
      </p:cxnSp>
      <p:cxnSp>
        <p:nvCxnSpPr>
          <p:cNvPr id="97" name="Shape 97"/>
          <p:cNvCxnSpPr/>
          <p:nvPr/>
        </p:nvCxnSpPr>
        <p:spPr>
          <a:xfrm>
            <a:off x="1377950" y="-3173"/>
            <a:ext cx="2193925" cy="1098551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bevel/>
            <a:headEnd len="med" w="med" type="none"/>
            <a:tailEnd len="med" w="med" type="none"/>
          </a:ln>
          <a:effectLst>
            <a:outerShdw blurRad="50799" rotWithShape="0" algn="t" dir="5400000" dist="38100">
              <a:srgbClr val="000000">
                <a:alpha val="40000"/>
              </a:srgbClr>
            </a:outerShdw>
          </a:effectLst>
        </p:spPr>
      </p:cxnSp>
      <p:cxnSp>
        <p:nvCxnSpPr>
          <p:cNvPr id="98" name="Shape 98"/>
          <p:cNvCxnSpPr/>
          <p:nvPr/>
        </p:nvCxnSpPr>
        <p:spPr>
          <a:xfrm>
            <a:off x="1373188" y="4662487"/>
            <a:ext cx="1587" cy="2195511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bevel/>
            <a:headEnd len="med" w="med" type="none"/>
            <a:tailEnd len="med" w="med" type="none"/>
          </a:ln>
          <a:effectLst>
            <a:outerShdw blurRad="50799" rotWithShape="0" algn="t" dir="5400000" dist="38100">
              <a:srgbClr val="000000">
                <a:alpha val="40000"/>
              </a:srgbClr>
            </a:outerShdw>
          </a:effectLst>
        </p:spPr>
      </p:cxnSp>
      <p:cxnSp>
        <p:nvCxnSpPr>
          <p:cNvPr id="99" name="Shape 99"/>
          <p:cNvCxnSpPr/>
          <p:nvPr/>
        </p:nvCxnSpPr>
        <p:spPr>
          <a:xfrm flipH="1" rot="10740000">
            <a:off x="0" y="2016124"/>
            <a:ext cx="1754187" cy="812800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bevel/>
            <a:headEnd len="med" w="med" type="none"/>
            <a:tailEnd len="med" w="med" type="none"/>
          </a:ln>
          <a:effectLst>
            <a:outerShdw blurRad="50799" rotWithShape="0" algn="t" dir="5400000" dist="38100">
              <a:srgbClr val="000000">
                <a:alpha val="40000"/>
              </a:srgbClr>
            </a:outerShdw>
          </a:effectLst>
        </p:spPr>
      </p:cxnSp>
      <p:sp>
        <p:nvSpPr>
          <p:cNvPr id="100" name="Shape 100"/>
          <p:cNvSpPr/>
          <p:nvPr/>
        </p:nvSpPr>
        <p:spPr>
          <a:xfrm rot="-1629240">
            <a:off x="6805080" y="2761109"/>
            <a:ext cx="4008085" cy="646331"/>
          </a:xfrm>
          <a:prstGeom prst="rect">
            <a:avLst/>
          </a:prstGeom>
          <a:noFill/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Events And Clubs</a:t>
            </a:r>
          </a:p>
        </p:txBody>
      </p:sp>
      <p:sp>
        <p:nvSpPr>
          <p:cNvPr id="101" name="Shape 101"/>
          <p:cNvSpPr/>
          <p:nvPr/>
        </p:nvSpPr>
        <p:spPr>
          <a:xfrm>
            <a:off x="1664517" y="2234609"/>
            <a:ext cx="3908442" cy="22261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3866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MIS571</a:t>
            </a:r>
          </a:p>
        </p:txBody>
      </p:sp>
      <p:sp>
        <p:nvSpPr>
          <p:cNvPr id="102" name="Shape 102"/>
          <p:cNvSpPr/>
          <p:nvPr/>
        </p:nvSpPr>
        <p:spPr>
          <a:xfrm>
            <a:off x="2164342" y="4585351"/>
            <a:ext cx="3099182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Database Group Project</a:t>
            </a:r>
          </a:p>
        </p:txBody>
      </p:sp>
      <p:sp>
        <p:nvSpPr>
          <p:cNvPr id="103" name="Shape 103"/>
          <p:cNvSpPr/>
          <p:nvPr/>
        </p:nvSpPr>
        <p:spPr>
          <a:xfrm rot="5400000">
            <a:off x="1053307" y="1480344"/>
            <a:ext cx="5010151" cy="4319587"/>
          </a:xfrm>
          <a:prstGeom prst="hexagon">
            <a:avLst>
              <a:gd fmla="val 24996" name="adj"/>
              <a:gd fmla="val 115470" name="vf"/>
            </a:avLst>
          </a:prstGeom>
          <a:noFill/>
          <a:ln cap="flat" cmpd="sng" w="101600">
            <a:solidFill>
              <a:srgbClr val="FF6969"/>
            </a:solidFill>
            <a:prstDash val="solid"/>
            <a:bevel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9809261" y="4985460"/>
            <a:ext cx="288038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Aashish Bagul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Neel Gehlot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Prachi Dandekar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Mengyi Q</a:t>
            </a:r>
            <a:r>
              <a:rPr lang="en-US" sz="1800">
                <a:solidFill>
                  <a:schemeClr val="lt1"/>
                </a:solidFill>
              </a:rPr>
              <a:t>iu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</a:rPr>
              <a:t>Zhiyao Zuo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</a:rPr>
              <a:t>Shanhao Li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5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65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5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65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685225" y="32150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E-R Diagram</a:t>
            </a:r>
          </a:p>
        </p:txBody>
      </p:sp>
      <p:sp>
        <p:nvSpPr>
          <p:cNvPr id="239" name="Shape 239"/>
          <p:cNvSpPr/>
          <p:nvPr/>
        </p:nvSpPr>
        <p:spPr>
          <a:xfrm>
            <a:off x="-5" y="358993"/>
            <a:ext cx="396000" cy="671999"/>
          </a:xfrm>
          <a:prstGeom prst="rect">
            <a:avLst/>
          </a:prstGeom>
          <a:solidFill>
            <a:srgbClr val="CCCC3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800" y="881600"/>
            <a:ext cx="10515600" cy="584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-7080" y="193293"/>
            <a:ext cx="395999" cy="672074"/>
          </a:xfrm>
          <a:prstGeom prst="rect">
            <a:avLst/>
          </a:prstGeom>
          <a:solidFill>
            <a:srgbClr val="CCCC3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555650" y="267737"/>
            <a:ext cx="966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Database design </a:t>
            </a:r>
            <a:r>
              <a:rPr lang="en-US" sz="36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Assumption and space estimate</a:t>
            </a:r>
            <a:r>
              <a:rPr lang="en-US" sz="1800">
                <a:solidFill>
                  <a:srgbClr val="EFEFEF"/>
                </a:solidFill>
              </a:rPr>
              <a:t> 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555650" y="1125550"/>
            <a:ext cx="102030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Clr>
                <a:srgbClr val="EFEFEF"/>
              </a:buClr>
              <a:buSzPct val="100000"/>
              <a:buFont typeface="Calibri"/>
              <a:buChar char="●"/>
            </a:pPr>
            <a:r>
              <a:rPr lang="en-US" sz="30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A event can be held by more than one clubs</a:t>
            </a:r>
          </a:p>
          <a:p>
            <a:pPr indent="-419100" lvl="0" marL="457200">
              <a:spcBef>
                <a:spcPts val="0"/>
              </a:spcBef>
              <a:buClr>
                <a:srgbClr val="EFEFEF"/>
              </a:buClr>
              <a:buSzPct val="100000"/>
              <a:buFont typeface="Calibri"/>
              <a:buChar char="●"/>
            </a:pPr>
            <a:r>
              <a:rPr lang="en-US" sz="30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A event can be belonging to more than one type</a:t>
            </a:r>
          </a:p>
          <a:p>
            <a:pPr indent="-419100" lvl="0" marL="457200">
              <a:spcBef>
                <a:spcPts val="0"/>
              </a:spcBef>
              <a:buClr>
                <a:srgbClr val="EFEFEF"/>
              </a:buClr>
              <a:buSzPct val="100000"/>
              <a:buFont typeface="Calibri"/>
              <a:buChar char="●"/>
            </a:pPr>
            <a:r>
              <a:rPr lang="en-US" sz="30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Every student belongs to a department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EFEFEF"/>
                </a:solidFill>
              </a:rPr>
              <a:t> 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611600" y="2849050"/>
            <a:ext cx="101469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0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Space estimate: For the First Year</a:t>
            </a:r>
          </a:p>
          <a:p>
            <a:pPr lvl="0">
              <a:spcBef>
                <a:spcPts val="0"/>
              </a:spcBef>
              <a:buNone/>
            </a:pPr>
            <a:r>
              <a:rPr lang="en-US" sz="30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15 departments</a:t>
            </a:r>
          </a:p>
          <a:p>
            <a:pPr lvl="0">
              <a:spcBef>
                <a:spcPts val="0"/>
              </a:spcBef>
              <a:buNone/>
            </a:pPr>
            <a:r>
              <a:rPr lang="en-US" sz="30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6000 students</a:t>
            </a:r>
          </a:p>
          <a:p>
            <a:pPr lvl="0">
              <a:spcBef>
                <a:spcPts val="0"/>
              </a:spcBef>
              <a:buNone/>
            </a:pPr>
            <a:r>
              <a:rPr lang="en-US" sz="30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200 clubs </a:t>
            </a:r>
          </a:p>
          <a:p>
            <a:pPr lvl="0">
              <a:spcBef>
                <a:spcPts val="0"/>
              </a:spcBef>
              <a:buNone/>
            </a:pPr>
            <a:r>
              <a:rPr lang="en-US" sz="30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500 events</a:t>
            </a:r>
          </a:p>
          <a:p>
            <a:pPr lvl="0">
              <a:spcBef>
                <a:spcPts val="0"/>
              </a:spcBef>
              <a:buNone/>
            </a:pPr>
            <a:r>
              <a:rPr lang="en-US" sz="30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9.6 MB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30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No changes in five years.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/>
        </p:nvSpPr>
        <p:spPr>
          <a:xfrm rot="10800000">
            <a:off x="1782851" y="-75"/>
            <a:ext cx="3582900" cy="1990800"/>
          </a:xfrm>
          <a:custGeom>
            <a:pathLst>
              <a:path extrusionOk="0" h="120000" w="120000">
                <a:moveTo>
                  <a:pt x="111451" y="120000"/>
                </a:moveTo>
                <a:lnTo>
                  <a:pt x="8548" y="120000"/>
                </a:lnTo>
                <a:lnTo>
                  <a:pt x="0" y="93067"/>
                </a:lnTo>
                <a:lnTo>
                  <a:pt x="29541" y="0"/>
                </a:lnTo>
                <a:lnTo>
                  <a:pt x="90458" y="0"/>
                </a:lnTo>
                <a:lnTo>
                  <a:pt x="120000" y="93067"/>
                </a:lnTo>
                <a:lnTo>
                  <a:pt x="111451" y="120000"/>
                </a:lnTo>
                <a:close/>
              </a:path>
            </a:pathLst>
          </a:custGeom>
          <a:solidFill>
            <a:srgbClr val="CCCC3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Shape 254"/>
          <p:cNvSpPr/>
          <p:nvPr/>
        </p:nvSpPr>
        <p:spPr>
          <a:xfrm rot="10800000">
            <a:off x="140" y="1990600"/>
            <a:ext cx="2484300" cy="308940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42607" y="120000"/>
                </a:lnTo>
                <a:lnTo>
                  <a:pt x="0" y="60000"/>
                </a:lnTo>
                <a:lnTo>
                  <a:pt x="42607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696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/>
          <p:nvPr/>
        </p:nvSpPr>
        <p:spPr>
          <a:xfrm rot="10800000">
            <a:off x="2065449" y="4154400"/>
            <a:ext cx="4710000" cy="2703600"/>
          </a:xfrm>
          <a:custGeom>
            <a:pathLst>
              <a:path extrusionOk="0" h="120000" w="120000">
                <a:moveTo>
                  <a:pt x="90458" y="120000"/>
                </a:moveTo>
                <a:lnTo>
                  <a:pt x="29541" y="120000"/>
                </a:lnTo>
                <a:lnTo>
                  <a:pt x="0" y="29845"/>
                </a:lnTo>
                <a:lnTo>
                  <a:pt x="9779" y="0"/>
                </a:lnTo>
                <a:lnTo>
                  <a:pt x="110220" y="0"/>
                </a:lnTo>
                <a:lnTo>
                  <a:pt x="119999" y="29845"/>
                </a:lnTo>
                <a:lnTo>
                  <a:pt x="90458" y="120000"/>
                </a:lnTo>
                <a:close/>
              </a:path>
            </a:pathLst>
          </a:custGeom>
          <a:solidFill>
            <a:srgbClr val="CCCC3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6384032" y="2587625"/>
            <a:ext cx="370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</p:txBody>
      </p:sp>
      <p:sp>
        <p:nvSpPr>
          <p:cNvPr id="257" name="Shape 257"/>
          <p:cNvSpPr/>
          <p:nvPr/>
        </p:nvSpPr>
        <p:spPr>
          <a:xfrm>
            <a:off x="7412339" y="2833943"/>
            <a:ext cx="336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Shape 258"/>
          <p:cNvSpPr/>
          <p:nvPr/>
        </p:nvSpPr>
        <p:spPr>
          <a:xfrm flipH="1">
            <a:off x="123637" y="2490282"/>
            <a:ext cx="14592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6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05</a:t>
            </a:r>
          </a:p>
        </p:txBody>
      </p:sp>
      <p:sp>
        <p:nvSpPr>
          <p:cNvPr id="259" name="Shape 259"/>
          <p:cNvSpPr/>
          <p:nvPr/>
        </p:nvSpPr>
        <p:spPr>
          <a:xfrm>
            <a:off x="2828630" y="5606226"/>
            <a:ext cx="42909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Future Scope</a:t>
            </a: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710750" y="3827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lt1"/>
                </a:solidFill>
              </a:rPr>
              <a:t>Future Scope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863700" y="1363975"/>
            <a:ext cx="9512400" cy="45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Adding a GPS functionality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Dynamic Event Pages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Directly joining social networking pages of clubs</a:t>
            </a:r>
          </a:p>
          <a:p>
            <a:pPr indent="-4191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Calibri"/>
              <a:buChar char="●"/>
            </a:pPr>
            <a:r>
              <a:rPr lang="en-US" sz="30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Easily check in Students by scanning their ID’s</a:t>
            </a:r>
          </a:p>
          <a:p>
            <a:pPr indent="-4191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Calibri"/>
              <a:buChar char="●"/>
            </a:pPr>
            <a:r>
              <a:rPr lang="en-US" sz="30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Event organizers can also use this event app to print badges, or create wristbands.</a:t>
            </a:r>
          </a:p>
        </p:txBody>
      </p:sp>
      <p:sp>
        <p:nvSpPr>
          <p:cNvPr id="267" name="Shape 267"/>
          <p:cNvSpPr/>
          <p:nvPr/>
        </p:nvSpPr>
        <p:spPr>
          <a:xfrm>
            <a:off x="-5" y="365118"/>
            <a:ext cx="396000" cy="671999"/>
          </a:xfrm>
          <a:prstGeom prst="rect">
            <a:avLst/>
          </a:prstGeom>
          <a:solidFill>
            <a:srgbClr val="CCCC3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/>
        </p:nvSpPr>
        <p:spPr>
          <a:xfrm rot="10800000">
            <a:off x="1782851" y="-75"/>
            <a:ext cx="3582900" cy="1990800"/>
          </a:xfrm>
          <a:custGeom>
            <a:pathLst>
              <a:path extrusionOk="0" h="120000" w="120000">
                <a:moveTo>
                  <a:pt x="111451" y="120000"/>
                </a:moveTo>
                <a:lnTo>
                  <a:pt x="8548" y="120000"/>
                </a:lnTo>
                <a:lnTo>
                  <a:pt x="0" y="93067"/>
                </a:lnTo>
                <a:lnTo>
                  <a:pt x="29541" y="0"/>
                </a:lnTo>
                <a:lnTo>
                  <a:pt x="90458" y="0"/>
                </a:lnTo>
                <a:lnTo>
                  <a:pt x="120000" y="93067"/>
                </a:lnTo>
                <a:lnTo>
                  <a:pt x="111451" y="120000"/>
                </a:lnTo>
                <a:close/>
              </a:path>
            </a:pathLst>
          </a:custGeom>
          <a:solidFill>
            <a:srgbClr val="CCCC3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Shape 273"/>
          <p:cNvSpPr/>
          <p:nvPr/>
        </p:nvSpPr>
        <p:spPr>
          <a:xfrm rot="10800000">
            <a:off x="140" y="1990600"/>
            <a:ext cx="2484300" cy="308940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42607" y="120000"/>
                </a:lnTo>
                <a:lnTo>
                  <a:pt x="0" y="60000"/>
                </a:lnTo>
                <a:lnTo>
                  <a:pt x="42607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696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/>
          <p:nvPr/>
        </p:nvSpPr>
        <p:spPr>
          <a:xfrm rot="10800000">
            <a:off x="2065449" y="4154400"/>
            <a:ext cx="4710000" cy="2703600"/>
          </a:xfrm>
          <a:custGeom>
            <a:pathLst>
              <a:path extrusionOk="0" h="120000" w="120000">
                <a:moveTo>
                  <a:pt x="90458" y="120000"/>
                </a:moveTo>
                <a:lnTo>
                  <a:pt x="29541" y="120000"/>
                </a:lnTo>
                <a:lnTo>
                  <a:pt x="0" y="29845"/>
                </a:lnTo>
                <a:lnTo>
                  <a:pt x="9779" y="0"/>
                </a:lnTo>
                <a:lnTo>
                  <a:pt x="110220" y="0"/>
                </a:lnTo>
                <a:lnTo>
                  <a:pt x="119999" y="29845"/>
                </a:lnTo>
                <a:lnTo>
                  <a:pt x="90458" y="120000"/>
                </a:lnTo>
                <a:close/>
              </a:path>
            </a:pathLst>
          </a:custGeom>
          <a:solidFill>
            <a:srgbClr val="CCCC3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6384032" y="2587625"/>
            <a:ext cx="370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</p:txBody>
      </p:sp>
      <p:sp>
        <p:nvSpPr>
          <p:cNvPr id="276" name="Shape 276"/>
          <p:cNvSpPr/>
          <p:nvPr/>
        </p:nvSpPr>
        <p:spPr>
          <a:xfrm>
            <a:off x="7412339" y="2833943"/>
            <a:ext cx="336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/>
          <p:nvPr/>
        </p:nvSpPr>
        <p:spPr>
          <a:xfrm flipH="1">
            <a:off x="123637" y="2490282"/>
            <a:ext cx="14592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6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06</a:t>
            </a:r>
          </a:p>
        </p:txBody>
      </p:sp>
      <p:sp>
        <p:nvSpPr>
          <p:cNvPr id="278" name="Shape 278"/>
          <p:cNvSpPr/>
          <p:nvPr/>
        </p:nvSpPr>
        <p:spPr>
          <a:xfrm>
            <a:off x="2688405" y="5606226"/>
            <a:ext cx="42909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Experience</a:t>
            </a: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/>
        </p:nvSpPr>
        <p:spPr>
          <a:xfrm>
            <a:off x="-7080" y="193293"/>
            <a:ext cx="395999" cy="672074"/>
          </a:xfrm>
          <a:prstGeom prst="rect">
            <a:avLst/>
          </a:prstGeom>
          <a:solidFill>
            <a:srgbClr val="CCCC3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Shape 284"/>
          <p:cNvSpPr txBox="1"/>
          <p:nvPr>
            <p:ph type="title"/>
          </p:nvPr>
        </p:nvSpPr>
        <p:spPr>
          <a:xfrm>
            <a:off x="554625" y="96575"/>
            <a:ext cx="10515600" cy="865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App Demo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838196" y="1289625"/>
            <a:ext cx="3834600" cy="51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b="1" lang="en-US" sz="3200">
                <a:solidFill>
                  <a:srgbClr val="F3F3F3"/>
                </a:solidFill>
              </a:rPr>
              <a:t>select * from student where student_id=? and student_password=?;</a:t>
            </a:r>
          </a:p>
        </p:txBody>
      </p:sp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0626" y="865375"/>
            <a:ext cx="3663275" cy="57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/>
        </p:nvSpPr>
        <p:spPr>
          <a:xfrm>
            <a:off x="-7080" y="193293"/>
            <a:ext cx="396000" cy="671999"/>
          </a:xfrm>
          <a:prstGeom prst="rect">
            <a:avLst/>
          </a:prstGeom>
          <a:solidFill>
            <a:srgbClr val="CCCC3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/>
          <p:nvPr>
            <p:ph type="title"/>
          </p:nvPr>
        </p:nvSpPr>
        <p:spPr>
          <a:xfrm>
            <a:off x="596000" y="73450"/>
            <a:ext cx="10515600" cy="91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App Demo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596000" y="1003512"/>
            <a:ext cx="4389300" cy="55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-US" sz="30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insert into student(student_id,student_fname,student_lname,student_phonenum, student_email, student_gender, student_password, department_id) values (?,?,?,?,?,?,?,?)</a:t>
            </a:r>
          </a:p>
        </p:txBody>
      </p:sp>
      <p:pic>
        <p:nvPicPr>
          <p:cNvPr id="294" name="Shape 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1424" y="865300"/>
            <a:ext cx="3478350" cy="5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/>
        </p:nvSpPr>
        <p:spPr>
          <a:xfrm>
            <a:off x="-7080" y="193293"/>
            <a:ext cx="396000" cy="671999"/>
          </a:xfrm>
          <a:prstGeom prst="rect">
            <a:avLst/>
          </a:prstGeom>
          <a:solidFill>
            <a:srgbClr val="CCCC3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Shape 300"/>
          <p:cNvSpPr txBox="1"/>
          <p:nvPr>
            <p:ph type="title"/>
          </p:nvPr>
        </p:nvSpPr>
        <p:spPr>
          <a:xfrm>
            <a:off x="659725" y="-12500"/>
            <a:ext cx="10515600" cy="108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App Demo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659721" y="1071100"/>
            <a:ext cx="3834600" cy="51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-US" sz="30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select event.event_id as _id, event_name, event_date, event_time, event_location, event_desc,event_attendees from event where event_date= ?”;</a:t>
            </a:r>
          </a:p>
        </p:txBody>
      </p:sp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7924" y="971100"/>
            <a:ext cx="7042775" cy="525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/>
        </p:nvSpPr>
        <p:spPr>
          <a:xfrm>
            <a:off x="-7080" y="193293"/>
            <a:ext cx="396000" cy="671999"/>
          </a:xfrm>
          <a:prstGeom prst="rect">
            <a:avLst/>
          </a:prstGeom>
          <a:solidFill>
            <a:srgbClr val="CCCC3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Shape 308"/>
          <p:cNvSpPr txBox="1"/>
          <p:nvPr>
            <p:ph type="title"/>
          </p:nvPr>
        </p:nvSpPr>
        <p:spPr>
          <a:xfrm>
            <a:off x="471050" y="96700"/>
            <a:ext cx="10515600" cy="865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App Demo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471046" y="1211900"/>
            <a:ext cx="3834600" cy="51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b="1" lang="en-US" sz="3200">
                <a:solidFill>
                  <a:srgbClr val="FFFFFF"/>
                </a:solidFill>
              </a:rPr>
              <a:t>select club_id as _id,club_name from club order by club_name desc</a:t>
            </a:r>
          </a:p>
        </p:txBody>
      </p:sp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8226" y="865300"/>
            <a:ext cx="3629649" cy="584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>
            <a:off x="-7080" y="193293"/>
            <a:ext cx="396000" cy="671999"/>
          </a:xfrm>
          <a:prstGeom prst="rect">
            <a:avLst/>
          </a:prstGeom>
          <a:solidFill>
            <a:srgbClr val="CCCC3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Shape 316"/>
          <p:cNvSpPr txBox="1"/>
          <p:nvPr>
            <p:ph type="title"/>
          </p:nvPr>
        </p:nvSpPr>
        <p:spPr>
          <a:xfrm>
            <a:off x="490900" y="96700"/>
            <a:ext cx="10515600" cy="865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chemeClr val="lt1"/>
                </a:solidFill>
              </a:rPr>
              <a:t>App Demo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838196" y="1276875"/>
            <a:ext cx="3834600" cy="51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-US" sz="30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select strftime('%m',event_date) as month,count(*) as total from event where strftime('%Y',event_date)='2016' group by month order by total desc</a:t>
            </a:r>
          </a:p>
        </p:txBody>
      </p:sp>
      <p:pic>
        <p:nvPicPr>
          <p:cNvPr id="31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1401" y="865300"/>
            <a:ext cx="3579224" cy="579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858873" y="508037"/>
            <a:ext cx="3692952" cy="995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5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</a:p>
        </p:txBody>
      </p:sp>
      <p:cxnSp>
        <p:nvCxnSpPr>
          <p:cNvPr id="111" name="Shape 111"/>
          <p:cNvCxnSpPr/>
          <p:nvPr/>
        </p:nvCxnSpPr>
        <p:spPr>
          <a:xfrm>
            <a:off x="732102" y="574445"/>
            <a:ext cx="0" cy="791999"/>
          </a:xfrm>
          <a:prstGeom prst="straightConnector1">
            <a:avLst/>
          </a:prstGeom>
          <a:noFill/>
          <a:ln cap="flat" cmpd="sng" w="76200">
            <a:solidFill>
              <a:srgbClr val="CCCC33"/>
            </a:solidFill>
            <a:prstDash val="solid"/>
            <a:miter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</p:cxnSp>
      <p:grpSp>
        <p:nvGrpSpPr>
          <p:cNvPr id="112" name="Shape 112"/>
          <p:cNvGrpSpPr/>
          <p:nvPr/>
        </p:nvGrpSpPr>
        <p:grpSpPr>
          <a:xfrm>
            <a:off x="1995079" y="1840968"/>
            <a:ext cx="549097" cy="581890"/>
            <a:chOff x="1551856" y="1995686"/>
            <a:chExt cx="644418" cy="747566"/>
          </a:xfrm>
        </p:grpSpPr>
        <p:grpSp>
          <p:nvGrpSpPr>
            <p:cNvPr id="113" name="Shape 113"/>
            <p:cNvGrpSpPr/>
            <p:nvPr/>
          </p:nvGrpSpPr>
          <p:grpSpPr>
            <a:xfrm>
              <a:off x="1551856" y="1995686"/>
              <a:ext cx="644418" cy="747566"/>
              <a:chOff x="1551856" y="1995686"/>
              <a:chExt cx="644418" cy="747566"/>
            </a:xfrm>
          </p:grpSpPr>
          <p:sp>
            <p:nvSpPr>
              <p:cNvPr id="114" name="Shape 114"/>
              <p:cNvSpPr/>
              <p:nvPr/>
            </p:nvSpPr>
            <p:spPr>
              <a:xfrm rot="5400000">
                <a:off x="1687173" y="2234152"/>
                <a:ext cx="373782" cy="644418"/>
              </a:xfrm>
              <a:custGeom>
                <a:pathLst>
                  <a:path extrusionOk="0" h="120000" w="120000">
                    <a:moveTo>
                      <a:pt x="0" y="120000"/>
                    </a:moveTo>
                    <a:lnTo>
                      <a:pt x="0" y="0"/>
                    </a:lnTo>
                    <a:lnTo>
                      <a:pt x="68278" y="0"/>
                    </a:lnTo>
                    <a:lnTo>
                      <a:pt x="120000" y="60000"/>
                    </a:lnTo>
                    <a:lnTo>
                      <a:pt x="68278" y="120000"/>
                    </a:lnTo>
                    <a:close/>
                  </a:path>
                </a:pathLst>
              </a:custGeom>
              <a:solidFill>
                <a:srgbClr val="FF6969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Shape 115"/>
              <p:cNvSpPr/>
              <p:nvPr/>
            </p:nvSpPr>
            <p:spPr>
              <a:xfrm flipH="1" rot="5400000">
                <a:off x="1687173" y="1860369"/>
                <a:ext cx="373782" cy="644418"/>
              </a:xfrm>
              <a:custGeom>
                <a:pathLst>
                  <a:path extrusionOk="0" h="120000" w="120000">
                    <a:moveTo>
                      <a:pt x="0" y="120000"/>
                    </a:moveTo>
                    <a:lnTo>
                      <a:pt x="0" y="0"/>
                    </a:lnTo>
                    <a:lnTo>
                      <a:pt x="68278" y="0"/>
                    </a:lnTo>
                    <a:lnTo>
                      <a:pt x="120000" y="60000"/>
                    </a:lnTo>
                    <a:lnTo>
                      <a:pt x="68278" y="120000"/>
                    </a:lnTo>
                    <a:close/>
                  </a:path>
                </a:pathLst>
              </a:custGeom>
              <a:solidFill>
                <a:srgbClr val="CCCC33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6" name="Shape 116"/>
            <p:cNvSpPr/>
            <p:nvPr/>
          </p:nvSpPr>
          <p:spPr>
            <a:xfrm>
              <a:off x="1645567" y="2043375"/>
              <a:ext cx="446237" cy="593109"/>
            </a:xfrm>
            <a:prstGeom prst="rect">
              <a:avLst/>
            </a:prstGeom>
            <a:noFill/>
            <a:ln>
              <a:noFill/>
            </a:ln>
            <a:effectLst>
              <a:outerShdw blurRad="50799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Teko"/>
                  <a:ea typeface="Teko"/>
                  <a:cs typeface="Teko"/>
                  <a:sym typeface="Teko"/>
                </a:rPr>
                <a:t>01</a:t>
              </a:r>
            </a:p>
          </p:txBody>
        </p:sp>
      </p:grpSp>
      <p:sp>
        <p:nvSpPr>
          <p:cNvPr id="117" name="Shape 117"/>
          <p:cNvSpPr/>
          <p:nvPr/>
        </p:nvSpPr>
        <p:spPr>
          <a:xfrm>
            <a:off x="2953036" y="2625405"/>
            <a:ext cx="502037" cy="397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02</a:t>
            </a:r>
          </a:p>
        </p:txBody>
      </p:sp>
      <p:sp>
        <p:nvSpPr>
          <p:cNvPr id="118" name="Shape 118"/>
          <p:cNvSpPr/>
          <p:nvPr/>
        </p:nvSpPr>
        <p:spPr>
          <a:xfrm>
            <a:off x="6482901" y="5253910"/>
            <a:ext cx="18473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48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2624028" y="1939643"/>
            <a:ext cx="3659073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</a:rPr>
              <a:t>Introduction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502135" y="2703316"/>
            <a:ext cx="3659073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</a:rPr>
              <a:t>Problem Statement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4276610" y="3407869"/>
            <a:ext cx="3659073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lt1"/>
                </a:solidFill>
              </a:rPr>
              <a:t>Proposed Solution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/>
          <p:nvPr/>
        </p:nvSpPr>
        <p:spPr>
          <a:xfrm rot="5400000">
            <a:off x="-490722" y="695262"/>
            <a:ext cx="1410020" cy="530175"/>
          </a:xfrm>
          <a:custGeom>
            <a:pathLst>
              <a:path extrusionOk="0" h="120000" w="120000">
                <a:moveTo>
                  <a:pt x="0" y="116044"/>
                </a:moveTo>
                <a:lnTo>
                  <a:pt x="23468" y="0"/>
                </a:lnTo>
                <a:lnTo>
                  <a:pt x="95731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CCCC3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" name="Shape 123"/>
          <p:cNvCxnSpPr/>
          <p:nvPr/>
        </p:nvCxnSpPr>
        <p:spPr>
          <a:xfrm rot="10800000">
            <a:off x="2269658" y="2385738"/>
            <a:ext cx="2516" cy="4435140"/>
          </a:xfrm>
          <a:prstGeom prst="straightConnector1">
            <a:avLst/>
          </a:prstGeom>
          <a:noFill/>
          <a:ln cap="flat" cmpd="sng" w="9525">
            <a:solidFill>
              <a:srgbClr val="CCCC33"/>
            </a:solidFill>
            <a:prstDash val="solid"/>
            <a:miter/>
            <a:headEnd len="med" w="med" type="none"/>
            <a:tailEnd len="med" w="med" type="oval"/>
          </a:ln>
        </p:spPr>
      </p:cxnSp>
      <p:cxnSp>
        <p:nvCxnSpPr>
          <p:cNvPr id="124" name="Shape 124"/>
          <p:cNvCxnSpPr/>
          <p:nvPr/>
        </p:nvCxnSpPr>
        <p:spPr>
          <a:xfrm rot="10800000">
            <a:off x="3072846" y="3184352"/>
            <a:ext cx="32260" cy="3673647"/>
          </a:xfrm>
          <a:prstGeom prst="straightConnector1">
            <a:avLst/>
          </a:prstGeom>
          <a:noFill/>
          <a:ln cap="flat" cmpd="sng" w="9525">
            <a:solidFill>
              <a:srgbClr val="CCCC33"/>
            </a:solidFill>
            <a:prstDash val="solid"/>
            <a:miter/>
            <a:headEnd len="med" w="med" type="none"/>
            <a:tailEnd len="med" w="med" type="oval"/>
          </a:ln>
        </p:spPr>
      </p:cxnSp>
      <p:cxnSp>
        <p:nvCxnSpPr>
          <p:cNvPr id="125" name="Shape 125"/>
          <p:cNvCxnSpPr/>
          <p:nvPr/>
        </p:nvCxnSpPr>
        <p:spPr>
          <a:xfrm rot="10800000">
            <a:off x="3873546" y="3891406"/>
            <a:ext cx="7383" cy="2966593"/>
          </a:xfrm>
          <a:prstGeom prst="straightConnector1">
            <a:avLst/>
          </a:prstGeom>
          <a:noFill/>
          <a:ln cap="flat" cmpd="sng" w="9525">
            <a:solidFill>
              <a:srgbClr val="CCCC33"/>
            </a:solidFill>
            <a:prstDash val="solid"/>
            <a:miter/>
            <a:headEnd len="med" w="med" type="none"/>
            <a:tailEnd len="med" w="med" type="oval"/>
          </a:ln>
        </p:spPr>
      </p:cxnSp>
      <p:cxnSp>
        <p:nvCxnSpPr>
          <p:cNvPr id="126" name="Shape 126"/>
          <p:cNvCxnSpPr/>
          <p:nvPr/>
        </p:nvCxnSpPr>
        <p:spPr>
          <a:xfrm flipH="1" rot="10800000">
            <a:off x="4698512" y="4640430"/>
            <a:ext cx="0" cy="2217569"/>
          </a:xfrm>
          <a:prstGeom prst="straightConnector1">
            <a:avLst/>
          </a:prstGeom>
          <a:noFill/>
          <a:ln cap="flat" cmpd="sng" w="9525">
            <a:solidFill>
              <a:srgbClr val="CCCC33"/>
            </a:solidFill>
            <a:prstDash val="solid"/>
            <a:miter/>
            <a:headEnd len="med" w="med" type="none"/>
            <a:tailEnd len="med" w="med" type="oval"/>
          </a:ln>
        </p:spPr>
      </p:cxnSp>
      <p:grpSp>
        <p:nvGrpSpPr>
          <p:cNvPr id="127" name="Shape 127"/>
          <p:cNvGrpSpPr/>
          <p:nvPr/>
        </p:nvGrpSpPr>
        <p:grpSpPr>
          <a:xfrm>
            <a:off x="2777312" y="2607756"/>
            <a:ext cx="549097" cy="581890"/>
            <a:chOff x="1551856" y="1995686"/>
            <a:chExt cx="644418" cy="747566"/>
          </a:xfrm>
        </p:grpSpPr>
        <p:grpSp>
          <p:nvGrpSpPr>
            <p:cNvPr id="128" name="Shape 128"/>
            <p:cNvGrpSpPr/>
            <p:nvPr/>
          </p:nvGrpSpPr>
          <p:grpSpPr>
            <a:xfrm>
              <a:off x="1551856" y="1995686"/>
              <a:ext cx="644418" cy="747566"/>
              <a:chOff x="1551856" y="1995686"/>
              <a:chExt cx="644418" cy="747566"/>
            </a:xfrm>
          </p:grpSpPr>
          <p:sp>
            <p:nvSpPr>
              <p:cNvPr id="129" name="Shape 129"/>
              <p:cNvSpPr/>
              <p:nvPr/>
            </p:nvSpPr>
            <p:spPr>
              <a:xfrm rot="5400000">
                <a:off x="1687173" y="2234152"/>
                <a:ext cx="373782" cy="644418"/>
              </a:xfrm>
              <a:custGeom>
                <a:pathLst>
                  <a:path extrusionOk="0" h="120000" w="120000">
                    <a:moveTo>
                      <a:pt x="0" y="120000"/>
                    </a:moveTo>
                    <a:lnTo>
                      <a:pt x="0" y="0"/>
                    </a:lnTo>
                    <a:lnTo>
                      <a:pt x="68278" y="0"/>
                    </a:lnTo>
                    <a:lnTo>
                      <a:pt x="120000" y="60000"/>
                    </a:lnTo>
                    <a:lnTo>
                      <a:pt x="68278" y="120000"/>
                    </a:lnTo>
                    <a:close/>
                  </a:path>
                </a:pathLst>
              </a:custGeom>
              <a:solidFill>
                <a:srgbClr val="FF6969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Shape 130"/>
              <p:cNvSpPr/>
              <p:nvPr/>
            </p:nvSpPr>
            <p:spPr>
              <a:xfrm flipH="1" rot="5400000">
                <a:off x="1687173" y="1860369"/>
                <a:ext cx="373782" cy="644418"/>
              </a:xfrm>
              <a:custGeom>
                <a:pathLst>
                  <a:path extrusionOk="0" h="120000" w="120000">
                    <a:moveTo>
                      <a:pt x="0" y="120000"/>
                    </a:moveTo>
                    <a:lnTo>
                      <a:pt x="0" y="0"/>
                    </a:lnTo>
                    <a:lnTo>
                      <a:pt x="68278" y="0"/>
                    </a:lnTo>
                    <a:lnTo>
                      <a:pt x="120000" y="60000"/>
                    </a:lnTo>
                    <a:lnTo>
                      <a:pt x="68278" y="120000"/>
                    </a:lnTo>
                    <a:close/>
                  </a:path>
                </a:pathLst>
              </a:custGeom>
              <a:solidFill>
                <a:srgbClr val="CCCC33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1" name="Shape 131"/>
            <p:cNvSpPr/>
            <p:nvPr/>
          </p:nvSpPr>
          <p:spPr>
            <a:xfrm>
              <a:off x="1645567" y="2043375"/>
              <a:ext cx="513963" cy="593109"/>
            </a:xfrm>
            <a:prstGeom prst="rect">
              <a:avLst/>
            </a:prstGeom>
            <a:noFill/>
            <a:ln>
              <a:noFill/>
            </a:ln>
            <a:effectLst>
              <a:outerShdw blurRad="50799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Teko"/>
                  <a:ea typeface="Teko"/>
                  <a:cs typeface="Teko"/>
                  <a:sym typeface="Teko"/>
                </a:rPr>
                <a:t>02</a:t>
              </a:r>
            </a:p>
          </p:txBody>
        </p:sp>
      </p:grpSp>
      <p:grpSp>
        <p:nvGrpSpPr>
          <p:cNvPr id="132" name="Shape 132"/>
          <p:cNvGrpSpPr/>
          <p:nvPr/>
        </p:nvGrpSpPr>
        <p:grpSpPr>
          <a:xfrm>
            <a:off x="3595537" y="3299109"/>
            <a:ext cx="549098" cy="581890"/>
            <a:chOff x="1551856" y="1995686"/>
            <a:chExt cx="644418" cy="747566"/>
          </a:xfrm>
        </p:grpSpPr>
        <p:grpSp>
          <p:nvGrpSpPr>
            <p:cNvPr id="133" name="Shape 133"/>
            <p:cNvGrpSpPr/>
            <p:nvPr/>
          </p:nvGrpSpPr>
          <p:grpSpPr>
            <a:xfrm>
              <a:off x="1551856" y="1995686"/>
              <a:ext cx="644418" cy="747566"/>
              <a:chOff x="1551856" y="1995686"/>
              <a:chExt cx="644418" cy="747566"/>
            </a:xfrm>
          </p:grpSpPr>
          <p:sp>
            <p:nvSpPr>
              <p:cNvPr id="134" name="Shape 134"/>
              <p:cNvSpPr/>
              <p:nvPr/>
            </p:nvSpPr>
            <p:spPr>
              <a:xfrm rot="5400000">
                <a:off x="1687173" y="2234152"/>
                <a:ext cx="373782" cy="644418"/>
              </a:xfrm>
              <a:custGeom>
                <a:pathLst>
                  <a:path extrusionOk="0" h="120000" w="120000">
                    <a:moveTo>
                      <a:pt x="0" y="120000"/>
                    </a:moveTo>
                    <a:lnTo>
                      <a:pt x="0" y="0"/>
                    </a:lnTo>
                    <a:lnTo>
                      <a:pt x="68278" y="0"/>
                    </a:lnTo>
                    <a:lnTo>
                      <a:pt x="120000" y="60000"/>
                    </a:lnTo>
                    <a:lnTo>
                      <a:pt x="68278" y="120000"/>
                    </a:lnTo>
                    <a:close/>
                  </a:path>
                </a:pathLst>
              </a:custGeom>
              <a:solidFill>
                <a:srgbClr val="FF6969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Shape 135"/>
              <p:cNvSpPr/>
              <p:nvPr/>
            </p:nvSpPr>
            <p:spPr>
              <a:xfrm flipH="1" rot="5400000">
                <a:off x="1687173" y="1860369"/>
                <a:ext cx="373782" cy="644418"/>
              </a:xfrm>
              <a:custGeom>
                <a:pathLst>
                  <a:path extrusionOk="0" h="120000" w="120000">
                    <a:moveTo>
                      <a:pt x="0" y="120000"/>
                    </a:moveTo>
                    <a:lnTo>
                      <a:pt x="0" y="0"/>
                    </a:lnTo>
                    <a:lnTo>
                      <a:pt x="68278" y="0"/>
                    </a:lnTo>
                    <a:lnTo>
                      <a:pt x="120000" y="60000"/>
                    </a:lnTo>
                    <a:lnTo>
                      <a:pt x="68278" y="120000"/>
                    </a:lnTo>
                    <a:close/>
                  </a:path>
                </a:pathLst>
              </a:custGeom>
              <a:solidFill>
                <a:srgbClr val="CCCC33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6" name="Shape 136"/>
            <p:cNvSpPr/>
            <p:nvPr/>
          </p:nvSpPr>
          <p:spPr>
            <a:xfrm>
              <a:off x="1577311" y="2072914"/>
              <a:ext cx="618963" cy="593109"/>
            </a:xfrm>
            <a:prstGeom prst="rect">
              <a:avLst/>
            </a:prstGeom>
            <a:noFill/>
            <a:ln>
              <a:noFill/>
            </a:ln>
            <a:effectLst>
              <a:outerShdw blurRad="50799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Teko"/>
                  <a:ea typeface="Teko"/>
                  <a:cs typeface="Teko"/>
                  <a:sym typeface="Teko"/>
                </a:rPr>
                <a:t>03</a:t>
              </a:r>
            </a:p>
          </p:txBody>
        </p:sp>
      </p:grpSp>
      <p:grpSp>
        <p:nvGrpSpPr>
          <p:cNvPr id="137" name="Shape 137"/>
          <p:cNvGrpSpPr/>
          <p:nvPr/>
        </p:nvGrpSpPr>
        <p:grpSpPr>
          <a:xfrm>
            <a:off x="7034806" y="6048201"/>
            <a:ext cx="524234" cy="550807"/>
            <a:chOff x="1551856" y="1995686"/>
            <a:chExt cx="644418" cy="747566"/>
          </a:xfrm>
        </p:grpSpPr>
        <p:grpSp>
          <p:nvGrpSpPr>
            <p:cNvPr id="138" name="Shape 138"/>
            <p:cNvGrpSpPr/>
            <p:nvPr/>
          </p:nvGrpSpPr>
          <p:grpSpPr>
            <a:xfrm>
              <a:off x="1551856" y="1995686"/>
              <a:ext cx="644418" cy="747566"/>
              <a:chOff x="1551856" y="1995686"/>
              <a:chExt cx="644418" cy="747566"/>
            </a:xfrm>
          </p:grpSpPr>
          <p:sp>
            <p:nvSpPr>
              <p:cNvPr id="139" name="Shape 139"/>
              <p:cNvSpPr/>
              <p:nvPr/>
            </p:nvSpPr>
            <p:spPr>
              <a:xfrm rot="5400000">
                <a:off x="1687173" y="2234152"/>
                <a:ext cx="373782" cy="644418"/>
              </a:xfrm>
              <a:custGeom>
                <a:pathLst>
                  <a:path extrusionOk="0" h="120000" w="120000">
                    <a:moveTo>
                      <a:pt x="0" y="120000"/>
                    </a:moveTo>
                    <a:lnTo>
                      <a:pt x="0" y="0"/>
                    </a:lnTo>
                    <a:lnTo>
                      <a:pt x="68278" y="0"/>
                    </a:lnTo>
                    <a:lnTo>
                      <a:pt x="120000" y="60000"/>
                    </a:lnTo>
                    <a:lnTo>
                      <a:pt x="68278" y="120000"/>
                    </a:lnTo>
                    <a:close/>
                  </a:path>
                </a:pathLst>
              </a:custGeom>
              <a:solidFill>
                <a:srgbClr val="FF6969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Shape 140"/>
              <p:cNvSpPr/>
              <p:nvPr/>
            </p:nvSpPr>
            <p:spPr>
              <a:xfrm flipH="1" rot="5400000">
                <a:off x="1687173" y="1860369"/>
                <a:ext cx="373782" cy="644418"/>
              </a:xfrm>
              <a:custGeom>
                <a:pathLst>
                  <a:path extrusionOk="0" h="120000" w="120000">
                    <a:moveTo>
                      <a:pt x="0" y="120000"/>
                    </a:moveTo>
                    <a:lnTo>
                      <a:pt x="0" y="0"/>
                    </a:lnTo>
                    <a:lnTo>
                      <a:pt x="68278" y="0"/>
                    </a:lnTo>
                    <a:lnTo>
                      <a:pt x="120000" y="60000"/>
                    </a:lnTo>
                    <a:lnTo>
                      <a:pt x="68278" y="120000"/>
                    </a:lnTo>
                    <a:close/>
                  </a:path>
                </a:pathLst>
              </a:custGeom>
              <a:solidFill>
                <a:srgbClr val="CCCC33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1" name="Shape 141"/>
            <p:cNvSpPr/>
            <p:nvPr/>
          </p:nvSpPr>
          <p:spPr>
            <a:xfrm>
              <a:off x="1645567" y="2043375"/>
              <a:ext cx="525251" cy="593109"/>
            </a:xfrm>
            <a:prstGeom prst="rect">
              <a:avLst/>
            </a:prstGeom>
            <a:noFill/>
            <a:ln>
              <a:noFill/>
            </a:ln>
            <a:effectLst>
              <a:outerShdw blurRad="50799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Teko"/>
                  <a:ea typeface="Teko"/>
                  <a:cs typeface="Teko"/>
                  <a:sym typeface="Teko"/>
                </a:rPr>
                <a:t>07</a:t>
              </a:r>
            </a:p>
          </p:txBody>
        </p:sp>
      </p:grpSp>
      <p:grpSp>
        <p:nvGrpSpPr>
          <p:cNvPr id="142" name="Shape 142"/>
          <p:cNvGrpSpPr/>
          <p:nvPr/>
        </p:nvGrpSpPr>
        <p:grpSpPr>
          <a:xfrm>
            <a:off x="5278854" y="4705013"/>
            <a:ext cx="549097" cy="581890"/>
            <a:chOff x="1551856" y="1995686"/>
            <a:chExt cx="644418" cy="747566"/>
          </a:xfrm>
        </p:grpSpPr>
        <p:grpSp>
          <p:nvGrpSpPr>
            <p:cNvPr id="143" name="Shape 143"/>
            <p:cNvGrpSpPr/>
            <p:nvPr/>
          </p:nvGrpSpPr>
          <p:grpSpPr>
            <a:xfrm>
              <a:off x="1551856" y="1995686"/>
              <a:ext cx="644418" cy="747566"/>
              <a:chOff x="1551856" y="1995686"/>
              <a:chExt cx="644418" cy="747566"/>
            </a:xfrm>
          </p:grpSpPr>
          <p:sp>
            <p:nvSpPr>
              <p:cNvPr id="144" name="Shape 144"/>
              <p:cNvSpPr/>
              <p:nvPr/>
            </p:nvSpPr>
            <p:spPr>
              <a:xfrm rot="5400000">
                <a:off x="1687173" y="2234152"/>
                <a:ext cx="373782" cy="644418"/>
              </a:xfrm>
              <a:custGeom>
                <a:pathLst>
                  <a:path extrusionOk="0" h="120000" w="120000">
                    <a:moveTo>
                      <a:pt x="0" y="120000"/>
                    </a:moveTo>
                    <a:lnTo>
                      <a:pt x="0" y="0"/>
                    </a:lnTo>
                    <a:lnTo>
                      <a:pt x="68278" y="0"/>
                    </a:lnTo>
                    <a:lnTo>
                      <a:pt x="120000" y="60000"/>
                    </a:lnTo>
                    <a:lnTo>
                      <a:pt x="68278" y="120000"/>
                    </a:lnTo>
                    <a:close/>
                  </a:path>
                </a:pathLst>
              </a:custGeom>
              <a:solidFill>
                <a:srgbClr val="FF6969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 rot="5400000">
                <a:off x="1687173" y="1860369"/>
                <a:ext cx="373782" cy="644418"/>
              </a:xfrm>
              <a:custGeom>
                <a:pathLst>
                  <a:path extrusionOk="0" h="120000" w="120000">
                    <a:moveTo>
                      <a:pt x="0" y="120000"/>
                    </a:moveTo>
                    <a:lnTo>
                      <a:pt x="0" y="0"/>
                    </a:lnTo>
                    <a:lnTo>
                      <a:pt x="68278" y="0"/>
                    </a:lnTo>
                    <a:lnTo>
                      <a:pt x="120000" y="60000"/>
                    </a:lnTo>
                    <a:lnTo>
                      <a:pt x="68278" y="120000"/>
                    </a:lnTo>
                    <a:close/>
                  </a:path>
                </a:pathLst>
              </a:custGeom>
              <a:solidFill>
                <a:srgbClr val="CCCC33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6" name="Shape 146"/>
            <p:cNvSpPr/>
            <p:nvPr/>
          </p:nvSpPr>
          <p:spPr>
            <a:xfrm>
              <a:off x="1645567" y="2043375"/>
              <a:ext cx="521488" cy="593109"/>
            </a:xfrm>
            <a:prstGeom prst="rect">
              <a:avLst/>
            </a:prstGeom>
            <a:noFill/>
            <a:ln>
              <a:noFill/>
            </a:ln>
            <a:effectLst>
              <a:outerShdw blurRad="50799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Teko"/>
                  <a:ea typeface="Teko"/>
                  <a:cs typeface="Teko"/>
                  <a:sym typeface="Teko"/>
                </a:rPr>
                <a:t>05</a:t>
              </a:r>
            </a:p>
          </p:txBody>
        </p:sp>
      </p:grpSp>
      <p:grpSp>
        <p:nvGrpSpPr>
          <p:cNvPr id="147" name="Shape 147"/>
          <p:cNvGrpSpPr/>
          <p:nvPr/>
        </p:nvGrpSpPr>
        <p:grpSpPr>
          <a:xfrm>
            <a:off x="4423963" y="4058538"/>
            <a:ext cx="549097" cy="581890"/>
            <a:chOff x="1551856" y="1995686"/>
            <a:chExt cx="644418" cy="747566"/>
          </a:xfrm>
        </p:grpSpPr>
        <p:grpSp>
          <p:nvGrpSpPr>
            <p:cNvPr id="148" name="Shape 148"/>
            <p:cNvGrpSpPr/>
            <p:nvPr/>
          </p:nvGrpSpPr>
          <p:grpSpPr>
            <a:xfrm>
              <a:off x="1551856" y="1995686"/>
              <a:ext cx="644418" cy="747566"/>
              <a:chOff x="1551856" y="1995686"/>
              <a:chExt cx="644418" cy="747566"/>
            </a:xfrm>
          </p:grpSpPr>
          <p:sp>
            <p:nvSpPr>
              <p:cNvPr id="149" name="Shape 149"/>
              <p:cNvSpPr/>
              <p:nvPr/>
            </p:nvSpPr>
            <p:spPr>
              <a:xfrm rot="5400000">
                <a:off x="1687173" y="2234152"/>
                <a:ext cx="373782" cy="644418"/>
              </a:xfrm>
              <a:custGeom>
                <a:pathLst>
                  <a:path extrusionOk="0" h="120000" w="120000">
                    <a:moveTo>
                      <a:pt x="0" y="120000"/>
                    </a:moveTo>
                    <a:lnTo>
                      <a:pt x="0" y="0"/>
                    </a:lnTo>
                    <a:lnTo>
                      <a:pt x="68278" y="0"/>
                    </a:lnTo>
                    <a:lnTo>
                      <a:pt x="120000" y="60000"/>
                    </a:lnTo>
                    <a:lnTo>
                      <a:pt x="68278" y="120000"/>
                    </a:lnTo>
                    <a:close/>
                  </a:path>
                </a:pathLst>
              </a:custGeom>
              <a:solidFill>
                <a:srgbClr val="FF6969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 rot="5400000">
                <a:off x="1687173" y="1860369"/>
                <a:ext cx="373782" cy="644418"/>
              </a:xfrm>
              <a:custGeom>
                <a:pathLst>
                  <a:path extrusionOk="0" h="120000" w="120000">
                    <a:moveTo>
                      <a:pt x="0" y="120000"/>
                    </a:moveTo>
                    <a:lnTo>
                      <a:pt x="0" y="0"/>
                    </a:lnTo>
                    <a:lnTo>
                      <a:pt x="68278" y="0"/>
                    </a:lnTo>
                    <a:lnTo>
                      <a:pt x="120000" y="60000"/>
                    </a:lnTo>
                    <a:lnTo>
                      <a:pt x="68278" y="120000"/>
                    </a:lnTo>
                    <a:close/>
                  </a:path>
                </a:pathLst>
              </a:custGeom>
              <a:solidFill>
                <a:srgbClr val="CCCC33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1" name="Shape 151"/>
            <p:cNvSpPr/>
            <p:nvPr/>
          </p:nvSpPr>
          <p:spPr>
            <a:xfrm>
              <a:off x="1645567" y="2043375"/>
              <a:ext cx="512083" cy="593109"/>
            </a:xfrm>
            <a:prstGeom prst="rect">
              <a:avLst/>
            </a:prstGeom>
            <a:noFill/>
            <a:ln>
              <a:noFill/>
            </a:ln>
            <a:effectLst>
              <a:outerShdw blurRad="50799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Teko"/>
                  <a:ea typeface="Teko"/>
                  <a:cs typeface="Teko"/>
                  <a:sym typeface="Teko"/>
                </a:rPr>
                <a:t>04</a:t>
              </a:r>
            </a:p>
          </p:txBody>
        </p:sp>
      </p:grpSp>
      <p:cxnSp>
        <p:nvCxnSpPr>
          <p:cNvPr id="152" name="Shape 152"/>
          <p:cNvCxnSpPr/>
          <p:nvPr/>
        </p:nvCxnSpPr>
        <p:spPr>
          <a:xfrm rot="10800000">
            <a:off x="5553402" y="5286905"/>
            <a:ext cx="10790" cy="1571094"/>
          </a:xfrm>
          <a:prstGeom prst="straightConnector1">
            <a:avLst/>
          </a:prstGeom>
          <a:noFill/>
          <a:ln cap="flat" cmpd="sng" w="9525">
            <a:solidFill>
              <a:srgbClr val="CCCC33"/>
            </a:solidFill>
            <a:prstDash val="solid"/>
            <a:miter/>
            <a:headEnd len="med" w="med" type="none"/>
            <a:tailEnd len="med" w="med" type="oval"/>
          </a:ln>
        </p:spPr>
      </p:cxnSp>
      <p:cxnSp>
        <p:nvCxnSpPr>
          <p:cNvPr id="153" name="Shape 153"/>
          <p:cNvCxnSpPr>
            <a:endCxn id="139" idx="3"/>
          </p:cNvCxnSpPr>
          <p:nvPr/>
        </p:nvCxnSpPr>
        <p:spPr>
          <a:xfrm rot="10800000">
            <a:off x="6380694" y="5978322"/>
            <a:ext cx="0" cy="992100"/>
          </a:xfrm>
          <a:prstGeom prst="straightConnector1">
            <a:avLst/>
          </a:prstGeom>
          <a:noFill/>
          <a:ln cap="flat" cmpd="sng" w="9525">
            <a:solidFill>
              <a:srgbClr val="CCCC33"/>
            </a:solidFill>
            <a:prstDash val="solid"/>
            <a:miter/>
            <a:headEnd len="med" w="med" type="none"/>
            <a:tailEnd len="med" w="med" type="oval"/>
          </a:ln>
        </p:spPr>
      </p:cxnSp>
      <p:sp>
        <p:nvSpPr>
          <p:cNvPr id="154" name="Shape 154"/>
          <p:cNvSpPr txBox="1"/>
          <p:nvPr/>
        </p:nvSpPr>
        <p:spPr>
          <a:xfrm>
            <a:off x="5184889" y="4149428"/>
            <a:ext cx="3659073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</a:rPr>
              <a:t>Database Design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5983446" y="4812246"/>
            <a:ext cx="3659073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</a:rPr>
              <a:t>Future Scope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6769824" y="5595546"/>
            <a:ext cx="365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</a:rPr>
              <a:t>User Experience</a:t>
            </a:r>
          </a:p>
        </p:txBody>
      </p:sp>
      <p:sp>
        <p:nvSpPr>
          <p:cNvPr id="157" name="Shape 157"/>
          <p:cNvSpPr/>
          <p:nvPr/>
        </p:nvSpPr>
        <p:spPr>
          <a:xfrm>
            <a:off x="6635301" y="5406310"/>
            <a:ext cx="184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48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grpSp>
        <p:nvGrpSpPr>
          <p:cNvPr id="158" name="Shape 158"/>
          <p:cNvGrpSpPr/>
          <p:nvPr/>
        </p:nvGrpSpPr>
        <p:grpSpPr>
          <a:xfrm>
            <a:off x="6106162" y="5475050"/>
            <a:ext cx="549093" cy="581932"/>
            <a:chOff x="1551874" y="1995669"/>
            <a:chExt cx="644400" cy="747600"/>
          </a:xfrm>
        </p:grpSpPr>
        <p:grpSp>
          <p:nvGrpSpPr>
            <p:cNvPr id="159" name="Shape 159"/>
            <p:cNvGrpSpPr/>
            <p:nvPr/>
          </p:nvGrpSpPr>
          <p:grpSpPr>
            <a:xfrm>
              <a:off x="1551874" y="1995669"/>
              <a:ext cx="644400" cy="747600"/>
              <a:chOff x="1551874" y="1995669"/>
              <a:chExt cx="644400" cy="747600"/>
            </a:xfrm>
          </p:grpSpPr>
          <p:sp>
            <p:nvSpPr>
              <p:cNvPr id="160" name="Shape 160"/>
              <p:cNvSpPr/>
              <p:nvPr/>
            </p:nvSpPr>
            <p:spPr>
              <a:xfrm rot="5400000">
                <a:off x="1687174" y="2234170"/>
                <a:ext cx="373800" cy="644400"/>
              </a:xfrm>
              <a:custGeom>
                <a:pathLst>
                  <a:path extrusionOk="0" h="120000" w="120000">
                    <a:moveTo>
                      <a:pt x="0" y="120000"/>
                    </a:moveTo>
                    <a:lnTo>
                      <a:pt x="0" y="0"/>
                    </a:lnTo>
                    <a:lnTo>
                      <a:pt x="68278" y="0"/>
                    </a:lnTo>
                    <a:lnTo>
                      <a:pt x="120000" y="60000"/>
                    </a:lnTo>
                    <a:lnTo>
                      <a:pt x="68278" y="120000"/>
                    </a:lnTo>
                    <a:close/>
                  </a:path>
                </a:pathLst>
              </a:custGeom>
              <a:solidFill>
                <a:srgbClr val="FF6969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 rot="5400000">
                <a:off x="1687174" y="1860369"/>
                <a:ext cx="373800" cy="644400"/>
              </a:xfrm>
              <a:custGeom>
                <a:pathLst>
                  <a:path extrusionOk="0" h="120000" w="120000">
                    <a:moveTo>
                      <a:pt x="0" y="120000"/>
                    </a:moveTo>
                    <a:lnTo>
                      <a:pt x="0" y="0"/>
                    </a:lnTo>
                    <a:lnTo>
                      <a:pt x="68278" y="0"/>
                    </a:lnTo>
                    <a:lnTo>
                      <a:pt x="120000" y="60000"/>
                    </a:lnTo>
                    <a:lnTo>
                      <a:pt x="68278" y="120000"/>
                    </a:lnTo>
                    <a:close/>
                  </a:path>
                </a:pathLst>
              </a:custGeom>
              <a:solidFill>
                <a:srgbClr val="CCCC33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2" name="Shape 162"/>
            <p:cNvSpPr/>
            <p:nvPr/>
          </p:nvSpPr>
          <p:spPr>
            <a:xfrm>
              <a:off x="1645567" y="2043375"/>
              <a:ext cx="525300" cy="593100"/>
            </a:xfrm>
            <a:prstGeom prst="rect">
              <a:avLst/>
            </a:prstGeom>
            <a:noFill/>
            <a:ln>
              <a:noFill/>
            </a:ln>
            <a:effectLst>
              <a:outerShdw blurRad="50799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Teko"/>
                  <a:ea typeface="Teko"/>
                  <a:cs typeface="Teko"/>
                  <a:sym typeface="Teko"/>
                </a:rPr>
                <a:t>06</a:t>
              </a:r>
            </a:p>
          </p:txBody>
        </p:sp>
      </p:grpSp>
      <p:cxnSp>
        <p:nvCxnSpPr>
          <p:cNvPr id="163" name="Shape 163"/>
          <p:cNvCxnSpPr/>
          <p:nvPr/>
        </p:nvCxnSpPr>
        <p:spPr>
          <a:xfrm rot="10800000">
            <a:off x="7293175" y="6599000"/>
            <a:ext cx="7500" cy="289500"/>
          </a:xfrm>
          <a:prstGeom prst="straightConnector1">
            <a:avLst/>
          </a:prstGeom>
          <a:noFill/>
          <a:ln cap="flat" cmpd="sng" w="9525">
            <a:solidFill>
              <a:srgbClr val="CCCC33"/>
            </a:solidFill>
            <a:prstDash val="solid"/>
            <a:miter/>
            <a:headEnd len="med" w="med" type="none"/>
            <a:tailEnd len="med" w="med" type="oval"/>
          </a:ln>
        </p:spPr>
      </p:cxnSp>
      <p:sp>
        <p:nvSpPr>
          <p:cNvPr id="164" name="Shape 164"/>
          <p:cNvSpPr txBox="1"/>
          <p:nvPr/>
        </p:nvSpPr>
        <p:spPr>
          <a:xfrm>
            <a:off x="7683974" y="6123496"/>
            <a:ext cx="365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</a:rPr>
              <a:t>Q &amp; A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3" name="Shape 323"/>
          <p:cNvCxnSpPr/>
          <p:nvPr/>
        </p:nvCxnSpPr>
        <p:spPr>
          <a:xfrm flipH="1">
            <a:off x="7397751" y="6167437"/>
            <a:ext cx="1284287" cy="677863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bevel/>
            <a:headEnd len="med" w="med" type="none"/>
            <a:tailEnd len="med" w="med" type="none"/>
          </a:ln>
          <a:effectLst>
            <a:outerShdw blurRad="50799" rotWithShape="0" algn="t" dir="5400000" dist="38100">
              <a:srgbClr val="000000">
                <a:alpha val="40000"/>
              </a:srgbClr>
            </a:outerShdw>
          </a:effectLst>
        </p:spPr>
      </p:cxnSp>
      <p:cxnSp>
        <p:nvCxnSpPr>
          <p:cNvPr id="324" name="Shape 324"/>
          <p:cNvCxnSpPr/>
          <p:nvPr/>
        </p:nvCxnSpPr>
        <p:spPr>
          <a:xfrm rot="10800000">
            <a:off x="0" y="1851026"/>
            <a:ext cx="8634412" cy="4346575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bevel/>
            <a:headEnd len="med" w="med" type="none"/>
            <a:tailEnd len="med" w="med" type="none"/>
          </a:ln>
          <a:effectLst>
            <a:outerShdw blurRad="50799" rotWithShape="0" algn="t" dir="5400000" dist="38100">
              <a:srgbClr val="000000">
                <a:alpha val="40000"/>
              </a:srgbClr>
            </a:outerShdw>
          </a:effectLst>
        </p:spPr>
      </p:cxnSp>
      <p:sp>
        <p:nvSpPr>
          <p:cNvPr id="325" name="Shape 325"/>
          <p:cNvSpPr/>
          <p:nvPr/>
        </p:nvSpPr>
        <p:spPr>
          <a:xfrm flipH="1" rot="-5400000">
            <a:off x="6394450" y="1695450"/>
            <a:ext cx="4510087" cy="3887787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F6969"/>
          </a:solidFill>
          <a:ln>
            <a:noFill/>
          </a:ln>
          <a:effectLst>
            <a:outerShdw blurRad="50799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6" name="Shape 326"/>
          <p:cNvCxnSpPr/>
          <p:nvPr/>
        </p:nvCxnSpPr>
        <p:spPr>
          <a:xfrm flipH="1">
            <a:off x="6450014" y="0"/>
            <a:ext cx="3174" cy="5064125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bevel/>
            <a:headEnd len="med" w="med" type="none"/>
            <a:tailEnd len="med" w="med" type="none"/>
          </a:ln>
          <a:effectLst>
            <a:outerShdw blurRad="50799" rotWithShape="0" algn="t" dir="5400000" dist="38100">
              <a:srgbClr val="000000">
                <a:alpha val="40000"/>
              </a:srgbClr>
            </a:outerShdw>
          </a:effectLst>
        </p:spPr>
      </p:cxnSp>
      <p:cxnSp>
        <p:nvCxnSpPr>
          <p:cNvPr id="327" name="Shape 327"/>
          <p:cNvCxnSpPr/>
          <p:nvPr/>
        </p:nvCxnSpPr>
        <p:spPr>
          <a:xfrm flipH="1">
            <a:off x="10831512" y="4662487"/>
            <a:ext cx="1587" cy="2195511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bevel/>
            <a:headEnd len="med" w="med" type="none"/>
            <a:tailEnd len="med" w="med" type="none"/>
          </a:ln>
          <a:effectLst>
            <a:outerShdw blurRad="50799" rotWithShape="0" algn="t" dir="5400000" dist="38100">
              <a:srgbClr val="000000">
                <a:alpha val="40000"/>
              </a:srgbClr>
            </a:outerShdw>
          </a:effectLst>
        </p:spPr>
      </p:cxnSp>
      <p:cxnSp>
        <p:nvCxnSpPr>
          <p:cNvPr id="328" name="Shape 328"/>
          <p:cNvCxnSpPr/>
          <p:nvPr/>
        </p:nvCxnSpPr>
        <p:spPr>
          <a:xfrm rot="-10740000">
            <a:off x="10452102" y="2016124"/>
            <a:ext cx="1754187" cy="812800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bevel/>
            <a:headEnd len="med" w="med" type="none"/>
            <a:tailEnd len="med" w="med" type="none"/>
          </a:ln>
          <a:effectLst>
            <a:outerShdw blurRad="50799" rotWithShape="0" algn="t" dir="5400000" dist="38100">
              <a:srgbClr val="000000">
                <a:alpha val="40000"/>
              </a:srgbClr>
            </a:outerShdw>
          </a:effectLst>
        </p:spPr>
      </p:cxnSp>
      <p:sp>
        <p:nvSpPr>
          <p:cNvPr id="329" name="Shape 329"/>
          <p:cNvSpPr/>
          <p:nvPr/>
        </p:nvSpPr>
        <p:spPr>
          <a:xfrm flipH="1" rot="-5400000">
            <a:off x="6142832" y="1480344"/>
            <a:ext cx="5010151" cy="4319587"/>
          </a:xfrm>
          <a:prstGeom prst="hexagon">
            <a:avLst>
              <a:gd fmla="val 24996" name="adj"/>
              <a:gd fmla="val 115470" name="vf"/>
            </a:avLst>
          </a:prstGeom>
          <a:noFill/>
          <a:ln cap="flat" cmpd="sng" w="101600">
            <a:solidFill>
              <a:srgbClr val="CCCC33"/>
            </a:solidFill>
            <a:prstDash val="solid"/>
            <a:bevel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Shape 330"/>
          <p:cNvSpPr/>
          <p:nvPr/>
        </p:nvSpPr>
        <p:spPr>
          <a:xfrm flipH="1">
            <a:off x="7008975" y="2228686"/>
            <a:ext cx="3126176" cy="11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66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THANK YOU</a:t>
            </a:r>
          </a:p>
        </p:txBody>
      </p:sp>
      <p:sp>
        <p:nvSpPr>
          <p:cNvPr id="331" name="Shape 331"/>
          <p:cNvSpPr/>
          <p:nvPr/>
        </p:nvSpPr>
        <p:spPr>
          <a:xfrm flipH="1">
            <a:off x="7633344" y="3252640"/>
            <a:ext cx="2024912" cy="101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6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谢  谢</a:t>
            </a:r>
          </a:p>
        </p:txBody>
      </p:sp>
      <p:sp>
        <p:nvSpPr>
          <p:cNvPr id="332" name="Shape 332"/>
          <p:cNvSpPr/>
          <p:nvPr/>
        </p:nvSpPr>
        <p:spPr>
          <a:xfrm flipH="1">
            <a:off x="7095134" y="4256575"/>
            <a:ext cx="3126176" cy="1107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66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धन्यवाद</a:t>
            </a:r>
          </a:p>
        </p:txBody>
      </p:sp>
      <p:sp>
        <p:nvSpPr>
          <p:cNvPr id="333" name="Shape 333"/>
          <p:cNvSpPr/>
          <p:nvPr/>
        </p:nvSpPr>
        <p:spPr>
          <a:xfrm rot="1575105">
            <a:off x="-777998" y="3385976"/>
            <a:ext cx="6852710" cy="748988"/>
          </a:xfrm>
          <a:prstGeom prst="rect">
            <a:avLst/>
          </a:prstGeom>
          <a:noFill/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42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3600">
                <a:solidFill>
                  <a:schemeClr val="lt1"/>
                </a:solidFill>
              </a:rPr>
              <a:t>Q&amp;A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Shape 169"/>
          <p:cNvGrpSpPr/>
          <p:nvPr/>
        </p:nvGrpSpPr>
        <p:grpSpPr>
          <a:xfrm flipH="1">
            <a:off x="5388108" y="0"/>
            <a:ext cx="6775449" cy="6858000"/>
            <a:chOff x="0" y="0"/>
            <a:chExt cx="5081587" cy="5143499"/>
          </a:xfrm>
        </p:grpSpPr>
        <p:sp>
          <p:nvSpPr>
            <p:cNvPr id="170" name="Shape 170"/>
            <p:cNvSpPr/>
            <p:nvPr/>
          </p:nvSpPr>
          <p:spPr>
            <a:xfrm rot="10800000">
              <a:off x="1337072" y="0"/>
              <a:ext cx="2687239" cy="1493043"/>
            </a:xfrm>
            <a:custGeom>
              <a:pathLst>
                <a:path extrusionOk="0" h="120000" w="120000">
                  <a:moveTo>
                    <a:pt x="111451" y="120000"/>
                  </a:moveTo>
                  <a:lnTo>
                    <a:pt x="8548" y="120000"/>
                  </a:lnTo>
                  <a:lnTo>
                    <a:pt x="0" y="93067"/>
                  </a:lnTo>
                  <a:lnTo>
                    <a:pt x="29541" y="0"/>
                  </a:lnTo>
                  <a:lnTo>
                    <a:pt x="90458" y="0"/>
                  </a:lnTo>
                  <a:lnTo>
                    <a:pt x="120000" y="93067"/>
                  </a:lnTo>
                  <a:lnTo>
                    <a:pt x="111451" y="120000"/>
                  </a:lnTo>
                  <a:close/>
                </a:path>
              </a:pathLst>
            </a:custGeom>
            <a:solidFill>
              <a:srgbClr val="CCCC33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 rot="10800000">
              <a:off x="0" y="1493044"/>
              <a:ext cx="1863328" cy="2316955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42607" y="120000"/>
                  </a:lnTo>
                  <a:lnTo>
                    <a:pt x="0" y="60000"/>
                  </a:lnTo>
                  <a:lnTo>
                    <a:pt x="42607" y="0"/>
                  </a:lnTo>
                  <a:lnTo>
                    <a:pt x="120000" y="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FF696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 rot="10800000">
              <a:off x="1549003" y="3115866"/>
              <a:ext cx="3532584" cy="2027633"/>
            </a:xfrm>
            <a:custGeom>
              <a:pathLst>
                <a:path extrusionOk="0" h="120000" w="120000">
                  <a:moveTo>
                    <a:pt x="90458" y="120000"/>
                  </a:moveTo>
                  <a:lnTo>
                    <a:pt x="29541" y="120000"/>
                  </a:lnTo>
                  <a:lnTo>
                    <a:pt x="0" y="29845"/>
                  </a:lnTo>
                  <a:lnTo>
                    <a:pt x="9779" y="0"/>
                  </a:lnTo>
                  <a:lnTo>
                    <a:pt x="110220" y="0"/>
                  </a:lnTo>
                  <a:lnTo>
                    <a:pt x="119999" y="29845"/>
                  </a:lnTo>
                  <a:lnTo>
                    <a:pt x="90458" y="120000"/>
                  </a:lnTo>
                  <a:close/>
                </a:path>
              </a:pathLst>
            </a:custGeom>
            <a:solidFill>
              <a:srgbClr val="CCCC33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3" name="Shape 173"/>
          <p:cNvCxnSpPr/>
          <p:nvPr/>
        </p:nvCxnSpPr>
        <p:spPr>
          <a:xfrm>
            <a:off x="3161950" y="1620863"/>
            <a:ext cx="0" cy="3598862"/>
          </a:xfrm>
          <a:prstGeom prst="straightConnector1">
            <a:avLst/>
          </a:prstGeom>
          <a:noFill/>
          <a:ln cap="flat" cmpd="sng" w="12700">
            <a:solidFill>
              <a:srgbClr val="CCCC33"/>
            </a:solidFill>
            <a:prstDash val="solid"/>
            <a:bevel/>
            <a:headEnd len="med" w="med" type="none"/>
            <a:tailEnd len="med" w="med" type="none"/>
          </a:ln>
        </p:spPr>
      </p:cxnSp>
      <p:sp>
        <p:nvSpPr>
          <p:cNvPr id="174" name="Shape 174"/>
          <p:cNvSpPr/>
          <p:nvPr/>
        </p:nvSpPr>
        <p:spPr>
          <a:xfrm flipH="1">
            <a:off x="10509071" y="2490282"/>
            <a:ext cx="1133644" cy="187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6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01</a:t>
            </a:r>
          </a:p>
        </p:txBody>
      </p:sp>
      <p:sp>
        <p:nvSpPr>
          <p:cNvPr id="175" name="Shape 175"/>
          <p:cNvSpPr/>
          <p:nvPr/>
        </p:nvSpPr>
        <p:spPr>
          <a:xfrm>
            <a:off x="6669750" y="5576800"/>
            <a:ext cx="2316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Introduction</a:t>
            </a:r>
          </a:p>
        </p:txBody>
      </p:sp>
      <p:sp>
        <p:nvSpPr>
          <p:cNvPr id="176" name="Shape 176"/>
          <p:cNvSpPr/>
          <p:nvPr/>
        </p:nvSpPr>
        <p:spPr>
          <a:xfrm>
            <a:off x="1362517" y="2827475"/>
            <a:ext cx="348018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4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Events &amp; Clubs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545025" y="32150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3F3F3"/>
                </a:solidFill>
              </a:rPr>
              <a:t>Introduction</a:t>
            </a:r>
          </a:p>
        </p:txBody>
      </p:sp>
      <p:sp>
        <p:nvSpPr>
          <p:cNvPr id="183" name="Shape 183"/>
          <p:cNvSpPr/>
          <p:nvPr/>
        </p:nvSpPr>
        <p:spPr>
          <a:xfrm>
            <a:off x="-5" y="358993"/>
            <a:ext cx="396000" cy="671999"/>
          </a:xfrm>
          <a:prstGeom prst="rect">
            <a:avLst/>
          </a:prstGeom>
          <a:solidFill>
            <a:srgbClr val="CCCC3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838193" y="1455321"/>
            <a:ext cx="9559200" cy="51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800"/>
              </a:spcBef>
              <a:buClr>
                <a:schemeClr val="lt1"/>
              </a:buClr>
              <a:buSzPct val="100000"/>
              <a:buChar char="●"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WPI has 200 clubs which conduct various events throughout the year.</a:t>
            </a:r>
          </a:p>
          <a:p>
            <a:pPr indent="-419100" lvl="0" marL="457200" rtl="0">
              <a:lnSpc>
                <a:spcPct val="115000"/>
              </a:lnSpc>
              <a:spcBef>
                <a:spcPts val="800"/>
              </a:spcBef>
              <a:buClr>
                <a:schemeClr val="lt1"/>
              </a:buClr>
              <a:buSzPct val="100000"/>
              <a:buChar char="●"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These clubs have several categories such as sports, dance, arts, etc.</a:t>
            </a:r>
          </a:p>
          <a:p>
            <a:pPr indent="-419100" lvl="0" marL="457200" rtl="0">
              <a:lnSpc>
                <a:spcPct val="115000"/>
              </a:lnSpc>
              <a:spcBef>
                <a:spcPts val="800"/>
              </a:spcBef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These Clubs organize various events on daily basis.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 rot="10800000">
            <a:off x="4026351" y="0"/>
            <a:ext cx="3582900" cy="1990800"/>
          </a:xfrm>
          <a:custGeom>
            <a:pathLst>
              <a:path extrusionOk="0" h="120000" w="120000">
                <a:moveTo>
                  <a:pt x="111451" y="120000"/>
                </a:moveTo>
                <a:lnTo>
                  <a:pt x="8548" y="120000"/>
                </a:lnTo>
                <a:lnTo>
                  <a:pt x="0" y="93067"/>
                </a:lnTo>
                <a:lnTo>
                  <a:pt x="29541" y="0"/>
                </a:lnTo>
                <a:lnTo>
                  <a:pt x="90458" y="0"/>
                </a:lnTo>
                <a:lnTo>
                  <a:pt x="120000" y="93067"/>
                </a:lnTo>
                <a:lnTo>
                  <a:pt x="111451" y="120000"/>
                </a:lnTo>
                <a:close/>
              </a:path>
            </a:pathLst>
          </a:custGeom>
          <a:solidFill>
            <a:srgbClr val="CCCC3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/>
          <p:nvPr/>
        </p:nvSpPr>
        <p:spPr>
          <a:xfrm rot="10800000">
            <a:off x="1" y="1990724"/>
            <a:ext cx="2484439" cy="3089275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42607" y="120000"/>
                </a:lnTo>
                <a:lnTo>
                  <a:pt x="0" y="60000"/>
                </a:lnTo>
                <a:lnTo>
                  <a:pt x="42607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696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/>
          <p:nvPr/>
        </p:nvSpPr>
        <p:spPr>
          <a:xfrm rot="10800000">
            <a:off x="6131824" y="4154392"/>
            <a:ext cx="4710000" cy="2703600"/>
          </a:xfrm>
          <a:custGeom>
            <a:pathLst>
              <a:path extrusionOk="0" h="120000" w="120000">
                <a:moveTo>
                  <a:pt x="90458" y="120000"/>
                </a:moveTo>
                <a:lnTo>
                  <a:pt x="29541" y="120000"/>
                </a:lnTo>
                <a:lnTo>
                  <a:pt x="0" y="29845"/>
                </a:lnTo>
                <a:lnTo>
                  <a:pt x="9779" y="0"/>
                </a:lnTo>
                <a:lnTo>
                  <a:pt x="110220" y="0"/>
                </a:lnTo>
                <a:lnTo>
                  <a:pt x="119999" y="29845"/>
                </a:lnTo>
                <a:lnTo>
                  <a:pt x="90458" y="120000"/>
                </a:lnTo>
                <a:close/>
              </a:path>
            </a:pathLst>
          </a:custGeom>
          <a:solidFill>
            <a:srgbClr val="CCCC3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6651125" y="5322200"/>
            <a:ext cx="3671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Problem Statement</a:t>
            </a:r>
          </a:p>
        </p:txBody>
      </p:sp>
      <p:sp>
        <p:nvSpPr>
          <p:cNvPr id="193" name="Shape 193"/>
          <p:cNvSpPr/>
          <p:nvPr/>
        </p:nvSpPr>
        <p:spPr>
          <a:xfrm flipH="1">
            <a:off x="123782" y="2490282"/>
            <a:ext cx="1410963" cy="187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6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02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9228043" y="5284592"/>
            <a:ext cx="2613585" cy="318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4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</p:txBody>
      </p:sp>
      <p:sp>
        <p:nvSpPr>
          <p:cNvPr id="199" name="Shape 199"/>
          <p:cNvSpPr/>
          <p:nvPr/>
        </p:nvSpPr>
        <p:spPr>
          <a:xfrm>
            <a:off x="-7080" y="193293"/>
            <a:ext cx="395999" cy="672074"/>
          </a:xfrm>
          <a:prstGeom prst="rect">
            <a:avLst/>
          </a:prstGeom>
          <a:solidFill>
            <a:srgbClr val="CCCC3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 txBox="1"/>
          <p:nvPr>
            <p:ph type="title"/>
          </p:nvPr>
        </p:nvSpPr>
        <p:spPr>
          <a:xfrm>
            <a:off x="659750" y="188705"/>
            <a:ext cx="10515600" cy="681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959">
                <a:solidFill>
                  <a:schemeClr val="lt1"/>
                </a:solidFill>
              </a:rPr>
              <a:t>Problem Statement</a:t>
            </a:r>
          </a:p>
        </p:txBody>
      </p:sp>
      <p:sp>
        <p:nvSpPr>
          <p:cNvPr id="201" name="Shape 201"/>
          <p:cNvSpPr/>
          <p:nvPr/>
        </p:nvSpPr>
        <p:spPr>
          <a:xfrm>
            <a:off x="4033157" y="3249386"/>
            <a:ext cx="6871745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 txBox="1"/>
          <p:nvPr/>
        </p:nvSpPr>
        <p:spPr>
          <a:xfrm>
            <a:off x="659743" y="983671"/>
            <a:ext cx="9559200" cy="51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800"/>
              </a:spcBef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Harder for the students to keep track of the relevant club and events.</a:t>
            </a:r>
          </a:p>
          <a:p>
            <a:pPr indent="-419100" lvl="0" marL="457200" rtl="0">
              <a:lnSpc>
                <a:spcPct val="115000"/>
              </a:lnSpc>
              <a:spcBef>
                <a:spcPts val="800"/>
              </a:spcBef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Confusing User Interface</a:t>
            </a:r>
          </a:p>
          <a:p>
            <a:pPr indent="-419100" lvl="0" marL="457200" rtl="0">
              <a:lnSpc>
                <a:spcPct val="115000"/>
              </a:lnSpc>
              <a:spcBef>
                <a:spcPts val="800"/>
              </a:spcBef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Lacks a proper filter function</a:t>
            </a:r>
          </a:p>
          <a:p>
            <a:pPr lvl="0" rt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 rot="10800000">
            <a:off x="1782764" y="0"/>
            <a:ext cx="3582987" cy="1990724"/>
          </a:xfrm>
          <a:custGeom>
            <a:pathLst>
              <a:path extrusionOk="0" h="120000" w="120000">
                <a:moveTo>
                  <a:pt x="111451" y="120000"/>
                </a:moveTo>
                <a:lnTo>
                  <a:pt x="8548" y="120000"/>
                </a:lnTo>
                <a:lnTo>
                  <a:pt x="0" y="93067"/>
                </a:lnTo>
                <a:lnTo>
                  <a:pt x="29541" y="0"/>
                </a:lnTo>
                <a:lnTo>
                  <a:pt x="90458" y="0"/>
                </a:lnTo>
                <a:lnTo>
                  <a:pt x="120000" y="93067"/>
                </a:lnTo>
                <a:lnTo>
                  <a:pt x="111451" y="120000"/>
                </a:lnTo>
                <a:close/>
              </a:path>
            </a:pathLst>
          </a:custGeom>
          <a:solidFill>
            <a:srgbClr val="CCCC3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/>
          <p:nvPr/>
        </p:nvSpPr>
        <p:spPr>
          <a:xfrm rot="10800000">
            <a:off x="1" y="1990724"/>
            <a:ext cx="2484439" cy="3089275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42607" y="120000"/>
                </a:lnTo>
                <a:lnTo>
                  <a:pt x="0" y="60000"/>
                </a:lnTo>
                <a:lnTo>
                  <a:pt x="42607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696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/>
          <p:nvPr/>
        </p:nvSpPr>
        <p:spPr>
          <a:xfrm rot="10800000">
            <a:off x="2065337" y="4154487"/>
            <a:ext cx="4710112" cy="2703512"/>
          </a:xfrm>
          <a:custGeom>
            <a:pathLst>
              <a:path extrusionOk="0" h="120000" w="120000">
                <a:moveTo>
                  <a:pt x="90458" y="120000"/>
                </a:moveTo>
                <a:lnTo>
                  <a:pt x="29541" y="120000"/>
                </a:lnTo>
                <a:lnTo>
                  <a:pt x="0" y="29845"/>
                </a:lnTo>
                <a:lnTo>
                  <a:pt x="9779" y="0"/>
                </a:lnTo>
                <a:lnTo>
                  <a:pt x="110220" y="0"/>
                </a:lnTo>
                <a:lnTo>
                  <a:pt x="119999" y="29845"/>
                </a:lnTo>
                <a:lnTo>
                  <a:pt x="90458" y="120000"/>
                </a:lnTo>
                <a:close/>
              </a:path>
            </a:pathLst>
          </a:custGeom>
          <a:solidFill>
            <a:srgbClr val="CCCC3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6384032" y="2587625"/>
            <a:ext cx="370614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</p:txBody>
      </p:sp>
      <p:sp>
        <p:nvSpPr>
          <p:cNvPr id="211" name="Shape 211"/>
          <p:cNvSpPr/>
          <p:nvPr/>
        </p:nvSpPr>
        <p:spPr>
          <a:xfrm>
            <a:off x="7412339" y="2833943"/>
            <a:ext cx="3366946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Shape 212"/>
          <p:cNvSpPr/>
          <p:nvPr/>
        </p:nvSpPr>
        <p:spPr>
          <a:xfrm flipH="1">
            <a:off x="123782" y="2490282"/>
            <a:ext cx="1459054" cy="187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6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03</a:t>
            </a:r>
          </a:p>
        </p:txBody>
      </p:sp>
      <p:sp>
        <p:nvSpPr>
          <p:cNvPr id="213" name="Shape 213"/>
          <p:cNvSpPr/>
          <p:nvPr/>
        </p:nvSpPr>
        <p:spPr>
          <a:xfrm>
            <a:off x="2484455" y="5606226"/>
            <a:ext cx="42909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Proposed Solution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710750" y="3827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lt1"/>
                </a:solidFill>
              </a:rPr>
              <a:t>Proposed Solution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863700" y="1363975"/>
            <a:ext cx="9512400" cy="45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Friendly Interface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Helps student to join any clubs or events which they desire.</a:t>
            </a:r>
          </a:p>
          <a:p>
            <a:pPr indent="-419100" lvl="0" marL="45720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Notification of the event</a:t>
            </a:r>
          </a:p>
        </p:txBody>
      </p:sp>
      <p:sp>
        <p:nvSpPr>
          <p:cNvPr id="221" name="Shape 221"/>
          <p:cNvSpPr/>
          <p:nvPr/>
        </p:nvSpPr>
        <p:spPr>
          <a:xfrm>
            <a:off x="-5" y="365118"/>
            <a:ext cx="396000" cy="671999"/>
          </a:xfrm>
          <a:prstGeom prst="rect">
            <a:avLst/>
          </a:prstGeom>
          <a:solidFill>
            <a:srgbClr val="CCCC3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 rot="10800000">
            <a:off x="1782851" y="-75"/>
            <a:ext cx="3582900" cy="1990800"/>
          </a:xfrm>
          <a:custGeom>
            <a:pathLst>
              <a:path extrusionOk="0" h="120000" w="120000">
                <a:moveTo>
                  <a:pt x="111451" y="120000"/>
                </a:moveTo>
                <a:lnTo>
                  <a:pt x="8548" y="120000"/>
                </a:lnTo>
                <a:lnTo>
                  <a:pt x="0" y="93067"/>
                </a:lnTo>
                <a:lnTo>
                  <a:pt x="29541" y="0"/>
                </a:lnTo>
                <a:lnTo>
                  <a:pt x="90458" y="0"/>
                </a:lnTo>
                <a:lnTo>
                  <a:pt x="120000" y="93067"/>
                </a:lnTo>
                <a:lnTo>
                  <a:pt x="111451" y="120000"/>
                </a:lnTo>
                <a:close/>
              </a:path>
            </a:pathLst>
          </a:custGeom>
          <a:solidFill>
            <a:srgbClr val="CCCC3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Shape 227"/>
          <p:cNvSpPr/>
          <p:nvPr/>
        </p:nvSpPr>
        <p:spPr>
          <a:xfrm rot="10800000">
            <a:off x="140" y="1990600"/>
            <a:ext cx="2484300" cy="308940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42607" y="120000"/>
                </a:lnTo>
                <a:lnTo>
                  <a:pt x="0" y="60000"/>
                </a:lnTo>
                <a:lnTo>
                  <a:pt x="42607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FF696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/>
          <p:nvPr/>
        </p:nvSpPr>
        <p:spPr>
          <a:xfrm rot="10800000">
            <a:off x="2065449" y="4154400"/>
            <a:ext cx="4710000" cy="2703600"/>
          </a:xfrm>
          <a:custGeom>
            <a:pathLst>
              <a:path extrusionOk="0" h="120000" w="120000">
                <a:moveTo>
                  <a:pt x="90458" y="120000"/>
                </a:moveTo>
                <a:lnTo>
                  <a:pt x="29541" y="120000"/>
                </a:lnTo>
                <a:lnTo>
                  <a:pt x="0" y="29845"/>
                </a:lnTo>
                <a:lnTo>
                  <a:pt x="9779" y="0"/>
                </a:lnTo>
                <a:lnTo>
                  <a:pt x="110220" y="0"/>
                </a:lnTo>
                <a:lnTo>
                  <a:pt x="119999" y="29845"/>
                </a:lnTo>
                <a:lnTo>
                  <a:pt x="90458" y="120000"/>
                </a:lnTo>
                <a:close/>
              </a:path>
            </a:pathLst>
          </a:custGeom>
          <a:solidFill>
            <a:srgbClr val="CCCC3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6384032" y="2587625"/>
            <a:ext cx="370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</p:txBody>
      </p:sp>
      <p:sp>
        <p:nvSpPr>
          <p:cNvPr id="230" name="Shape 230"/>
          <p:cNvSpPr/>
          <p:nvPr/>
        </p:nvSpPr>
        <p:spPr>
          <a:xfrm>
            <a:off x="7412339" y="2833943"/>
            <a:ext cx="336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/>
          <p:nvPr/>
        </p:nvSpPr>
        <p:spPr>
          <a:xfrm flipH="1">
            <a:off x="123637" y="2490282"/>
            <a:ext cx="14592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6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04</a:t>
            </a:r>
          </a:p>
        </p:txBody>
      </p:sp>
      <p:sp>
        <p:nvSpPr>
          <p:cNvPr id="232" name="Shape 232"/>
          <p:cNvSpPr/>
          <p:nvPr/>
        </p:nvSpPr>
        <p:spPr>
          <a:xfrm>
            <a:off x="2484455" y="5606226"/>
            <a:ext cx="42909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 Design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