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9"/>
  </p:notesMasterIdLst>
  <p:handoutMasterIdLst>
    <p:handoutMasterId r:id="rId30"/>
  </p:handoutMasterIdLst>
  <p:sldIdLst>
    <p:sldId id="257" r:id="rId5"/>
    <p:sldId id="263" r:id="rId6"/>
    <p:sldId id="264" r:id="rId7"/>
    <p:sldId id="261" r:id="rId8"/>
    <p:sldId id="265" r:id="rId9"/>
    <p:sldId id="269" r:id="rId10"/>
    <p:sldId id="270" r:id="rId11"/>
    <p:sldId id="272" r:id="rId12"/>
    <p:sldId id="273" r:id="rId13"/>
    <p:sldId id="285" r:id="rId14"/>
    <p:sldId id="286" r:id="rId15"/>
    <p:sldId id="287" r:id="rId16"/>
    <p:sldId id="288" r:id="rId17"/>
    <p:sldId id="289" r:id="rId18"/>
    <p:sldId id="290" r:id="rId19"/>
    <p:sldId id="291" r:id="rId20"/>
    <p:sldId id="276" r:id="rId21"/>
    <p:sldId id="277" r:id="rId22"/>
    <p:sldId id="278" r:id="rId23"/>
    <p:sldId id="279" r:id="rId24"/>
    <p:sldId id="281" r:id="rId25"/>
    <p:sldId id="282" r:id="rId26"/>
    <p:sldId id="283" r:id="rId27"/>
    <p:sldId id="284"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81" d="100"/>
          <a:sy n="81" d="100"/>
        </p:scale>
        <p:origin x="-300" y="-36"/>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t>
        <a:bodyPr/>
        <a:lstStyle/>
        <a:p>
          <a:endParaRPr lang="en-IN"/>
        </a:p>
      </dgm:t>
    </dgm:pt>
    <dgm:pt modelId="{570B11A3-7948-480D-A6DF-6D30FE93FE61}" type="pres">
      <dgm:prSet presAssocID="{3F442EA2-39BA-4C9A-AD59-755D4917D532}" presName="LeftText" presStyleLbl="revTx" presStyleIdx="0" presStyleCnt="0">
        <dgm:presLayoutVars>
          <dgm:bulletEnabled val="1"/>
        </dgm:presLayoutVars>
      </dgm:prSet>
      <dgm:spPr/>
      <dgm:t>
        <a:bodyPr/>
        <a:lstStyle/>
        <a:p>
          <a:endParaRPr lang="en-IN"/>
        </a:p>
      </dgm:t>
    </dgm:pt>
    <dgm:pt modelId="{75E1D8CE-FF40-4C4A-9817-2362B1118B6D}" type="pres">
      <dgm:prSet presAssocID="{3F442EA2-39BA-4C9A-AD59-755D4917D532}" presName="LeftNode" presStyleLbl="bgImgPlace1" presStyleIdx="0" presStyleCnt="2">
        <dgm:presLayoutVars>
          <dgm:chMax val="2"/>
          <dgm:chPref val="2"/>
        </dgm:presLayoutVars>
      </dgm:prSet>
      <dgm:spPr/>
      <dgm:t>
        <a:bodyPr/>
        <a:lstStyle/>
        <a:p>
          <a:endParaRPr lang="en-IN"/>
        </a:p>
      </dgm:t>
    </dgm:pt>
    <dgm:pt modelId="{37B708FA-9956-49C1-91FE-A257B80823C4}" type="pres">
      <dgm:prSet presAssocID="{3F442EA2-39BA-4C9A-AD59-755D4917D532}" presName="RightText" presStyleLbl="revTx" presStyleIdx="0" presStyleCnt="0">
        <dgm:presLayoutVars>
          <dgm:bulletEnabled val="1"/>
        </dgm:presLayoutVars>
      </dgm:prSet>
      <dgm:spPr/>
      <dgm:t>
        <a:bodyPr/>
        <a:lstStyle/>
        <a:p>
          <a:endParaRPr lang="en-IN"/>
        </a:p>
      </dgm:t>
    </dgm:pt>
    <dgm:pt modelId="{3A76F6E3-BE2C-4E68-B27C-D774B28C018E}" type="pres">
      <dgm:prSet presAssocID="{3F442EA2-39BA-4C9A-AD59-755D4917D532}" presName="RightNode" presStyleLbl="bgImgPlace1" presStyleIdx="1" presStyleCnt="2">
        <dgm:presLayoutVars>
          <dgm:chMax val="0"/>
          <dgm:chPref val="0"/>
        </dgm:presLayoutVars>
      </dgm:prSet>
      <dgm:spPr/>
      <dgm:t>
        <a:bodyPr/>
        <a:lstStyle/>
        <a:p>
          <a:endParaRPr lang="en-IN"/>
        </a:p>
      </dgm:t>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551DBAD0-CA38-4135-8B2C-3AD27E61A7DB}" type="presOf" srcId="{789CD6DB-3A68-4A41-90BD-4F0CBB3617D1}" destId="{570B11A3-7948-480D-A6DF-6D30FE93FE61}" srcOrd="0" destOrd="2" presId="urn:microsoft.com/office/officeart/2009/layout/ReverseList"/>
    <dgm:cxn modelId="{80841240-3F0B-4AA1-9545-3051F0D4721C}" type="presOf" srcId="{3929B1E1-4BC4-4C73-ABE8-27CEF96A3652}" destId="{37B708FA-9956-49C1-91FE-A257B80823C4}" srcOrd="0" destOrd="0"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527D590C-3B6A-424C-8480-19D81D93715C}" type="presOf" srcId="{EFF2750D-B4B3-474C-8B62-8B638DC31F7E}" destId="{75E1D8CE-FF40-4C4A-9817-2362B1118B6D}" srcOrd="1" destOrd="1" presId="urn:microsoft.com/office/officeart/2009/layout/ReverseList"/>
    <dgm:cxn modelId="{1339090C-9A95-4C05-841C-FA3AF987601B}" srcId="{3F442EA2-39BA-4C9A-AD59-755D4917D532}" destId="{3929B1E1-4BC4-4C73-ABE8-27CEF96A3652}" srcOrd="1" destOrd="0" parTransId="{F356CC76-9117-4B79-A270-BBBAFD3E9C79}" sibTransId="{19BA0C22-38BB-4E9F-89D5-0FF5FF9F12CE}"/>
    <dgm:cxn modelId="{B3B26E9A-58E5-497B-BD59-F5567958C609}" srcId="{3929B1E1-4BC4-4C73-ABE8-27CEF96A3652}" destId="{0791135C-9DAB-47F6-BE9C-A3E56A2DDA50}" srcOrd="1" destOrd="0" parTransId="{D6057E63-9793-4991-97C1-30FC405E95A5}" sibTransId="{B670C2A7-83CB-4F4C-BC19-A3A7C066A822}"/>
    <dgm:cxn modelId="{DC28CA91-B3B3-473E-9CDB-75DB610A6149}" type="presOf" srcId="{3929B1E1-4BC4-4C73-ABE8-27CEF96A3652}" destId="{3A76F6E3-BE2C-4E68-B27C-D774B28C018E}"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62C10234-45D3-426A-8820-4C0D1D8CBA21}" srcId="{4DF9FE7B-F642-4898-A360-D4E3814E1A3D}" destId="{789CD6DB-3A68-4A41-90BD-4F0CBB3617D1}" srcOrd="1" destOrd="0" parTransId="{C0BEB5FF-8DFB-40B9-A228-C0C6097DDDC4}" sibTransId="{1A702531-A59F-4EE2-8246-E2EB0955D8B1}"/>
    <dgm:cxn modelId="{65EDB9B7-FD79-4EA0-9268-14B4EFEBE5AD}" type="presOf" srcId="{99E0600D-9954-43F4-8926-13B8777FAAA1}" destId="{3A76F6E3-BE2C-4E68-B27C-D774B28C018E}" srcOrd="1" destOrd="1" presId="urn:microsoft.com/office/officeart/2009/layout/ReverseList"/>
    <dgm:cxn modelId="{A058DDA2-48CA-4E5B-B389-F71A59C262B0}" srcId="{4DF9FE7B-F642-4898-A360-D4E3814E1A3D}" destId="{EFF2750D-B4B3-474C-8B62-8B638DC31F7E}" srcOrd="0" destOrd="0" parTransId="{AEBC78E6-CDDC-4C8F-A157-3C51E907FACD}" sibTransId="{75C067D7-FCD2-4969-8F27-4BBDA88E75ED}"/>
    <dgm:cxn modelId="{09FCCB9D-A30A-4326-970E-26252D39327F}" srcId="{3929B1E1-4BC4-4C73-ABE8-27CEF96A3652}" destId="{99E0600D-9954-43F4-8926-13B8777FAAA1}" srcOrd="0" destOrd="0" parTransId="{BE23F476-2C5C-42ED-BF2B-CD5FC7ADDDF6}" sibTransId="{C44937DC-4907-4769-AA8B-1B3E7391D7B0}"/>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1220890" y="1374127"/>
          <a:ext cx="2909741" cy="1778160"/>
        </a:xfrm>
        <a:prstGeom prst="round2SameRect">
          <a:avLst>
            <a:gd name="adj1" fmla="val 16670"/>
            <a:gd name="adj2" fmla="val 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120650" rIns="108585" bIns="120650" numCol="1" spcCol="1270" anchor="t" anchorCtr="0">
          <a:noAutofit/>
        </a:bodyPr>
        <a:lstStyle/>
        <a:p>
          <a:pPr lvl="0" algn="l" defTabSz="844550">
            <a:lnSpc>
              <a:spcPct val="90000"/>
            </a:lnSpc>
            <a:spcBef>
              <a:spcPct val="0"/>
            </a:spcBef>
            <a:spcAft>
              <a:spcPct val="35000"/>
            </a:spcAft>
          </a:pPr>
          <a:r>
            <a:rPr lang="en-US" sz="1900" kern="1200" dirty="0"/>
            <a:t>Web Scraping</a:t>
          </a:r>
        </a:p>
        <a:p>
          <a:pPr marL="114300" lvl="1" indent="-114300" algn="l" defTabSz="666750">
            <a:lnSpc>
              <a:spcPct val="90000"/>
            </a:lnSpc>
            <a:spcBef>
              <a:spcPct val="0"/>
            </a:spcBef>
            <a:spcAft>
              <a:spcPct val="15000"/>
            </a:spcAft>
            <a:buChar char="••"/>
          </a:pPr>
          <a:r>
            <a:rPr lang="en-US" sz="1500" kern="1200" dirty="0"/>
            <a:t>Wrote code to collect data</a:t>
          </a:r>
        </a:p>
        <a:p>
          <a:pPr marL="114300" lvl="1" indent="-114300" algn="l" defTabSz="666750">
            <a:lnSpc>
              <a:spcPct val="90000"/>
            </a:lnSpc>
            <a:spcBef>
              <a:spcPct val="0"/>
            </a:spcBef>
            <a:spcAft>
              <a:spcPct val="15000"/>
            </a:spcAft>
            <a:buChar char="••"/>
          </a:pPr>
          <a:r>
            <a:rPr lang="en-US" sz="1500" kern="1200" dirty="0"/>
            <a:t>Ensured the data collected is legitimate and valid</a:t>
          </a:r>
        </a:p>
      </dsp:txBody>
      <dsp:txXfrm rot="5400000">
        <a:off x="1873498" y="895155"/>
        <a:ext cx="1691342" cy="2736105"/>
      </dsp:txXfrm>
    </dsp:sp>
    <dsp:sp modelId="{3A76F6E3-BE2C-4E68-B27C-D774B28C018E}">
      <dsp:nvSpPr>
        <dsp:cNvPr id="0" name=""/>
        <dsp:cNvSpPr/>
      </dsp:nvSpPr>
      <dsp:spPr>
        <a:xfrm rot="5400000">
          <a:off x="3079793" y="1374127"/>
          <a:ext cx="2909741" cy="1778160"/>
        </a:xfrm>
        <a:prstGeom prst="round2SameRect">
          <a:avLst>
            <a:gd name="adj1" fmla="val 16670"/>
            <a:gd name="adj2" fmla="val 0"/>
          </a:avLst>
        </a:prstGeom>
        <a:solidFill>
          <a:schemeClr val="accent2">
            <a:tint val="50000"/>
            <a:hueOff val="5057030"/>
            <a:satOff val="-6941"/>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585" tIns="120650" rIns="72390" bIns="120650" numCol="1" spcCol="1270" anchor="t" anchorCtr="0">
          <a:noAutofit/>
        </a:bodyPr>
        <a:lstStyle/>
        <a:p>
          <a:pPr lvl="0" algn="l" defTabSz="844550">
            <a:lnSpc>
              <a:spcPct val="90000"/>
            </a:lnSpc>
            <a:spcBef>
              <a:spcPct val="0"/>
            </a:spcBef>
            <a:spcAft>
              <a:spcPct val="35000"/>
            </a:spcAft>
          </a:pPr>
          <a:r>
            <a:rPr lang="en-US" sz="1900" kern="1200" dirty="0"/>
            <a:t>Machine Learning</a:t>
          </a:r>
        </a:p>
        <a:p>
          <a:pPr marL="114300" lvl="1" indent="-114300" algn="l" defTabSz="666750">
            <a:lnSpc>
              <a:spcPct val="90000"/>
            </a:lnSpc>
            <a:spcBef>
              <a:spcPct val="0"/>
            </a:spcBef>
            <a:spcAft>
              <a:spcPct val="15000"/>
            </a:spcAft>
            <a:buChar char="••"/>
          </a:pPr>
          <a:r>
            <a:rPr lang="en-US" sz="1500" kern="1200" dirty="0"/>
            <a:t>Performed Data cleaning, EDA, Visualization etc.</a:t>
          </a:r>
        </a:p>
        <a:p>
          <a:pPr marL="114300" lvl="1" indent="-114300" algn="l" defTabSz="666750">
            <a:lnSpc>
              <a:spcPct val="90000"/>
            </a:lnSpc>
            <a:spcBef>
              <a:spcPct val="0"/>
            </a:spcBef>
            <a:spcAft>
              <a:spcPct val="15000"/>
            </a:spcAft>
            <a:buChar char="••"/>
          </a:pPr>
          <a:r>
            <a:rPr lang="en-US" sz="1500" kern="1200" dirty="0"/>
            <a:t>Created multiple models and hyper tuned them</a:t>
          </a:r>
        </a:p>
      </dsp:txBody>
      <dsp:txXfrm rot="-5400000">
        <a:off x="3645583" y="895155"/>
        <a:ext cx="1691342" cy="2736105"/>
      </dsp:txXfrm>
    </dsp:sp>
    <dsp:sp modelId="{3C49965F-40A9-44AE-AD4B-5DD41A84CED1}">
      <dsp:nvSpPr>
        <dsp:cNvPr id="0" name=""/>
        <dsp:cNvSpPr/>
      </dsp:nvSpPr>
      <dsp:spPr>
        <a:xfrm>
          <a:off x="2675578" y="0"/>
          <a:ext cx="1858903" cy="1858813"/>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2675578" y="2667149"/>
          <a:ext cx="1858903" cy="1858813"/>
        </a:xfrm>
        <a:prstGeom prst="circularArrow">
          <a:avLst>
            <a:gd name="adj1" fmla="val 12500"/>
            <a:gd name="adj2" fmla="val 1142322"/>
            <a:gd name="adj3" fmla="val 20457678"/>
            <a:gd name="adj4" fmla="val 10800000"/>
            <a:gd name="adj5" fmla="val 125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3/24/2022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3/24/2022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9D2A58A-F6A3-44B4-8553-CA3EAF252FB7}" type="datetime1">
              <a:rPr lang="en-US" smtClean="0"/>
              <a:t>3/24/2022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567782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8F513F-1C7D-48A3-9E66-761794785CC6}" type="datetime1">
              <a:rPr lang="en-US" smtClean="0"/>
              <a:t>3/24/2022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713877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41"/>
            <a:ext cx="3654531"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590" y="274641"/>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5BC340-5827-402A-ABD7-86B6900F77A8}" type="datetime1">
              <a:rPr lang="en-US" smtClean="0"/>
              <a:t>3/24/2022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652493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05BD3E-AD23-4233-B7FD-BCC74AA741B1}" type="datetime1">
              <a:rPr lang="en-US" smtClean="0"/>
              <a:t>3/24/2022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22426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3/24/2022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881388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589" y="1600203"/>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5341" y="1600203"/>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CAAEA3F-BC83-4494-8BB2-CF9729692A8C}" type="datetime1">
              <a:rPr lang="en-US" smtClean="0"/>
              <a:t>3/24/2022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964770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8BCFC3-C38C-4973-9593-9C0AA203E374}" type="datetime1">
              <a:rPr lang="en-US" smtClean="0"/>
              <a:t>3/24/2022</a:t>
            </a:fld>
            <a:endParaRPr lang="en-US"/>
          </a:p>
        </p:txBody>
      </p:sp>
      <p:sp>
        <p:nvSpPr>
          <p:cNvPr id="8" name="Footer Placeholder 7"/>
          <p:cNvSpPr>
            <a:spLocks noGrp="1"/>
          </p:cNvSpPr>
          <p:nvPr>
            <p:ph type="ftr" sz="quarter" idx="11"/>
          </p:nvPr>
        </p:nvSpPr>
        <p:spPr/>
        <p:txBody>
          <a:bodyPr/>
          <a:lstStyle/>
          <a:p>
            <a:r>
              <a:rPr lang="en-US" smtClean="0"/>
              <a:t>Add a footer</a:t>
            </a:r>
            <a:endParaRPr lang="en-US"/>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773894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00E9B8-A638-47B9-8EAF-A06FB35BB403}" type="datetime1">
              <a:rPr lang="en-US" smtClean="0"/>
              <a:t>3/24/2022</a:t>
            </a:fld>
            <a:endParaRPr lang="en-US"/>
          </a:p>
        </p:txBody>
      </p:sp>
      <p:sp>
        <p:nvSpPr>
          <p:cNvPr id="4" name="Footer Placeholder 3"/>
          <p:cNvSpPr>
            <a:spLocks noGrp="1"/>
          </p:cNvSpPr>
          <p:nvPr>
            <p:ph type="ftr" sz="quarter" idx="11"/>
          </p:nvPr>
        </p:nvSpPr>
        <p:spPr/>
        <p:txBody>
          <a:bodyPr/>
          <a:lstStyle/>
          <a:p>
            <a:r>
              <a:rPr lang="en-US" smtClean="0"/>
              <a:t>Add a footer</a:t>
            </a:r>
            <a:endParaRPr lang="en-US"/>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768147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3/24/2022</a:t>
            </a:fld>
            <a:endParaRPr lang="en-US"/>
          </a:p>
        </p:txBody>
      </p:sp>
      <p:sp>
        <p:nvSpPr>
          <p:cNvPr id="3" name="Footer Placeholder 2"/>
          <p:cNvSpPr>
            <a:spLocks noGrp="1"/>
          </p:cNvSpPr>
          <p:nvPr>
            <p:ph type="ftr" sz="quarter" idx="11"/>
          </p:nvPr>
        </p:nvSpPr>
        <p:spPr/>
        <p:txBody>
          <a:bodyPr/>
          <a:lstStyle/>
          <a:p>
            <a:r>
              <a:rPr lang="en-US" smtClean="0"/>
              <a:t>Add a footer</a:t>
            </a:r>
            <a:endParaRPr lang="en-US"/>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904244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5492" y="273053"/>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3/24/2022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429477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3CA7B-9C4B-426B-B11E-52FEDD148DDB}"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506DBF-67BA-43CB-91AD-1617CCC1A1BA}" type="slidenum">
              <a:rPr lang="en-IN" smtClean="0"/>
              <a:t>‹#›</a:t>
            </a:fld>
            <a:endParaRPr lang="en-IN"/>
          </a:p>
        </p:txBody>
      </p:sp>
    </p:spTree>
    <p:extLst>
      <p:ext uri="{BB962C8B-B14F-4D97-AF65-F5344CB8AC3E}">
        <p14:creationId xmlns:p14="http://schemas.microsoft.com/office/powerpoint/2010/main" val="1844110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441" y="1600203"/>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441" y="6356353"/>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0D41C-F0D3-49F0-8041-67FC705A40C6}" type="datetime1">
              <a:rPr lang="en-US" smtClean="0"/>
              <a:pPr/>
              <a:t>3/24/2022</a:t>
            </a:fld>
            <a:endParaRPr lang="en-US"/>
          </a:p>
        </p:txBody>
      </p:sp>
      <p:sp>
        <p:nvSpPr>
          <p:cNvPr id="5" name="Footer Placeholder 4"/>
          <p:cNvSpPr>
            <a:spLocks noGrp="1"/>
          </p:cNvSpPr>
          <p:nvPr>
            <p:ph type="ftr" sz="quarter" idx="3"/>
          </p:nvPr>
        </p:nvSpPr>
        <p:spPr>
          <a:xfrm>
            <a:off x="4164515" y="6356353"/>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0929577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fontScale="92500" lnSpcReduction="20000"/>
          </a:bodyPr>
          <a:lstStyle/>
          <a:p>
            <a:r>
              <a:rPr lang="en-US" b="1" dirty="0"/>
              <a:t>Submitted by:</a:t>
            </a:r>
          </a:p>
          <a:p>
            <a:endParaRPr lang="en-US" b="1" dirty="0"/>
          </a:p>
          <a:p>
            <a:r>
              <a:rPr lang="en-US" b="1" dirty="0" smtClean="0"/>
              <a:t>RUBYSMITA SAHU</a:t>
            </a:r>
            <a:endParaRPr lang="en-US" b="1" dirty="0"/>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0188" y="1371600"/>
            <a:ext cx="5129212" cy="4163520"/>
          </a:xfrm>
        </p:spPr>
      </p:pic>
      <p:pic>
        <p:nvPicPr>
          <p:cNvPr id="8" name="Content Placeholder 7">
            <a:extLst>
              <a:ext uri="{FF2B5EF4-FFF2-40B4-BE49-F238E27FC236}">
                <a16:creationId xmlns:a16="http://schemas.microsoft.com/office/drawing/2014/main" xmlns=""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53366" y="1219200"/>
            <a:ext cx="7210425" cy="4191375"/>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812" y="1828800"/>
            <a:ext cx="5181600" cy="3564357"/>
          </a:xfrm>
        </p:spPr>
      </p:pic>
      <p:pic>
        <p:nvPicPr>
          <p:cNvPr id="8" name="Content Placeholder 7">
            <a:extLst>
              <a:ext uri="{FF2B5EF4-FFF2-40B4-BE49-F238E27FC236}">
                <a16:creationId xmlns:a16="http://schemas.microsoft.com/office/drawing/2014/main" xmlns=""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08612" y="1676400"/>
            <a:ext cx="6780213" cy="3707767"/>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xmlns=""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0188" y="1934384"/>
            <a:ext cx="5257800" cy="3857594"/>
          </a:xfrm>
        </p:spPr>
      </p:pic>
      <p:pic>
        <p:nvPicPr>
          <p:cNvPr id="8" name="Content Placeholder 7">
            <a:extLst>
              <a:ext uri="{FF2B5EF4-FFF2-40B4-BE49-F238E27FC236}">
                <a16:creationId xmlns:a16="http://schemas.microsoft.com/office/drawing/2014/main" xmlns=""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08611" y="1926977"/>
            <a:ext cx="5791201" cy="4169023"/>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xmlns=""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812" y="1524000"/>
            <a:ext cx="4531092" cy="3322968"/>
          </a:xfrm>
        </p:spPr>
      </p:pic>
      <p:pic>
        <p:nvPicPr>
          <p:cNvPr id="8" name="Content Placeholder 7">
            <a:extLst>
              <a:ext uri="{FF2B5EF4-FFF2-40B4-BE49-F238E27FC236}">
                <a16:creationId xmlns:a16="http://schemas.microsoft.com/office/drawing/2014/main" xmlns=""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80012" y="1143000"/>
            <a:ext cx="6400150" cy="4525963"/>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xmlns=""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27012" y="1600200"/>
            <a:ext cx="4637715" cy="4525963"/>
          </a:xfrm>
        </p:spPr>
      </p:pic>
      <p:pic>
        <p:nvPicPr>
          <p:cNvPr id="8" name="Content Placeholder 7">
            <a:extLst>
              <a:ext uri="{FF2B5EF4-FFF2-40B4-BE49-F238E27FC236}">
                <a16:creationId xmlns:a16="http://schemas.microsoft.com/office/drawing/2014/main" xmlns=""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89612" y="1524000"/>
            <a:ext cx="5197683" cy="4525963"/>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xmlns=""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50" y="1447800"/>
            <a:ext cx="4425462" cy="4525963"/>
          </a:xfrm>
        </p:spPr>
      </p:pic>
      <p:pic>
        <p:nvPicPr>
          <p:cNvPr id="8" name="Content Placeholder 7">
            <a:extLst>
              <a:ext uri="{FF2B5EF4-FFF2-40B4-BE49-F238E27FC236}">
                <a16:creationId xmlns:a16="http://schemas.microsoft.com/office/drawing/2014/main" xmlns=""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99012" y="1600200"/>
            <a:ext cx="7124950" cy="4525963"/>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xmlns=""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812" y="1447800"/>
            <a:ext cx="4443412" cy="4203173"/>
          </a:xfrm>
        </p:spPr>
      </p:pic>
      <p:pic>
        <p:nvPicPr>
          <p:cNvPr id="8" name="Content Placeholder 7">
            <a:extLst>
              <a:ext uri="{FF2B5EF4-FFF2-40B4-BE49-F238E27FC236}">
                <a16:creationId xmlns:a16="http://schemas.microsoft.com/office/drawing/2014/main" xmlns=""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22812" y="1447800"/>
            <a:ext cx="7058025" cy="4296987"/>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D781B-2D74-4B33-AB22-8AB559E21D87}"/>
              </a:ext>
            </a:extLst>
          </p:cNvPr>
          <p:cNvSpPr>
            <a:spLocks noGrp="1"/>
          </p:cNvSpPr>
          <p:nvPr>
            <p:ph type="title"/>
          </p:nvPr>
        </p:nvSpPr>
        <p:spPr/>
        <p:txBody>
          <a:bodyPr>
            <a:normAutofit fontScale="90000"/>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xmlns="" id="{6939D881-848A-4B4F-8C52-7FCB3EB3D0BC}"/>
              </a:ext>
            </a:extLst>
          </p:cNvPr>
          <p:cNvSpPr>
            <a:spLocks noGrp="1"/>
          </p:cNvSpPr>
          <p:nvPr>
            <p:ph idx="1"/>
          </p:nvPr>
        </p:nvSpPr>
        <p:spPr>
          <a:xfrm>
            <a:off x="379412" y="1828800"/>
            <a:ext cx="9601200" cy="4495800"/>
          </a:xfrm>
        </p:spPr>
        <p:txBody>
          <a:bodyPr>
            <a:normAutofit fontScale="850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462B9-DEDD-4121-824A-62111FCF3D9C}"/>
              </a:ext>
            </a:extLst>
          </p:cNvPr>
          <p:cNvSpPr>
            <a:spLocks noGrp="1"/>
          </p:cNvSpPr>
          <p:nvPr>
            <p:ph type="title"/>
          </p:nvPr>
        </p:nvSpPr>
        <p:spPr/>
        <p:txBody>
          <a:bodyPr>
            <a:normAutofit fontScale="90000"/>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xmlns=""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xmlns=""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43026806-C170-4AD8-B187-5BB2CB95D11A}"/>
              </a:ext>
            </a:extLst>
          </p:cNvPr>
          <p:cNvSpPr>
            <a:spLocks noGrp="1"/>
          </p:cNvSpPr>
          <p:nvPr>
            <p:ph idx="1"/>
          </p:nvPr>
        </p:nvSpPr>
        <p:spPr/>
        <p:txBody>
          <a:bodyPr>
            <a:normAutofit fontScale="85000" lnSpcReduction="20000"/>
          </a:bodyPr>
          <a:lstStyle/>
          <a:p>
            <a:pPr marL="0" indent="0" algn="just">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lgn="just">
              <a:buNone/>
            </a:pPr>
            <a:r>
              <a:rPr lang="en-US" dirty="0"/>
              <a:t>1. Time of purchase patterns (making sure last-minute purchases are expensive)</a:t>
            </a:r>
          </a:p>
          <a:p>
            <a:pPr marL="0" indent="0" algn="just">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xmlns="" id="{1B5BE992-1DF2-4908-AE95-B0C33714B74D}"/>
              </a:ext>
            </a:extLst>
          </p:cNvPr>
          <p:cNvSpPr>
            <a:spLocks noGrp="1"/>
          </p:cNvSpPr>
          <p:nvPr>
            <p:ph idx="1"/>
          </p:nvPr>
        </p:nvSpPr>
        <p:spPr/>
        <p:txBody>
          <a:bodyPr>
            <a:normAutofit fontScale="850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AF84-357D-40D4-A693-FCA94E427C59}"/>
              </a:ext>
            </a:extLst>
          </p:cNvPr>
          <p:cNvSpPr>
            <a:spLocks noGrp="1"/>
          </p:cNvSpPr>
          <p:nvPr>
            <p:ph type="title"/>
          </p:nvPr>
        </p:nvSpPr>
        <p:spPr/>
        <p:txBody>
          <a:bodyPr>
            <a:normAutofit fontScale="90000"/>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xmlns="" id="{CA15083F-FD8A-4B31-85F5-7019FF63CD11}"/>
              </a:ext>
            </a:extLst>
          </p:cNvPr>
          <p:cNvSpPr>
            <a:spLocks noGrp="1"/>
          </p:cNvSpPr>
          <p:nvPr>
            <p:ph idx="1"/>
          </p:nvPr>
        </p:nvSpPr>
        <p:spPr/>
        <p:txBody>
          <a:bodyPr>
            <a:normAutofit fontScale="85000" lnSpcReduction="2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66C1E-9B09-40C1-A1CB-6F02BAF1C3FE}"/>
              </a:ext>
            </a:extLst>
          </p:cNvPr>
          <p:cNvSpPr>
            <a:spLocks noGrp="1"/>
          </p:cNvSpPr>
          <p:nvPr>
            <p:ph type="title"/>
          </p:nvPr>
        </p:nvSpPr>
        <p:spPr/>
        <p:txBody>
          <a:bodyPr>
            <a:normAutofit fontScale="90000"/>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xmlns="" id="{D99398AD-80AA-439A-804C-6E3402DA340C}"/>
              </a:ext>
            </a:extLst>
          </p:cNvPr>
          <p:cNvSpPr>
            <a:spLocks noGrp="1"/>
          </p:cNvSpPr>
          <p:nvPr>
            <p:ph idx="1"/>
          </p:nvPr>
        </p:nvSpPr>
        <p:spPr/>
        <p:txBody>
          <a:bodyPr>
            <a:normAutofit fontScale="92500" lnSpcReduction="2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ADA7F-3CE7-4CC1-B939-96442F03BA5A}"/>
              </a:ext>
            </a:extLst>
          </p:cNvPr>
          <p:cNvSpPr>
            <a:spLocks noGrp="1"/>
          </p:cNvSpPr>
          <p:nvPr>
            <p:ph type="title"/>
          </p:nvPr>
        </p:nvSpPr>
        <p:spPr/>
        <p:txBody>
          <a:bodyPr>
            <a:normAutofit fontScale="90000"/>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xmlns="" id="{4C0AAF0D-5CA5-469C-9EED-FD9B0059FD9A}"/>
              </a:ext>
            </a:extLst>
          </p:cNvPr>
          <p:cNvSpPr>
            <a:spLocks noGrp="1"/>
          </p:cNvSpPr>
          <p:nvPr>
            <p:ph idx="1"/>
          </p:nvPr>
        </p:nvSpPr>
        <p:spPr/>
        <p:txBody>
          <a:bodyPr>
            <a:normAutofit fontScale="92500" lnSpcReduction="20000"/>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673225"/>
            <a:ext cx="47625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xmlns="" id="{9BE758BE-9829-4DDE-B096-95F62CF70224}"/>
              </a:ext>
            </a:extLst>
          </p:cNvPr>
          <p:cNvSpPr>
            <a:spLocks noGrp="1"/>
          </p:cNvSpPr>
          <p:nvPr>
            <p:ph idx="1"/>
          </p:nvPr>
        </p:nvSpPr>
        <p:spPr/>
        <p:txBody>
          <a:bodyPr>
            <a:normAutofit fontScale="85000" lnSpcReduction="20000"/>
          </a:bodyPr>
          <a:lstStyle/>
          <a:p>
            <a:pPr marL="0" indent="0" algn="just">
              <a:buNone/>
            </a:pPr>
            <a:r>
              <a:rPr lang="en-US" dirty="0"/>
              <a:t>This project is done in three parts:</a:t>
            </a:r>
          </a:p>
          <a:p>
            <a:pPr marL="0" indent="0" algn="just">
              <a:buNone/>
            </a:pPr>
            <a:r>
              <a:rPr lang="en-US" dirty="0"/>
              <a:t>	- Data Collection</a:t>
            </a:r>
          </a:p>
          <a:p>
            <a:pPr marL="0" indent="0" algn="just">
              <a:buNone/>
            </a:pPr>
            <a:r>
              <a:rPr lang="en-US" dirty="0"/>
              <a:t>	- Data Analysis</a:t>
            </a:r>
          </a:p>
          <a:p>
            <a:pPr marL="0" indent="0" algn="just">
              <a:buNone/>
            </a:pPr>
            <a:r>
              <a:rPr lang="en-US" dirty="0"/>
              <a:t>	- Model Building</a:t>
            </a:r>
          </a:p>
          <a:p>
            <a:pPr marL="0" indent="0" algn="just">
              <a:buNone/>
            </a:pPr>
            <a:r>
              <a:rPr lang="en-US" dirty="0"/>
              <a:t>I created two different Jupyter Notebook files to performed the required actions.</a:t>
            </a:r>
          </a:p>
          <a:p>
            <a:pPr marL="0" indent="0" algn="just">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half" idx="1"/>
          </p:nvPr>
        </p:nvSpPr>
        <p:spPr/>
        <p:txBody>
          <a:bodyPr>
            <a:normAutofit lnSpcReduction="10000"/>
          </a:bodyPr>
          <a:lstStyle/>
          <a:p>
            <a:pPr algn="just"/>
            <a:r>
              <a:rPr lang="en-US" dirty="0"/>
              <a:t>Used the Python programming in Jupyter Notebook for 2 separate files</a:t>
            </a:r>
          </a:p>
          <a:p>
            <a:pPr algn="just"/>
            <a:r>
              <a:rPr lang="en-US" dirty="0"/>
              <a:t>In the first notebook I wrote down the code to extract data for Flight prices and details from various web pages and stored them in a comma separated value file</a:t>
            </a:r>
          </a:p>
          <a:p>
            <a:pPr algn="just"/>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8224838" y="1600200"/>
          <a:ext cx="72104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xmlns=""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14DD9281-62A9-4F52-A702-9F4030A794C6}"/>
              </a:ext>
            </a:extLst>
          </p:cNvPr>
          <p:cNvSpPr>
            <a:spLocks noGrp="1"/>
          </p:cNvSpPr>
          <p:nvPr>
            <p:ph idx="1"/>
          </p:nvPr>
        </p:nvSpPr>
        <p:spPr/>
        <p:txBody>
          <a:bodyPr>
            <a:normAutofit fontScale="92500"/>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CD60BA1D-5DE1-4223-8BD6-DAB24FB166F2}"/>
              </a:ext>
            </a:extLst>
          </p:cNvPr>
          <p:cNvSpPr>
            <a:spLocks noGrp="1"/>
          </p:cNvSpPr>
          <p:nvPr>
            <p:ph idx="1"/>
          </p:nvPr>
        </p:nvSpPr>
        <p:spPr/>
        <p:txBody>
          <a:bodyPr>
            <a:normAutofit fontScale="85000" lnSpcReduction="100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5EAF2-F1DE-45B8-B69F-D7CFDF73D5AA}"/>
              </a:ext>
            </a:extLst>
          </p:cNvPr>
          <p:cNvSpPr>
            <a:spLocks noGrp="1"/>
          </p:cNvSpPr>
          <p:nvPr>
            <p:ph type="title"/>
          </p:nvPr>
        </p:nvSpPr>
        <p:spPr/>
        <p:txBody>
          <a:bodyPr>
            <a:normAutofit fontScale="90000"/>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xmlns=""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A2CB7-5295-4FC1-AB84-AE5D1413068F}"/>
              </a:ext>
            </a:extLst>
          </p:cNvPr>
          <p:cNvSpPr>
            <a:spLocks noGrp="1"/>
          </p:cNvSpPr>
          <p:nvPr>
            <p:ph type="title"/>
          </p:nvPr>
        </p:nvSpPr>
        <p:spPr/>
        <p:txBody>
          <a:bodyPr/>
          <a:lstStyle/>
          <a:p>
            <a:r>
              <a:rPr lang="en-IN" dirty="0"/>
              <a:t>EXPLORATORY DATA ANALYSIS (EDA)</a:t>
            </a:r>
          </a:p>
        </p:txBody>
      </p:sp>
      <p:sp>
        <p:nvSpPr>
          <p:cNvPr id="8" name="Content Placeholder 2">
            <a:extLst>
              <a:ext uri="{FF2B5EF4-FFF2-40B4-BE49-F238E27FC236}">
                <a16:creationId xmlns:a16="http://schemas.microsoft.com/office/drawing/2014/main" xmlns="" id="{5F91892E-4286-4DA7-8C9E-5B5D98594222}"/>
              </a:ext>
            </a:extLst>
          </p:cNvPr>
          <p:cNvSpPr txBox="1">
            <a:spLocks/>
          </p:cNvSpPr>
          <p:nvPr/>
        </p:nvSpPr>
        <p:spPr>
          <a:xfrm>
            <a:off x="836612" y="1219200"/>
            <a:ext cx="10210800" cy="5067301"/>
          </a:xfrm>
          <a:prstGeom prst="rect">
            <a:avLst/>
          </a:prstGeom>
        </p:spPr>
        <p:txBody>
          <a:bodyPr>
            <a:normAutofit/>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algn="just"/>
            <a:r>
              <a:rPr lang="en-US" dirty="0"/>
              <a:t>First I have imported the necessary libraries and loaded the entire dataset in our Jupyter Notebook and renamed the project file from untitled.</a:t>
            </a:r>
          </a:p>
          <a:p>
            <a:pPr algn="just"/>
            <a:r>
              <a:rPr lang="en-US" dirty="0"/>
              <a:t>Then I checked the shape of our dataset and found that we have a total of 5,805 rows and 9 different columns.</a:t>
            </a:r>
          </a:p>
          <a:p>
            <a:pPr algn="just"/>
            <a:r>
              <a:rPr lang="en-US" dirty="0"/>
              <a:t>We don’t have any null values or missing values present in our dataset from the web scraping.</a:t>
            </a:r>
          </a:p>
          <a:p>
            <a:pPr algn="just"/>
            <a:r>
              <a:rPr lang="en-US" dirty="0"/>
              <a:t>There were 232 duplicate rows/records in our dataset but I decided to retain them instead of deleting it.</a:t>
            </a:r>
          </a:p>
          <a:p>
            <a:pPr algn="just"/>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103</TotalTime>
  <Words>1128</Words>
  <Application>Microsoft Office PowerPoint</Application>
  <PresentationFormat>Custom</PresentationFormat>
  <Paragraphs>111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FLIGHT PRICE PREDICTION PROJECT PRESENTATION</vt:lpstr>
      <vt:lpstr>PROBLEM STATEMENT</vt:lpstr>
      <vt:lpstr>PHASES OF THE PROJECT</vt:lpstr>
      <vt:lpstr>JUPYTER NOTEBOOK USAGE</vt:lpstr>
      <vt:lpstr>MODEL BUILDING STEPS</vt:lpstr>
      <vt:lpstr>DATA PREPROCESSING</vt:lpstr>
      <vt:lpstr>DATA PREPROCESSING</vt:lpstr>
      <vt:lpstr>EXPLORATORY DATA ANALYSIS (EDA) AND VISUALIZATION</vt:lpstr>
      <vt:lpstr>EXPLORATORY DATA ANALYSIS (EDA)</vt:lpstr>
      <vt:lpstr>COUNT PLOTS</vt:lpstr>
      <vt:lpstr>BAR PLOTS</vt:lpstr>
      <vt:lpstr>BAR PLOTS AND SCATTER PLOTS</vt:lpstr>
      <vt:lpstr>MISSING VALUES AND DESCRIBE DATA</vt:lpstr>
      <vt:lpstr>HISTOGRAM AND HEATMAP</vt:lpstr>
      <vt:lpstr>CORRELATION AND IMPORTANCE BAR GRAPHS</vt:lpstr>
      <vt:lpstr>OUTLIERS AND SKEWNESS</vt:lpstr>
      <vt:lpstr>REGRESSION MACHINE LEARNING MODEL/S USED</vt:lpstr>
      <vt:lpstr>REGRESSION MODEL FUNCTION WITH EVALUATION METRICS</vt:lpstr>
      <vt:lpstr>RESULT OF MULTIPLE REGRESSION MODELS</vt:lpstr>
      <vt:lpstr>EVALUATION AND HYPER PARAMETER TUNING</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user</cp:lastModifiedBy>
  <cp:revision>30</cp:revision>
  <dcterms:created xsi:type="dcterms:W3CDTF">2021-11-29T18:55:00Z</dcterms:created>
  <dcterms:modified xsi:type="dcterms:W3CDTF">2022-03-24T09:13:51Z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