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36" r:id="rId3"/>
    <p:sldId id="341" r:id="rId4"/>
    <p:sldId id="322" r:id="rId5"/>
    <p:sldId id="323" r:id="rId6"/>
    <p:sldId id="337" r:id="rId7"/>
    <p:sldId id="324" r:id="rId8"/>
    <p:sldId id="257" r:id="rId9"/>
    <p:sldId id="339" r:id="rId10"/>
    <p:sldId id="338" r:id="rId11"/>
    <p:sldId id="287" r:id="rId12"/>
    <p:sldId id="340" r:id="rId13"/>
    <p:sldId id="261" r:id="rId14"/>
    <p:sldId id="288" r:id="rId15"/>
    <p:sldId id="289" r:id="rId16"/>
    <p:sldId id="311" r:id="rId17"/>
    <p:sldId id="312" r:id="rId18"/>
    <p:sldId id="313" r:id="rId19"/>
    <p:sldId id="262" r:id="rId20"/>
    <p:sldId id="290" r:id="rId21"/>
    <p:sldId id="291" r:id="rId22"/>
    <p:sldId id="292" r:id="rId23"/>
    <p:sldId id="293" r:id="rId24"/>
    <p:sldId id="294" r:id="rId25"/>
    <p:sldId id="297" r:id="rId26"/>
    <p:sldId id="295" r:id="rId27"/>
    <p:sldId id="296" r:id="rId28"/>
    <p:sldId id="299" r:id="rId29"/>
    <p:sldId id="300" r:id="rId30"/>
    <p:sldId id="314" r:id="rId31"/>
    <p:sldId id="325" r:id="rId32"/>
    <p:sldId id="315" r:id="rId33"/>
    <p:sldId id="317" r:id="rId34"/>
    <p:sldId id="318" r:id="rId35"/>
    <p:sldId id="327" r:id="rId36"/>
    <p:sldId id="328" r:id="rId37"/>
    <p:sldId id="329" r:id="rId38"/>
    <p:sldId id="330" r:id="rId39"/>
    <p:sldId id="331" r:id="rId40"/>
    <p:sldId id="332" r:id="rId41"/>
    <p:sldId id="333" r:id="rId42"/>
    <p:sldId id="334" r:id="rId43"/>
    <p:sldId id="335" r:id="rId44"/>
    <p:sldId id="319" r:id="rId45"/>
    <p:sldId id="320" r:id="rId46"/>
    <p:sldId id="326" r:id="rId47"/>
    <p:sldId id="316" r:id="rId48"/>
    <p:sldId id="301" r:id="rId49"/>
    <p:sldId id="302" r:id="rId50"/>
    <p:sldId id="303" r:id="rId51"/>
    <p:sldId id="304" r:id="rId52"/>
    <p:sldId id="298" r:id="rId53"/>
    <p:sldId id="342" r:id="rId54"/>
    <p:sldId id="305" r:id="rId55"/>
    <p:sldId id="306" r:id="rId56"/>
    <p:sldId id="307" r:id="rId57"/>
    <p:sldId id="308" r:id="rId58"/>
    <p:sldId id="309" r:id="rId59"/>
    <p:sldId id="310"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739" y="48"/>
      </p:cViewPr>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E4379-E618-4581-A8AE-9E583DED6116}" type="datetimeFigureOut">
              <a:rPr lang="zh-CN" altLang="en-US" smtClean="0"/>
              <a:t>2019/4/19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42F65-5A01-473D-96F0-D95BE572442C}" type="slidenum">
              <a:rPr lang="zh-CN" altLang="en-US" smtClean="0"/>
              <a:t>‹#›</a:t>
            </a:fld>
            <a:endParaRPr lang="zh-CN" altLang="en-US"/>
          </a:p>
        </p:txBody>
      </p:sp>
    </p:spTree>
    <p:extLst>
      <p:ext uri="{BB962C8B-B14F-4D97-AF65-F5344CB8AC3E}">
        <p14:creationId xmlns:p14="http://schemas.microsoft.com/office/powerpoint/2010/main" val="174933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Excel</a:t>
            </a:r>
            <a:r>
              <a:rPr lang="zh-CN" altLang="en-US" dirty="0"/>
              <a:t>建模规范，“关于名称”工作表</a:t>
            </a:r>
          </a:p>
        </p:txBody>
      </p:sp>
      <p:sp>
        <p:nvSpPr>
          <p:cNvPr id="4" name="灯片编号占位符 3"/>
          <p:cNvSpPr>
            <a:spLocks noGrp="1"/>
          </p:cNvSpPr>
          <p:nvPr>
            <p:ph type="sldNum" sz="quarter" idx="10"/>
          </p:nvPr>
        </p:nvSpPr>
        <p:spPr/>
        <p:txBody>
          <a:bodyPr/>
          <a:lstStyle/>
          <a:p>
            <a:fld id="{A8B67DCA-BA71-4029-B7D9-183571FBC423}" type="slidenum">
              <a:rPr lang="zh-CN" altLang="en-US" smtClean="0"/>
              <a:t>22</a:t>
            </a:fld>
            <a:endParaRPr lang="zh-CN" altLang="en-US"/>
          </a:p>
        </p:txBody>
      </p:sp>
    </p:spTree>
    <p:extLst>
      <p:ext uri="{BB962C8B-B14F-4D97-AF65-F5344CB8AC3E}">
        <p14:creationId xmlns:p14="http://schemas.microsoft.com/office/powerpoint/2010/main" val="30663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172900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155942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369221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218971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155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66568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54302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137019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60986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19595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B2BDBDD-772A-468E-AB1B-EB7B90F1C67E}" type="datetimeFigureOut">
              <a:rPr lang="zh-CN" altLang="en-US" smtClean="0"/>
              <a:t>2019/4/19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172154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BDBDD-772A-468E-AB1B-EB7B90F1C67E}" type="datetimeFigureOut">
              <a:rPr lang="zh-CN" altLang="en-US" smtClean="0"/>
              <a:t>2019/4/19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747E7-7E40-427A-A96B-253FC2121E0B}" type="slidenum">
              <a:rPr lang="zh-CN" altLang="en-US" smtClean="0"/>
              <a:t>‹#›</a:t>
            </a:fld>
            <a:endParaRPr lang="zh-CN" altLang="en-US"/>
          </a:p>
        </p:txBody>
      </p:sp>
    </p:spTree>
    <p:extLst>
      <p:ext uri="{BB962C8B-B14F-4D97-AF65-F5344CB8AC3E}">
        <p14:creationId xmlns:p14="http://schemas.microsoft.com/office/powerpoint/2010/main" val="310671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用</a:t>
            </a:r>
            <a:r>
              <a:rPr lang="en-US" altLang="zh-CN" dirty="0"/>
              <a:t>Excel</a:t>
            </a:r>
            <a:r>
              <a:rPr lang="zh-CN" altLang="en-US" dirty="0"/>
              <a:t>做金融计算</a:t>
            </a:r>
            <a:r>
              <a:rPr lang="en-US" altLang="zh-CN" dirty="0"/>
              <a:t>+VBA</a:t>
            </a:r>
            <a:endParaRPr lang="zh-CN" altLang="en-US" dirty="0"/>
          </a:p>
        </p:txBody>
      </p:sp>
      <p:sp>
        <p:nvSpPr>
          <p:cNvPr id="3" name="副标题 2"/>
          <p:cNvSpPr>
            <a:spLocks noGrp="1"/>
          </p:cNvSpPr>
          <p:nvPr>
            <p:ph type="subTitle" idx="1"/>
          </p:nvPr>
        </p:nvSpPr>
        <p:spPr/>
        <p:txBody>
          <a:bodyPr/>
          <a:lstStyle/>
          <a:p>
            <a:r>
              <a:rPr lang="zh-CN" altLang="en-US" dirty="0"/>
              <a:t>中国人民大学统计学院 黄向阳</a:t>
            </a:r>
            <a:endParaRPr lang="en-US" altLang="zh-CN" dirty="0"/>
          </a:p>
          <a:p>
            <a:r>
              <a:rPr lang="en-US" altLang="zh-CN" dirty="0"/>
              <a:t>2017</a:t>
            </a:r>
            <a:r>
              <a:rPr lang="zh-CN" altLang="en-US" dirty="0"/>
              <a:t>年</a:t>
            </a:r>
          </a:p>
        </p:txBody>
      </p:sp>
    </p:spTree>
    <p:extLst>
      <p:ext uri="{BB962C8B-B14F-4D97-AF65-F5344CB8AC3E}">
        <p14:creationId xmlns:p14="http://schemas.microsoft.com/office/powerpoint/2010/main" val="269682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Excel</a:t>
            </a:r>
            <a:r>
              <a:rPr lang="zh-CN" altLang="en-US" dirty="0"/>
              <a:t>工作表函数使用情况小调查</a:t>
            </a:r>
          </a:p>
        </p:txBody>
      </p:sp>
      <p:sp>
        <p:nvSpPr>
          <p:cNvPr id="3" name="内容占位符 2"/>
          <p:cNvSpPr>
            <a:spLocks noGrp="1"/>
          </p:cNvSpPr>
          <p:nvPr>
            <p:ph idx="1"/>
          </p:nvPr>
        </p:nvSpPr>
        <p:spPr/>
        <p:txBody>
          <a:bodyPr>
            <a:normAutofit lnSpcReduction="10000"/>
          </a:bodyPr>
          <a:lstStyle/>
          <a:p>
            <a:r>
              <a:rPr lang="zh-CN" altLang="en-US" dirty="0"/>
              <a:t>会用公式复制的</a:t>
            </a:r>
            <a:endParaRPr lang="en-US" altLang="zh-CN" dirty="0"/>
          </a:p>
          <a:p>
            <a:endParaRPr lang="en-US" altLang="zh-CN" dirty="0"/>
          </a:p>
          <a:p>
            <a:r>
              <a:rPr lang="zh-CN" altLang="en-US" dirty="0"/>
              <a:t>会用</a:t>
            </a:r>
            <a:r>
              <a:rPr lang="en-US" altLang="zh-CN" dirty="0"/>
              <a:t>$</a:t>
            </a:r>
            <a:r>
              <a:rPr lang="zh-CN" altLang="en-US" dirty="0"/>
              <a:t>号分别控制行和列的</a:t>
            </a:r>
            <a:endParaRPr lang="en-US" altLang="zh-CN" dirty="0"/>
          </a:p>
          <a:p>
            <a:endParaRPr lang="en-US" altLang="zh-CN" dirty="0"/>
          </a:p>
          <a:p>
            <a:r>
              <a:rPr lang="zh-CN" altLang="en-US" dirty="0"/>
              <a:t>会用对应相乘相加的，</a:t>
            </a:r>
            <a:r>
              <a:rPr lang="en-US" altLang="zh-CN" dirty="0" err="1"/>
              <a:t>Sumproduct</a:t>
            </a:r>
            <a:r>
              <a:rPr lang="zh-CN" altLang="en-US" dirty="0"/>
              <a:t>，</a:t>
            </a:r>
            <a:r>
              <a:rPr lang="en-US" altLang="zh-CN" dirty="0" err="1"/>
              <a:t>SumXY</a:t>
            </a:r>
            <a:r>
              <a:rPr lang="zh-CN" altLang="en-US" dirty="0"/>
              <a:t>之类的函数</a:t>
            </a:r>
            <a:endParaRPr lang="en-US" altLang="zh-CN" dirty="0"/>
          </a:p>
          <a:p>
            <a:endParaRPr lang="en-US" altLang="zh-CN" dirty="0"/>
          </a:p>
          <a:p>
            <a:r>
              <a:rPr lang="zh-CN" altLang="en-US" dirty="0"/>
              <a:t>使用过</a:t>
            </a:r>
            <a:r>
              <a:rPr lang="en-US" altLang="zh-CN" dirty="0" err="1"/>
              <a:t>LookUp</a:t>
            </a:r>
            <a:r>
              <a:rPr lang="zh-CN" altLang="en-US" dirty="0"/>
              <a:t>系列的，以及“查找与引用”类函数</a:t>
            </a:r>
            <a:endParaRPr lang="en-US" altLang="zh-CN" dirty="0"/>
          </a:p>
          <a:p>
            <a:endParaRPr lang="en-US" altLang="zh-CN" dirty="0"/>
          </a:p>
          <a:p>
            <a:r>
              <a:rPr lang="zh-CN" altLang="en-US" dirty="0"/>
              <a:t>使用过数组公式的</a:t>
            </a:r>
          </a:p>
        </p:txBody>
      </p:sp>
    </p:spTree>
    <p:extLst>
      <p:ext uri="{BB962C8B-B14F-4D97-AF65-F5344CB8AC3E}">
        <p14:creationId xmlns:p14="http://schemas.microsoft.com/office/powerpoint/2010/main" val="37242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圆角矩形 70"/>
          <p:cNvSpPr/>
          <p:nvPr/>
        </p:nvSpPr>
        <p:spPr>
          <a:xfrm>
            <a:off x="4922377" y="999217"/>
            <a:ext cx="5768297" cy="17474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6" name="Oval 2"/>
          <p:cNvSpPr>
            <a:spLocks noChangeArrowheads="1"/>
          </p:cNvSpPr>
          <p:nvPr/>
        </p:nvSpPr>
        <p:spPr bwMode="auto">
          <a:xfrm>
            <a:off x="7143433" y="1049137"/>
            <a:ext cx="1152258" cy="574542"/>
          </a:xfrm>
          <a:prstGeom prst="ellipse">
            <a:avLst/>
          </a:prstGeom>
          <a:solidFill>
            <a:srgbClr val="EBF1DE"/>
          </a:solidFill>
          <a:ln w="9525">
            <a:solidFill>
              <a:schemeClr val="tx1"/>
            </a:solidFill>
            <a:round/>
            <a:headEnd/>
            <a:tailEnd/>
          </a:ln>
          <a:effectLst/>
        </p:spPr>
        <p:txBody>
          <a:bodyPr wrap="none" anchor="ctr"/>
          <a:lstStyle/>
          <a:p>
            <a:pPr algn="ctr"/>
            <a:r>
              <a:rPr lang="zh-CN" altLang="en-US" sz="2000"/>
              <a:t>交易对手</a:t>
            </a:r>
          </a:p>
        </p:txBody>
      </p:sp>
      <p:sp>
        <p:nvSpPr>
          <p:cNvPr id="7" name="Oval 3"/>
          <p:cNvSpPr>
            <a:spLocks noChangeArrowheads="1"/>
          </p:cNvSpPr>
          <p:nvPr/>
        </p:nvSpPr>
        <p:spPr bwMode="auto">
          <a:xfrm>
            <a:off x="5376955" y="1947455"/>
            <a:ext cx="1152258" cy="574542"/>
          </a:xfrm>
          <a:prstGeom prst="ellipse">
            <a:avLst/>
          </a:prstGeom>
          <a:solidFill>
            <a:srgbClr val="EBF1DE"/>
          </a:solidFill>
          <a:ln w="9525">
            <a:solidFill>
              <a:schemeClr val="tx1"/>
            </a:solidFill>
            <a:round/>
            <a:headEnd/>
            <a:tailEnd/>
          </a:ln>
          <a:effectLst/>
        </p:spPr>
        <p:txBody>
          <a:bodyPr wrap="none" anchor="ctr"/>
          <a:lstStyle/>
          <a:p>
            <a:pPr algn="ctr"/>
            <a:r>
              <a:rPr lang="zh-CN" altLang="en-US" sz="2000"/>
              <a:t>风险因素</a:t>
            </a:r>
          </a:p>
        </p:txBody>
      </p:sp>
      <p:sp>
        <p:nvSpPr>
          <p:cNvPr id="8" name="Oval 4"/>
          <p:cNvSpPr>
            <a:spLocks noChangeArrowheads="1"/>
          </p:cNvSpPr>
          <p:nvPr/>
        </p:nvSpPr>
        <p:spPr bwMode="auto">
          <a:xfrm>
            <a:off x="7105342" y="1947455"/>
            <a:ext cx="1223680" cy="574542"/>
          </a:xfrm>
          <a:prstGeom prst="ellipse">
            <a:avLst/>
          </a:prstGeom>
          <a:solidFill>
            <a:srgbClr val="EBF1DE"/>
          </a:solidFill>
          <a:ln w="9525">
            <a:solidFill>
              <a:schemeClr val="tx1"/>
            </a:solidFill>
            <a:round/>
            <a:headEnd/>
            <a:tailEnd/>
          </a:ln>
          <a:effectLst/>
        </p:spPr>
        <p:txBody>
          <a:bodyPr wrap="none" anchor="ctr"/>
          <a:lstStyle/>
          <a:p>
            <a:pPr algn="ctr"/>
            <a:r>
              <a:rPr lang="zh-CN" altLang="en-US" sz="2000"/>
              <a:t>财务合同</a:t>
            </a:r>
          </a:p>
        </p:txBody>
      </p:sp>
      <p:sp>
        <p:nvSpPr>
          <p:cNvPr id="9" name="Oval 5"/>
          <p:cNvSpPr>
            <a:spLocks noChangeArrowheads="1"/>
          </p:cNvSpPr>
          <p:nvPr/>
        </p:nvSpPr>
        <p:spPr bwMode="auto">
          <a:xfrm>
            <a:off x="8832142" y="1971262"/>
            <a:ext cx="1152258" cy="574542"/>
          </a:xfrm>
          <a:prstGeom prst="ellipse">
            <a:avLst/>
          </a:prstGeom>
          <a:solidFill>
            <a:srgbClr val="EBF1DE"/>
          </a:solidFill>
          <a:ln w="9525">
            <a:solidFill>
              <a:schemeClr val="tx1"/>
            </a:solidFill>
            <a:round/>
            <a:headEnd/>
            <a:tailEnd/>
          </a:ln>
          <a:effectLst/>
        </p:spPr>
        <p:txBody>
          <a:bodyPr wrap="none" anchor="ctr"/>
          <a:lstStyle/>
          <a:p>
            <a:pPr algn="ctr"/>
            <a:r>
              <a:rPr lang="zh-CN" altLang="en-US" sz="2000"/>
              <a:t>行为</a:t>
            </a:r>
          </a:p>
        </p:txBody>
      </p:sp>
      <p:sp>
        <p:nvSpPr>
          <p:cNvPr id="11" name="Line 7"/>
          <p:cNvSpPr>
            <a:spLocks noChangeShapeType="1"/>
          </p:cNvSpPr>
          <p:nvPr/>
        </p:nvSpPr>
        <p:spPr bwMode="auto">
          <a:xfrm>
            <a:off x="4296116" y="3531486"/>
            <a:ext cx="719923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2" name="Text Box 8"/>
          <p:cNvSpPr txBox="1">
            <a:spLocks noChangeArrowheads="1"/>
          </p:cNvSpPr>
          <p:nvPr/>
        </p:nvSpPr>
        <p:spPr bwMode="auto">
          <a:xfrm>
            <a:off x="2928382" y="2974404"/>
            <a:ext cx="1917069"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事件串流</a:t>
            </a:r>
            <a:r>
              <a:rPr lang="en-US" altLang="zh-CN" sz="2000" dirty="0"/>
              <a:t>Events</a:t>
            </a:r>
          </a:p>
        </p:txBody>
      </p:sp>
      <p:sp>
        <p:nvSpPr>
          <p:cNvPr id="13" name="Oval 9"/>
          <p:cNvSpPr>
            <a:spLocks noChangeArrowheads="1"/>
          </p:cNvSpPr>
          <p:nvPr/>
        </p:nvSpPr>
        <p:spPr bwMode="auto">
          <a:xfrm>
            <a:off x="5880075" y="3460066"/>
            <a:ext cx="144429" cy="1444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4" name="Oval 10"/>
          <p:cNvSpPr>
            <a:spLocks noChangeArrowheads="1"/>
          </p:cNvSpPr>
          <p:nvPr/>
        </p:nvSpPr>
        <p:spPr bwMode="auto">
          <a:xfrm>
            <a:off x="6887904" y="3460066"/>
            <a:ext cx="144429" cy="1444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5" name="Oval 11"/>
          <p:cNvSpPr>
            <a:spLocks noChangeArrowheads="1"/>
          </p:cNvSpPr>
          <p:nvPr/>
        </p:nvSpPr>
        <p:spPr bwMode="auto">
          <a:xfrm>
            <a:off x="8040163" y="3460066"/>
            <a:ext cx="144429" cy="1444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 name="Oval 12"/>
          <p:cNvSpPr>
            <a:spLocks noChangeArrowheads="1"/>
          </p:cNvSpPr>
          <p:nvPr/>
        </p:nvSpPr>
        <p:spPr bwMode="auto">
          <a:xfrm>
            <a:off x="10344679" y="3458478"/>
            <a:ext cx="144429" cy="1444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7" name="Text Box 13"/>
          <p:cNvSpPr txBox="1">
            <a:spLocks noChangeArrowheads="1"/>
          </p:cNvSpPr>
          <p:nvPr/>
        </p:nvSpPr>
        <p:spPr bwMode="auto">
          <a:xfrm>
            <a:off x="5808654" y="3026778"/>
            <a:ext cx="402581"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E</a:t>
            </a:r>
            <a:r>
              <a:rPr lang="en-US" altLang="zh-CN" sz="2000" baseline="-25000"/>
              <a:t>1</a:t>
            </a:r>
          </a:p>
        </p:txBody>
      </p:sp>
      <p:sp>
        <p:nvSpPr>
          <p:cNvPr id="18" name="Text Box 14"/>
          <p:cNvSpPr txBox="1">
            <a:spLocks noChangeArrowheads="1"/>
          </p:cNvSpPr>
          <p:nvPr/>
        </p:nvSpPr>
        <p:spPr bwMode="auto">
          <a:xfrm>
            <a:off x="6745063" y="3026778"/>
            <a:ext cx="550735" cy="3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t>E</a:t>
            </a:r>
            <a:r>
              <a:rPr lang="en-US" altLang="zh-CN" sz="2000" baseline="-25000" dirty="0"/>
              <a:t>2</a:t>
            </a:r>
          </a:p>
        </p:txBody>
      </p:sp>
      <p:sp>
        <p:nvSpPr>
          <p:cNvPr id="19" name="Text Box 15"/>
          <p:cNvSpPr txBox="1">
            <a:spLocks noChangeArrowheads="1"/>
          </p:cNvSpPr>
          <p:nvPr/>
        </p:nvSpPr>
        <p:spPr bwMode="auto">
          <a:xfrm>
            <a:off x="7895733" y="3026778"/>
            <a:ext cx="531689" cy="3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t>E</a:t>
            </a:r>
            <a:r>
              <a:rPr lang="en-US" altLang="zh-CN" sz="2000" baseline="-25000" dirty="0"/>
              <a:t>3</a:t>
            </a:r>
          </a:p>
        </p:txBody>
      </p:sp>
      <p:sp>
        <p:nvSpPr>
          <p:cNvPr id="20" name="Text Box 16"/>
          <p:cNvSpPr txBox="1">
            <a:spLocks noChangeArrowheads="1"/>
          </p:cNvSpPr>
          <p:nvPr/>
        </p:nvSpPr>
        <p:spPr bwMode="auto">
          <a:xfrm>
            <a:off x="10200251" y="3020430"/>
            <a:ext cx="490423" cy="3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err="1"/>
              <a:t>E</a:t>
            </a:r>
            <a:r>
              <a:rPr lang="en-US" altLang="zh-CN" sz="2000" baseline="-25000" dirty="0" err="1"/>
              <a:t>n</a:t>
            </a:r>
            <a:endParaRPr lang="en-US" altLang="zh-CN" sz="2000" baseline="-25000" dirty="0"/>
          </a:p>
        </p:txBody>
      </p:sp>
      <p:sp>
        <p:nvSpPr>
          <p:cNvPr id="21" name="AutoShape 17"/>
          <p:cNvSpPr>
            <a:spLocks noChangeArrowheads="1"/>
          </p:cNvSpPr>
          <p:nvPr/>
        </p:nvSpPr>
        <p:spPr bwMode="auto">
          <a:xfrm>
            <a:off x="3935838" y="4773592"/>
            <a:ext cx="1441116" cy="576129"/>
          </a:xfrm>
          <a:prstGeom prst="flowChartAlternateProcess">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zh-CN" altLang="en-US" sz="2000"/>
              <a:t>流动性</a:t>
            </a:r>
          </a:p>
        </p:txBody>
      </p:sp>
      <p:sp>
        <p:nvSpPr>
          <p:cNvPr id="22" name="AutoShape 18"/>
          <p:cNvSpPr>
            <a:spLocks noChangeArrowheads="1"/>
          </p:cNvSpPr>
          <p:nvPr/>
        </p:nvSpPr>
        <p:spPr bwMode="auto">
          <a:xfrm>
            <a:off x="3935838" y="6213121"/>
            <a:ext cx="1441116" cy="576130"/>
          </a:xfrm>
          <a:prstGeom prst="flowChartAlternateProcess">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sz="2000"/>
              <a:t>LaR</a:t>
            </a:r>
          </a:p>
        </p:txBody>
      </p:sp>
      <p:sp>
        <p:nvSpPr>
          <p:cNvPr id="23" name="AutoShape 19"/>
          <p:cNvSpPr>
            <a:spLocks noChangeArrowheads="1"/>
          </p:cNvSpPr>
          <p:nvPr/>
        </p:nvSpPr>
        <p:spPr bwMode="auto">
          <a:xfrm>
            <a:off x="6743475" y="6213121"/>
            <a:ext cx="1441116" cy="576130"/>
          </a:xfrm>
          <a:prstGeom prst="flowChartAlternateProcess">
            <a:avLst/>
          </a:prstGeom>
          <a:solidFill>
            <a:srgbClr val="FFFF00"/>
          </a:solidFill>
          <a:ln w="9525">
            <a:solidFill>
              <a:schemeClr val="tx1"/>
            </a:solidFill>
            <a:miter lim="800000"/>
            <a:headEnd/>
            <a:tailEnd/>
          </a:ln>
          <a:effectLst/>
        </p:spPr>
        <p:txBody>
          <a:bodyPr wrap="none" anchor="ctr"/>
          <a:lstStyle/>
          <a:p>
            <a:pPr algn="ctr"/>
            <a:r>
              <a:rPr lang="en-US" altLang="zh-CN" sz="2000"/>
              <a:t>EaR</a:t>
            </a:r>
          </a:p>
        </p:txBody>
      </p:sp>
      <p:sp>
        <p:nvSpPr>
          <p:cNvPr id="24" name="AutoShape 20"/>
          <p:cNvSpPr>
            <a:spLocks noChangeArrowheads="1"/>
          </p:cNvSpPr>
          <p:nvPr/>
        </p:nvSpPr>
        <p:spPr bwMode="auto">
          <a:xfrm>
            <a:off x="9479692" y="6213121"/>
            <a:ext cx="1441116" cy="576130"/>
          </a:xfrm>
          <a:prstGeom prst="flowChartAlternateProcess">
            <a:avLst/>
          </a:prstGeom>
          <a:solidFill>
            <a:srgbClr val="FF0000"/>
          </a:solidFill>
          <a:ln w="9525">
            <a:solidFill>
              <a:schemeClr val="tx1"/>
            </a:solidFill>
            <a:miter lim="800000"/>
            <a:headEnd/>
            <a:tailEnd/>
          </a:ln>
          <a:effectLst/>
        </p:spPr>
        <p:txBody>
          <a:bodyPr wrap="none" anchor="ctr"/>
          <a:lstStyle/>
          <a:p>
            <a:pPr algn="ctr"/>
            <a:r>
              <a:rPr lang="en-US" altLang="zh-CN" sz="2000"/>
              <a:t>VaR</a:t>
            </a:r>
          </a:p>
        </p:txBody>
      </p:sp>
      <p:sp>
        <p:nvSpPr>
          <p:cNvPr id="25" name="AutoShape 21"/>
          <p:cNvSpPr>
            <a:spLocks noChangeArrowheads="1"/>
          </p:cNvSpPr>
          <p:nvPr/>
        </p:nvSpPr>
        <p:spPr bwMode="auto">
          <a:xfrm>
            <a:off x="9479692" y="5276713"/>
            <a:ext cx="1441116" cy="576130"/>
          </a:xfrm>
          <a:prstGeom prst="flowChartAlternateProcess">
            <a:avLst/>
          </a:prstGeom>
          <a:solidFill>
            <a:srgbClr val="FF0000"/>
          </a:solidFill>
          <a:ln w="9525">
            <a:solidFill>
              <a:schemeClr val="tx1"/>
            </a:solidFill>
            <a:miter lim="800000"/>
            <a:headEnd/>
            <a:tailEnd/>
          </a:ln>
          <a:effectLst/>
        </p:spPr>
        <p:txBody>
          <a:bodyPr wrap="none" anchor="ctr"/>
          <a:lstStyle/>
          <a:p>
            <a:pPr algn="ctr"/>
            <a:r>
              <a:rPr lang="zh-CN" altLang="en-US" sz="2000"/>
              <a:t>敏感性</a:t>
            </a:r>
          </a:p>
        </p:txBody>
      </p:sp>
      <p:sp>
        <p:nvSpPr>
          <p:cNvPr id="26" name="AutoShape 22"/>
          <p:cNvSpPr>
            <a:spLocks noChangeArrowheads="1"/>
          </p:cNvSpPr>
          <p:nvPr/>
        </p:nvSpPr>
        <p:spPr bwMode="auto">
          <a:xfrm>
            <a:off x="6743475" y="5276713"/>
            <a:ext cx="1441116" cy="576130"/>
          </a:xfrm>
          <a:prstGeom prst="flowChartAlternateProcess">
            <a:avLst/>
          </a:prstGeom>
          <a:solidFill>
            <a:srgbClr val="FFFF00"/>
          </a:solidFill>
          <a:ln w="9525">
            <a:solidFill>
              <a:schemeClr val="tx1"/>
            </a:solidFill>
            <a:miter lim="800000"/>
            <a:headEnd/>
            <a:tailEnd/>
          </a:ln>
          <a:effectLst/>
        </p:spPr>
        <p:txBody>
          <a:bodyPr wrap="none" anchor="ctr"/>
          <a:lstStyle/>
          <a:p>
            <a:pPr algn="ctr"/>
            <a:r>
              <a:rPr lang="zh-CN" altLang="en-US" sz="2000"/>
              <a:t>收支</a:t>
            </a:r>
          </a:p>
        </p:txBody>
      </p:sp>
      <p:sp>
        <p:nvSpPr>
          <p:cNvPr id="27" name="AutoShape 23"/>
          <p:cNvSpPr>
            <a:spLocks noChangeArrowheads="1"/>
          </p:cNvSpPr>
          <p:nvPr/>
        </p:nvSpPr>
        <p:spPr bwMode="auto">
          <a:xfrm>
            <a:off x="8256013" y="4484734"/>
            <a:ext cx="1441116" cy="576129"/>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价值</a:t>
            </a:r>
          </a:p>
        </p:txBody>
      </p:sp>
      <p:cxnSp>
        <p:nvCxnSpPr>
          <p:cNvPr id="28" name="AutoShape 24"/>
          <p:cNvCxnSpPr>
            <a:cxnSpLocks noChangeShapeType="1"/>
            <a:stCxn id="6" idx="4"/>
            <a:endCxn id="8" idx="0"/>
          </p:cNvCxnSpPr>
          <p:nvPr/>
        </p:nvCxnSpPr>
        <p:spPr bwMode="auto">
          <a:xfrm flipH="1">
            <a:off x="7717974" y="1623679"/>
            <a:ext cx="1588" cy="3237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5"/>
          <p:cNvCxnSpPr>
            <a:cxnSpLocks noChangeShapeType="1"/>
            <a:stCxn id="9" idx="2"/>
            <a:endCxn id="8" idx="6"/>
          </p:cNvCxnSpPr>
          <p:nvPr/>
        </p:nvCxnSpPr>
        <p:spPr bwMode="auto">
          <a:xfrm flipH="1" flipV="1">
            <a:off x="8329021" y="2234726"/>
            <a:ext cx="503121" cy="2380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6"/>
          <p:cNvCxnSpPr>
            <a:cxnSpLocks noChangeShapeType="1"/>
            <a:stCxn id="7" idx="6"/>
            <a:endCxn id="8" idx="2"/>
          </p:cNvCxnSpPr>
          <p:nvPr/>
        </p:nvCxnSpPr>
        <p:spPr bwMode="auto">
          <a:xfrm>
            <a:off x="6529213" y="2234726"/>
            <a:ext cx="576129"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AutoShape 27"/>
          <p:cNvSpPr>
            <a:spLocks noChangeArrowheads="1"/>
          </p:cNvSpPr>
          <p:nvPr/>
        </p:nvSpPr>
        <p:spPr bwMode="auto">
          <a:xfrm>
            <a:off x="7608463" y="2633096"/>
            <a:ext cx="142842" cy="574542"/>
          </a:xfrm>
          <a:prstGeom prst="downArrow">
            <a:avLst>
              <a:gd name="adj1" fmla="val 50000"/>
              <a:gd name="adj2" fmla="val 1005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400"/>
          </a:p>
        </p:txBody>
      </p:sp>
      <p:cxnSp>
        <p:nvCxnSpPr>
          <p:cNvPr id="34" name="AutoShape 30"/>
          <p:cNvCxnSpPr>
            <a:cxnSpLocks noChangeShapeType="1"/>
            <a:stCxn id="27" idx="1"/>
            <a:endCxn id="26" idx="0"/>
          </p:cNvCxnSpPr>
          <p:nvPr/>
        </p:nvCxnSpPr>
        <p:spPr bwMode="auto">
          <a:xfrm rot="10800000" flipV="1">
            <a:off x="7464034" y="4773592"/>
            <a:ext cx="791980" cy="50312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1"/>
          <p:cNvCxnSpPr>
            <a:cxnSpLocks noChangeShapeType="1"/>
            <a:stCxn id="27" idx="3"/>
            <a:endCxn id="25" idx="0"/>
          </p:cNvCxnSpPr>
          <p:nvPr/>
        </p:nvCxnSpPr>
        <p:spPr bwMode="auto">
          <a:xfrm>
            <a:off x="9697130" y="4773592"/>
            <a:ext cx="503121" cy="50312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2"/>
          <p:cNvCxnSpPr>
            <a:cxnSpLocks noChangeShapeType="1"/>
            <a:endCxn id="24" idx="1"/>
          </p:cNvCxnSpPr>
          <p:nvPr/>
        </p:nvCxnSpPr>
        <p:spPr bwMode="auto">
          <a:xfrm rot="16200000" flipH="1">
            <a:off x="8506780" y="5529067"/>
            <a:ext cx="1441116" cy="50470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3"/>
          <p:cNvCxnSpPr>
            <a:cxnSpLocks noChangeShapeType="1"/>
            <a:stCxn id="25" idx="2"/>
            <a:endCxn id="24" idx="0"/>
          </p:cNvCxnSpPr>
          <p:nvPr/>
        </p:nvCxnSpPr>
        <p:spPr bwMode="auto">
          <a:xfrm>
            <a:off x="10200250" y="5852842"/>
            <a:ext cx="0" cy="3602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4"/>
          <p:cNvCxnSpPr>
            <a:cxnSpLocks noChangeShapeType="1"/>
            <a:stCxn id="26" idx="2"/>
            <a:endCxn id="23" idx="0"/>
          </p:cNvCxnSpPr>
          <p:nvPr/>
        </p:nvCxnSpPr>
        <p:spPr bwMode="auto">
          <a:xfrm>
            <a:off x="7464033" y="5852842"/>
            <a:ext cx="0" cy="3602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5"/>
          <p:cNvCxnSpPr>
            <a:cxnSpLocks noChangeShapeType="1"/>
            <a:stCxn id="21" idx="2"/>
            <a:endCxn id="22" idx="0"/>
          </p:cNvCxnSpPr>
          <p:nvPr/>
        </p:nvCxnSpPr>
        <p:spPr bwMode="auto">
          <a:xfrm>
            <a:off x="4656396" y="5349721"/>
            <a:ext cx="0" cy="863400"/>
          </a:xfrm>
          <a:prstGeom prst="straightConnector1">
            <a:avLst/>
          </a:prstGeom>
          <a:ln>
            <a:headEnd/>
            <a:tailEnd type="triangle" w="med" len="med"/>
          </a:ln>
        </p:spPr>
        <p:style>
          <a:lnRef idx="2">
            <a:schemeClr val="accent2">
              <a:shade val="50000"/>
            </a:schemeClr>
          </a:lnRef>
          <a:fillRef idx="1">
            <a:schemeClr val="accent2"/>
          </a:fillRef>
          <a:effectRef idx="0">
            <a:schemeClr val="accent2"/>
          </a:effectRef>
          <a:fontRef idx="minor">
            <a:schemeClr val="lt1"/>
          </a:fontRef>
        </p:style>
      </p:cxnSp>
      <p:sp>
        <p:nvSpPr>
          <p:cNvPr id="40" name="Line 36"/>
          <p:cNvSpPr>
            <a:spLocks noChangeShapeType="1"/>
          </p:cNvSpPr>
          <p:nvPr/>
        </p:nvSpPr>
        <p:spPr bwMode="auto">
          <a:xfrm>
            <a:off x="3361296" y="6068692"/>
            <a:ext cx="8062634"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1" name="Line 37"/>
          <p:cNvSpPr>
            <a:spLocks noChangeShapeType="1"/>
          </p:cNvSpPr>
          <p:nvPr/>
        </p:nvSpPr>
        <p:spPr bwMode="auto">
          <a:xfrm>
            <a:off x="3432716" y="2920367"/>
            <a:ext cx="8062634"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2" name="Text Box 13"/>
          <p:cNvSpPr txBox="1">
            <a:spLocks noChangeArrowheads="1"/>
          </p:cNvSpPr>
          <p:nvPr/>
        </p:nvSpPr>
        <p:spPr bwMode="auto">
          <a:xfrm>
            <a:off x="5831668" y="3780468"/>
            <a:ext cx="554832"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t>CF</a:t>
            </a:r>
            <a:r>
              <a:rPr lang="en-US" altLang="zh-CN" sz="2000" baseline="-25000" dirty="0"/>
              <a:t>1</a:t>
            </a:r>
          </a:p>
        </p:txBody>
      </p:sp>
      <p:sp>
        <p:nvSpPr>
          <p:cNvPr id="43" name="Text Box 14"/>
          <p:cNvSpPr txBox="1">
            <a:spLocks noChangeArrowheads="1"/>
          </p:cNvSpPr>
          <p:nvPr/>
        </p:nvSpPr>
        <p:spPr bwMode="auto">
          <a:xfrm>
            <a:off x="6768076" y="3780468"/>
            <a:ext cx="674806"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t>CF</a:t>
            </a:r>
            <a:r>
              <a:rPr lang="en-US" altLang="zh-CN" sz="2000" baseline="-25000" dirty="0"/>
              <a:t>2</a:t>
            </a:r>
          </a:p>
        </p:txBody>
      </p:sp>
      <p:sp>
        <p:nvSpPr>
          <p:cNvPr id="44" name="Text Box 15"/>
          <p:cNvSpPr txBox="1">
            <a:spLocks noChangeArrowheads="1"/>
          </p:cNvSpPr>
          <p:nvPr/>
        </p:nvSpPr>
        <p:spPr bwMode="auto">
          <a:xfrm>
            <a:off x="7918747" y="3780468"/>
            <a:ext cx="674000"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t>CF</a:t>
            </a:r>
            <a:r>
              <a:rPr lang="en-US" altLang="zh-CN" sz="2000" baseline="-25000" dirty="0"/>
              <a:t>3</a:t>
            </a:r>
          </a:p>
        </p:txBody>
      </p:sp>
      <p:sp>
        <p:nvSpPr>
          <p:cNvPr id="45" name="Text Box 16"/>
          <p:cNvSpPr txBox="1">
            <a:spLocks noChangeArrowheads="1"/>
          </p:cNvSpPr>
          <p:nvPr/>
        </p:nvSpPr>
        <p:spPr bwMode="auto">
          <a:xfrm>
            <a:off x="10223263" y="3774119"/>
            <a:ext cx="697545"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err="1"/>
              <a:t>CF</a:t>
            </a:r>
            <a:r>
              <a:rPr lang="en-US" altLang="zh-CN" sz="2000" baseline="-25000" dirty="0" err="1"/>
              <a:t>n</a:t>
            </a:r>
            <a:endParaRPr lang="en-US" altLang="zh-CN" sz="2000" baseline="-25000" dirty="0"/>
          </a:p>
        </p:txBody>
      </p:sp>
      <p:sp>
        <p:nvSpPr>
          <p:cNvPr id="46" name="Text Box 8"/>
          <p:cNvSpPr txBox="1">
            <a:spLocks noChangeArrowheads="1"/>
          </p:cNvSpPr>
          <p:nvPr/>
        </p:nvSpPr>
        <p:spPr bwMode="auto">
          <a:xfrm>
            <a:off x="2976415" y="3747524"/>
            <a:ext cx="2423501"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现金串流</a:t>
            </a:r>
            <a:r>
              <a:rPr lang="en-US" altLang="zh-CN" sz="2000" dirty="0"/>
              <a:t>Cash Flows</a:t>
            </a:r>
          </a:p>
        </p:txBody>
      </p:sp>
      <p:sp>
        <p:nvSpPr>
          <p:cNvPr id="47" name="Line 37"/>
          <p:cNvSpPr>
            <a:spLocks noChangeShapeType="1"/>
          </p:cNvSpPr>
          <p:nvPr/>
        </p:nvSpPr>
        <p:spPr bwMode="auto">
          <a:xfrm>
            <a:off x="3432320" y="4342239"/>
            <a:ext cx="8062634"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8" name="文本框 47"/>
          <p:cNvSpPr txBox="1"/>
          <p:nvPr/>
        </p:nvSpPr>
        <p:spPr>
          <a:xfrm>
            <a:off x="803860" y="2892842"/>
            <a:ext cx="1415772" cy="461665"/>
          </a:xfrm>
          <a:prstGeom prst="rect">
            <a:avLst/>
          </a:prstGeom>
          <a:solidFill>
            <a:srgbClr val="EBF1DE"/>
          </a:solidFill>
        </p:spPr>
        <p:txBody>
          <a:bodyPr wrap="none" rtlCol="0">
            <a:spAutoFit/>
          </a:bodyPr>
          <a:lstStyle/>
          <a:p>
            <a:r>
              <a:rPr lang="zh-CN" altLang="en-US" sz="2400" dirty="0"/>
              <a:t>业务理解</a:t>
            </a:r>
          </a:p>
        </p:txBody>
      </p:sp>
      <p:sp>
        <p:nvSpPr>
          <p:cNvPr id="49" name="文本框 48"/>
          <p:cNvSpPr txBox="1"/>
          <p:nvPr/>
        </p:nvSpPr>
        <p:spPr>
          <a:xfrm>
            <a:off x="803860" y="4135854"/>
            <a:ext cx="1415772" cy="461665"/>
          </a:xfrm>
          <a:prstGeom prst="rect">
            <a:avLst/>
          </a:prstGeom>
          <a:solidFill>
            <a:srgbClr val="EBF1DE"/>
          </a:solidFill>
        </p:spPr>
        <p:txBody>
          <a:bodyPr wrap="none" rtlCol="0">
            <a:spAutoFit/>
          </a:bodyPr>
          <a:lstStyle/>
          <a:p>
            <a:r>
              <a:rPr lang="zh-CN" altLang="en-US" sz="2400" dirty="0"/>
              <a:t>仿真描述</a:t>
            </a:r>
          </a:p>
        </p:txBody>
      </p:sp>
      <p:sp>
        <p:nvSpPr>
          <p:cNvPr id="50" name="文本框 49"/>
          <p:cNvSpPr txBox="1"/>
          <p:nvPr/>
        </p:nvSpPr>
        <p:spPr>
          <a:xfrm>
            <a:off x="803860" y="5484530"/>
            <a:ext cx="1415772" cy="461665"/>
          </a:xfrm>
          <a:prstGeom prst="rect">
            <a:avLst/>
          </a:prstGeom>
          <a:solidFill>
            <a:srgbClr val="EBF1DE"/>
          </a:solidFill>
        </p:spPr>
        <p:txBody>
          <a:bodyPr wrap="none" rtlCol="0">
            <a:spAutoFit/>
          </a:bodyPr>
          <a:lstStyle/>
          <a:p>
            <a:r>
              <a:rPr lang="zh-CN" altLang="en-US" sz="2400" dirty="0"/>
              <a:t>多维评估</a:t>
            </a:r>
          </a:p>
        </p:txBody>
      </p:sp>
      <p:cxnSp>
        <p:nvCxnSpPr>
          <p:cNvPr id="52" name="直接箭头连接符 51"/>
          <p:cNvCxnSpPr>
            <a:stCxn id="48" idx="2"/>
            <a:endCxn id="49" idx="0"/>
          </p:cNvCxnSpPr>
          <p:nvPr/>
        </p:nvCxnSpPr>
        <p:spPr>
          <a:xfrm>
            <a:off x="1511746" y="3354507"/>
            <a:ext cx="0" cy="78134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9" idx="2"/>
            <a:endCxn id="50" idx="0"/>
          </p:cNvCxnSpPr>
          <p:nvPr/>
        </p:nvCxnSpPr>
        <p:spPr>
          <a:xfrm>
            <a:off x="1511746" y="4597519"/>
            <a:ext cx="0" cy="88701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03860" y="1664624"/>
            <a:ext cx="1415772" cy="461665"/>
          </a:xfrm>
          <a:prstGeom prst="rect">
            <a:avLst/>
          </a:prstGeom>
          <a:solidFill>
            <a:srgbClr val="EBF1DE"/>
          </a:solidFill>
        </p:spPr>
        <p:txBody>
          <a:bodyPr wrap="none" rtlCol="0">
            <a:spAutoFit/>
          </a:bodyPr>
          <a:lstStyle/>
          <a:p>
            <a:r>
              <a:rPr lang="zh-CN" altLang="en-US" sz="2400" dirty="0"/>
              <a:t>产品设计</a:t>
            </a:r>
          </a:p>
        </p:txBody>
      </p:sp>
      <p:cxnSp>
        <p:nvCxnSpPr>
          <p:cNvPr id="58" name="直接箭头连接符 57"/>
          <p:cNvCxnSpPr>
            <a:stCxn id="57" idx="2"/>
            <a:endCxn id="48" idx="0"/>
          </p:cNvCxnSpPr>
          <p:nvPr/>
        </p:nvCxnSpPr>
        <p:spPr>
          <a:xfrm>
            <a:off x="1511746" y="2126289"/>
            <a:ext cx="0" cy="7665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50" idx="1"/>
            <a:endCxn id="57" idx="1"/>
          </p:cNvCxnSpPr>
          <p:nvPr/>
        </p:nvCxnSpPr>
        <p:spPr>
          <a:xfrm rot="10800000">
            <a:off x="803860" y="1895457"/>
            <a:ext cx="12700" cy="3819906"/>
          </a:xfrm>
          <a:prstGeom prst="bentConnector3">
            <a:avLst>
              <a:gd name="adj1" fmla="val 1800000"/>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7" idx="3"/>
            <a:endCxn id="71" idx="1"/>
          </p:cNvCxnSpPr>
          <p:nvPr/>
        </p:nvCxnSpPr>
        <p:spPr>
          <a:xfrm flipV="1">
            <a:off x="2219632" y="1872943"/>
            <a:ext cx="2702745" cy="22514"/>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88401" y="243740"/>
            <a:ext cx="3877985" cy="1077218"/>
          </a:xfrm>
          <a:prstGeom prst="rect">
            <a:avLst/>
          </a:prstGeom>
          <a:blipFill>
            <a:blip r:embed="rId2"/>
            <a:tile tx="0" ty="0" sx="100000" sy="100000" flip="none" algn="tl"/>
          </a:blipFill>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CN" altLang="en-US" sz="3200" dirty="0"/>
              <a:t>通用的金融建模框架</a:t>
            </a:r>
            <a:endParaRPr lang="en-US" altLang="zh-CN" sz="3200" dirty="0"/>
          </a:p>
          <a:p>
            <a:r>
              <a:rPr lang="zh-CN" altLang="en-US" sz="3200" dirty="0"/>
              <a:t>事件驱动现金串流</a:t>
            </a:r>
          </a:p>
        </p:txBody>
      </p:sp>
    </p:spTree>
    <p:extLst>
      <p:ext uri="{BB962C8B-B14F-4D97-AF65-F5344CB8AC3E}">
        <p14:creationId xmlns:p14="http://schemas.microsoft.com/office/powerpoint/2010/main" val="185842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315" y="1756228"/>
            <a:ext cx="10515600" cy="3388859"/>
          </a:xfrm>
        </p:spPr>
        <p:txBody>
          <a:bodyPr>
            <a:normAutofit fontScale="90000"/>
          </a:bodyPr>
          <a:lstStyle/>
          <a:p>
            <a:r>
              <a:rPr lang="zh-CN" altLang="en-US" dirty="0"/>
              <a:t>好消息是：</a:t>
            </a:r>
            <a:br>
              <a:rPr lang="en-US" altLang="zh-CN" dirty="0"/>
            </a:br>
            <a:r>
              <a:rPr lang="en-US" altLang="zh-CN" dirty="0"/>
              <a:t>Excel</a:t>
            </a:r>
            <a:r>
              <a:rPr lang="zh-CN" altLang="en-US" dirty="0"/>
              <a:t>的公式复制和动态链接特征，</a:t>
            </a:r>
            <a:br>
              <a:rPr lang="en-US" altLang="zh-CN" dirty="0"/>
            </a:br>
            <a:r>
              <a:rPr lang="zh-CN" altLang="en-US" dirty="0"/>
              <a:t>与“事件驱动现金串流”金融建模方法论</a:t>
            </a:r>
            <a:br>
              <a:rPr lang="en-US" altLang="zh-CN" dirty="0"/>
            </a:br>
            <a:br>
              <a:rPr lang="en-US" altLang="zh-CN" dirty="0"/>
            </a:br>
            <a:br>
              <a:rPr lang="en-US" altLang="zh-CN" dirty="0"/>
            </a:br>
            <a:r>
              <a:rPr lang="zh-CN" altLang="en-US" dirty="0"/>
              <a:t>非常合拍！</a:t>
            </a:r>
          </a:p>
        </p:txBody>
      </p:sp>
    </p:spTree>
    <p:extLst>
      <p:ext uri="{BB962C8B-B14F-4D97-AF65-F5344CB8AC3E}">
        <p14:creationId xmlns:p14="http://schemas.microsoft.com/office/powerpoint/2010/main" val="142645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Excel</a:t>
            </a:r>
            <a:r>
              <a:rPr lang="zh-CN" altLang="en-US" dirty="0"/>
              <a:t>金融建模的总原则</a:t>
            </a:r>
          </a:p>
        </p:txBody>
      </p:sp>
      <p:sp>
        <p:nvSpPr>
          <p:cNvPr id="3" name="内容占位符 2"/>
          <p:cNvSpPr>
            <a:spLocks noGrp="1"/>
          </p:cNvSpPr>
          <p:nvPr>
            <p:ph idx="1"/>
          </p:nvPr>
        </p:nvSpPr>
        <p:spPr/>
        <p:txBody>
          <a:bodyPr/>
          <a:lstStyle/>
          <a:p>
            <a:r>
              <a:rPr lang="zh-CN" altLang="en-US" dirty="0"/>
              <a:t>金融、财务管理和保险建模的基本原理是相同的</a:t>
            </a:r>
            <a:endParaRPr lang="en-US" altLang="zh-CN" dirty="0"/>
          </a:p>
          <a:p>
            <a:r>
              <a:rPr lang="zh-CN" altLang="en-US" dirty="0"/>
              <a:t>或者说，交易双方交换现金流组合，也可以称为“现金串流”。</a:t>
            </a:r>
            <a:endParaRPr lang="en-US" altLang="zh-CN" dirty="0"/>
          </a:p>
          <a:p>
            <a:r>
              <a:rPr lang="zh-CN" altLang="en-US" dirty="0"/>
              <a:t>例子：</a:t>
            </a:r>
            <a:endParaRPr lang="en-US" altLang="zh-CN" dirty="0"/>
          </a:p>
          <a:p>
            <a:pPr lvl="1"/>
            <a:r>
              <a:rPr lang="zh-CN" altLang="en-US" dirty="0"/>
              <a:t>贷款买房</a:t>
            </a:r>
            <a:endParaRPr lang="en-US" altLang="zh-CN" dirty="0"/>
          </a:p>
          <a:p>
            <a:pPr lvl="1"/>
            <a:r>
              <a:rPr lang="zh-CN" altLang="en-US" dirty="0"/>
              <a:t>购买付息债券</a:t>
            </a:r>
            <a:endParaRPr lang="en-US" altLang="zh-CN" dirty="0"/>
          </a:p>
          <a:p>
            <a:pPr lvl="1"/>
            <a:r>
              <a:rPr lang="zh-CN" altLang="en-US" dirty="0"/>
              <a:t>购买期缴保费的寿险保单，含定期返还条款</a:t>
            </a:r>
            <a:endParaRPr lang="en-US" altLang="zh-CN" dirty="0"/>
          </a:p>
          <a:p>
            <a:r>
              <a:rPr lang="zh-CN" altLang="en-US" dirty="0"/>
              <a:t>需要评估现金流组合的三种属性（收益、风险、流动性）</a:t>
            </a:r>
            <a:endParaRPr lang="en-US" altLang="zh-CN" dirty="0"/>
          </a:p>
          <a:p>
            <a:endParaRPr lang="zh-CN" altLang="en-US" dirty="0"/>
          </a:p>
        </p:txBody>
      </p:sp>
    </p:spTree>
    <p:extLst>
      <p:ext uri="{BB962C8B-B14F-4D97-AF65-F5344CB8AC3E}">
        <p14:creationId xmlns:p14="http://schemas.microsoft.com/office/powerpoint/2010/main" val="398457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预备知识：</a:t>
            </a:r>
            <a:r>
              <a:rPr lang="en-US" altLang="zh-CN" dirty="0"/>
              <a:t>Excel</a:t>
            </a:r>
            <a:r>
              <a:rPr lang="zh-CN" altLang="en-US" dirty="0"/>
              <a:t>建模热身</a:t>
            </a:r>
          </a:p>
        </p:txBody>
      </p:sp>
      <p:sp>
        <p:nvSpPr>
          <p:cNvPr id="3" name="内容占位符 2"/>
          <p:cNvSpPr>
            <a:spLocks noGrp="1"/>
          </p:cNvSpPr>
          <p:nvPr>
            <p:ph idx="1"/>
          </p:nvPr>
        </p:nvSpPr>
        <p:spPr>
          <a:xfrm>
            <a:off x="529609" y="1690688"/>
            <a:ext cx="11132781" cy="4064999"/>
          </a:xfrm>
        </p:spPr>
        <p:txBody>
          <a:bodyPr>
            <a:normAutofit lnSpcReduction="10000"/>
          </a:bodyPr>
          <a:lstStyle/>
          <a:p>
            <a:r>
              <a:rPr lang="zh-CN" altLang="en-US" dirty="0"/>
              <a:t>计算机建模是手艺活。</a:t>
            </a:r>
            <a:endParaRPr lang="en-US" altLang="zh-CN" dirty="0"/>
          </a:p>
          <a:p>
            <a:r>
              <a:rPr lang="en-US" altLang="zh-CN" dirty="0"/>
              <a:t>1</a:t>
            </a:r>
            <a:r>
              <a:rPr lang="zh-CN" altLang="en-US" dirty="0"/>
              <a:t>、终值的计算。</a:t>
            </a:r>
            <a:endParaRPr lang="en-US" altLang="zh-CN" dirty="0"/>
          </a:p>
          <a:p>
            <a:r>
              <a:rPr lang="zh-CN" altLang="en-US" dirty="0"/>
              <a:t>第一年年初存入</a:t>
            </a:r>
            <a:r>
              <a:rPr lang="en-US" altLang="zh-CN" dirty="0"/>
              <a:t>100</a:t>
            </a:r>
            <a:r>
              <a:rPr lang="zh-CN" altLang="en-US" dirty="0"/>
              <a:t>元，按复利计算，年有效利率</a:t>
            </a:r>
            <a:r>
              <a:rPr lang="en-US" altLang="zh-CN" dirty="0"/>
              <a:t>5.50%</a:t>
            </a:r>
            <a:r>
              <a:rPr lang="zh-CN" altLang="en-US" dirty="0"/>
              <a:t>。求第四年底的账户价值。</a:t>
            </a:r>
            <a:endParaRPr lang="en-US" altLang="zh-CN" dirty="0"/>
          </a:p>
          <a:p>
            <a:r>
              <a:rPr lang="en-US" altLang="zh-CN" dirty="0"/>
              <a:t>1.1</a:t>
            </a:r>
            <a:r>
              <a:rPr lang="zh-CN" altLang="en-US" dirty="0"/>
              <a:t>、如果要求计算一系列年份年底的账户终值呢？</a:t>
            </a:r>
            <a:endParaRPr lang="en-US" altLang="zh-CN" dirty="0"/>
          </a:p>
          <a:p>
            <a:r>
              <a:rPr lang="en-US" altLang="zh-CN" dirty="0"/>
              <a:t>2</a:t>
            </a:r>
            <a:r>
              <a:rPr lang="zh-CN" altLang="en-US" dirty="0"/>
              <a:t>、现值的计算。</a:t>
            </a:r>
            <a:endParaRPr lang="en-US" altLang="zh-CN" dirty="0"/>
          </a:p>
          <a:p>
            <a:r>
              <a:rPr lang="zh-CN" altLang="en-US" dirty="0"/>
              <a:t>如果希望</a:t>
            </a:r>
            <a:r>
              <a:rPr lang="en-US" altLang="zh-CN" dirty="0"/>
              <a:t>5</a:t>
            </a:r>
            <a:r>
              <a:rPr lang="zh-CN" altLang="en-US" dirty="0"/>
              <a:t>年之后定期存款终值达到</a:t>
            </a:r>
            <a:r>
              <a:rPr lang="en-US" altLang="zh-CN" dirty="0"/>
              <a:t>100000</a:t>
            </a:r>
            <a:r>
              <a:rPr lang="zh-CN" altLang="en-US" dirty="0"/>
              <a:t>，年有效利率为</a:t>
            </a:r>
            <a:r>
              <a:rPr lang="en-US" altLang="zh-CN" dirty="0"/>
              <a:t>5%</a:t>
            </a:r>
            <a:r>
              <a:rPr lang="zh-CN" altLang="en-US" dirty="0"/>
              <a:t>，问现在应该存入多少？</a:t>
            </a:r>
            <a:endParaRPr lang="en-US" altLang="zh-CN" dirty="0"/>
          </a:p>
          <a:p>
            <a:r>
              <a:rPr lang="en-US" altLang="zh-CN" dirty="0"/>
              <a:t>3</a:t>
            </a:r>
            <a:r>
              <a:rPr lang="zh-CN" altLang="en-US" dirty="0"/>
              <a:t>、等额年金的终值和现值计算</a:t>
            </a:r>
            <a:endParaRPr lang="en-US" altLang="zh-CN" dirty="0"/>
          </a:p>
          <a:p>
            <a:endParaRPr lang="en-US" altLang="zh-CN" dirty="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24656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现金流的内部报酬率</a:t>
            </a:r>
          </a:p>
        </p:txBody>
      </p:sp>
      <p:sp>
        <p:nvSpPr>
          <p:cNvPr id="3" name="内容占位符 2"/>
          <p:cNvSpPr>
            <a:spLocks noGrp="1"/>
          </p:cNvSpPr>
          <p:nvPr>
            <p:ph idx="1"/>
          </p:nvPr>
        </p:nvSpPr>
        <p:spPr/>
        <p:txBody>
          <a:bodyPr/>
          <a:lstStyle/>
          <a:p>
            <a:r>
              <a:rPr lang="zh-CN" altLang="en-US" dirty="0"/>
              <a:t>现金流的三要素</a:t>
            </a:r>
            <a:endParaRPr lang="en-US" altLang="zh-CN" dirty="0"/>
          </a:p>
          <a:p>
            <a:pPr lvl="1"/>
            <a:r>
              <a:rPr lang="zh-CN" altLang="en-US" dirty="0"/>
              <a:t>时点</a:t>
            </a:r>
            <a:endParaRPr lang="en-US" altLang="zh-CN" dirty="0"/>
          </a:p>
          <a:p>
            <a:pPr lvl="1"/>
            <a:r>
              <a:rPr lang="zh-CN" altLang="en-US" dirty="0"/>
              <a:t>金额</a:t>
            </a:r>
            <a:endParaRPr lang="en-US" altLang="zh-CN" dirty="0"/>
          </a:p>
          <a:p>
            <a:pPr lvl="1"/>
            <a:r>
              <a:rPr lang="zh-CN" altLang="en-US" dirty="0"/>
              <a:t>方向</a:t>
            </a:r>
            <a:endParaRPr lang="en-US" altLang="zh-CN" dirty="0"/>
          </a:p>
          <a:p>
            <a:r>
              <a:rPr lang="zh-CN" altLang="en-US" dirty="0"/>
              <a:t>内部报酬率的计算</a:t>
            </a:r>
          </a:p>
        </p:txBody>
      </p:sp>
    </p:spTree>
    <p:extLst>
      <p:ext uri="{BB962C8B-B14F-4D97-AF65-F5344CB8AC3E}">
        <p14:creationId xmlns:p14="http://schemas.microsoft.com/office/powerpoint/2010/main" val="251018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rtl="0" eaLnBrk="1" latinLnBrk="0" hangingPunct="1"/>
            <a:r>
              <a:rPr lang="en-US" altLang="zh-CN" sz="5199" dirty="0"/>
              <a:t>Excel</a:t>
            </a:r>
            <a:r>
              <a:rPr lang="zh-CN" altLang="zh-CN" sz="5199" dirty="0"/>
              <a:t>的财务函数</a:t>
            </a:r>
            <a:endParaRPr lang="zh-CN" altLang="en-US" dirty="0"/>
          </a:p>
        </p:txBody>
      </p:sp>
      <p:sp>
        <p:nvSpPr>
          <p:cNvPr id="3" name="内容占位符 2"/>
          <p:cNvSpPr>
            <a:spLocks noGrp="1"/>
          </p:cNvSpPr>
          <p:nvPr>
            <p:ph idx="1"/>
          </p:nvPr>
        </p:nvSpPr>
        <p:spPr/>
        <p:txBody>
          <a:bodyPr>
            <a:normAutofit/>
          </a:bodyPr>
          <a:lstStyle/>
          <a:p>
            <a:r>
              <a:rPr lang="en-US" altLang="zh-CN" dirty="0"/>
              <a:t>1</a:t>
            </a:r>
            <a:r>
              <a:rPr lang="zh-CN" altLang="en-US" dirty="0"/>
              <a:t>、等额年金公式</a:t>
            </a:r>
            <a:endParaRPr lang="en-US" altLang="zh-CN" dirty="0"/>
          </a:p>
          <a:p>
            <a:pPr lvl="1"/>
            <a:r>
              <a:rPr lang="zh-CN" altLang="en-US" dirty="0"/>
              <a:t>基本变量的相互推算</a:t>
            </a:r>
            <a:r>
              <a:rPr lang="en-US" altLang="zh-CN" dirty="0"/>
              <a:t>:</a:t>
            </a:r>
            <a:r>
              <a:rPr lang="zh-CN" altLang="en-US" dirty="0"/>
              <a:t>现值、终值、利率、期间、</a:t>
            </a:r>
            <a:r>
              <a:rPr lang="en-US" altLang="zh-CN" dirty="0"/>
              <a:t>PMT</a:t>
            </a:r>
          </a:p>
          <a:p>
            <a:r>
              <a:rPr lang="en-US" altLang="zh-CN" dirty="0"/>
              <a:t>2</a:t>
            </a:r>
            <a:r>
              <a:rPr lang="zh-CN" altLang="en-US" dirty="0"/>
              <a:t>、基于展开的现金串流</a:t>
            </a:r>
            <a:r>
              <a:rPr lang="en-US" altLang="zh-CN" dirty="0"/>
              <a:t>(Cash Flows)</a:t>
            </a:r>
            <a:r>
              <a:rPr lang="zh-CN" altLang="en-US" dirty="0"/>
              <a:t>的公式</a:t>
            </a:r>
            <a:endParaRPr lang="en-US" altLang="zh-CN" dirty="0"/>
          </a:p>
          <a:p>
            <a:pPr lvl="1"/>
            <a:r>
              <a:rPr lang="zh-CN" altLang="en-US" dirty="0"/>
              <a:t>内部报酬率</a:t>
            </a:r>
            <a:r>
              <a:rPr lang="en-US" altLang="zh-CN" dirty="0"/>
              <a:t>IRR</a:t>
            </a:r>
            <a:r>
              <a:rPr lang="zh-CN" altLang="en-US" dirty="0"/>
              <a:t>、净现值</a:t>
            </a:r>
            <a:r>
              <a:rPr lang="en-US" altLang="zh-CN" dirty="0"/>
              <a:t>NPV </a:t>
            </a:r>
          </a:p>
          <a:p>
            <a:pPr lvl="1"/>
            <a:r>
              <a:rPr lang="en-US" altLang="zh-CN" dirty="0" err="1"/>
              <a:t>FVSchedule</a:t>
            </a:r>
            <a:r>
              <a:rPr lang="en-US" altLang="zh-CN" dirty="0"/>
              <a:t>:</a:t>
            </a:r>
            <a:r>
              <a:rPr lang="zh-CN" altLang="en-US" dirty="0"/>
              <a:t>返回应用一系列复利率计算的初始本金的终值。即可以用各期利率不等的利率路径来计算终值。</a:t>
            </a:r>
            <a:endParaRPr lang="en-US" altLang="zh-CN" dirty="0"/>
          </a:p>
          <a:p>
            <a:pPr lvl="1"/>
            <a:r>
              <a:rPr lang="en-US" altLang="zh-CN" dirty="0"/>
              <a:t>XIRR: </a:t>
            </a:r>
            <a:r>
              <a:rPr lang="zh-CN" altLang="en-US" dirty="0"/>
              <a:t>返回一组不一定定期发生的现金流的内部收益率</a:t>
            </a:r>
            <a:endParaRPr lang="en-US" altLang="zh-CN" dirty="0"/>
          </a:p>
          <a:p>
            <a:pPr lvl="1"/>
            <a:r>
              <a:rPr lang="en-US" altLang="zh-CN" dirty="0"/>
              <a:t>XNPV:</a:t>
            </a:r>
            <a:r>
              <a:rPr lang="zh-CN" altLang="en-US" dirty="0"/>
              <a:t>返回一组现金流的净现值，这些现金流不一定定期发生。 </a:t>
            </a:r>
            <a:endParaRPr lang="en-US" altLang="zh-CN" dirty="0"/>
          </a:p>
          <a:p>
            <a:r>
              <a:rPr lang="en-US" altLang="zh-CN" dirty="0"/>
              <a:t>3</a:t>
            </a:r>
            <a:r>
              <a:rPr lang="zh-CN" altLang="en-US" dirty="0"/>
              <a:t>、固定收益产品的常用计算公式</a:t>
            </a:r>
            <a:endParaRPr lang="en-US" altLang="zh-CN" dirty="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96366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部分</a:t>
            </a:r>
            <a:r>
              <a:rPr lang="en-US" altLang="zh-CN" dirty="0"/>
              <a:t>Excel</a:t>
            </a:r>
            <a:r>
              <a:rPr lang="zh-CN" altLang="en-US" dirty="0"/>
              <a:t>财务函数详解</a:t>
            </a:r>
          </a:p>
        </p:txBody>
      </p:sp>
      <p:sp>
        <p:nvSpPr>
          <p:cNvPr id="3" name="内容占位符 2"/>
          <p:cNvSpPr>
            <a:spLocks noGrp="1"/>
          </p:cNvSpPr>
          <p:nvPr>
            <p:ph idx="1"/>
          </p:nvPr>
        </p:nvSpPr>
        <p:spPr/>
        <p:txBody>
          <a:bodyPr/>
          <a:lstStyle/>
          <a:p>
            <a:r>
              <a:rPr lang="en-US" altLang="zh-CN" dirty="0"/>
              <a:t>1. </a:t>
            </a:r>
            <a:r>
              <a:rPr lang="zh-CN" altLang="en-US" dirty="0"/>
              <a:t>等额年金公式系列</a:t>
            </a:r>
            <a:endParaRPr lang="en-US" altLang="zh-CN" dirty="0"/>
          </a:p>
          <a:p>
            <a:pPr lvl="1"/>
            <a:r>
              <a:rPr lang="zh-CN" altLang="en-US" dirty="0"/>
              <a:t>以</a:t>
            </a:r>
            <a:r>
              <a:rPr lang="en-US" altLang="zh-CN" dirty="0"/>
              <a:t>PPMT</a:t>
            </a:r>
            <a:r>
              <a:rPr lang="zh-CN" altLang="en-US" dirty="0"/>
              <a:t>为例，其余类推</a:t>
            </a:r>
            <a:endParaRPr lang="en-US" altLang="zh-CN" dirty="0"/>
          </a:p>
          <a:p>
            <a:pPr lvl="1"/>
            <a:r>
              <a:rPr lang="zh-CN" altLang="en-US" dirty="0"/>
              <a:t>函数说明：返回根据定期固定付款和固定利率而定的投资在已知期间内的本金偿付额。</a:t>
            </a:r>
            <a:endParaRPr lang="en-US" altLang="zh-CN" dirty="0"/>
          </a:p>
          <a:p>
            <a:pPr lvl="1"/>
            <a:r>
              <a:rPr lang="zh-CN" altLang="en-US" dirty="0"/>
              <a:t>语法：</a:t>
            </a:r>
            <a:r>
              <a:rPr lang="en-US" altLang="zh-CN" dirty="0"/>
              <a:t>PPMT(rate, per, </a:t>
            </a:r>
            <a:r>
              <a:rPr lang="en-US" altLang="zh-CN" dirty="0" err="1"/>
              <a:t>nper</a:t>
            </a:r>
            <a:r>
              <a:rPr lang="en-US" altLang="zh-CN" dirty="0"/>
              <a:t>, </a:t>
            </a:r>
            <a:r>
              <a:rPr lang="en-US" altLang="zh-CN" dirty="0" err="1"/>
              <a:t>pv</a:t>
            </a:r>
            <a:r>
              <a:rPr lang="en-US" altLang="zh-CN" dirty="0"/>
              <a:t>, [</a:t>
            </a:r>
            <a:r>
              <a:rPr lang="en-US" altLang="zh-CN" dirty="0" err="1"/>
              <a:t>fv</a:t>
            </a:r>
            <a:r>
              <a:rPr lang="en-US" altLang="zh-CN" dirty="0"/>
              <a:t>], [type])</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706435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PPMT</a:t>
            </a:r>
            <a:r>
              <a:rPr lang="zh-CN" altLang="en-US" dirty="0"/>
              <a:t>函数的变量表</a:t>
            </a:r>
          </a:p>
        </p:txBody>
      </p:sp>
      <p:sp>
        <p:nvSpPr>
          <p:cNvPr id="3" name="内容占位符 2"/>
          <p:cNvSpPr>
            <a:spLocks noGrp="1"/>
          </p:cNvSpPr>
          <p:nvPr>
            <p:ph idx="1"/>
          </p:nvPr>
        </p:nvSpPr>
        <p:spPr>
          <a:xfrm>
            <a:off x="552667" y="2061164"/>
            <a:ext cx="11132781" cy="791905"/>
          </a:xfrm>
        </p:spPr>
        <p:txBody>
          <a:bodyPr/>
          <a:lstStyle/>
          <a:p>
            <a:r>
              <a:rPr lang="zh-CN" altLang="en-US" dirty="0"/>
              <a:t>这个变量表对其余金融函数也有参考价值</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graphicFrame>
        <p:nvGraphicFramePr>
          <p:cNvPr id="6" name="表格 5"/>
          <p:cNvGraphicFramePr>
            <a:graphicFrameLocks noGrp="1"/>
          </p:cNvGraphicFramePr>
          <p:nvPr>
            <p:extLst/>
          </p:nvPr>
        </p:nvGraphicFramePr>
        <p:xfrm>
          <a:off x="1200589" y="3005913"/>
          <a:ext cx="9276925" cy="2595278"/>
        </p:xfrm>
        <a:graphic>
          <a:graphicData uri="http://schemas.openxmlformats.org/drawingml/2006/table">
            <a:tbl>
              <a:tblPr firstRow="1" bandRow="1">
                <a:tableStyleId>{5C22544A-7EE6-4342-B048-85BDC9FD1C3A}</a:tableStyleId>
              </a:tblPr>
              <a:tblGrid>
                <a:gridCol w="1007880">
                  <a:extLst>
                    <a:ext uri="{9D8B030D-6E8A-4147-A177-3AD203B41FA5}">
                      <a16:colId xmlns:a16="http://schemas.microsoft.com/office/drawing/2014/main" val="20000"/>
                    </a:ext>
                  </a:extLst>
                </a:gridCol>
                <a:gridCol w="791905">
                  <a:extLst>
                    <a:ext uri="{9D8B030D-6E8A-4147-A177-3AD203B41FA5}">
                      <a16:colId xmlns:a16="http://schemas.microsoft.com/office/drawing/2014/main" val="20001"/>
                    </a:ext>
                  </a:extLst>
                </a:gridCol>
                <a:gridCol w="3749456">
                  <a:extLst>
                    <a:ext uri="{9D8B030D-6E8A-4147-A177-3AD203B41FA5}">
                      <a16:colId xmlns:a16="http://schemas.microsoft.com/office/drawing/2014/main" val="20002"/>
                    </a:ext>
                  </a:extLst>
                </a:gridCol>
                <a:gridCol w="3727684">
                  <a:extLst>
                    <a:ext uri="{9D8B030D-6E8A-4147-A177-3AD203B41FA5}">
                      <a16:colId xmlns:a16="http://schemas.microsoft.com/office/drawing/2014/main" val="20003"/>
                    </a:ext>
                  </a:extLst>
                </a:gridCol>
              </a:tblGrid>
              <a:tr h="370754">
                <a:tc>
                  <a:txBody>
                    <a:bodyPr/>
                    <a:lstStyle/>
                    <a:p>
                      <a:r>
                        <a:rPr lang="en-US" altLang="zh-CN" sz="1800" dirty="0">
                          <a:solidFill>
                            <a:sysClr val="windowText" lastClr="000000"/>
                          </a:solidFill>
                        </a:rPr>
                        <a:t>PPMT</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a:solidFill>
                            <a:sysClr val="windowText" lastClr="000000"/>
                          </a:solidFill>
                        </a:rPr>
                        <a:t>Principal</a:t>
                      </a:r>
                      <a:r>
                        <a:rPr lang="en-US" altLang="zh-CN" sz="1800" baseline="0" dirty="0">
                          <a:solidFill>
                            <a:sysClr val="windowText" lastClr="000000"/>
                          </a:solidFill>
                        </a:rPr>
                        <a:t> in Payment</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本次付款中的本金部分</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754">
                <a:tc>
                  <a:txBody>
                    <a:bodyPr/>
                    <a:lstStyle/>
                    <a:p>
                      <a:r>
                        <a:rPr lang="en-US" altLang="zh-CN" sz="1800" dirty="0">
                          <a:solidFill>
                            <a:sysClr val="windowText" lastClr="000000"/>
                          </a:solidFill>
                        </a:rPr>
                        <a:t>Rate</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必需</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a:solidFill>
                            <a:sysClr val="windowText" lastClr="000000"/>
                          </a:solidFill>
                        </a:rPr>
                        <a:t>Interest Rate</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利率</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754">
                <a:tc>
                  <a:txBody>
                    <a:bodyPr/>
                    <a:lstStyle/>
                    <a:p>
                      <a:r>
                        <a:rPr lang="en-US" altLang="zh-CN" sz="1800" dirty="0">
                          <a:solidFill>
                            <a:sysClr val="windowText" lastClr="000000"/>
                          </a:solidFill>
                        </a:rPr>
                        <a:t>Per</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必需</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a:solidFill>
                            <a:sysClr val="windowText" lastClr="000000"/>
                          </a:solidFill>
                        </a:rPr>
                        <a:t>Period</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期数（即第几期）</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754">
                <a:tc>
                  <a:txBody>
                    <a:bodyPr/>
                    <a:lstStyle/>
                    <a:p>
                      <a:r>
                        <a:rPr lang="en-US" altLang="zh-CN" sz="1800" dirty="0" err="1">
                          <a:solidFill>
                            <a:sysClr val="windowText" lastClr="000000"/>
                          </a:solidFill>
                        </a:rPr>
                        <a:t>Nper</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必需</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a:solidFill>
                            <a:sysClr val="windowText" lastClr="000000"/>
                          </a:solidFill>
                        </a:rPr>
                        <a:t>Number of Periods</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所有付款期数</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754">
                <a:tc>
                  <a:txBody>
                    <a:bodyPr/>
                    <a:lstStyle/>
                    <a:p>
                      <a:r>
                        <a:rPr lang="en-US" altLang="zh-CN" sz="1800" dirty="0" err="1">
                          <a:solidFill>
                            <a:sysClr val="windowText" lastClr="000000"/>
                          </a:solidFill>
                        </a:rPr>
                        <a:t>Pv</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必需</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a:solidFill>
                            <a:sysClr val="windowText" lastClr="000000"/>
                          </a:solidFill>
                        </a:rPr>
                        <a:t>Present</a:t>
                      </a:r>
                      <a:r>
                        <a:rPr lang="en-US" altLang="zh-CN" sz="1800" baseline="0" dirty="0">
                          <a:solidFill>
                            <a:sysClr val="windowText" lastClr="000000"/>
                          </a:solidFill>
                        </a:rPr>
                        <a:t> Value</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现值</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754">
                <a:tc>
                  <a:txBody>
                    <a:bodyPr/>
                    <a:lstStyle/>
                    <a:p>
                      <a:r>
                        <a:rPr lang="en-US" altLang="zh-CN" sz="1800" dirty="0" err="1">
                          <a:solidFill>
                            <a:sysClr val="windowText" lastClr="000000"/>
                          </a:solidFill>
                        </a:rPr>
                        <a:t>Fv</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可选</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a:solidFill>
                            <a:sysClr val="windowText" lastClr="000000"/>
                          </a:solidFill>
                        </a:rPr>
                        <a:t>Future</a:t>
                      </a:r>
                      <a:r>
                        <a:rPr lang="en-US" altLang="zh-CN" sz="1800" baseline="0" dirty="0">
                          <a:solidFill>
                            <a:sysClr val="windowText" lastClr="000000"/>
                          </a:solidFill>
                        </a:rPr>
                        <a:t> Value</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终值</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754">
                <a:tc>
                  <a:txBody>
                    <a:bodyPr/>
                    <a:lstStyle/>
                    <a:p>
                      <a:r>
                        <a:rPr lang="en-US" altLang="zh-CN" sz="1800" dirty="0">
                          <a:solidFill>
                            <a:sysClr val="windowText" lastClr="000000"/>
                          </a:solidFill>
                        </a:rPr>
                        <a:t>Type</a:t>
                      </a:r>
                      <a:endParaRPr lang="zh-CN" altLang="en-US" sz="1800" dirty="0">
                        <a:solidFill>
                          <a:sysClr val="windowText" lastClr="000000"/>
                        </a:solidFill>
                      </a:endParaRP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可选</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a:solidFill>
                            <a:sysClr val="windowText" lastClr="000000"/>
                          </a:solidFill>
                        </a:rPr>
                        <a:t>年金类型</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dirty="0">
                          <a:solidFill>
                            <a:sysClr val="windowText" lastClr="000000"/>
                          </a:solidFill>
                        </a:rPr>
                        <a:t>0:</a:t>
                      </a:r>
                      <a:r>
                        <a:rPr lang="zh-CN" altLang="en-US" sz="1800" dirty="0">
                          <a:solidFill>
                            <a:sysClr val="windowText" lastClr="000000"/>
                          </a:solidFill>
                        </a:rPr>
                        <a:t>期初，</a:t>
                      </a:r>
                      <a:r>
                        <a:rPr lang="en-US" altLang="zh-CN" sz="1800" dirty="0">
                          <a:solidFill>
                            <a:sysClr val="windowText" lastClr="000000"/>
                          </a:solidFill>
                        </a:rPr>
                        <a:t>1:</a:t>
                      </a:r>
                      <a:r>
                        <a:rPr lang="zh-CN" altLang="en-US" sz="1800" dirty="0">
                          <a:solidFill>
                            <a:sysClr val="windowText" lastClr="000000"/>
                          </a:solidFill>
                        </a:rPr>
                        <a:t>期末</a:t>
                      </a:r>
                    </a:p>
                  </a:txBody>
                  <a:tcPr marL="91419" marR="91419" marT="45709" marB="457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23824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Excel</a:t>
            </a:r>
            <a:r>
              <a:rPr lang="zh-CN" altLang="en-US" dirty="0"/>
              <a:t>建模的指导原则</a:t>
            </a:r>
          </a:p>
        </p:txBody>
      </p:sp>
      <p:sp>
        <p:nvSpPr>
          <p:cNvPr id="3" name="内容占位符 2"/>
          <p:cNvSpPr>
            <a:spLocks noGrp="1"/>
          </p:cNvSpPr>
          <p:nvPr>
            <p:ph idx="1"/>
          </p:nvPr>
        </p:nvSpPr>
        <p:spPr/>
        <p:txBody>
          <a:bodyPr>
            <a:normAutofit/>
          </a:bodyPr>
          <a:lstStyle/>
          <a:p>
            <a:r>
              <a:rPr lang="en-US" altLang="zh-CN" dirty="0"/>
              <a:t>1</a:t>
            </a:r>
            <a:r>
              <a:rPr lang="zh-CN" altLang="en-US" dirty="0"/>
              <a:t>、</a:t>
            </a:r>
            <a:r>
              <a:rPr lang="en-US" altLang="zh-CN" dirty="0"/>
              <a:t>Spreadsheet</a:t>
            </a:r>
            <a:r>
              <a:rPr lang="zh-CN" altLang="en-US" dirty="0"/>
              <a:t>的精髓就是</a:t>
            </a:r>
            <a:r>
              <a:rPr lang="zh-CN" altLang="en-US" dirty="0">
                <a:solidFill>
                  <a:srgbClr val="FF0000"/>
                </a:solidFill>
              </a:rPr>
              <a:t>展开</a:t>
            </a:r>
            <a:r>
              <a:rPr lang="zh-CN" altLang="en-US" dirty="0"/>
              <a:t>整个过程</a:t>
            </a:r>
            <a:endParaRPr lang="en-US" altLang="zh-CN" dirty="0"/>
          </a:p>
          <a:p>
            <a:pPr lvl="1"/>
            <a:r>
              <a:rPr lang="en-US" altLang="zh-CN" dirty="0"/>
              <a:t>Excel</a:t>
            </a:r>
            <a:r>
              <a:rPr lang="zh-CN" altLang="en-US" dirty="0"/>
              <a:t>只是电子表格之一，可能是最流行的</a:t>
            </a:r>
            <a:endParaRPr lang="en-US" altLang="zh-CN" dirty="0"/>
          </a:p>
          <a:p>
            <a:r>
              <a:rPr lang="en-US" altLang="zh-CN" dirty="0"/>
              <a:t>2</a:t>
            </a:r>
            <a:r>
              <a:rPr lang="zh-CN" altLang="en-US" dirty="0"/>
              <a:t>、</a:t>
            </a:r>
            <a:r>
              <a:rPr lang="en-US" altLang="zh-CN" dirty="0"/>
              <a:t>KI</a:t>
            </a:r>
            <a:r>
              <a:rPr lang="en-US" altLang="zh-CN" dirty="0">
                <a:solidFill>
                  <a:srgbClr val="FF0000"/>
                </a:solidFill>
              </a:rPr>
              <a:t>SS</a:t>
            </a:r>
            <a:r>
              <a:rPr lang="zh-CN" altLang="en-US" dirty="0"/>
              <a:t>原则：</a:t>
            </a:r>
            <a:r>
              <a:rPr lang="en-US" altLang="zh-CN" dirty="0"/>
              <a:t>Keep it Simple &amp; Stupid</a:t>
            </a:r>
          </a:p>
          <a:p>
            <a:pPr lvl="1"/>
            <a:r>
              <a:rPr lang="en-US" altLang="zh-CN" dirty="0"/>
              <a:t>Excel</a:t>
            </a:r>
            <a:r>
              <a:rPr lang="zh-CN" altLang="en-US" dirty="0"/>
              <a:t>模型可能啰嗦或者繁琐，但绝对不要深奥到烧脑</a:t>
            </a:r>
            <a:endParaRPr lang="en-US" altLang="zh-CN" dirty="0"/>
          </a:p>
          <a:p>
            <a:r>
              <a:rPr lang="en-US" altLang="zh-CN" dirty="0"/>
              <a:t>3</a:t>
            </a:r>
            <a:r>
              <a:rPr lang="zh-CN" altLang="en-US" dirty="0"/>
              <a:t>、只有</a:t>
            </a:r>
            <a:r>
              <a:rPr lang="zh-CN" altLang="en-US" dirty="0">
                <a:solidFill>
                  <a:srgbClr val="FF0000"/>
                </a:solidFill>
              </a:rPr>
              <a:t>想不到</a:t>
            </a:r>
            <a:r>
              <a:rPr lang="zh-CN" altLang="en-US" dirty="0"/>
              <a:t>，没有做不到；要</a:t>
            </a:r>
            <a:r>
              <a:rPr lang="zh-CN" altLang="en-US" dirty="0">
                <a:solidFill>
                  <a:srgbClr val="FF0000"/>
                </a:solidFill>
              </a:rPr>
              <a:t>信任</a:t>
            </a:r>
            <a:r>
              <a:rPr lang="zh-CN" altLang="en-US" dirty="0"/>
              <a:t>你的工具</a:t>
            </a:r>
            <a:endParaRPr lang="en-US" altLang="zh-CN" dirty="0"/>
          </a:p>
          <a:p>
            <a:pPr lvl="1"/>
            <a:r>
              <a:rPr lang="zh-CN" altLang="en-US" dirty="0"/>
              <a:t>认为</a:t>
            </a:r>
            <a:r>
              <a:rPr lang="en-US" altLang="zh-CN" dirty="0"/>
              <a:t>Excel</a:t>
            </a:r>
            <a:r>
              <a:rPr lang="zh-CN" altLang="en-US" dirty="0"/>
              <a:t>做不到，是因为不够了解</a:t>
            </a:r>
            <a:r>
              <a:rPr lang="en-US" altLang="zh-CN" dirty="0"/>
              <a:t>Excel</a:t>
            </a:r>
            <a:r>
              <a:rPr lang="zh-CN" altLang="en-US" dirty="0"/>
              <a:t>。</a:t>
            </a:r>
            <a:endParaRPr lang="en-US" altLang="zh-CN" dirty="0"/>
          </a:p>
          <a:p>
            <a:r>
              <a:rPr lang="en-US" altLang="zh-CN" dirty="0"/>
              <a:t>4</a:t>
            </a:r>
            <a:r>
              <a:rPr lang="zh-CN" altLang="en-US" dirty="0"/>
              <a:t>、善用公式复制</a:t>
            </a:r>
            <a:endParaRPr lang="en-US" altLang="zh-CN" dirty="0"/>
          </a:p>
          <a:p>
            <a:pPr marL="0" indent="0">
              <a:buNone/>
            </a:pPr>
            <a:endParaRPr lang="en-US" altLang="zh-CN" dirty="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78468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286" y="2295525"/>
            <a:ext cx="10515600" cy="1325563"/>
          </a:xfrm>
        </p:spPr>
        <p:txBody>
          <a:bodyPr/>
          <a:lstStyle/>
          <a:p>
            <a:r>
              <a:rPr lang="zh-CN" altLang="en-US" dirty="0"/>
              <a:t>关于技能鄙视链：用户数量就是力量</a:t>
            </a:r>
          </a:p>
        </p:txBody>
      </p:sp>
    </p:spTree>
    <p:extLst>
      <p:ext uri="{BB962C8B-B14F-4D97-AF65-F5344CB8AC3E}">
        <p14:creationId xmlns:p14="http://schemas.microsoft.com/office/powerpoint/2010/main" val="3284495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工作表建模规范与调试工具</a:t>
            </a:r>
          </a:p>
        </p:txBody>
      </p:sp>
      <p:sp>
        <p:nvSpPr>
          <p:cNvPr id="3" name="内容占位符 2"/>
          <p:cNvSpPr>
            <a:spLocks noGrp="1"/>
          </p:cNvSpPr>
          <p:nvPr>
            <p:ph idx="1"/>
          </p:nvPr>
        </p:nvSpPr>
        <p:spPr/>
        <p:txBody>
          <a:bodyPr>
            <a:normAutofit/>
          </a:bodyPr>
          <a:lstStyle/>
          <a:p>
            <a:r>
              <a:rPr lang="zh-CN" altLang="en-US" dirty="0"/>
              <a:t>模型三大块：输入、模块和输出</a:t>
            </a:r>
            <a:endParaRPr lang="en-US" altLang="zh-CN" dirty="0"/>
          </a:p>
          <a:p>
            <a:r>
              <a:rPr lang="zh-CN" altLang="en-US" dirty="0"/>
              <a:t>工作表模型的布局</a:t>
            </a:r>
            <a:endParaRPr lang="en-US" altLang="zh-CN" dirty="0"/>
          </a:p>
          <a:p>
            <a:pPr lvl="1"/>
            <a:r>
              <a:rPr lang="en-US" altLang="zh-CN" dirty="0"/>
              <a:t>Excel</a:t>
            </a:r>
            <a:r>
              <a:rPr lang="zh-CN" altLang="en-US" dirty="0"/>
              <a:t>模型中，模块和计算结果可能重叠</a:t>
            </a:r>
            <a:endParaRPr lang="en-US" altLang="zh-CN" dirty="0"/>
          </a:p>
          <a:p>
            <a:pPr lvl="1"/>
            <a:r>
              <a:rPr lang="zh-CN" altLang="en-US" dirty="0"/>
              <a:t>这是“所见即所得”原则的好处，也是坏处</a:t>
            </a:r>
            <a:endParaRPr lang="en-US" altLang="zh-CN" dirty="0"/>
          </a:p>
          <a:p>
            <a:pPr lvl="1"/>
            <a:r>
              <a:rPr lang="zh-CN" altLang="en-US" dirty="0"/>
              <a:t>有些时候能够分离模块和输出，需要动用更多</a:t>
            </a:r>
            <a:r>
              <a:rPr lang="en-US" altLang="zh-CN" dirty="0"/>
              <a:t>Excel</a:t>
            </a:r>
            <a:r>
              <a:rPr lang="zh-CN" altLang="en-US" dirty="0"/>
              <a:t>功能</a:t>
            </a:r>
            <a:endParaRPr lang="en-US" altLang="zh-CN" dirty="0"/>
          </a:p>
          <a:p>
            <a:pPr lvl="1"/>
            <a:r>
              <a:rPr lang="zh-CN" altLang="en-US" dirty="0"/>
              <a:t>用字体颜色和底纹区分模型布局</a:t>
            </a:r>
            <a:endParaRPr lang="en-US" altLang="zh-CN" dirty="0"/>
          </a:p>
          <a:p>
            <a:r>
              <a:rPr lang="zh-CN" altLang="en-US" dirty="0"/>
              <a:t>模型调试三件宝：名称、</a:t>
            </a:r>
            <a:r>
              <a:rPr lang="en-US" altLang="zh-CN" dirty="0"/>
              <a:t>Ctrl+~</a:t>
            </a:r>
            <a:r>
              <a:rPr lang="zh-CN" altLang="en-US" dirty="0"/>
              <a:t>、蓝箭头</a:t>
            </a:r>
            <a:endParaRPr lang="en-US" altLang="zh-CN" dirty="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75895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模型调试三件宝</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pic>
        <p:nvPicPr>
          <p:cNvPr id="6" name="图片 5"/>
          <p:cNvPicPr>
            <a:picLocks noChangeAspect="1"/>
          </p:cNvPicPr>
          <p:nvPr/>
        </p:nvPicPr>
        <p:blipFill>
          <a:blip r:embed="rId2"/>
          <a:stretch>
            <a:fillRect/>
          </a:stretch>
        </p:blipFill>
        <p:spPr>
          <a:xfrm>
            <a:off x="4349348" y="2133156"/>
            <a:ext cx="7734117" cy="3237130"/>
          </a:xfrm>
          <a:prstGeom prst="rect">
            <a:avLst/>
          </a:prstGeom>
        </p:spPr>
      </p:pic>
      <p:sp>
        <p:nvSpPr>
          <p:cNvPr id="3" name="文本框 2"/>
          <p:cNvSpPr txBox="1"/>
          <p:nvPr/>
        </p:nvSpPr>
        <p:spPr>
          <a:xfrm>
            <a:off x="768641" y="2421121"/>
            <a:ext cx="3455016"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000" dirty="0"/>
              <a:t>单元格和区域的名称是编写模型的必备要素。</a:t>
            </a:r>
            <a:endParaRPr lang="en-US" altLang="zh-CN" sz="2000" dirty="0"/>
          </a:p>
          <a:p>
            <a:endParaRPr lang="en-US" altLang="zh-CN" sz="2000" dirty="0"/>
          </a:p>
          <a:p>
            <a:r>
              <a:rPr lang="zh-CN" altLang="en-US" sz="2000" dirty="0"/>
              <a:t>简单地说，稍微复杂一点的电子表格模型，如果没有名称的话，就不合格。</a:t>
            </a:r>
          </a:p>
        </p:txBody>
      </p:sp>
      <p:sp>
        <p:nvSpPr>
          <p:cNvPr id="7" name="流程图: 联系 6"/>
          <p:cNvSpPr/>
          <p:nvPr/>
        </p:nvSpPr>
        <p:spPr>
          <a:xfrm>
            <a:off x="5088122" y="3288422"/>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8" name="流程图: 联系 7"/>
          <p:cNvSpPr/>
          <p:nvPr/>
        </p:nvSpPr>
        <p:spPr>
          <a:xfrm>
            <a:off x="10125809" y="2111794"/>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9" name="流程图: 联系 8"/>
          <p:cNvSpPr/>
          <p:nvPr/>
        </p:nvSpPr>
        <p:spPr>
          <a:xfrm>
            <a:off x="8168154" y="2290403"/>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10" name="文本框 9"/>
          <p:cNvSpPr txBox="1"/>
          <p:nvPr/>
        </p:nvSpPr>
        <p:spPr>
          <a:xfrm>
            <a:off x="5088122" y="4087219"/>
            <a:ext cx="2646878"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2400" dirty="0"/>
              <a:t>让公式更具可读性</a:t>
            </a:r>
          </a:p>
        </p:txBody>
      </p:sp>
      <p:sp>
        <p:nvSpPr>
          <p:cNvPr id="11" name="文本框 10"/>
          <p:cNvSpPr txBox="1"/>
          <p:nvPr/>
        </p:nvSpPr>
        <p:spPr>
          <a:xfrm>
            <a:off x="5895440" y="859691"/>
            <a:ext cx="2646878"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2400" dirty="0"/>
              <a:t>用箭头直观表示</a:t>
            </a:r>
            <a:endParaRPr lang="en-US" altLang="zh-CN" sz="2400" dirty="0"/>
          </a:p>
          <a:p>
            <a:r>
              <a:rPr lang="zh-CN" altLang="en-US" sz="2400" dirty="0"/>
              <a:t>单元格之间的关系</a:t>
            </a:r>
          </a:p>
        </p:txBody>
      </p:sp>
      <p:sp>
        <p:nvSpPr>
          <p:cNvPr id="12" name="文本框 11"/>
          <p:cNvSpPr txBox="1"/>
          <p:nvPr/>
        </p:nvSpPr>
        <p:spPr>
          <a:xfrm>
            <a:off x="8989452" y="852010"/>
            <a:ext cx="2646878"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2400" dirty="0"/>
              <a:t>可以选择显示公式</a:t>
            </a:r>
            <a:endParaRPr lang="en-US" altLang="zh-CN" sz="2400" dirty="0"/>
          </a:p>
          <a:p>
            <a:r>
              <a:rPr lang="zh-CN" altLang="en-US" sz="2400" dirty="0"/>
              <a:t>还是计算结果。</a:t>
            </a:r>
          </a:p>
        </p:txBody>
      </p:sp>
    </p:spTree>
    <p:extLst>
      <p:ext uri="{BB962C8B-B14F-4D97-AF65-F5344CB8AC3E}">
        <p14:creationId xmlns:p14="http://schemas.microsoft.com/office/powerpoint/2010/main" val="164488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关于“名称”</a:t>
            </a:r>
          </a:p>
        </p:txBody>
      </p:sp>
      <p:sp>
        <p:nvSpPr>
          <p:cNvPr id="3" name="内容占位符 2"/>
          <p:cNvSpPr>
            <a:spLocks noGrp="1"/>
          </p:cNvSpPr>
          <p:nvPr>
            <p:ph idx="1"/>
          </p:nvPr>
        </p:nvSpPr>
        <p:spPr>
          <a:xfrm>
            <a:off x="552667" y="2061165"/>
            <a:ext cx="11132781" cy="3550060"/>
          </a:xfrm>
        </p:spPr>
        <p:txBody>
          <a:bodyPr>
            <a:normAutofit/>
          </a:bodyPr>
          <a:lstStyle/>
          <a:p>
            <a:r>
              <a:rPr lang="zh-CN" altLang="en-US" dirty="0"/>
              <a:t>如果一个公式中充满了</a:t>
            </a:r>
            <a:r>
              <a:rPr lang="en-US" altLang="zh-CN" dirty="0"/>
              <a:t>A1,B6</a:t>
            </a:r>
            <a:r>
              <a:rPr lang="zh-CN" altLang="en-US" dirty="0"/>
              <a:t>之类的符号，是不是很令人厌烦，由此会降低模型的可读性，增加编写、调试和维护的困难。</a:t>
            </a:r>
            <a:endParaRPr lang="en-US" altLang="zh-CN" dirty="0"/>
          </a:p>
          <a:p>
            <a:r>
              <a:rPr lang="zh-CN" altLang="en-US" dirty="0"/>
              <a:t>以终值计算公式为例</a:t>
            </a:r>
            <a:endParaRPr lang="en-US" altLang="zh-CN" dirty="0"/>
          </a:p>
          <a:p>
            <a:r>
              <a:rPr lang="zh-CN" altLang="en-US" dirty="0"/>
              <a:t>给定本金、利率和投资期，计算终值。</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graphicFrame>
        <p:nvGraphicFramePr>
          <p:cNvPr id="6" name="对象 5"/>
          <p:cNvGraphicFramePr>
            <a:graphicFrameLocks noChangeAspect="1"/>
          </p:cNvGraphicFramePr>
          <p:nvPr>
            <p:extLst/>
          </p:nvPr>
        </p:nvGraphicFramePr>
        <p:xfrm>
          <a:off x="6096000" y="3932939"/>
          <a:ext cx="2451476" cy="575931"/>
        </p:xfrm>
        <a:graphic>
          <a:graphicData uri="http://schemas.openxmlformats.org/presentationml/2006/ole">
            <mc:AlternateContent xmlns:mc="http://schemas.openxmlformats.org/markup-compatibility/2006">
              <mc:Choice xmlns:v="urn:schemas-microsoft-com:vml" Requires="v">
                <p:oleObj spid="_x0000_s2113" name="Equation" r:id="rId4" imgW="1002960" imgH="228600" progId="Equation.DSMT4">
                  <p:embed/>
                </p:oleObj>
              </mc:Choice>
              <mc:Fallback>
                <p:oleObj name="Equation" r:id="rId4" imgW="1002960" imgH="228600" progId="Equation.DSMT4">
                  <p:embed/>
                  <p:pic>
                    <p:nvPicPr>
                      <p:cNvPr id="6" name="对象 5"/>
                      <p:cNvPicPr/>
                      <p:nvPr/>
                    </p:nvPicPr>
                    <p:blipFill>
                      <a:blip r:embed="rId5"/>
                      <a:stretch>
                        <a:fillRect/>
                      </a:stretch>
                    </p:blipFill>
                    <p:spPr>
                      <a:xfrm>
                        <a:off x="6096000" y="3932939"/>
                        <a:ext cx="2451476" cy="575931"/>
                      </a:xfrm>
                      <a:prstGeom prst="rect">
                        <a:avLst/>
                      </a:prstGeom>
                    </p:spPr>
                  </p:pic>
                </p:oleObj>
              </mc:Fallback>
            </mc:AlternateContent>
          </a:graphicData>
        </a:graphic>
      </p:graphicFrame>
    </p:spTree>
    <p:extLst>
      <p:ext uri="{BB962C8B-B14F-4D97-AF65-F5344CB8AC3E}">
        <p14:creationId xmlns:p14="http://schemas.microsoft.com/office/powerpoint/2010/main" val="39600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名称作为单元格和区域的寻址方式</a:t>
            </a:r>
          </a:p>
        </p:txBody>
      </p:sp>
      <p:sp>
        <p:nvSpPr>
          <p:cNvPr id="3" name="内容占位符 2"/>
          <p:cNvSpPr>
            <a:spLocks noGrp="1"/>
          </p:cNvSpPr>
          <p:nvPr>
            <p:ph idx="1"/>
          </p:nvPr>
        </p:nvSpPr>
        <p:spPr>
          <a:xfrm>
            <a:off x="552667" y="2061165"/>
            <a:ext cx="5615324" cy="4064999"/>
          </a:xfrm>
        </p:spPr>
        <p:txBody>
          <a:bodyPr>
            <a:normAutofit/>
          </a:bodyPr>
          <a:lstStyle/>
          <a:p>
            <a:r>
              <a:rPr lang="zh-CN" altLang="en-US" dirty="0"/>
              <a:t>我们熟悉的是</a:t>
            </a:r>
            <a:r>
              <a:rPr lang="en-US" altLang="zh-CN" dirty="0"/>
              <a:t>A1</a:t>
            </a:r>
            <a:r>
              <a:rPr lang="zh-CN" altLang="en-US" dirty="0"/>
              <a:t>格式，用这个格式就可以定位单元格了。其实还有两种方式，其中一种是名称。</a:t>
            </a:r>
            <a:endParaRPr lang="en-US" altLang="zh-CN" dirty="0"/>
          </a:p>
          <a:p>
            <a:r>
              <a:rPr lang="en-US" altLang="zh-CN" dirty="0"/>
              <a:t>A1</a:t>
            </a:r>
            <a:r>
              <a:rPr lang="zh-CN" altLang="en-US" dirty="0"/>
              <a:t>格式像经纬度坐标，而名称像是地名</a:t>
            </a:r>
            <a:endParaRPr lang="en-US" altLang="zh-CN" dirty="0"/>
          </a:p>
          <a:p>
            <a:r>
              <a:rPr lang="zh-CN" altLang="en-US" dirty="0"/>
              <a:t>对计算机来说，</a:t>
            </a:r>
            <a:r>
              <a:rPr lang="en-US" altLang="zh-CN" dirty="0"/>
              <a:t>A1</a:t>
            </a:r>
            <a:r>
              <a:rPr lang="zh-CN" altLang="en-US" dirty="0"/>
              <a:t>格式更好；对人类用户来说，名称更直观。所以被赋予了名称的单元格仍然保有它的</a:t>
            </a:r>
            <a:r>
              <a:rPr lang="en-US" altLang="zh-CN" dirty="0"/>
              <a:t>A1</a:t>
            </a:r>
            <a:r>
              <a:rPr lang="zh-CN" altLang="en-US" dirty="0"/>
              <a:t>格式地址</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6" name="图片 5"/>
          <p:cNvPicPr>
            <a:picLocks noChangeAspect="1"/>
          </p:cNvPicPr>
          <p:nvPr/>
        </p:nvPicPr>
        <p:blipFill>
          <a:blip r:embed="rId2"/>
          <a:stretch>
            <a:fillRect/>
          </a:stretch>
        </p:blipFill>
        <p:spPr>
          <a:xfrm>
            <a:off x="7391845" y="2045575"/>
            <a:ext cx="2409267" cy="999894"/>
          </a:xfrm>
          <a:prstGeom prst="rect">
            <a:avLst/>
          </a:prstGeom>
        </p:spPr>
      </p:pic>
      <p:sp>
        <p:nvSpPr>
          <p:cNvPr id="8" name="文本框 7"/>
          <p:cNvSpPr txBox="1"/>
          <p:nvPr/>
        </p:nvSpPr>
        <p:spPr>
          <a:xfrm>
            <a:off x="7391844" y="3644974"/>
            <a:ext cx="3671558" cy="14769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dirty="0"/>
              <a:t>这就是“名称框”，它是一个可编辑的文本框，显示当前单元格的地址。</a:t>
            </a:r>
            <a:endParaRPr lang="en-US" altLang="zh-CN" dirty="0"/>
          </a:p>
          <a:p>
            <a:endParaRPr lang="en-US" altLang="zh-CN" dirty="0"/>
          </a:p>
          <a:p>
            <a:r>
              <a:rPr lang="zh-CN" altLang="en-US" dirty="0"/>
              <a:t>比如目前选择的是</a:t>
            </a:r>
            <a:r>
              <a:rPr lang="en-US" altLang="zh-CN" dirty="0"/>
              <a:t>A1</a:t>
            </a:r>
            <a:r>
              <a:rPr lang="zh-CN" altLang="en-US" dirty="0"/>
              <a:t>，单击名称框就可以给它一个新的名称。</a:t>
            </a:r>
          </a:p>
        </p:txBody>
      </p:sp>
      <p:cxnSp>
        <p:nvCxnSpPr>
          <p:cNvPr id="10" name="直接箭头连接符 9"/>
          <p:cNvCxnSpPr>
            <a:stCxn id="8" idx="0"/>
          </p:cNvCxnSpPr>
          <p:nvPr/>
        </p:nvCxnSpPr>
        <p:spPr>
          <a:xfrm flipH="1" flipV="1">
            <a:off x="8111757" y="2421121"/>
            <a:ext cx="1115866" cy="12238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230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6" name="文本框 5"/>
          <p:cNvSpPr txBox="1"/>
          <p:nvPr/>
        </p:nvSpPr>
        <p:spPr>
          <a:xfrm>
            <a:off x="966619" y="683468"/>
            <a:ext cx="9730409" cy="1569660"/>
          </a:xfrm>
          <a:prstGeom prst="rect">
            <a:avLst/>
          </a:prstGeom>
          <a:noFill/>
        </p:spPr>
        <p:txBody>
          <a:bodyPr wrap="square" rtlCol="0">
            <a:spAutoFit/>
          </a:bodyPr>
          <a:lstStyle/>
          <a:p>
            <a:r>
              <a:rPr lang="zh-CN" altLang="en-US" sz="2400" dirty="0"/>
              <a:t>现在选择“关于名称”工作表中的</a:t>
            </a:r>
            <a:r>
              <a:rPr lang="en-US" altLang="zh-CN" sz="2400" dirty="0"/>
              <a:t>D4</a:t>
            </a:r>
            <a:r>
              <a:rPr lang="zh-CN" altLang="en-US" sz="2400" dirty="0"/>
              <a:t>单元格，名称框中显示的就是“利率”。</a:t>
            </a:r>
            <a:endParaRPr lang="en-US" altLang="zh-CN" sz="2400" dirty="0"/>
          </a:p>
          <a:p>
            <a:r>
              <a:rPr lang="zh-CN" altLang="en-US" sz="2400" dirty="0"/>
              <a:t>名称在建模中最有用的地方，就是单元格的名称会出现在引用它的公式中。此外，名称还是绝对引用方式，因此很多重要变量或者常量都会给一个名称。</a:t>
            </a:r>
          </a:p>
        </p:txBody>
      </p:sp>
      <p:pic>
        <p:nvPicPr>
          <p:cNvPr id="7" name="图片 6"/>
          <p:cNvPicPr>
            <a:picLocks noChangeAspect="1"/>
          </p:cNvPicPr>
          <p:nvPr/>
        </p:nvPicPr>
        <p:blipFill>
          <a:blip r:embed="rId2"/>
          <a:stretch>
            <a:fillRect/>
          </a:stretch>
        </p:blipFill>
        <p:spPr>
          <a:xfrm>
            <a:off x="4944137" y="3214031"/>
            <a:ext cx="6866481" cy="2141739"/>
          </a:xfrm>
          <a:prstGeom prst="rect">
            <a:avLst/>
          </a:prstGeom>
        </p:spPr>
      </p:pic>
      <p:sp>
        <p:nvSpPr>
          <p:cNvPr id="8" name="文本框 7"/>
          <p:cNvSpPr txBox="1"/>
          <p:nvPr/>
        </p:nvSpPr>
        <p:spPr>
          <a:xfrm>
            <a:off x="493486" y="3323771"/>
            <a:ext cx="4018705"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sz="2400" dirty="0"/>
              <a:t>两个模型一对照，我们就可以体会到使用名称的好处。</a:t>
            </a:r>
            <a:endParaRPr lang="en-US" altLang="zh-CN" sz="2400" dirty="0"/>
          </a:p>
          <a:p>
            <a:r>
              <a:rPr lang="en-US" altLang="zh-CN" sz="2400" dirty="0"/>
              <a:t>1. </a:t>
            </a:r>
            <a:r>
              <a:rPr lang="zh-CN" altLang="en-US" sz="2400" dirty="0"/>
              <a:t>提高可读性，</a:t>
            </a:r>
            <a:endParaRPr lang="en-US" altLang="zh-CN" sz="2400" dirty="0"/>
          </a:p>
          <a:p>
            <a:r>
              <a:rPr lang="en-US" altLang="zh-CN" sz="2400" dirty="0"/>
              <a:t>2. </a:t>
            </a:r>
            <a:r>
              <a:rPr lang="zh-CN" altLang="en-US" sz="2400" dirty="0"/>
              <a:t>降低编写模型的难度，</a:t>
            </a:r>
            <a:endParaRPr lang="en-US" altLang="zh-CN" sz="2400" dirty="0"/>
          </a:p>
          <a:p>
            <a:r>
              <a:rPr lang="en-US" altLang="zh-CN" sz="2400" dirty="0"/>
              <a:t>3. </a:t>
            </a:r>
            <a:r>
              <a:rPr lang="zh-CN" altLang="en-US" sz="2400" dirty="0"/>
              <a:t>降低出现错误引用的概率。</a:t>
            </a:r>
          </a:p>
        </p:txBody>
      </p:sp>
    </p:spTree>
    <p:extLst>
      <p:ext uri="{BB962C8B-B14F-4D97-AF65-F5344CB8AC3E}">
        <p14:creationId xmlns:p14="http://schemas.microsoft.com/office/powerpoint/2010/main" val="3120538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97176"/>
          </a:xfrm>
        </p:spPr>
        <p:txBody>
          <a:bodyPr/>
          <a:lstStyle/>
          <a:p>
            <a:r>
              <a:rPr lang="zh-CN" altLang="en-US" dirty="0"/>
              <a:t>如何事后应用补充定义的名称</a:t>
            </a:r>
          </a:p>
        </p:txBody>
      </p:sp>
      <p:pic>
        <p:nvPicPr>
          <p:cNvPr id="4" name="图片 3"/>
          <p:cNvPicPr>
            <a:picLocks noChangeAspect="1"/>
          </p:cNvPicPr>
          <p:nvPr/>
        </p:nvPicPr>
        <p:blipFill>
          <a:blip r:embed="rId2"/>
          <a:stretch>
            <a:fillRect/>
          </a:stretch>
        </p:blipFill>
        <p:spPr>
          <a:xfrm>
            <a:off x="838200" y="1905453"/>
            <a:ext cx="3938620" cy="1490890"/>
          </a:xfrm>
          <a:prstGeom prst="rect">
            <a:avLst/>
          </a:prstGeom>
        </p:spPr>
      </p:pic>
      <p:pic>
        <p:nvPicPr>
          <p:cNvPr id="5" name="图片 4"/>
          <p:cNvPicPr>
            <a:picLocks noChangeAspect="1"/>
          </p:cNvPicPr>
          <p:nvPr/>
        </p:nvPicPr>
        <p:blipFill>
          <a:blip r:embed="rId3"/>
          <a:stretch>
            <a:fillRect/>
          </a:stretch>
        </p:blipFill>
        <p:spPr>
          <a:xfrm>
            <a:off x="6665686" y="1362301"/>
            <a:ext cx="4688114" cy="5226290"/>
          </a:xfrm>
          <a:prstGeom prst="rect">
            <a:avLst/>
          </a:prstGeom>
        </p:spPr>
      </p:pic>
    </p:spTree>
    <p:extLst>
      <p:ext uri="{BB962C8B-B14F-4D97-AF65-F5344CB8AC3E}">
        <p14:creationId xmlns:p14="http://schemas.microsoft.com/office/powerpoint/2010/main" val="1049595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667" y="765321"/>
            <a:ext cx="11132781" cy="791905"/>
          </a:xfrm>
        </p:spPr>
        <p:txBody>
          <a:bodyPr>
            <a:normAutofit/>
          </a:bodyPr>
          <a:lstStyle/>
          <a:p>
            <a:r>
              <a:rPr lang="zh-CN" altLang="en-US" dirty="0"/>
              <a:t>体验一下：不使用名称的期权定价工作表</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pic>
        <p:nvPicPr>
          <p:cNvPr id="7" name="图片 6"/>
          <p:cNvPicPr>
            <a:picLocks noChangeAspect="1"/>
          </p:cNvPicPr>
          <p:nvPr/>
        </p:nvPicPr>
        <p:blipFill>
          <a:blip r:embed="rId2"/>
          <a:stretch>
            <a:fillRect/>
          </a:stretch>
        </p:blipFill>
        <p:spPr>
          <a:xfrm>
            <a:off x="1344572" y="1773200"/>
            <a:ext cx="5561313" cy="3971006"/>
          </a:xfrm>
          <a:prstGeom prst="rect">
            <a:avLst/>
          </a:prstGeom>
        </p:spPr>
      </p:pic>
      <p:sp>
        <p:nvSpPr>
          <p:cNvPr id="8" name="文本框 7"/>
          <p:cNvSpPr txBox="1"/>
          <p:nvPr/>
        </p:nvSpPr>
        <p:spPr>
          <a:xfrm>
            <a:off x="7679810" y="2493112"/>
            <a:ext cx="3184750" cy="36924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dirty="0"/>
              <a:t>你真的确信自己没有写错吗？</a:t>
            </a:r>
          </a:p>
        </p:txBody>
      </p:sp>
    </p:spTree>
    <p:extLst>
      <p:ext uri="{BB962C8B-B14F-4D97-AF65-F5344CB8AC3E}">
        <p14:creationId xmlns:p14="http://schemas.microsoft.com/office/powerpoint/2010/main" val="418690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pic>
        <p:nvPicPr>
          <p:cNvPr id="7" name="图片 6"/>
          <p:cNvPicPr>
            <a:picLocks noChangeAspect="1"/>
          </p:cNvPicPr>
          <p:nvPr/>
        </p:nvPicPr>
        <p:blipFill>
          <a:blip r:embed="rId2"/>
          <a:stretch>
            <a:fillRect/>
          </a:stretch>
        </p:blipFill>
        <p:spPr>
          <a:xfrm>
            <a:off x="3792277" y="755758"/>
            <a:ext cx="8075331" cy="3171091"/>
          </a:xfrm>
          <a:prstGeom prst="rect">
            <a:avLst/>
          </a:prstGeom>
        </p:spPr>
      </p:pic>
      <p:sp>
        <p:nvSpPr>
          <p:cNvPr id="9" name="流程图: 联系 8"/>
          <p:cNvSpPr/>
          <p:nvPr/>
        </p:nvSpPr>
        <p:spPr>
          <a:xfrm>
            <a:off x="7464606" y="3175216"/>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10" name="流程图: 联系 9"/>
          <p:cNvSpPr/>
          <p:nvPr/>
        </p:nvSpPr>
        <p:spPr>
          <a:xfrm>
            <a:off x="8783933" y="2997051"/>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11" name="流程图: 联系 10"/>
          <p:cNvSpPr/>
          <p:nvPr/>
        </p:nvSpPr>
        <p:spPr>
          <a:xfrm>
            <a:off x="9219391" y="2640723"/>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12" name="流程图: 联系 11"/>
          <p:cNvSpPr/>
          <p:nvPr/>
        </p:nvSpPr>
        <p:spPr>
          <a:xfrm>
            <a:off x="10502157" y="1125278"/>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sp>
        <p:nvSpPr>
          <p:cNvPr id="13" name="流程图: 联系 12"/>
          <p:cNvSpPr/>
          <p:nvPr/>
        </p:nvSpPr>
        <p:spPr>
          <a:xfrm>
            <a:off x="10689238" y="2997050"/>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5</a:t>
            </a:r>
            <a:endParaRPr lang="zh-CN" altLang="en-US" sz="2400" dirty="0"/>
          </a:p>
        </p:txBody>
      </p:sp>
      <p:sp>
        <p:nvSpPr>
          <p:cNvPr id="19" name="文本框 18"/>
          <p:cNvSpPr txBox="1"/>
          <p:nvPr/>
        </p:nvSpPr>
        <p:spPr>
          <a:xfrm>
            <a:off x="768641" y="4250163"/>
            <a:ext cx="5255367" cy="120005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1. </a:t>
            </a:r>
            <a:r>
              <a:rPr lang="zh-CN" altLang="en-US" dirty="0"/>
              <a:t>建立变量表在</a:t>
            </a:r>
            <a:r>
              <a:rPr lang="en-US" altLang="zh-CN" dirty="0"/>
              <a:t>C4:C7</a:t>
            </a:r>
            <a:r>
              <a:rPr lang="zh-CN" altLang="en-US" dirty="0"/>
              <a:t>区域</a:t>
            </a:r>
            <a:endParaRPr lang="en-US" altLang="zh-CN" dirty="0"/>
          </a:p>
          <a:p>
            <a:r>
              <a:rPr lang="en-US" altLang="zh-CN" dirty="0"/>
              <a:t>2. </a:t>
            </a:r>
            <a:r>
              <a:rPr lang="zh-CN" altLang="en-US" dirty="0"/>
              <a:t>录入变量的取值</a:t>
            </a:r>
            <a:endParaRPr lang="en-US" altLang="zh-CN" dirty="0"/>
          </a:p>
          <a:p>
            <a:r>
              <a:rPr lang="en-US" altLang="zh-CN" dirty="0"/>
              <a:t>3. </a:t>
            </a:r>
            <a:r>
              <a:rPr lang="zh-CN" altLang="en-US" dirty="0"/>
              <a:t>选择包含变量名的区域和它右边这一列，即将来真正被引用的单元格</a:t>
            </a:r>
            <a:endParaRPr lang="en-US" altLang="zh-CN" dirty="0"/>
          </a:p>
        </p:txBody>
      </p:sp>
      <p:sp>
        <p:nvSpPr>
          <p:cNvPr id="20" name="文本框 19"/>
          <p:cNvSpPr txBox="1"/>
          <p:nvPr/>
        </p:nvSpPr>
        <p:spPr>
          <a:xfrm>
            <a:off x="6239983" y="4220905"/>
            <a:ext cx="5255367" cy="14769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4. </a:t>
            </a:r>
            <a:r>
              <a:rPr lang="zh-CN" altLang="en-US" dirty="0"/>
              <a:t>在公式</a:t>
            </a:r>
            <a:r>
              <a:rPr lang="en-US" altLang="zh-CN" dirty="0"/>
              <a:t>——</a:t>
            </a:r>
            <a:r>
              <a:rPr lang="zh-CN" altLang="en-US" dirty="0"/>
              <a:t>定义的名称中单击“根据所选内容创建”</a:t>
            </a:r>
            <a:endParaRPr lang="en-US" altLang="zh-CN" dirty="0"/>
          </a:p>
          <a:p>
            <a:r>
              <a:rPr lang="en-US" altLang="zh-CN" dirty="0"/>
              <a:t>5. </a:t>
            </a:r>
            <a:r>
              <a:rPr lang="zh-CN" altLang="en-US" dirty="0"/>
              <a:t>得到对话框“以选定区域创建名称”，通常勾选的是“最左列”。其效果为：将左边单元格中的字符变成同一行相邻单元格的名称，这正是我们的希望</a:t>
            </a:r>
            <a:endParaRPr lang="en-US" altLang="zh-CN" dirty="0"/>
          </a:p>
        </p:txBody>
      </p:sp>
      <p:sp>
        <p:nvSpPr>
          <p:cNvPr id="22" name="文本框 21"/>
          <p:cNvSpPr txBox="1"/>
          <p:nvPr/>
        </p:nvSpPr>
        <p:spPr>
          <a:xfrm>
            <a:off x="490316" y="1197269"/>
            <a:ext cx="2366074" cy="9231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zh-CN" altLang="en-US" dirty="0"/>
              <a:t>建模中更有用的是根据变量表批量命名单元格。</a:t>
            </a:r>
          </a:p>
        </p:txBody>
      </p:sp>
    </p:spTree>
    <p:extLst>
      <p:ext uri="{BB962C8B-B14F-4D97-AF65-F5344CB8AC3E}">
        <p14:creationId xmlns:p14="http://schemas.microsoft.com/office/powerpoint/2010/main" val="385749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en-US" altLang="zh-CN" dirty="0"/>
              <a:t>Excel</a:t>
            </a:r>
            <a:r>
              <a:rPr lang="zh-CN" altLang="en-US" dirty="0"/>
              <a:t>的公式复制</a:t>
            </a:r>
          </a:p>
        </p:txBody>
      </p:sp>
      <p:sp>
        <p:nvSpPr>
          <p:cNvPr id="3" name="内容占位符 2"/>
          <p:cNvSpPr>
            <a:spLocks noGrp="1"/>
          </p:cNvSpPr>
          <p:nvPr>
            <p:ph idx="1"/>
          </p:nvPr>
        </p:nvSpPr>
        <p:spPr/>
        <p:txBody>
          <a:bodyPr>
            <a:normAutofit/>
          </a:bodyPr>
          <a:lstStyle/>
          <a:p>
            <a:r>
              <a:rPr lang="zh-CN" altLang="en-US" dirty="0"/>
              <a:t>公式复制是</a:t>
            </a:r>
            <a:r>
              <a:rPr lang="en-US" altLang="zh-CN" dirty="0"/>
              <a:t>Excel</a:t>
            </a:r>
            <a:r>
              <a:rPr lang="zh-CN" altLang="en-US" dirty="0"/>
              <a:t>最为强大的能力</a:t>
            </a:r>
            <a:endParaRPr lang="en-US" altLang="zh-CN" dirty="0"/>
          </a:p>
          <a:p>
            <a:r>
              <a:rPr lang="zh-CN" altLang="en-US" dirty="0"/>
              <a:t>公式复制的操作要领</a:t>
            </a:r>
            <a:endParaRPr lang="en-US" altLang="zh-CN" dirty="0"/>
          </a:p>
          <a:p>
            <a:r>
              <a:rPr lang="en-US" altLang="zh-CN" dirty="0"/>
              <a:t>$</a:t>
            </a:r>
            <a:r>
              <a:rPr lang="zh-CN" altLang="en-US" dirty="0"/>
              <a:t>号的使用</a:t>
            </a:r>
            <a:endParaRPr lang="en-US" altLang="zh-CN" dirty="0"/>
          </a:p>
          <a:p>
            <a:r>
              <a:rPr lang="zh-CN" altLang="en-US" dirty="0"/>
              <a:t>三个概念例子</a:t>
            </a:r>
            <a:endParaRPr lang="en-US" altLang="zh-CN" dirty="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3107234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公式复制与</a:t>
            </a:r>
            <a:r>
              <a:rPr lang="en-US" altLang="zh-CN" dirty="0"/>
              <a:t>Spreadsheet</a:t>
            </a:r>
            <a:endParaRPr lang="zh-CN" altLang="en-US" dirty="0"/>
          </a:p>
        </p:txBody>
      </p:sp>
      <p:sp>
        <p:nvSpPr>
          <p:cNvPr id="3" name="内容占位符 2"/>
          <p:cNvSpPr>
            <a:spLocks noGrp="1"/>
          </p:cNvSpPr>
          <p:nvPr>
            <p:ph idx="1"/>
          </p:nvPr>
        </p:nvSpPr>
        <p:spPr/>
        <p:txBody>
          <a:bodyPr/>
          <a:lstStyle/>
          <a:p>
            <a:r>
              <a:rPr lang="en-US" altLang="zh-CN" dirty="0"/>
              <a:t>Excel</a:t>
            </a:r>
            <a:r>
              <a:rPr lang="zh-CN" altLang="en-US" dirty="0"/>
              <a:t>是电子表格的一种，电子表格的英文是</a:t>
            </a:r>
            <a:r>
              <a:rPr lang="en-US" altLang="zh-CN" dirty="0"/>
              <a:t>Spreadsheet</a:t>
            </a:r>
          </a:p>
          <a:p>
            <a:r>
              <a:rPr lang="zh-CN" altLang="en-US" dirty="0"/>
              <a:t>其基本精神是展开运行的细节</a:t>
            </a:r>
            <a:endParaRPr lang="en-US" altLang="zh-CN" dirty="0"/>
          </a:p>
          <a:p>
            <a:pPr lvl="1"/>
            <a:r>
              <a:rPr lang="zh-CN" altLang="en-US" dirty="0"/>
              <a:t>尤其是随时间展开的营业过程、生命周期或个人生涯</a:t>
            </a:r>
            <a:endParaRPr lang="en-US" altLang="zh-CN" dirty="0"/>
          </a:p>
          <a:p>
            <a:r>
              <a:rPr lang="zh-CN" altLang="en-US" dirty="0"/>
              <a:t>和现实的结合点是：业务逻辑往往是年复一年的</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114549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我的计算机个人接触史</a:t>
            </a:r>
          </a:p>
        </p:txBody>
      </p:sp>
      <p:sp>
        <p:nvSpPr>
          <p:cNvPr id="4" name="文本框 3"/>
          <p:cNvSpPr txBox="1"/>
          <p:nvPr/>
        </p:nvSpPr>
        <p:spPr>
          <a:xfrm>
            <a:off x="838200" y="1509486"/>
            <a:ext cx="10801355" cy="5078313"/>
          </a:xfrm>
          <a:prstGeom prst="rect">
            <a:avLst/>
          </a:prstGeom>
          <a:noFill/>
        </p:spPr>
        <p:txBody>
          <a:bodyPr wrap="none" rtlCol="0">
            <a:spAutoFit/>
          </a:bodyPr>
          <a:lstStyle/>
          <a:p>
            <a:pPr>
              <a:lnSpc>
                <a:spcPct val="150000"/>
              </a:lnSpc>
            </a:pPr>
            <a:r>
              <a:rPr lang="en-US" altLang="zh-CN" sz="2400" dirty="0"/>
              <a:t>1990</a:t>
            </a:r>
            <a:r>
              <a:rPr lang="zh-CN" altLang="en-US" sz="2400" dirty="0"/>
              <a:t>年，</a:t>
            </a:r>
            <a:r>
              <a:rPr lang="en-US" altLang="zh-CN" sz="2400" dirty="0"/>
              <a:t>Fortran</a:t>
            </a:r>
            <a:r>
              <a:rPr lang="zh-CN" altLang="en-US" sz="2400" dirty="0"/>
              <a:t>，</a:t>
            </a:r>
            <a:r>
              <a:rPr lang="en-US" altLang="zh-CN" sz="2400" dirty="0"/>
              <a:t>Honeywell</a:t>
            </a:r>
            <a:r>
              <a:rPr lang="zh-CN" altLang="en-US" sz="2400" dirty="0"/>
              <a:t>中型机，北京大学</a:t>
            </a:r>
            <a:endParaRPr lang="en-US" altLang="zh-CN" sz="2400" dirty="0"/>
          </a:p>
          <a:p>
            <a:pPr>
              <a:lnSpc>
                <a:spcPct val="150000"/>
              </a:lnSpc>
            </a:pPr>
            <a:r>
              <a:rPr lang="en-US" altLang="zh-CN" sz="2400" dirty="0"/>
              <a:t>1992</a:t>
            </a:r>
            <a:r>
              <a:rPr lang="zh-CN" altLang="en-US" sz="2400" dirty="0"/>
              <a:t>年，</a:t>
            </a:r>
            <a:r>
              <a:rPr lang="en-US" altLang="zh-CN" sz="2400" dirty="0"/>
              <a:t>C</a:t>
            </a:r>
            <a:r>
              <a:rPr lang="zh-CN" altLang="en-US" sz="2400" dirty="0"/>
              <a:t>语言和</a:t>
            </a:r>
            <a:r>
              <a:rPr lang="en-US" altLang="zh-CN" sz="2400" dirty="0"/>
              <a:t>SAS</a:t>
            </a:r>
            <a:r>
              <a:rPr lang="zh-CN" altLang="en-US" sz="2400" dirty="0"/>
              <a:t>，</a:t>
            </a:r>
            <a:r>
              <a:rPr lang="en-US" altLang="zh-CN" sz="2400" dirty="0"/>
              <a:t>286</a:t>
            </a:r>
            <a:r>
              <a:rPr lang="zh-CN" altLang="en-US" sz="2400" dirty="0"/>
              <a:t>，硬盘高达</a:t>
            </a:r>
            <a:r>
              <a:rPr lang="en-US" altLang="zh-CN" sz="2400" dirty="0"/>
              <a:t>200M</a:t>
            </a:r>
            <a:r>
              <a:rPr lang="zh-CN" altLang="en-US" sz="2400" dirty="0"/>
              <a:t>，中科院</a:t>
            </a:r>
            <a:endParaRPr lang="en-US" altLang="zh-CN" sz="2400" dirty="0"/>
          </a:p>
          <a:p>
            <a:pPr>
              <a:lnSpc>
                <a:spcPct val="150000"/>
              </a:lnSpc>
            </a:pPr>
            <a:r>
              <a:rPr lang="en-US" altLang="zh-CN" sz="2400" dirty="0"/>
              <a:t>1996</a:t>
            </a:r>
            <a:r>
              <a:rPr lang="zh-CN" altLang="en-US" sz="2400" dirty="0"/>
              <a:t>年，请一个研究生帮忙组装了一台电脑，内存高达</a:t>
            </a:r>
            <a:r>
              <a:rPr lang="en-US" altLang="zh-CN" sz="2400" dirty="0"/>
              <a:t>8M</a:t>
            </a:r>
            <a:r>
              <a:rPr lang="zh-CN" altLang="en-US" sz="2400" dirty="0"/>
              <a:t>，中关村电子大卖场</a:t>
            </a:r>
            <a:endParaRPr lang="en-US" altLang="zh-CN" sz="2400" dirty="0"/>
          </a:p>
          <a:p>
            <a:pPr>
              <a:lnSpc>
                <a:spcPct val="150000"/>
              </a:lnSpc>
            </a:pPr>
            <a:r>
              <a:rPr lang="zh-CN" altLang="en-US" sz="2400" dirty="0"/>
              <a:t>不变的是：</a:t>
            </a:r>
            <a:r>
              <a:rPr lang="en-US" altLang="zh-CN" sz="2400" dirty="0"/>
              <a:t>6000RMB</a:t>
            </a:r>
            <a:r>
              <a:rPr lang="zh-CN" altLang="en-US" sz="2400" dirty="0"/>
              <a:t>就可以得到满意的配置</a:t>
            </a:r>
            <a:endParaRPr lang="en-US" altLang="zh-CN" sz="2400" dirty="0"/>
          </a:p>
          <a:p>
            <a:pPr>
              <a:lnSpc>
                <a:spcPct val="150000"/>
              </a:lnSpc>
            </a:pPr>
            <a:r>
              <a:rPr lang="en-US" altLang="zh-CN" sz="2400" dirty="0"/>
              <a:t>1999</a:t>
            </a:r>
            <a:r>
              <a:rPr lang="zh-CN" altLang="en-US" sz="2400" dirty="0"/>
              <a:t>年，开始使用</a:t>
            </a:r>
            <a:r>
              <a:rPr lang="en-US" altLang="zh-CN" sz="2400" dirty="0"/>
              <a:t>Excel</a:t>
            </a:r>
            <a:r>
              <a:rPr lang="zh-CN" altLang="en-US" sz="2400" dirty="0"/>
              <a:t>，香港友邦保险精算部</a:t>
            </a:r>
            <a:endParaRPr lang="en-US" altLang="zh-CN" sz="2400" dirty="0"/>
          </a:p>
          <a:p>
            <a:pPr>
              <a:lnSpc>
                <a:spcPct val="150000"/>
              </a:lnSpc>
            </a:pPr>
            <a:r>
              <a:rPr lang="en-US" altLang="zh-CN" sz="2400" dirty="0"/>
              <a:t>2000</a:t>
            </a:r>
            <a:r>
              <a:rPr lang="zh-CN" altLang="en-US" sz="2400" dirty="0"/>
              <a:t>年，学习</a:t>
            </a:r>
            <a:r>
              <a:rPr lang="en-US" altLang="zh-CN" sz="2400" dirty="0"/>
              <a:t>Excel VBA</a:t>
            </a:r>
            <a:r>
              <a:rPr lang="zh-CN" altLang="en-US" sz="2400" dirty="0"/>
              <a:t>，香港友邦保险精算部</a:t>
            </a:r>
            <a:endParaRPr lang="en-US" altLang="zh-CN" sz="2400" dirty="0"/>
          </a:p>
          <a:p>
            <a:pPr>
              <a:lnSpc>
                <a:spcPct val="150000"/>
              </a:lnSpc>
            </a:pPr>
            <a:r>
              <a:rPr lang="en-US" altLang="zh-CN" sz="2400" dirty="0"/>
              <a:t>2003</a:t>
            </a:r>
            <a:r>
              <a:rPr lang="zh-CN" altLang="en-US" sz="2400" dirty="0"/>
              <a:t>年，组织学生编写养老金测算软件，</a:t>
            </a:r>
            <a:r>
              <a:rPr lang="en-US" altLang="zh-CN" sz="2400" dirty="0"/>
              <a:t>3000</a:t>
            </a:r>
            <a:r>
              <a:rPr lang="zh-CN" altLang="en-US" sz="2400" dirty="0"/>
              <a:t>行</a:t>
            </a:r>
            <a:r>
              <a:rPr lang="en-US" altLang="zh-CN" sz="2400" dirty="0"/>
              <a:t>+</a:t>
            </a:r>
            <a:r>
              <a:rPr lang="zh-CN" altLang="en-US" sz="2400" dirty="0"/>
              <a:t>代码</a:t>
            </a:r>
            <a:endParaRPr lang="en-US" altLang="zh-CN" sz="2400" dirty="0"/>
          </a:p>
          <a:p>
            <a:pPr>
              <a:lnSpc>
                <a:spcPct val="150000"/>
              </a:lnSpc>
            </a:pPr>
            <a:r>
              <a:rPr lang="en-US" altLang="zh-CN" sz="2400" dirty="0"/>
              <a:t>2005</a:t>
            </a:r>
            <a:r>
              <a:rPr lang="zh-CN" altLang="en-US" sz="2400" dirty="0"/>
              <a:t>年，开设课程“</a:t>
            </a:r>
            <a:r>
              <a:rPr lang="en-US" altLang="zh-CN" sz="2400" dirty="0"/>
              <a:t>Excel VBA</a:t>
            </a:r>
            <a:r>
              <a:rPr lang="zh-CN" altLang="en-US" sz="2400" dirty="0"/>
              <a:t>”，学习</a:t>
            </a:r>
            <a:r>
              <a:rPr lang="en-US" altLang="zh-CN" sz="2400" dirty="0"/>
              <a:t>R</a:t>
            </a:r>
            <a:r>
              <a:rPr lang="zh-CN" altLang="en-US" sz="2400" dirty="0"/>
              <a:t>语言</a:t>
            </a:r>
            <a:endParaRPr lang="en-US" altLang="zh-CN" sz="2400" dirty="0"/>
          </a:p>
          <a:p>
            <a:pPr>
              <a:lnSpc>
                <a:spcPct val="150000"/>
              </a:lnSpc>
            </a:pPr>
            <a:r>
              <a:rPr lang="en-US" altLang="zh-CN" sz="2400" dirty="0"/>
              <a:t>200</a:t>
            </a:r>
            <a:r>
              <a:rPr lang="zh-CN" altLang="en-US" sz="2400" dirty="0"/>
              <a:t>？年，某合资保险公司开业材料，精算和财务预算工作簿，合作方四大之一</a:t>
            </a:r>
          </a:p>
        </p:txBody>
      </p:sp>
    </p:spTree>
    <p:extLst>
      <p:ext uri="{BB962C8B-B14F-4D97-AF65-F5344CB8AC3E}">
        <p14:creationId xmlns:p14="http://schemas.microsoft.com/office/powerpoint/2010/main" val="3473343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建模设计从假设和条款的量化开始：</a:t>
            </a:r>
            <a:r>
              <a:rPr lang="en-US" altLang="zh-CN" dirty="0"/>
              <a:t>KISS</a:t>
            </a:r>
            <a:r>
              <a:rPr lang="zh-CN" altLang="en-US" dirty="0"/>
              <a:t>原则</a:t>
            </a:r>
          </a:p>
        </p:txBody>
      </p:sp>
      <p:sp>
        <p:nvSpPr>
          <p:cNvPr id="3" name="内容占位符 2"/>
          <p:cNvSpPr>
            <a:spLocks noGrp="1"/>
          </p:cNvSpPr>
          <p:nvPr>
            <p:ph idx="1"/>
          </p:nvPr>
        </p:nvSpPr>
        <p:spPr/>
        <p:txBody>
          <a:bodyPr>
            <a:normAutofit/>
          </a:bodyPr>
          <a:lstStyle/>
          <a:p>
            <a:r>
              <a:rPr lang="en-US" altLang="zh-CN" dirty="0"/>
              <a:t>Spreadsheet</a:t>
            </a:r>
            <a:r>
              <a:rPr lang="zh-CN" altLang="en-US" dirty="0"/>
              <a:t>要展开整个过程，如何将假设和条款表达成比较好用的格式，就是设计的第一步。</a:t>
            </a:r>
            <a:endParaRPr lang="en-US" altLang="zh-CN" dirty="0"/>
          </a:p>
          <a:p>
            <a:r>
              <a:rPr lang="en-US" altLang="zh-CN" dirty="0"/>
              <a:t>KISS</a:t>
            </a:r>
            <a:r>
              <a:rPr lang="zh-CN" altLang="en-US" dirty="0"/>
              <a:t>原则：</a:t>
            </a:r>
            <a:endParaRPr lang="en-US" altLang="zh-CN" dirty="0"/>
          </a:p>
          <a:p>
            <a:r>
              <a:rPr lang="zh-CN" altLang="en-US" dirty="0"/>
              <a:t>电子表格模型需要的输入是什么样的？也是完全展开的形式，即用列表法展示所有未来时点上的取值。</a:t>
            </a:r>
            <a:endParaRPr lang="en-US" altLang="zh-CN" dirty="0"/>
          </a:p>
          <a:p>
            <a:r>
              <a:rPr lang="zh-CN" altLang="en-US" dirty="0"/>
              <a:t>不要在模型中判断某年的某个变量应该等于几，最好是分离成两个部分</a:t>
            </a:r>
            <a:endParaRPr lang="en-US" altLang="zh-CN" dirty="0"/>
          </a:p>
          <a:p>
            <a:pPr lvl="1"/>
            <a:r>
              <a:rPr lang="zh-CN" altLang="en-US" dirty="0"/>
              <a:t>有一个“预处理”部分，将各种假设描述转变成傻瓜式的展开型。</a:t>
            </a:r>
            <a:endParaRPr lang="en-US" altLang="zh-CN" dirty="0"/>
          </a:p>
          <a:p>
            <a:pPr lvl="1"/>
            <a:r>
              <a:rPr lang="zh-CN" altLang="en-US" dirty="0"/>
              <a:t>计算模块只需按照下标，在表函数中查找即可。</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504184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附息债券的例子</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0203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4" y="71244"/>
            <a:ext cx="10515600" cy="481370"/>
          </a:xfrm>
        </p:spPr>
        <p:txBody>
          <a:bodyPr>
            <a:normAutofit fontScale="90000"/>
          </a:bodyPr>
          <a:lstStyle/>
          <a:p>
            <a:r>
              <a:rPr lang="zh-CN" altLang="en-US" dirty="0"/>
              <a:t>通用原型九步法：用单变量求解得到还款额</a:t>
            </a:r>
          </a:p>
        </p:txBody>
      </p:sp>
      <p:pic>
        <p:nvPicPr>
          <p:cNvPr id="4" name="图片 3"/>
          <p:cNvPicPr>
            <a:picLocks noChangeAspect="1"/>
          </p:cNvPicPr>
          <p:nvPr/>
        </p:nvPicPr>
        <p:blipFill>
          <a:blip r:embed="rId2"/>
          <a:stretch>
            <a:fillRect/>
          </a:stretch>
        </p:blipFill>
        <p:spPr>
          <a:xfrm>
            <a:off x="3315193" y="2092335"/>
            <a:ext cx="8684669" cy="2736304"/>
          </a:xfrm>
          <a:prstGeom prst="rect">
            <a:avLst/>
          </a:prstGeom>
        </p:spPr>
      </p:pic>
      <p:sp>
        <p:nvSpPr>
          <p:cNvPr id="5" name="流程图: 联系 4"/>
          <p:cNvSpPr/>
          <p:nvPr/>
        </p:nvSpPr>
        <p:spPr>
          <a:xfrm>
            <a:off x="4243421" y="2693551"/>
            <a:ext cx="35382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6" name="流程图: 联系 5"/>
          <p:cNvSpPr/>
          <p:nvPr/>
        </p:nvSpPr>
        <p:spPr>
          <a:xfrm>
            <a:off x="5827597" y="2621543"/>
            <a:ext cx="35382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7" name="流程图: 联系 6"/>
          <p:cNvSpPr/>
          <p:nvPr/>
        </p:nvSpPr>
        <p:spPr>
          <a:xfrm>
            <a:off x="5827597" y="3210183"/>
            <a:ext cx="35382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8" name="流程图: 联系 7"/>
          <p:cNvSpPr/>
          <p:nvPr/>
        </p:nvSpPr>
        <p:spPr>
          <a:xfrm>
            <a:off x="8612870" y="3441859"/>
            <a:ext cx="35382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sp>
        <p:nvSpPr>
          <p:cNvPr id="9" name="流程图: 联系 8"/>
          <p:cNvSpPr/>
          <p:nvPr/>
        </p:nvSpPr>
        <p:spPr>
          <a:xfrm>
            <a:off x="4472021" y="4223794"/>
            <a:ext cx="35382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5</a:t>
            </a:r>
            <a:endParaRPr lang="zh-CN" altLang="en-US" sz="2400" dirty="0"/>
          </a:p>
        </p:txBody>
      </p:sp>
      <p:sp>
        <p:nvSpPr>
          <p:cNvPr id="10" name="流程图: 联系 9"/>
          <p:cNvSpPr/>
          <p:nvPr/>
        </p:nvSpPr>
        <p:spPr>
          <a:xfrm>
            <a:off x="5950474" y="4244568"/>
            <a:ext cx="35382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6</a:t>
            </a:r>
            <a:endParaRPr lang="zh-CN" altLang="en-US" sz="2400" dirty="0"/>
          </a:p>
        </p:txBody>
      </p:sp>
      <p:sp>
        <p:nvSpPr>
          <p:cNvPr id="11" name="流程图: 联系 10"/>
          <p:cNvSpPr/>
          <p:nvPr/>
        </p:nvSpPr>
        <p:spPr>
          <a:xfrm>
            <a:off x="7428927" y="3702024"/>
            <a:ext cx="35382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7</a:t>
            </a:r>
            <a:endParaRPr lang="zh-CN" altLang="en-US" sz="2400" dirty="0"/>
          </a:p>
        </p:txBody>
      </p:sp>
      <p:sp>
        <p:nvSpPr>
          <p:cNvPr id="12" name="流程图: 联系 11"/>
          <p:cNvSpPr/>
          <p:nvPr/>
        </p:nvSpPr>
        <p:spPr>
          <a:xfrm>
            <a:off x="7428927" y="4464854"/>
            <a:ext cx="35382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8</a:t>
            </a:r>
            <a:endParaRPr lang="zh-CN" altLang="en-US" sz="2400" dirty="0"/>
          </a:p>
        </p:txBody>
      </p:sp>
      <p:sp>
        <p:nvSpPr>
          <p:cNvPr id="14" name="文本框 13"/>
          <p:cNvSpPr txBox="1"/>
          <p:nvPr/>
        </p:nvSpPr>
        <p:spPr>
          <a:xfrm>
            <a:off x="79553" y="4420814"/>
            <a:ext cx="3235640" cy="1477328"/>
          </a:xfrm>
          <a:prstGeom prst="rect">
            <a:avLst/>
          </a:prstGeom>
          <a:noFill/>
        </p:spPr>
        <p:txBody>
          <a:bodyPr wrap="square" rtlCol="0">
            <a:spAutoFit/>
          </a:bodyPr>
          <a:lstStyle/>
          <a:p>
            <a:r>
              <a:rPr lang="zh-CN" altLang="en-US" dirty="0"/>
              <a:t>现在我们关注的函数关系是：</a:t>
            </a:r>
            <a:r>
              <a:rPr lang="en-US" altLang="zh-CN" dirty="0">
                <a:solidFill>
                  <a:srgbClr val="FF0000"/>
                </a:solidFill>
              </a:rPr>
              <a:t>B5</a:t>
            </a:r>
            <a:r>
              <a:rPr lang="zh-CN" altLang="en-US" dirty="0">
                <a:solidFill>
                  <a:srgbClr val="FF0000"/>
                </a:solidFill>
              </a:rPr>
              <a:t>的值如何影响</a:t>
            </a:r>
            <a:r>
              <a:rPr lang="en-US" altLang="zh-CN" dirty="0">
                <a:solidFill>
                  <a:srgbClr val="FF0000"/>
                </a:solidFill>
              </a:rPr>
              <a:t>F12</a:t>
            </a:r>
            <a:r>
              <a:rPr lang="zh-CN" altLang="en-US" dirty="0"/>
              <a:t>。</a:t>
            </a:r>
            <a:endParaRPr lang="en-US" altLang="zh-CN" dirty="0"/>
          </a:p>
          <a:p>
            <a:r>
              <a:rPr lang="zh-CN" altLang="en-US" dirty="0"/>
              <a:t>从计算分期付款额的目的出发，</a:t>
            </a:r>
            <a:endParaRPr lang="en-US" altLang="zh-CN" dirty="0"/>
          </a:p>
          <a:p>
            <a:r>
              <a:rPr lang="zh-CN" altLang="en-US" dirty="0"/>
              <a:t>问题转化成</a:t>
            </a:r>
            <a:r>
              <a:rPr lang="en-US" altLang="zh-CN" dirty="0"/>
              <a:t>B5</a:t>
            </a:r>
            <a:r>
              <a:rPr lang="zh-CN" altLang="en-US" dirty="0"/>
              <a:t>取什么值的时候，</a:t>
            </a:r>
            <a:r>
              <a:rPr lang="en-US" altLang="zh-CN" dirty="0"/>
              <a:t>F12</a:t>
            </a:r>
            <a:r>
              <a:rPr lang="zh-CN" altLang="en-US" dirty="0"/>
              <a:t>会等于</a:t>
            </a:r>
            <a:r>
              <a:rPr lang="en-US" altLang="zh-CN" dirty="0"/>
              <a:t>0</a:t>
            </a:r>
            <a:r>
              <a:rPr lang="zh-CN" altLang="en-US" dirty="0"/>
              <a:t>。</a:t>
            </a:r>
            <a:endParaRPr lang="en-US" altLang="zh-CN" dirty="0"/>
          </a:p>
        </p:txBody>
      </p:sp>
      <p:sp>
        <p:nvSpPr>
          <p:cNvPr id="15" name="文本框 14"/>
          <p:cNvSpPr txBox="1"/>
          <p:nvPr/>
        </p:nvSpPr>
        <p:spPr>
          <a:xfrm>
            <a:off x="9163802" y="1167710"/>
            <a:ext cx="3005951"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000" dirty="0"/>
              <a:t>数字标明的是建模步骤；</a:t>
            </a:r>
            <a:endParaRPr lang="en-US" altLang="zh-CN" sz="2000" dirty="0"/>
          </a:p>
          <a:p>
            <a:r>
              <a:rPr lang="zh-CN" altLang="en-US" sz="2000" dirty="0"/>
              <a:t>按功能块划分</a:t>
            </a:r>
            <a:endParaRPr lang="en-US" altLang="zh-CN" sz="2000" dirty="0"/>
          </a:p>
        </p:txBody>
      </p:sp>
      <p:sp>
        <p:nvSpPr>
          <p:cNvPr id="3" name="日期占位符 2"/>
          <p:cNvSpPr>
            <a:spLocks noGrp="1"/>
          </p:cNvSpPr>
          <p:nvPr>
            <p:ph type="dt" sz="half" idx="10"/>
          </p:nvPr>
        </p:nvSpPr>
        <p:spPr/>
        <p:txBody>
          <a:bodyPr/>
          <a:lstStyle/>
          <a:p>
            <a:fld id="{12FD71E8-F2EF-4B4E-883F-BD1F40E7DA0F}" type="datetime1">
              <a:rPr lang="zh-CN" altLang="en-US" smtClean="0"/>
              <a:t>2019/4/19</a:t>
            </a:fld>
            <a:endParaRPr lang="zh-CN" altLang="en-US"/>
          </a:p>
        </p:txBody>
      </p:sp>
      <p:sp>
        <p:nvSpPr>
          <p:cNvPr id="16" name="页脚占位符 15"/>
          <p:cNvSpPr>
            <a:spLocks noGrp="1"/>
          </p:cNvSpPr>
          <p:nvPr>
            <p:ph type="ftr" sz="quarter" idx="11"/>
          </p:nvPr>
        </p:nvSpPr>
        <p:spPr/>
        <p:txBody>
          <a:bodyPr/>
          <a:lstStyle/>
          <a:p>
            <a:r>
              <a:rPr lang="zh-CN" altLang="en-US"/>
              <a:t>中国人民大学统计学院  黄向阳</a:t>
            </a:r>
          </a:p>
        </p:txBody>
      </p:sp>
      <p:sp>
        <p:nvSpPr>
          <p:cNvPr id="17" name="灯片编号占位符 16"/>
          <p:cNvSpPr>
            <a:spLocks noGrp="1"/>
          </p:cNvSpPr>
          <p:nvPr>
            <p:ph type="sldNum" sz="quarter" idx="12"/>
          </p:nvPr>
        </p:nvSpPr>
        <p:spPr/>
        <p:txBody>
          <a:bodyPr/>
          <a:lstStyle/>
          <a:p>
            <a:fld id="{63882A27-12C9-49D4-8551-A64298AE96A6}" type="slidenum">
              <a:rPr lang="zh-CN" altLang="en-US" smtClean="0"/>
              <a:t>32</a:t>
            </a:fld>
            <a:endParaRPr lang="zh-CN" altLang="en-US"/>
          </a:p>
        </p:txBody>
      </p:sp>
      <p:sp>
        <p:nvSpPr>
          <p:cNvPr id="18" name="文本框 17"/>
          <p:cNvSpPr txBox="1"/>
          <p:nvPr/>
        </p:nvSpPr>
        <p:spPr>
          <a:xfrm>
            <a:off x="1548384" y="1085088"/>
            <a:ext cx="133882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t>变量表说明</a:t>
            </a:r>
          </a:p>
        </p:txBody>
      </p:sp>
      <p:cxnSp>
        <p:nvCxnSpPr>
          <p:cNvPr id="20" name="直接箭头连接符 19"/>
          <p:cNvCxnSpPr>
            <a:stCxn id="18" idx="2"/>
            <a:endCxn id="5" idx="1"/>
          </p:cNvCxnSpPr>
          <p:nvPr/>
        </p:nvCxnSpPr>
        <p:spPr>
          <a:xfrm>
            <a:off x="2217798" y="1454420"/>
            <a:ext cx="2077440" cy="128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258421" y="900422"/>
            <a:ext cx="180049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t>定义单元格名称</a:t>
            </a:r>
          </a:p>
        </p:txBody>
      </p:sp>
      <p:cxnSp>
        <p:nvCxnSpPr>
          <p:cNvPr id="24" name="直接箭头连接符 23"/>
          <p:cNvCxnSpPr>
            <a:stCxn id="22" idx="2"/>
            <a:endCxn id="6" idx="1"/>
          </p:cNvCxnSpPr>
          <p:nvPr/>
        </p:nvCxnSpPr>
        <p:spPr>
          <a:xfrm>
            <a:off x="4158668" y="1269754"/>
            <a:ext cx="1720746" cy="1393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628434" y="962997"/>
            <a:ext cx="180049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t>给定付款的初值</a:t>
            </a:r>
          </a:p>
        </p:txBody>
      </p:sp>
      <p:cxnSp>
        <p:nvCxnSpPr>
          <p:cNvPr id="28" name="直接箭头连接符 27"/>
          <p:cNvCxnSpPr>
            <a:stCxn id="26" idx="2"/>
            <a:endCxn id="7" idx="7"/>
          </p:cNvCxnSpPr>
          <p:nvPr/>
        </p:nvCxnSpPr>
        <p:spPr>
          <a:xfrm flipH="1">
            <a:off x="6129608" y="1332329"/>
            <a:ext cx="399073" cy="1920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166205" y="1444709"/>
            <a:ext cx="156966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t>设定时间框架</a:t>
            </a:r>
          </a:p>
        </p:txBody>
      </p:sp>
      <p:cxnSp>
        <p:nvCxnSpPr>
          <p:cNvPr id="34" name="直接箭头连接符 33"/>
          <p:cNvCxnSpPr>
            <a:stCxn id="32" idx="2"/>
            <a:endCxn id="8" idx="1"/>
          </p:cNvCxnSpPr>
          <p:nvPr/>
        </p:nvCxnSpPr>
        <p:spPr>
          <a:xfrm>
            <a:off x="7951035" y="1814041"/>
            <a:ext cx="713652" cy="166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572009" y="2479058"/>
            <a:ext cx="249299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t>建立存量、流量和流率</a:t>
            </a:r>
          </a:p>
        </p:txBody>
      </p:sp>
      <p:cxnSp>
        <p:nvCxnSpPr>
          <p:cNvPr id="38" name="直接箭头连接符 37"/>
          <p:cNvCxnSpPr>
            <a:stCxn id="36" idx="2"/>
            <a:endCxn id="9" idx="1"/>
          </p:cNvCxnSpPr>
          <p:nvPr/>
        </p:nvCxnSpPr>
        <p:spPr>
          <a:xfrm>
            <a:off x="1818504" y="2848390"/>
            <a:ext cx="2705334" cy="1417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386338" y="5352390"/>
            <a:ext cx="1569660"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t>先完成第一年</a:t>
            </a:r>
            <a:endParaRPr lang="en-US" altLang="zh-CN" dirty="0"/>
          </a:p>
          <a:p>
            <a:r>
              <a:rPr lang="zh-CN" altLang="en-US" dirty="0"/>
              <a:t>业务逻辑：</a:t>
            </a:r>
            <a:endParaRPr lang="en-US" altLang="zh-CN" dirty="0"/>
          </a:p>
          <a:p>
            <a:r>
              <a:rPr lang="zh-CN" altLang="en-US" dirty="0"/>
              <a:t>利息优先</a:t>
            </a:r>
          </a:p>
        </p:txBody>
      </p:sp>
      <p:cxnSp>
        <p:nvCxnSpPr>
          <p:cNvPr id="43" name="直接箭头连接符 42"/>
          <p:cNvCxnSpPr>
            <a:stCxn id="41" idx="0"/>
            <a:endCxn id="10" idx="2"/>
          </p:cNvCxnSpPr>
          <p:nvPr/>
        </p:nvCxnSpPr>
        <p:spPr>
          <a:xfrm flipV="1">
            <a:off x="4171168" y="4388584"/>
            <a:ext cx="1779306" cy="963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288639" y="5334130"/>
            <a:ext cx="2031325"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t>第一年年末余额</a:t>
            </a:r>
            <a:endParaRPr lang="en-US" altLang="zh-CN" dirty="0"/>
          </a:p>
          <a:p>
            <a:r>
              <a:rPr lang="zh-CN" altLang="en-US" dirty="0"/>
              <a:t>转回第二年初</a:t>
            </a:r>
            <a:endParaRPr lang="en-US" altLang="zh-CN" dirty="0"/>
          </a:p>
          <a:p>
            <a:r>
              <a:rPr lang="zh-CN" altLang="en-US" dirty="0"/>
              <a:t>（初学者不适应）</a:t>
            </a:r>
          </a:p>
        </p:txBody>
      </p:sp>
      <p:cxnSp>
        <p:nvCxnSpPr>
          <p:cNvPr id="48" name="直接箭头连接符 47"/>
          <p:cNvCxnSpPr>
            <a:stCxn id="46" idx="0"/>
            <a:endCxn id="11" idx="2"/>
          </p:cNvCxnSpPr>
          <p:nvPr/>
        </p:nvCxnSpPr>
        <p:spPr>
          <a:xfrm flipV="1">
            <a:off x="6304302" y="3846040"/>
            <a:ext cx="1124625" cy="1488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7600198" y="5275606"/>
            <a:ext cx="156360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dirty="0"/>
              <a:t>第二年其余部分的业务逻辑是否可复制第一年？</a:t>
            </a:r>
            <a:endParaRPr lang="en-US" altLang="zh-CN" dirty="0"/>
          </a:p>
        </p:txBody>
      </p:sp>
      <p:cxnSp>
        <p:nvCxnSpPr>
          <p:cNvPr id="55" name="直接箭头连接符 54"/>
          <p:cNvCxnSpPr>
            <a:stCxn id="51" idx="0"/>
            <a:endCxn id="12" idx="5"/>
          </p:cNvCxnSpPr>
          <p:nvPr/>
        </p:nvCxnSpPr>
        <p:spPr>
          <a:xfrm flipH="1" flipV="1">
            <a:off x="7730938" y="4710705"/>
            <a:ext cx="651062" cy="564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9933864" y="5259884"/>
            <a:ext cx="156360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dirty="0"/>
              <a:t>从第三年起可以复制吗？或者说业务逻辑相同吗？</a:t>
            </a:r>
            <a:endParaRPr lang="en-US" altLang="zh-CN" dirty="0"/>
          </a:p>
        </p:txBody>
      </p:sp>
      <p:cxnSp>
        <p:nvCxnSpPr>
          <p:cNvPr id="59" name="直接箭头连接符 58"/>
          <p:cNvCxnSpPr/>
          <p:nvPr/>
        </p:nvCxnSpPr>
        <p:spPr>
          <a:xfrm flipV="1">
            <a:off x="8522208" y="4268952"/>
            <a:ext cx="3477654" cy="21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流程图: 联系 12"/>
          <p:cNvSpPr/>
          <p:nvPr/>
        </p:nvSpPr>
        <p:spPr>
          <a:xfrm>
            <a:off x="9933864" y="4127193"/>
            <a:ext cx="353828" cy="2880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9</a:t>
            </a:r>
            <a:endParaRPr lang="zh-CN" altLang="en-US" sz="2400" dirty="0"/>
          </a:p>
        </p:txBody>
      </p:sp>
      <p:cxnSp>
        <p:nvCxnSpPr>
          <p:cNvPr id="61" name="直接箭头连接符 60"/>
          <p:cNvCxnSpPr>
            <a:stCxn id="57" idx="0"/>
            <a:endCxn id="13" idx="4"/>
          </p:cNvCxnSpPr>
          <p:nvPr/>
        </p:nvCxnSpPr>
        <p:spPr>
          <a:xfrm flipH="1" flipV="1">
            <a:off x="10110778" y="4415225"/>
            <a:ext cx="604888" cy="844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0104" y="3049059"/>
            <a:ext cx="2723823" cy="92333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dirty="0"/>
              <a:t>这是事件驱动建模的关键</a:t>
            </a:r>
            <a:endParaRPr lang="en-US" altLang="zh-CN" dirty="0"/>
          </a:p>
          <a:p>
            <a:r>
              <a:rPr lang="zh-CN" altLang="en-US" dirty="0"/>
              <a:t>要对业务逻辑</a:t>
            </a:r>
            <a:endParaRPr lang="en-US" altLang="zh-CN" dirty="0"/>
          </a:p>
          <a:p>
            <a:r>
              <a:rPr lang="zh-CN" altLang="en-US" dirty="0"/>
              <a:t>做合适的抽象</a:t>
            </a:r>
          </a:p>
        </p:txBody>
      </p:sp>
    </p:spTree>
    <p:extLst>
      <p:ext uri="{BB962C8B-B14F-4D97-AF65-F5344CB8AC3E}">
        <p14:creationId xmlns:p14="http://schemas.microsoft.com/office/powerpoint/2010/main" val="182132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3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left)">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left)">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wipe(left)">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left)">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wipe(left)">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left)">
                                      <p:cBhvr>
                                        <p:cTn id="97" dur="500"/>
                                        <p:tgtEl>
                                          <p:spTgt spid="4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wipe(left)">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wipe(left)">
                                      <p:cBhvr>
                                        <p:cTn id="107" dur="5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wipe(left)">
                                      <p:cBhvr>
                                        <p:cTn id="112" dur="500"/>
                                        <p:tgtEl>
                                          <p:spTgt spid="4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wipe(left)">
                                      <p:cBhvr>
                                        <p:cTn id="117" dur="500"/>
                                        <p:tgtEl>
                                          <p:spTgt spid="4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2"/>
                                        </p:tgtEl>
                                        <p:attrNameLst>
                                          <p:attrName>style.visibility</p:attrName>
                                        </p:attrNameLst>
                                      </p:cBhvr>
                                      <p:to>
                                        <p:strVal val="visible"/>
                                      </p:to>
                                    </p:set>
                                    <p:animEffect transition="in" filter="wipe(left)">
                                      <p:cBhvr>
                                        <p:cTn id="122" dur="500"/>
                                        <p:tgtEl>
                                          <p:spTgt spid="1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wipe(left)">
                                      <p:cBhvr>
                                        <p:cTn id="127" dur="500"/>
                                        <p:tgtEl>
                                          <p:spTgt spid="5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wipe(left)">
                                      <p:cBhvr>
                                        <p:cTn id="132" dur="500"/>
                                        <p:tgtEl>
                                          <p:spTgt spid="5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3"/>
                                        </p:tgtEl>
                                        <p:attrNameLst>
                                          <p:attrName>style.visibility</p:attrName>
                                        </p:attrNameLst>
                                      </p:cBhvr>
                                      <p:to>
                                        <p:strVal val="visible"/>
                                      </p:to>
                                    </p:set>
                                    <p:animEffect transition="in" filter="wipe(left)">
                                      <p:cBhvr>
                                        <p:cTn id="137" dur="500"/>
                                        <p:tgtEl>
                                          <p:spTgt spid="13"/>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59"/>
                                        </p:tgtEl>
                                        <p:attrNameLst>
                                          <p:attrName>style.visibility</p:attrName>
                                        </p:attrNameLst>
                                      </p:cBhvr>
                                      <p:to>
                                        <p:strVal val="visible"/>
                                      </p:to>
                                    </p:set>
                                    <p:animEffect transition="in" filter="wipe(left)">
                                      <p:cBhvr>
                                        <p:cTn id="142" dur="500"/>
                                        <p:tgtEl>
                                          <p:spTgt spid="5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57"/>
                                        </p:tgtEl>
                                        <p:attrNameLst>
                                          <p:attrName>style.visibility</p:attrName>
                                        </p:attrNameLst>
                                      </p:cBhvr>
                                      <p:to>
                                        <p:strVal val="visible"/>
                                      </p:to>
                                    </p:set>
                                    <p:animEffect transition="in" filter="wipe(left)">
                                      <p:cBhvr>
                                        <p:cTn id="147" dur="500"/>
                                        <p:tgtEl>
                                          <p:spTgt spid="57"/>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wipe(left)">
                                      <p:cBhvr>
                                        <p:cTn id="152" dur="500"/>
                                        <p:tgtEl>
                                          <p:spTgt spid="61"/>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14"/>
                                        </p:tgtEl>
                                        <p:attrNameLst>
                                          <p:attrName>style.visibility</p:attrName>
                                        </p:attrNameLst>
                                      </p:cBhvr>
                                      <p:to>
                                        <p:strVal val="visible"/>
                                      </p:to>
                                    </p:set>
                                    <p:animEffect transition="in" filter="wipe(down)">
                                      <p:cBhvr>
                                        <p:cTn id="1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p:bldP spid="15" grpId="0" animBg="1"/>
      <p:bldP spid="18" grpId="0" animBg="1"/>
      <p:bldP spid="22" grpId="0" animBg="1"/>
      <p:bldP spid="26" grpId="0" animBg="1"/>
      <p:bldP spid="32" grpId="0" animBg="1"/>
      <p:bldP spid="36" grpId="0" animBg="1"/>
      <p:bldP spid="41" grpId="0" animBg="1"/>
      <p:bldP spid="46" grpId="0" animBg="1"/>
      <p:bldP spid="51" grpId="0" animBg="1"/>
      <p:bldP spid="57"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143" y="2005239"/>
            <a:ext cx="10515600" cy="2653847"/>
          </a:xfrm>
        </p:spPr>
        <p:txBody>
          <a:bodyPr>
            <a:normAutofit fontScale="90000"/>
          </a:bodyPr>
          <a:lstStyle/>
          <a:p>
            <a:r>
              <a:rPr lang="zh-CN" altLang="en-US" dirty="0"/>
              <a:t>亮点是：对现金串流有了足够的描述之后，求解并不依赖特定的函数。</a:t>
            </a:r>
            <a:br>
              <a:rPr lang="en-US" altLang="zh-CN" dirty="0"/>
            </a:br>
            <a:br>
              <a:rPr lang="en-US" altLang="zh-CN" dirty="0"/>
            </a:br>
            <a:r>
              <a:rPr lang="zh-CN" altLang="en-US" dirty="0"/>
              <a:t>也就是说，为现金流给出完整的描述更为重要，不用担心求解的困难。</a:t>
            </a:r>
          </a:p>
        </p:txBody>
      </p:sp>
    </p:spTree>
    <p:extLst>
      <p:ext uri="{BB962C8B-B14F-4D97-AF65-F5344CB8AC3E}">
        <p14:creationId xmlns:p14="http://schemas.microsoft.com/office/powerpoint/2010/main" val="922969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打开工作簿“生涯仿真表</a:t>
            </a:r>
            <a:r>
              <a:rPr lang="en-US" altLang="zh-CN" dirty="0"/>
              <a:t>CFP</a:t>
            </a:r>
            <a:r>
              <a:rPr lang="zh-CN" altLang="en-US" dirty="0"/>
              <a:t>”</a:t>
            </a:r>
          </a:p>
        </p:txBody>
      </p:sp>
      <p:sp>
        <p:nvSpPr>
          <p:cNvPr id="3" name="内容占位符 2"/>
          <p:cNvSpPr>
            <a:spLocks noGrp="1"/>
          </p:cNvSpPr>
          <p:nvPr>
            <p:ph idx="1"/>
          </p:nvPr>
        </p:nvSpPr>
        <p:spPr/>
        <p:txBody>
          <a:bodyPr/>
          <a:lstStyle/>
          <a:p>
            <a:r>
              <a:rPr lang="zh-CN" altLang="en-US" dirty="0"/>
              <a:t>查看布局</a:t>
            </a:r>
            <a:endParaRPr lang="en-US" altLang="zh-CN" dirty="0"/>
          </a:p>
          <a:p>
            <a:r>
              <a:rPr lang="zh-CN" altLang="en-US" dirty="0"/>
              <a:t>全局假设</a:t>
            </a:r>
            <a:endParaRPr lang="en-US" altLang="zh-CN" dirty="0"/>
          </a:p>
          <a:p>
            <a:r>
              <a:rPr lang="zh-CN" altLang="en-US" dirty="0"/>
              <a:t>变量表</a:t>
            </a:r>
            <a:endParaRPr lang="en-US" altLang="zh-CN" dirty="0"/>
          </a:p>
          <a:p>
            <a:r>
              <a:rPr lang="zh-CN" altLang="en-US" dirty="0"/>
              <a:t>解读公式的逻辑</a:t>
            </a:r>
            <a:endParaRPr lang="en-US" altLang="zh-CN" dirty="0"/>
          </a:p>
          <a:p>
            <a:r>
              <a:rPr lang="zh-CN" altLang="en-US" dirty="0"/>
              <a:t>公式复制有无改进余地？</a:t>
            </a:r>
            <a:endParaRPr lang="en-US" altLang="zh-CN" dirty="0"/>
          </a:p>
          <a:p>
            <a:r>
              <a:rPr lang="zh-CN" altLang="en-US" dirty="0"/>
              <a:t>布局有无改进余地？</a:t>
            </a:r>
            <a:endParaRPr lang="en-US" altLang="zh-CN" dirty="0"/>
          </a:p>
          <a:p>
            <a:r>
              <a:rPr lang="zh-CN" altLang="en-US" dirty="0"/>
              <a:t>表头转置的练习</a:t>
            </a:r>
          </a:p>
        </p:txBody>
      </p:sp>
    </p:spTree>
    <p:extLst>
      <p:ext uri="{BB962C8B-B14F-4D97-AF65-F5344CB8AC3E}">
        <p14:creationId xmlns:p14="http://schemas.microsoft.com/office/powerpoint/2010/main" val="570185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圆角矩形 70"/>
          <p:cNvSpPr/>
          <p:nvPr/>
        </p:nvSpPr>
        <p:spPr>
          <a:xfrm>
            <a:off x="4922377" y="229961"/>
            <a:ext cx="5768297" cy="17474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6" name="Oval 2"/>
          <p:cNvSpPr>
            <a:spLocks noChangeArrowheads="1"/>
          </p:cNvSpPr>
          <p:nvPr/>
        </p:nvSpPr>
        <p:spPr bwMode="auto">
          <a:xfrm>
            <a:off x="7143433" y="279881"/>
            <a:ext cx="1152258" cy="574542"/>
          </a:xfrm>
          <a:prstGeom prst="ellipse">
            <a:avLst/>
          </a:prstGeom>
          <a:solidFill>
            <a:srgbClr val="EBF1DE"/>
          </a:solidFill>
          <a:ln w="9525">
            <a:solidFill>
              <a:schemeClr val="tx1"/>
            </a:solidFill>
            <a:round/>
            <a:headEnd/>
            <a:tailEnd/>
          </a:ln>
          <a:effectLst/>
        </p:spPr>
        <p:txBody>
          <a:bodyPr wrap="none" anchor="ctr"/>
          <a:lstStyle/>
          <a:p>
            <a:pPr algn="ctr"/>
            <a:r>
              <a:rPr lang="zh-CN" altLang="en-US" sz="2000"/>
              <a:t>交易对手</a:t>
            </a:r>
          </a:p>
        </p:txBody>
      </p:sp>
      <p:sp>
        <p:nvSpPr>
          <p:cNvPr id="7" name="Oval 3"/>
          <p:cNvSpPr>
            <a:spLocks noChangeArrowheads="1"/>
          </p:cNvSpPr>
          <p:nvPr/>
        </p:nvSpPr>
        <p:spPr bwMode="auto">
          <a:xfrm>
            <a:off x="5376955" y="1178199"/>
            <a:ext cx="1152258" cy="574542"/>
          </a:xfrm>
          <a:prstGeom prst="ellipse">
            <a:avLst/>
          </a:prstGeom>
          <a:solidFill>
            <a:srgbClr val="EBF1DE"/>
          </a:solidFill>
          <a:ln w="9525">
            <a:solidFill>
              <a:schemeClr val="tx1"/>
            </a:solidFill>
            <a:round/>
            <a:headEnd/>
            <a:tailEnd/>
          </a:ln>
          <a:effectLst/>
        </p:spPr>
        <p:txBody>
          <a:bodyPr wrap="none" anchor="ctr"/>
          <a:lstStyle/>
          <a:p>
            <a:pPr algn="ctr"/>
            <a:r>
              <a:rPr lang="zh-CN" altLang="en-US" sz="2000"/>
              <a:t>风险因素</a:t>
            </a:r>
          </a:p>
        </p:txBody>
      </p:sp>
      <p:sp>
        <p:nvSpPr>
          <p:cNvPr id="8" name="Oval 4"/>
          <p:cNvSpPr>
            <a:spLocks noChangeArrowheads="1"/>
          </p:cNvSpPr>
          <p:nvPr/>
        </p:nvSpPr>
        <p:spPr bwMode="auto">
          <a:xfrm>
            <a:off x="7105342" y="1178199"/>
            <a:ext cx="1223680" cy="574542"/>
          </a:xfrm>
          <a:prstGeom prst="ellipse">
            <a:avLst/>
          </a:prstGeom>
          <a:solidFill>
            <a:srgbClr val="EBF1DE"/>
          </a:solidFill>
          <a:ln w="9525">
            <a:solidFill>
              <a:schemeClr val="tx1"/>
            </a:solidFill>
            <a:round/>
            <a:headEnd/>
            <a:tailEnd/>
          </a:ln>
          <a:effectLst/>
        </p:spPr>
        <p:txBody>
          <a:bodyPr wrap="none" anchor="ctr"/>
          <a:lstStyle/>
          <a:p>
            <a:pPr algn="ctr"/>
            <a:r>
              <a:rPr lang="zh-CN" altLang="en-US" sz="2000"/>
              <a:t>财务合同</a:t>
            </a:r>
          </a:p>
        </p:txBody>
      </p:sp>
      <p:sp>
        <p:nvSpPr>
          <p:cNvPr id="9" name="Oval 5"/>
          <p:cNvSpPr>
            <a:spLocks noChangeArrowheads="1"/>
          </p:cNvSpPr>
          <p:nvPr/>
        </p:nvSpPr>
        <p:spPr bwMode="auto">
          <a:xfrm>
            <a:off x="8832142" y="1202006"/>
            <a:ext cx="1152258" cy="574542"/>
          </a:xfrm>
          <a:prstGeom prst="ellipse">
            <a:avLst/>
          </a:prstGeom>
          <a:solidFill>
            <a:srgbClr val="EBF1DE"/>
          </a:solidFill>
          <a:ln w="9525">
            <a:solidFill>
              <a:schemeClr val="tx1"/>
            </a:solidFill>
            <a:round/>
            <a:headEnd/>
            <a:tailEnd/>
          </a:ln>
          <a:effectLst/>
        </p:spPr>
        <p:txBody>
          <a:bodyPr wrap="none" anchor="ctr"/>
          <a:lstStyle/>
          <a:p>
            <a:pPr algn="ctr"/>
            <a:r>
              <a:rPr lang="zh-CN" altLang="en-US" sz="2000"/>
              <a:t>行为</a:t>
            </a:r>
          </a:p>
        </p:txBody>
      </p:sp>
      <p:sp>
        <p:nvSpPr>
          <p:cNvPr id="11" name="Line 7"/>
          <p:cNvSpPr>
            <a:spLocks noChangeShapeType="1"/>
          </p:cNvSpPr>
          <p:nvPr/>
        </p:nvSpPr>
        <p:spPr bwMode="auto">
          <a:xfrm>
            <a:off x="4296116" y="2762230"/>
            <a:ext cx="719923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2" name="Text Box 8"/>
          <p:cNvSpPr txBox="1">
            <a:spLocks noChangeArrowheads="1"/>
          </p:cNvSpPr>
          <p:nvPr/>
        </p:nvSpPr>
        <p:spPr bwMode="auto">
          <a:xfrm>
            <a:off x="2928382" y="2205148"/>
            <a:ext cx="1917069"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事件串流</a:t>
            </a:r>
            <a:r>
              <a:rPr lang="en-US" altLang="zh-CN" sz="2000" dirty="0"/>
              <a:t>Events</a:t>
            </a:r>
          </a:p>
        </p:txBody>
      </p:sp>
      <p:sp>
        <p:nvSpPr>
          <p:cNvPr id="13" name="Oval 9"/>
          <p:cNvSpPr>
            <a:spLocks noChangeArrowheads="1"/>
          </p:cNvSpPr>
          <p:nvPr/>
        </p:nvSpPr>
        <p:spPr bwMode="auto">
          <a:xfrm>
            <a:off x="5880075" y="2690810"/>
            <a:ext cx="144429" cy="1444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4" name="Oval 10"/>
          <p:cNvSpPr>
            <a:spLocks noChangeArrowheads="1"/>
          </p:cNvSpPr>
          <p:nvPr/>
        </p:nvSpPr>
        <p:spPr bwMode="auto">
          <a:xfrm>
            <a:off x="6887904" y="2690810"/>
            <a:ext cx="144429" cy="1444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5" name="Oval 11"/>
          <p:cNvSpPr>
            <a:spLocks noChangeArrowheads="1"/>
          </p:cNvSpPr>
          <p:nvPr/>
        </p:nvSpPr>
        <p:spPr bwMode="auto">
          <a:xfrm>
            <a:off x="8040163" y="2690810"/>
            <a:ext cx="144429" cy="1444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 name="Oval 12"/>
          <p:cNvSpPr>
            <a:spLocks noChangeArrowheads="1"/>
          </p:cNvSpPr>
          <p:nvPr/>
        </p:nvSpPr>
        <p:spPr bwMode="auto">
          <a:xfrm>
            <a:off x="10344679" y="2689222"/>
            <a:ext cx="144429" cy="1444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7" name="Text Box 13"/>
          <p:cNvSpPr txBox="1">
            <a:spLocks noChangeArrowheads="1"/>
          </p:cNvSpPr>
          <p:nvPr/>
        </p:nvSpPr>
        <p:spPr bwMode="auto">
          <a:xfrm>
            <a:off x="5808654" y="2257522"/>
            <a:ext cx="402581"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E</a:t>
            </a:r>
            <a:r>
              <a:rPr lang="en-US" altLang="zh-CN" sz="2000" baseline="-25000"/>
              <a:t>1</a:t>
            </a:r>
          </a:p>
        </p:txBody>
      </p:sp>
      <p:sp>
        <p:nvSpPr>
          <p:cNvPr id="18" name="Text Box 14"/>
          <p:cNvSpPr txBox="1">
            <a:spLocks noChangeArrowheads="1"/>
          </p:cNvSpPr>
          <p:nvPr/>
        </p:nvSpPr>
        <p:spPr bwMode="auto">
          <a:xfrm>
            <a:off x="6745063" y="2257522"/>
            <a:ext cx="550735" cy="3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t>E</a:t>
            </a:r>
            <a:r>
              <a:rPr lang="en-US" altLang="zh-CN" sz="2000" baseline="-25000" dirty="0"/>
              <a:t>2</a:t>
            </a:r>
          </a:p>
        </p:txBody>
      </p:sp>
      <p:sp>
        <p:nvSpPr>
          <p:cNvPr id="19" name="Text Box 15"/>
          <p:cNvSpPr txBox="1">
            <a:spLocks noChangeArrowheads="1"/>
          </p:cNvSpPr>
          <p:nvPr/>
        </p:nvSpPr>
        <p:spPr bwMode="auto">
          <a:xfrm>
            <a:off x="7895733" y="2257522"/>
            <a:ext cx="531689" cy="3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t>E</a:t>
            </a:r>
            <a:r>
              <a:rPr lang="en-US" altLang="zh-CN" sz="2000" baseline="-25000" dirty="0"/>
              <a:t>3</a:t>
            </a:r>
          </a:p>
        </p:txBody>
      </p:sp>
      <p:sp>
        <p:nvSpPr>
          <p:cNvPr id="20" name="Text Box 16"/>
          <p:cNvSpPr txBox="1">
            <a:spLocks noChangeArrowheads="1"/>
          </p:cNvSpPr>
          <p:nvPr/>
        </p:nvSpPr>
        <p:spPr bwMode="auto">
          <a:xfrm>
            <a:off x="10200251" y="2251174"/>
            <a:ext cx="490423" cy="399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err="1"/>
              <a:t>E</a:t>
            </a:r>
            <a:r>
              <a:rPr lang="en-US" altLang="zh-CN" sz="2000" baseline="-25000" dirty="0" err="1"/>
              <a:t>n</a:t>
            </a:r>
            <a:endParaRPr lang="en-US" altLang="zh-CN" sz="2000" baseline="-25000" dirty="0"/>
          </a:p>
        </p:txBody>
      </p:sp>
      <p:sp>
        <p:nvSpPr>
          <p:cNvPr id="21" name="AutoShape 17"/>
          <p:cNvSpPr>
            <a:spLocks noChangeArrowheads="1"/>
          </p:cNvSpPr>
          <p:nvPr/>
        </p:nvSpPr>
        <p:spPr bwMode="auto">
          <a:xfrm>
            <a:off x="3935838" y="4004336"/>
            <a:ext cx="1441116" cy="576129"/>
          </a:xfrm>
          <a:prstGeom prst="flowChartAlternateProcess">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zh-CN" altLang="en-US" sz="2000"/>
              <a:t>流动性</a:t>
            </a:r>
          </a:p>
        </p:txBody>
      </p:sp>
      <p:sp>
        <p:nvSpPr>
          <p:cNvPr id="22" name="AutoShape 18"/>
          <p:cNvSpPr>
            <a:spLocks noChangeArrowheads="1"/>
          </p:cNvSpPr>
          <p:nvPr/>
        </p:nvSpPr>
        <p:spPr bwMode="auto">
          <a:xfrm>
            <a:off x="3935838" y="5443865"/>
            <a:ext cx="1441116" cy="576130"/>
          </a:xfrm>
          <a:prstGeom prst="flowChartAlternateProcess">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sz="2000"/>
              <a:t>LaR</a:t>
            </a:r>
          </a:p>
        </p:txBody>
      </p:sp>
      <p:sp>
        <p:nvSpPr>
          <p:cNvPr id="23" name="AutoShape 19"/>
          <p:cNvSpPr>
            <a:spLocks noChangeArrowheads="1"/>
          </p:cNvSpPr>
          <p:nvPr/>
        </p:nvSpPr>
        <p:spPr bwMode="auto">
          <a:xfrm>
            <a:off x="6743475" y="5443865"/>
            <a:ext cx="1441116" cy="576130"/>
          </a:xfrm>
          <a:prstGeom prst="flowChartAlternateProcess">
            <a:avLst/>
          </a:prstGeom>
          <a:solidFill>
            <a:srgbClr val="FFFF00"/>
          </a:solidFill>
          <a:ln w="9525">
            <a:solidFill>
              <a:schemeClr val="tx1"/>
            </a:solidFill>
            <a:miter lim="800000"/>
            <a:headEnd/>
            <a:tailEnd/>
          </a:ln>
          <a:effectLst/>
        </p:spPr>
        <p:txBody>
          <a:bodyPr wrap="none" anchor="ctr"/>
          <a:lstStyle/>
          <a:p>
            <a:pPr algn="ctr"/>
            <a:r>
              <a:rPr lang="en-US" altLang="zh-CN" sz="2000"/>
              <a:t>EaR</a:t>
            </a:r>
          </a:p>
        </p:txBody>
      </p:sp>
      <p:sp>
        <p:nvSpPr>
          <p:cNvPr id="24" name="AutoShape 20"/>
          <p:cNvSpPr>
            <a:spLocks noChangeArrowheads="1"/>
          </p:cNvSpPr>
          <p:nvPr/>
        </p:nvSpPr>
        <p:spPr bwMode="auto">
          <a:xfrm>
            <a:off x="9479692" y="5443865"/>
            <a:ext cx="1441116" cy="576130"/>
          </a:xfrm>
          <a:prstGeom prst="flowChartAlternateProcess">
            <a:avLst/>
          </a:prstGeom>
          <a:solidFill>
            <a:srgbClr val="FF0000"/>
          </a:solidFill>
          <a:ln w="9525">
            <a:solidFill>
              <a:schemeClr val="tx1"/>
            </a:solidFill>
            <a:miter lim="800000"/>
            <a:headEnd/>
            <a:tailEnd/>
          </a:ln>
          <a:effectLst/>
        </p:spPr>
        <p:txBody>
          <a:bodyPr wrap="none" anchor="ctr"/>
          <a:lstStyle/>
          <a:p>
            <a:pPr algn="ctr"/>
            <a:r>
              <a:rPr lang="en-US" altLang="zh-CN" sz="2000"/>
              <a:t>VaR</a:t>
            </a:r>
          </a:p>
        </p:txBody>
      </p:sp>
      <p:sp>
        <p:nvSpPr>
          <p:cNvPr id="25" name="AutoShape 21"/>
          <p:cNvSpPr>
            <a:spLocks noChangeArrowheads="1"/>
          </p:cNvSpPr>
          <p:nvPr/>
        </p:nvSpPr>
        <p:spPr bwMode="auto">
          <a:xfrm>
            <a:off x="9479692" y="4507457"/>
            <a:ext cx="1441116" cy="576130"/>
          </a:xfrm>
          <a:prstGeom prst="flowChartAlternateProcess">
            <a:avLst/>
          </a:prstGeom>
          <a:solidFill>
            <a:srgbClr val="FF0000"/>
          </a:solidFill>
          <a:ln w="9525">
            <a:solidFill>
              <a:schemeClr val="tx1"/>
            </a:solidFill>
            <a:miter lim="800000"/>
            <a:headEnd/>
            <a:tailEnd/>
          </a:ln>
          <a:effectLst/>
        </p:spPr>
        <p:txBody>
          <a:bodyPr wrap="none" anchor="ctr"/>
          <a:lstStyle/>
          <a:p>
            <a:pPr algn="ctr"/>
            <a:r>
              <a:rPr lang="zh-CN" altLang="en-US" sz="2000"/>
              <a:t>敏感性</a:t>
            </a:r>
          </a:p>
        </p:txBody>
      </p:sp>
      <p:sp>
        <p:nvSpPr>
          <p:cNvPr id="26" name="AutoShape 22"/>
          <p:cNvSpPr>
            <a:spLocks noChangeArrowheads="1"/>
          </p:cNvSpPr>
          <p:nvPr/>
        </p:nvSpPr>
        <p:spPr bwMode="auto">
          <a:xfrm>
            <a:off x="6743475" y="4507457"/>
            <a:ext cx="1441116" cy="576130"/>
          </a:xfrm>
          <a:prstGeom prst="flowChartAlternateProcess">
            <a:avLst/>
          </a:prstGeom>
          <a:solidFill>
            <a:srgbClr val="FFFF00"/>
          </a:solidFill>
          <a:ln w="9525">
            <a:solidFill>
              <a:schemeClr val="tx1"/>
            </a:solidFill>
            <a:miter lim="800000"/>
            <a:headEnd/>
            <a:tailEnd/>
          </a:ln>
          <a:effectLst/>
        </p:spPr>
        <p:txBody>
          <a:bodyPr wrap="none" anchor="ctr"/>
          <a:lstStyle/>
          <a:p>
            <a:pPr algn="ctr"/>
            <a:r>
              <a:rPr lang="zh-CN" altLang="en-US" sz="2000"/>
              <a:t>收支</a:t>
            </a:r>
          </a:p>
        </p:txBody>
      </p:sp>
      <p:sp>
        <p:nvSpPr>
          <p:cNvPr id="27" name="AutoShape 23"/>
          <p:cNvSpPr>
            <a:spLocks noChangeArrowheads="1"/>
          </p:cNvSpPr>
          <p:nvPr/>
        </p:nvSpPr>
        <p:spPr bwMode="auto">
          <a:xfrm>
            <a:off x="8256013" y="3715478"/>
            <a:ext cx="1441116" cy="576129"/>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t>价值</a:t>
            </a:r>
          </a:p>
        </p:txBody>
      </p:sp>
      <p:cxnSp>
        <p:nvCxnSpPr>
          <p:cNvPr id="28" name="AutoShape 24"/>
          <p:cNvCxnSpPr>
            <a:cxnSpLocks noChangeShapeType="1"/>
            <a:stCxn id="6" idx="4"/>
            <a:endCxn id="8" idx="0"/>
          </p:cNvCxnSpPr>
          <p:nvPr/>
        </p:nvCxnSpPr>
        <p:spPr bwMode="auto">
          <a:xfrm flipH="1">
            <a:off x="7717974" y="854423"/>
            <a:ext cx="1588" cy="3237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5"/>
          <p:cNvCxnSpPr>
            <a:cxnSpLocks noChangeShapeType="1"/>
            <a:stCxn id="9" idx="2"/>
            <a:endCxn id="8" idx="6"/>
          </p:cNvCxnSpPr>
          <p:nvPr/>
        </p:nvCxnSpPr>
        <p:spPr bwMode="auto">
          <a:xfrm flipH="1" flipV="1">
            <a:off x="8329021" y="1465470"/>
            <a:ext cx="503121" cy="2380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6"/>
          <p:cNvCxnSpPr>
            <a:cxnSpLocks noChangeShapeType="1"/>
            <a:stCxn id="7" idx="6"/>
            <a:endCxn id="8" idx="2"/>
          </p:cNvCxnSpPr>
          <p:nvPr/>
        </p:nvCxnSpPr>
        <p:spPr bwMode="auto">
          <a:xfrm>
            <a:off x="6529213" y="1465470"/>
            <a:ext cx="576129"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AutoShape 27"/>
          <p:cNvSpPr>
            <a:spLocks noChangeArrowheads="1"/>
          </p:cNvSpPr>
          <p:nvPr/>
        </p:nvSpPr>
        <p:spPr bwMode="auto">
          <a:xfrm>
            <a:off x="7608463" y="1863840"/>
            <a:ext cx="142842" cy="574542"/>
          </a:xfrm>
          <a:prstGeom prst="downArrow">
            <a:avLst>
              <a:gd name="adj1" fmla="val 50000"/>
              <a:gd name="adj2" fmla="val 1005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400"/>
          </a:p>
        </p:txBody>
      </p:sp>
      <p:cxnSp>
        <p:nvCxnSpPr>
          <p:cNvPr id="34" name="AutoShape 30"/>
          <p:cNvCxnSpPr>
            <a:cxnSpLocks noChangeShapeType="1"/>
            <a:stCxn id="27" idx="1"/>
            <a:endCxn id="26" idx="0"/>
          </p:cNvCxnSpPr>
          <p:nvPr/>
        </p:nvCxnSpPr>
        <p:spPr bwMode="auto">
          <a:xfrm rot="10800000" flipV="1">
            <a:off x="7464034" y="4004336"/>
            <a:ext cx="791980" cy="50312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1"/>
          <p:cNvCxnSpPr>
            <a:cxnSpLocks noChangeShapeType="1"/>
            <a:stCxn id="27" idx="3"/>
            <a:endCxn id="25" idx="0"/>
          </p:cNvCxnSpPr>
          <p:nvPr/>
        </p:nvCxnSpPr>
        <p:spPr bwMode="auto">
          <a:xfrm>
            <a:off x="9697130" y="4004336"/>
            <a:ext cx="503121" cy="503121"/>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2"/>
          <p:cNvCxnSpPr>
            <a:cxnSpLocks noChangeShapeType="1"/>
            <a:endCxn id="24" idx="1"/>
          </p:cNvCxnSpPr>
          <p:nvPr/>
        </p:nvCxnSpPr>
        <p:spPr bwMode="auto">
          <a:xfrm rot="16200000" flipH="1">
            <a:off x="8506780" y="4759811"/>
            <a:ext cx="1441116" cy="50470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3"/>
          <p:cNvCxnSpPr>
            <a:cxnSpLocks noChangeShapeType="1"/>
            <a:stCxn id="25" idx="2"/>
            <a:endCxn id="24" idx="0"/>
          </p:cNvCxnSpPr>
          <p:nvPr/>
        </p:nvCxnSpPr>
        <p:spPr bwMode="auto">
          <a:xfrm>
            <a:off x="10200250" y="5083586"/>
            <a:ext cx="0" cy="3602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4"/>
          <p:cNvCxnSpPr>
            <a:cxnSpLocks noChangeShapeType="1"/>
            <a:stCxn id="26" idx="2"/>
            <a:endCxn id="23" idx="0"/>
          </p:cNvCxnSpPr>
          <p:nvPr/>
        </p:nvCxnSpPr>
        <p:spPr bwMode="auto">
          <a:xfrm>
            <a:off x="7464033" y="5083586"/>
            <a:ext cx="0" cy="36027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5"/>
          <p:cNvCxnSpPr>
            <a:cxnSpLocks noChangeShapeType="1"/>
            <a:stCxn id="21" idx="2"/>
            <a:endCxn id="22" idx="0"/>
          </p:cNvCxnSpPr>
          <p:nvPr/>
        </p:nvCxnSpPr>
        <p:spPr bwMode="auto">
          <a:xfrm>
            <a:off x="4656396" y="4580465"/>
            <a:ext cx="0" cy="863400"/>
          </a:xfrm>
          <a:prstGeom prst="straightConnector1">
            <a:avLst/>
          </a:prstGeom>
          <a:ln>
            <a:headEnd/>
            <a:tailEnd type="triangle" w="med" len="med"/>
          </a:ln>
        </p:spPr>
        <p:style>
          <a:lnRef idx="2">
            <a:schemeClr val="accent2">
              <a:shade val="50000"/>
            </a:schemeClr>
          </a:lnRef>
          <a:fillRef idx="1">
            <a:schemeClr val="accent2"/>
          </a:fillRef>
          <a:effectRef idx="0">
            <a:schemeClr val="accent2"/>
          </a:effectRef>
          <a:fontRef idx="minor">
            <a:schemeClr val="lt1"/>
          </a:fontRef>
        </p:style>
      </p:cxnSp>
      <p:sp>
        <p:nvSpPr>
          <p:cNvPr id="40" name="Line 36"/>
          <p:cNvSpPr>
            <a:spLocks noChangeShapeType="1"/>
          </p:cNvSpPr>
          <p:nvPr/>
        </p:nvSpPr>
        <p:spPr bwMode="auto">
          <a:xfrm>
            <a:off x="3361296" y="5299436"/>
            <a:ext cx="8062634"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1" name="Line 37"/>
          <p:cNvSpPr>
            <a:spLocks noChangeShapeType="1"/>
          </p:cNvSpPr>
          <p:nvPr/>
        </p:nvSpPr>
        <p:spPr bwMode="auto">
          <a:xfrm>
            <a:off x="3432716" y="2151111"/>
            <a:ext cx="8062634"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2" name="Text Box 13"/>
          <p:cNvSpPr txBox="1">
            <a:spLocks noChangeArrowheads="1"/>
          </p:cNvSpPr>
          <p:nvPr/>
        </p:nvSpPr>
        <p:spPr bwMode="auto">
          <a:xfrm>
            <a:off x="5831668" y="3011212"/>
            <a:ext cx="554832"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t>CF</a:t>
            </a:r>
            <a:r>
              <a:rPr lang="en-US" altLang="zh-CN" sz="2000" baseline="-25000" dirty="0"/>
              <a:t>1</a:t>
            </a:r>
          </a:p>
        </p:txBody>
      </p:sp>
      <p:sp>
        <p:nvSpPr>
          <p:cNvPr id="43" name="Text Box 14"/>
          <p:cNvSpPr txBox="1">
            <a:spLocks noChangeArrowheads="1"/>
          </p:cNvSpPr>
          <p:nvPr/>
        </p:nvSpPr>
        <p:spPr bwMode="auto">
          <a:xfrm>
            <a:off x="6768076" y="3011212"/>
            <a:ext cx="674806"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t>CF</a:t>
            </a:r>
            <a:r>
              <a:rPr lang="en-US" altLang="zh-CN" sz="2000" baseline="-25000" dirty="0"/>
              <a:t>2</a:t>
            </a:r>
          </a:p>
        </p:txBody>
      </p:sp>
      <p:sp>
        <p:nvSpPr>
          <p:cNvPr id="44" name="Text Box 15"/>
          <p:cNvSpPr txBox="1">
            <a:spLocks noChangeArrowheads="1"/>
          </p:cNvSpPr>
          <p:nvPr/>
        </p:nvSpPr>
        <p:spPr bwMode="auto">
          <a:xfrm>
            <a:off x="7918747" y="3011212"/>
            <a:ext cx="674000"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a:t>CF</a:t>
            </a:r>
            <a:r>
              <a:rPr lang="en-US" altLang="zh-CN" sz="2000" baseline="-25000" dirty="0"/>
              <a:t>3</a:t>
            </a:r>
          </a:p>
        </p:txBody>
      </p:sp>
      <p:sp>
        <p:nvSpPr>
          <p:cNvPr id="45" name="Text Box 16"/>
          <p:cNvSpPr txBox="1">
            <a:spLocks noChangeArrowheads="1"/>
          </p:cNvSpPr>
          <p:nvPr/>
        </p:nvSpPr>
        <p:spPr bwMode="auto">
          <a:xfrm>
            <a:off x="10223263" y="3004863"/>
            <a:ext cx="697545"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dirty="0" err="1"/>
              <a:t>CF</a:t>
            </a:r>
            <a:r>
              <a:rPr lang="en-US" altLang="zh-CN" sz="2000" baseline="-25000" dirty="0" err="1"/>
              <a:t>n</a:t>
            </a:r>
            <a:endParaRPr lang="en-US" altLang="zh-CN" sz="2000" baseline="-25000" dirty="0"/>
          </a:p>
        </p:txBody>
      </p:sp>
      <p:sp>
        <p:nvSpPr>
          <p:cNvPr id="46" name="Text Box 8"/>
          <p:cNvSpPr txBox="1">
            <a:spLocks noChangeArrowheads="1"/>
          </p:cNvSpPr>
          <p:nvPr/>
        </p:nvSpPr>
        <p:spPr bwMode="auto">
          <a:xfrm>
            <a:off x="2976415" y="2978268"/>
            <a:ext cx="2423501"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现金串流</a:t>
            </a:r>
            <a:r>
              <a:rPr lang="en-US" altLang="zh-CN" sz="2000" dirty="0"/>
              <a:t>Cash Flows</a:t>
            </a:r>
          </a:p>
        </p:txBody>
      </p:sp>
      <p:sp>
        <p:nvSpPr>
          <p:cNvPr id="47" name="Line 37"/>
          <p:cNvSpPr>
            <a:spLocks noChangeShapeType="1"/>
          </p:cNvSpPr>
          <p:nvPr/>
        </p:nvSpPr>
        <p:spPr bwMode="auto">
          <a:xfrm>
            <a:off x="3432320" y="3572983"/>
            <a:ext cx="8062634" cy="0"/>
          </a:xfrm>
          <a:prstGeom prst="line">
            <a:avLst/>
          </a:prstGeom>
          <a:noFill/>
          <a:ln w="19050">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8" name="文本框 47"/>
          <p:cNvSpPr txBox="1"/>
          <p:nvPr/>
        </p:nvSpPr>
        <p:spPr>
          <a:xfrm>
            <a:off x="803860" y="2065530"/>
            <a:ext cx="1620582" cy="523099"/>
          </a:xfrm>
          <a:prstGeom prst="rect">
            <a:avLst/>
          </a:prstGeom>
          <a:solidFill>
            <a:srgbClr val="EBF1DE"/>
          </a:solidFill>
        </p:spPr>
        <p:txBody>
          <a:bodyPr wrap="none" rtlCol="0">
            <a:spAutoFit/>
          </a:bodyPr>
          <a:lstStyle/>
          <a:p>
            <a:r>
              <a:rPr lang="zh-CN" altLang="en-US" sz="2799" dirty="0"/>
              <a:t>业务理解</a:t>
            </a:r>
          </a:p>
        </p:txBody>
      </p:sp>
      <p:sp>
        <p:nvSpPr>
          <p:cNvPr id="49" name="文本框 48"/>
          <p:cNvSpPr txBox="1"/>
          <p:nvPr/>
        </p:nvSpPr>
        <p:spPr>
          <a:xfrm>
            <a:off x="803860" y="3308542"/>
            <a:ext cx="1620582" cy="523099"/>
          </a:xfrm>
          <a:prstGeom prst="rect">
            <a:avLst/>
          </a:prstGeom>
          <a:solidFill>
            <a:srgbClr val="EBF1DE"/>
          </a:solidFill>
        </p:spPr>
        <p:txBody>
          <a:bodyPr wrap="none" rtlCol="0">
            <a:spAutoFit/>
          </a:bodyPr>
          <a:lstStyle/>
          <a:p>
            <a:r>
              <a:rPr lang="zh-CN" altLang="en-US" sz="2799" dirty="0"/>
              <a:t>仿真描述</a:t>
            </a:r>
          </a:p>
        </p:txBody>
      </p:sp>
      <p:sp>
        <p:nvSpPr>
          <p:cNvPr id="50" name="文本框 49"/>
          <p:cNvSpPr txBox="1"/>
          <p:nvPr/>
        </p:nvSpPr>
        <p:spPr>
          <a:xfrm>
            <a:off x="803860" y="4657218"/>
            <a:ext cx="1620582" cy="523099"/>
          </a:xfrm>
          <a:prstGeom prst="rect">
            <a:avLst/>
          </a:prstGeom>
          <a:solidFill>
            <a:srgbClr val="EBF1DE"/>
          </a:solidFill>
        </p:spPr>
        <p:txBody>
          <a:bodyPr wrap="none" rtlCol="0">
            <a:spAutoFit/>
          </a:bodyPr>
          <a:lstStyle/>
          <a:p>
            <a:r>
              <a:rPr lang="zh-CN" altLang="en-US" sz="2799" dirty="0"/>
              <a:t>多维评估</a:t>
            </a:r>
          </a:p>
        </p:txBody>
      </p:sp>
      <p:cxnSp>
        <p:nvCxnSpPr>
          <p:cNvPr id="52" name="直接箭头连接符 51"/>
          <p:cNvCxnSpPr>
            <a:stCxn id="48" idx="2"/>
            <a:endCxn id="49" idx="0"/>
          </p:cNvCxnSpPr>
          <p:nvPr/>
        </p:nvCxnSpPr>
        <p:spPr>
          <a:xfrm>
            <a:off x="1614151" y="2588629"/>
            <a:ext cx="0" cy="7199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9" idx="2"/>
            <a:endCxn id="50" idx="0"/>
          </p:cNvCxnSpPr>
          <p:nvPr/>
        </p:nvCxnSpPr>
        <p:spPr>
          <a:xfrm>
            <a:off x="1614151" y="3831641"/>
            <a:ext cx="0" cy="82557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803860" y="837312"/>
            <a:ext cx="1620582" cy="523099"/>
          </a:xfrm>
          <a:prstGeom prst="rect">
            <a:avLst/>
          </a:prstGeom>
          <a:solidFill>
            <a:srgbClr val="EBF1DE"/>
          </a:solidFill>
        </p:spPr>
        <p:txBody>
          <a:bodyPr wrap="none" rtlCol="0">
            <a:spAutoFit/>
          </a:bodyPr>
          <a:lstStyle/>
          <a:p>
            <a:r>
              <a:rPr lang="zh-CN" altLang="en-US" sz="2799" dirty="0"/>
              <a:t>产品设计</a:t>
            </a:r>
          </a:p>
        </p:txBody>
      </p:sp>
      <p:cxnSp>
        <p:nvCxnSpPr>
          <p:cNvPr id="58" name="直接箭头连接符 57"/>
          <p:cNvCxnSpPr>
            <a:stCxn id="57" idx="2"/>
            <a:endCxn id="48" idx="0"/>
          </p:cNvCxnSpPr>
          <p:nvPr/>
        </p:nvCxnSpPr>
        <p:spPr>
          <a:xfrm>
            <a:off x="1614151" y="1360411"/>
            <a:ext cx="0" cy="7051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50" idx="1"/>
            <a:endCxn id="57" idx="1"/>
          </p:cNvCxnSpPr>
          <p:nvPr/>
        </p:nvCxnSpPr>
        <p:spPr>
          <a:xfrm rot="10800000">
            <a:off x="803860" y="1098861"/>
            <a:ext cx="12697" cy="3819906"/>
          </a:xfrm>
          <a:prstGeom prst="bentConnector3">
            <a:avLst>
              <a:gd name="adj1" fmla="val 3022646"/>
            </a:avLst>
          </a:prstGeom>
          <a:ln w="571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57" idx="3"/>
            <a:endCxn id="71" idx="1"/>
          </p:cNvCxnSpPr>
          <p:nvPr/>
        </p:nvCxnSpPr>
        <p:spPr>
          <a:xfrm>
            <a:off x="2424442" y="1098861"/>
            <a:ext cx="2497935" cy="4825"/>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136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rtl="0" eaLnBrk="1" latinLnBrk="0" hangingPunct="1"/>
            <a:r>
              <a:rPr lang="zh-CN" altLang="zh-CN" sz="5199" dirty="0"/>
              <a:t>事件驱动现金串流建模</a:t>
            </a:r>
            <a:endParaRPr lang="zh-CN" altLang="en-US" dirty="0"/>
          </a:p>
        </p:txBody>
      </p:sp>
      <p:sp>
        <p:nvSpPr>
          <p:cNvPr id="3" name="内容占位符 2"/>
          <p:cNvSpPr>
            <a:spLocks noGrp="1"/>
          </p:cNvSpPr>
          <p:nvPr>
            <p:ph idx="1"/>
          </p:nvPr>
        </p:nvSpPr>
        <p:spPr/>
        <p:txBody>
          <a:bodyPr/>
          <a:lstStyle/>
          <a:p>
            <a:r>
              <a:rPr lang="zh-CN" altLang="en-US" dirty="0"/>
              <a:t>计算器和公式翻译型建模不是完全无用</a:t>
            </a:r>
            <a:endParaRPr lang="en-US" altLang="zh-CN" dirty="0"/>
          </a:p>
          <a:p>
            <a:r>
              <a:rPr lang="zh-CN" altLang="en-US" dirty="0"/>
              <a:t>但是更多时候需要的是能够模拟更多变量和不确定性的模型</a:t>
            </a:r>
            <a:endParaRPr lang="en-US" altLang="zh-CN" dirty="0"/>
          </a:p>
          <a:p>
            <a:r>
              <a:rPr lang="zh-CN" altLang="en-US" dirty="0"/>
              <a:t>为此我们需要采用真正的电子表格思维</a:t>
            </a:r>
            <a:endParaRPr lang="en-US" altLang="zh-CN" dirty="0"/>
          </a:p>
          <a:p>
            <a:pPr lvl="1"/>
            <a:r>
              <a:rPr lang="zh-CN" altLang="en-US" dirty="0"/>
              <a:t>事件驱动现金串流是普遍适用的金融产品建模框架</a:t>
            </a:r>
            <a:endParaRPr lang="en-US" altLang="zh-CN" dirty="0"/>
          </a:p>
          <a:p>
            <a:pPr lvl="1"/>
            <a:r>
              <a:rPr lang="zh-CN" altLang="en-US" dirty="0"/>
              <a:t>也特别适合</a:t>
            </a:r>
            <a:r>
              <a:rPr lang="en-US" altLang="zh-CN" dirty="0"/>
              <a:t>Excel</a:t>
            </a:r>
            <a:r>
              <a:rPr lang="zh-CN" altLang="en-US" dirty="0"/>
              <a:t>的建模风格</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854789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事件驱动现金串流框架</a:t>
            </a:r>
          </a:p>
        </p:txBody>
      </p:sp>
      <p:sp>
        <p:nvSpPr>
          <p:cNvPr id="3" name="内容占位符 2"/>
          <p:cNvSpPr>
            <a:spLocks noGrp="1"/>
          </p:cNvSpPr>
          <p:nvPr>
            <p:ph idx="1"/>
          </p:nvPr>
        </p:nvSpPr>
        <p:spPr/>
        <p:txBody>
          <a:bodyPr>
            <a:normAutofit/>
          </a:bodyPr>
          <a:lstStyle/>
          <a:p>
            <a:r>
              <a:rPr lang="zh-CN" altLang="en-US" dirty="0"/>
              <a:t>理解金融交易的要点</a:t>
            </a:r>
            <a:endParaRPr lang="en-US" altLang="zh-CN" dirty="0"/>
          </a:p>
          <a:p>
            <a:pPr lvl="1"/>
            <a:r>
              <a:rPr lang="zh-CN" altLang="en-US" dirty="0"/>
              <a:t>交易双方</a:t>
            </a:r>
            <a:endParaRPr lang="en-US" altLang="zh-CN" dirty="0"/>
          </a:p>
          <a:p>
            <a:pPr lvl="1"/>
            <a:r>
              <a:rPr lang="zh-CN" altLang="en-US" dirty="0"/>
              <a:t>现金为王</a:t>
            </a:r>
            <a:endParaRPr lang="en-US" altLang="zh-CN" dirty="0"/>
          </a:p>
          <a:p>
            <a:pPr lvl="1"/>
            <a:r>
              <a:rPr lang="zh-CN" altLang="en-US" dirty="0"/>
              <a:t>时间价值</a:t>
            </a:r>
            <a:endParaRPr lang="en-US" altLang="zh-CN" dirty="0"/>
          </a:p>
          <a:p>
            <a:r>
              <a:rPr lang="zh-CN" altLang="en-US" dirty="0"/>
              <a:t>金融交易：双方交换在时间上不同步的现金流组合</a:t>
            </a:r>
            <a:endParaRPr lang="en-US" altLang="zh-CN" dirty="0"/>
          </a:p>
          <a:p>
            <a:r>
              <a:rPr lang="zh-CN" altLang="en-US" dirty="0"/>
              <a:t>资产：意味着未来可能实现的一系列现金流收入</a:t>
            </a:r>
            <a:endParaRPr lang="en-US" altLang="zh-CN" dirty="0"/>
          </a:p>
          <a:p>
            <a:r>
              <a:rPr lang="zh-CN" altLang="en-US" dirty="0"/>
              <a:t>负债：意味着未来可能出现的一系列现金流支出</a:t>
            </a:r>
            <a:endParaRPr lang="en-US" altLang="zh-CN" dirty="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4016995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事件驱动建模四句真经</a:t>
            </a:r>
          </a:p>
        </p:txBody>
      </p:sp>
      <p:sp>
        <p:nvSpPr>
          <p:cNvPr id="3" name="内容占位符 2"/>
          <p:cNvSpPr>
            <a:spLocks noGrp="1"/>
          </p:cNvSpPr>
          <p:nvPr>
            <p:ph idx="1"/>
          </p:nvPr>
        </p:nvSpPr>
        <p:spPr>
          <a:xfrm>
            <a:off x="776939" y="1923002"/>
            <a:ext cx="11027750" cy="1211615"/>
          </a:xfrm>
        </p:spPr>
        <p:txBody>
          <a:bodyPr>
            <a:normAutofit/>
          </a:bodyPr>
          <a:lstStyle/>
          <a:p>
            <a:r>
              <a:rPr lang="zh-CN" altLang="en-US" sz="3199" dirty="0">
                <a:solidFill>
                  <a:srgbClr val="FF0000"/>
                </a:solidFill>
              </a:rPr>
              <a:t>时间</a:t>
            </a:r>
            <a:r>
              <a:rPr lang="zh-CN" altLang="en-US" sz="3199" dirty="0"/>
              <a:t>推送</a:t>
            </a:r>
            <a:r>
              <a:rPr lang="zh-CN" altLang="en-US" sz="3199" dirty="0">
                <a:solidFill>
                  <a:srgbClr val="FF0000"/>
                </a:solidFill>
              </a:rPr>
              <a:t>事件</a:t>
            </a:r>
            <a:r>
              <a:rPr lang="zh-CN" altLang="en-US" sz="3199" dirty="0"/>
              <a:t>，事件触发</a:t>
            </a:r>
            <a:r>
              <a:rPr lang="zh-CN" altLang="en-US" sz="3199" dirty="0">
                <a:solidFill>
                  <a:srgbClr val="FF0000"/>
                </a:solidFill>
              </a:rPr>
              <a:t>条款</a:t>
            </a:r>
            <a:endParaRPr lang="en-US" altLang="zh-CN" sz="3199" dirty="0">
              <a:solidFill>
                <a:srgbClr val="FF0000"/>
              </a:solidFill>
            </a:endParaRPr>
          </a:p>
          <a:p>
            <a:r>
              <a:rPr lang="zh-CN" altLang="en-US" sz="3199" dirty="0"/>
              <a:t>条款决定</a:t>
            </a:r>
            <a:r>
              <a:rPr lang="zh-CN" altLang="en-US" sz="3199" dirty="0">
                <a:solidFill>
                  <a:srgbClr val="FF0000"/>
                </a:solidFill>
              </a:rPr>
              <a:t>流量</a:t>
            </a:r>
            <a:r>
              <a:rPr lang="zh-CN" altLang="en-US" sz="3199" dirty="0"/>
              <a:t>，流量改变</a:t>
            </a:r>
            <a:r>
              <a:rPr lang="zh-CN" altLang="en-US" sz="3199" dirty="0">
                <a:solidFill>
                  <a:srgbClr val="FF0000"/>
                </a:solidFill>
              </a:rPr>
              <a:t>存量</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6" name="文本框 5"/>
          <p:cNvSpPr txBox="1"/>
          <p:nvPr/>
        </p:nvSpPr>
        <p:spPr>
          <a:xfrm>
            <a:off x="984616" y="3788957"/>
            <a:ext cx="902602" cy="523099"/>
          </a:xfrm>
          <a:prstGeom prst="rect">
            <a:avLst/>
          </a:prstGeom>
          <a:noFill/>
        </p:spPr>
        <p:txBody>
          <a:bodyPr wrap="none" rtlCol="0">
            <a:spAutoFit/>
          </a:bodyPr>
          <a:lstStyle/>
          <a:p>
            <a:r>
              <a:rPr lang="zh-CN" altLang="en-US" sz="2799" dirty="0"/>
              <a:t>时间</a:t>
            </a:r>
          </a:p>
        </p:txBody>
      </p:sp>
      <p:sp>
        <p:nvSpPr>
          <p:cNvPr id="7" name="右箭头 6"/>
          <p:cNvSpPr/>
          <p:nvPr/>
        </p:nvSpPr>
        <p:spPr>
          <a:xfrm>
            <a:off x="2053375" y="3893245"/>
            <a:ext cx="703090" cy="314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99"/>
          </a:p>
        </p:txBody>
      </p:sp>
      <p:sp>
        <p:nvSpPr>
          <p:cNvPr id="8" name="文本框 7"/>
          <p:cNvSpPr txBox="1"/>
          <p:nvPr/>
        </p:nvSpPr>
        <p:spPr>
          <a:xfrm>
            <a:off x="2922623" y="3788957"/>
            <a:ext cx="902602" cy="523099"/>
          </a:xfrm>
          <a:prstGeom prst="rect">
            <a:avLst/>
          </a:prstGeom>
          <a:noFill/>
        </p:spPr>
        <p:txBody>
          <a:bodyPr wrap="none" rtlCol="0">
            <a:spAutoFit/>
          </a:bodyPr>
          <a:lstStyle/>
          <a:p>
            <a:r>
              <a:rPr lang="zh-CN" altLang="en-US" sz="2799" dirty="0"/>
              <a:t>事件</a:t>
            </a:r>
          </a:p>
        </p:txBody>
      </p:sp>
      <p:sp>
        <p:nvSpPr>
          <p:cNvPr id="9" name="右箭头 8"/>
          <p:cNvSpPr/>
          <p:nvPr/>
        </p:nvSpPr>
        <p:spPr>
          <a:xfrm>
            <a:off x="3991383" y="3893245"/>
            <a:ext cx="703090" cy="314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99"/>
          </a:p>
        </p:txBody>
      </p:sp>
      <p:sp>
        <p:nvSpPr>
          <p:cNvPr id="10" name="文本框 9"/>
          <p:cNvSpPr txBox="1"/>
          <p:nvPr/>
        </p:nvSpPr>
        <p:spPr>
          <a:xfrm>
            <a:off x="4860630" y="3788957"/>
            <a:ext cx="902602" cy="523099"/>
          </a:xfrm>
          <a:prstGeom prst="rect">
            <a:avLst/>
          </a:prstGeom>
          <a:noFill/>
        </p:spPr>
        <p:txBody>
          <a:bodyPr wrap="none" rtlCol="0">
            <a:spAutoFit/>
          </a:bodyPr>
          <a:lstStyle/>
          <a:p>
            <a:r>
              <a:rPr lang="zh-CN" altLang="en-US" sz="2799" dirty="0"/>
              <a:t>条款</a:t>
            </a:r>
          </a:p>
        </p:txBody>
      </p:sp>
      <p:sp>
        <p:nvSpPr>
          <p:cNvPr id="11" name="右箭头 10"/>
          <p:cNvSpPr/>
          <p:nvPr/>
        </p:nvSpPr>
        <p:spPr>
          <a:xfrm>
            <a:off x="5929390" y="3893245"/>
            <a:ext cx="703090" cy="314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99"/>
          </a:p>
        </p:txBody>
      </p:sp>
      <p:sp>
        <p:nvSpPr>
          <p:cNvPr id="12" name="文本框 11"/>
          <p:cNvSpPr txBox="1"/>
          <p:nvPr/>
        </p:nvSpPr>
        <p:spPr>
          <a:xfrm>
            <a:off x="6798638" y="3788957"/>
            <a:ext cx="902602" cy="523099"/>
          </a:xfrm>
          <a:prstGeom prst="rect">
            <a:avLst/>
          </a:prstGeom>
          <a:noFill/>
        </p:spPr>
        <p:txBody>
          <a:bodyPr wrap="none" rtlCol="0">
            <a:spAutoFit/>
          </a:bodyPr>
          <a:lstStyle/>
          <a:p>
            <a:r>
              <a:rPr lang="zh-CN" altLang="en-US" sz="2799" dirty="0"/>
              <a:t>流量</a:t>
            </a:r>
          </a:p>
        </p:txBody>
      </p:sp>
      <p:sp>
        <p:nvSpPr>
          <p:cNvPr id="13" name="右箭头 12"/>
          <p:cNvSpPr/>
          <p:nvPr/>
        </p:nvSpPr>
        <p:spPr>
          <a:xfrm>
            <a:off x="7867398" y="3893245"/>
            <a:ext cx="703090" cy="314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799"/>
          </a:p>
        </p:txBody>
      </p:sp>
      <p:sp>
        <p:nvSpPr>
          <p:cNvPr id="14" name="文本框 13"/>
          <p:cNvSpPr txBox="1"/>
          <p:nvPr/>
        </p:nvSpPr>
        <p:spPr>
          <a:xfrm>
            <a:off x="8736645" y="3788957"/>
            <a:ext cx="902602" cy="523099"/>
          </a:xfrm>
          <a:prstGeom prst="rect">
            <a:avLst/>
          </a:prstGeom>
          <a:noFill/>
        </p:spPr>
        <p:txBody>
          <a:bodyPr wrap="none" rtlCol="0">
            <a:spAutoFit/>
          </a:bodyPr>
          <a:lstStyle/>
          <a:p>
            <a:r>
              <a:rPr lang="zh-CN" altLang="en-US" sz="2799" dirty="0"/>
              <a:t>存量</a:t>
            </a:r>
          </a:p>
        </p:txBody>
      </p:sp>
      <p:sp>
        <p:nvSpPr>
          <p:cNvPr id="16" name="文本框 15"/>
          <p:cNvSpPr txBox="1"/>
          <p:nvPr/>
        </p:nvSpPr>
        <p:spPr>
          <a:xfrm>
            <a:off x="1704529" y="4724844"/>
            <a:ext cx="1723150" cy="830805"/>
          </a:xfrm>
          <a:prstGeom prst="rect">
            <a:avLst/>
          </a:prstGeom>
          <a:noFill/>
        </p:spPr>
        <p:txBody>
          <a:bodyPr wrap="none" rtlCol="0">
            <a:spAutoFit/>
          </a:bodyPr>
          <a:lstStyle/>
          <a:p>
            <a:r>
              <a:rPr lang="zh-CN" altLang="en-US" sz="2400" dirty="0"/>
              <a:t>描述；假设</a:t>
            </a:r>
            <a:endParaRPr lang="en-US" altLang="zh-CN" sz="2400" dirty="0"/>
          </a:p>
          <a:p>
            <a:r>
              <a:rPr lang="zh-CN" altLang="en-US" sz="2400" dirty="0"/>
              <a:t>路径；场景</a:t>
            </a:r>
          </a:p>
        </p:txBody>
      </p:sp>
      <p:sp>
        <p:nvSpPr>
          <p:cNvPr id="17" name="文本框 16"/>
          <p:cNvSpPr txBox="1"/>
          <p:nvPr/>
        </p:nvSpPr>
        <p:spPr>
          <a:xfrm>
            <a:off x="4063677" y="4932546"/>
            <a:ext cx="1415444" cy="461558"/>
          </a:xfrm>
          <a:prstGeom prst="rect">
            <a:avLst/>
          </a:prstGeom>
          <a:noFill/>
        </p:spPr>
        <p:txBody>
          <a:bodyPr wrap="none" rtlCol="0">
            <a:spAutoFit/>
          </a:bodyPr>
          <a:lstStyle/>
          <a:p>
            <a:r>
              <a:rPr lang="zh-CN" altLang="en-US" sz="2400" dirty="0"/>
              <a:t>产品设计</a:t>
            </a:r>
          </a:p>
        </p:txBody>
      </p:sp>
      <p:sp>
        <p:nvSpPr>
          <p:cNvPr id="18" name="文本框 17"/>
          <p:cNvSpPr txBox="1"/>
          <p:nvPr/>
        </p:nvSpPr>
        <p:spPr>
          <a:xfrm>
            <a:off x="6137894" y="4909467"/>
            <a:ext cx="1415444" cy="461558"/>
          </a:xfrm>
          <a:prstGeom prst="rect">
            <a:avLst/>
          </a:prstGeom>
          <a:noFill/>
        </p:spPr>
        <p:txBody>
          <a:bodyPr wrap="none" rtlCol="0">
            <a:spAutoFit/>
          </a:bodyPr>
          <a:lstStyle/>
          <a:p>
            <a:r>
              <a:rPr lang="zh-CN" altLang="en-US" sz="2400" dirty="0"/>
              <a:t>内部流程</a:t>
            </a:r>
          </a:p>
        </p:txBody>
      </p:sp>
      <p:sp>
        <p:nvSpPr>
          <p:cNvPr id="19" name="文本框 18"/>
          <p:cNvSpPr txBox="1"/>
          <p:nvPr/>
        </p:nvSpPr>
        <p:spPr>
          <a:xfrm>
            <a:off x="7755004" y="4932545"/>
            <a:ext cx="3261677" cy="461558"/>
          </a:xfrm>
          <a:prstGeom prst="rect">
            <a:avLst/>
          </a:prstGeom>
          <a:noFill/>
        </p:spPr>
        <p:txBody>
          <a:bodyPr wrap="none" rtlCol="0">
            <a:spAutoFit/>
          </a:bodyPr>
          <a:lstStyle/>
          <a:p>
            <a:r>
              <a:rPr lang="zh-CN" altLang="en-US" sz="2400" dirty="0"/>
              <a:t>营业、财务、精算报表</a:t>
            </a:r>
          </a:p>
        </p:txBody>
      </p:sp>
    </p:spTree>
    <p:extLst>
      <p:ext uri="{BB962C8B-B14F-4D97-AF65-F5344CB8AC3E}">
        <p14:creationId xmlns:p14="http://schemas.microsoft.com/office/powerpoint/2010/main" val="2678839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流量和存量的区分</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39</a:t>
            </a:fld>
            <a:endParaRPr lang="zh-CN" altLang="en-US"/>
          </a:p>
        </p:txBody>
      </p:sp>
      <p:graphicFrame>
        <p:nvGraphicFramePr>
          <p:cNvPr id="6" name="表格 5"/>
          <p:cNvGraphicFramePr>
            <a:graphicFrameLocks noGrp="1"/>
          </p:cNvGraphicFramePr>
          <p:nvPr>
            <p:extLst/>
          </p:nvPr>
        </p:nvGraphicFramePr>
        <p:xfrm>
          <a:off x="2033470" y="2205147"/>
          <a:ext cx="8125062" cy="3657424"/>
        </p:xfrm>
        <a:graphic>
          <a:graphicData uri="http://schemas.openxmlformats.org/drawingml/2006/table">
            <a:tbl>
              <a:tblPr firstRow="1" bandRow="1">
                <a:tableStyleId>{5C22544A-7EE6-4342-B048-85BDC9FD1C3A}</a:tableStyleId>
              </a:tblPr>
              <a:tblGrid>
                <a:gridCol w="4062531">
                  <a:extLst>
                    <a:ext uri="{9D8B030D-6E8A-4147-A177-3AD203B41FA5}">
                      <a16:colId xmlns:a16="http://schemas.microsoft.com/office/drawing/2014/main" val="20000"/>
                    </a:ext>
                  </a:extLst>
                </a:gridCol>
                <a:gridCol w="4062531">
                  <a:extLst>
                    <a:ext uri="{9D8B030D-6E8A-4147-A177-3AD203B41FA5}">
                      <a16:colId xmlns:a16="http://schemas.microsoft.com/office/drawing/2014/main" val="20001"/>
                    </a:ext>
                  </a:extLst>
                </a:gridCol>
              </a:tblGrid>
              <a:tr h="457094">
                <a:tc>
                  <a:txBody>
                    <a:bodyPr/>
                    <a:lstStyle/>
                    <a:p>
                      <a:endParaRPr lang="zh-CN" altLang="en-US" sz="2400" dirty="0"/>
                    </a:p>
                  </a:txBody>
                  <a:tcPr marL="91419" marR="91419" marT="45709" marB="45709"/>
                </a:tc>
                <a:tc>
                  <a:txBody>
                    <a:bodyPr/>
                    <a:lstStyle/>
                    <a:p>
                      <a:endParaRPr lang="zh-CN" altLang="en-US" sz="2400"/>
                    </a:p>
                  </a:txBody>
                  <a:tcPr marL="91419" marR="91419" marT="45709" marB="45709"/>
                </a:tc>
                <a:extLst>
                  <a:ext uri="{0D108BD9-81ED-4DB2-BD59-A6C34878D82A}">
                    <a16:rowId xmlns:a16="http://schemas.microsoft.com/office/drawing/2014/main" val="10000"/>
                  </a:ext>
                </a:extLst>
              </a:tr>
              <a:tr h="457094">
                <a:tc>
                  <a:txBody>
                    <a:bodyPr/>
                    <a:lstStyle/>
                    <a:p>
                      <a:r>
                        <a:rPr lang="zh-CN" altLang="en-US" sz="2400" dirty="0"/>
                        <a:t>本月退保数</a:t>
                      </a:r>
                    </a:p>
                  </a:txBody>
                  <a:tcPr marL="91419" marR="91419" marT="45709" marB="45709"/>
                </a:tc>
                <a:tc>
                  <a:txBody>
                    <a:bodyPr/>
                    <a:lstStyle/>
                    <a:p>
                      <a:r>
                        <a:rPr lang="zh-CN" altLang="en-US" sz="2400" dirty="0"/>
                        <a:t>本月末有效保单数</a:t>
                      </a:r>
                    </a:p>
                  </a:txBody>
                  <a:tcPr marL="91419" marR="91419" marT="45709" marB="45709"/>
                </a:tc>
                <a:extLst>
                  <a:ext uri="{0D108BD9-81ED-4DB2-BD59-A6C34878D82A}">
                    <a16:rowId xmlns:a16="http://schemas.microsoft.com/office/drawing/2014/main" val="10001"/>
                  </a:ext>
                </a:extLst>
              </a:tr>
              <a:tr h="457094">
                <a:tc>
                  <a:txBody>
                    <a:bodyPr/>
                    <a:lstStyle/>
                    <a:p>
                      <a:r>
                        <a:rPr lang="zh-CN" altLang="en-US" sz="2400" dirty="0"/>
                        <a:t>本年保费收入</a:t>
                      </a:r>
                    </a:p>
                  </a:txBody>
                  <a:tcPr marL="91419" marR="91419" marT="45709" marB="45709"/>
                </a:tc>
                <a:tc>
                  <a:txBody>
                    <a:bodyPr/>
                    <a:lstStyle/>
                    <a:p>
                      <a:r>
                        <a:rPr lang="zh-CN" altLang="en-US" sz="2400" dirty="0"/>
                        <a:t>资产</a:t>
                      </a:r>
                    </a:p>
                  </a:txBody>
                  <a:tcPr marL="91419" marR="91419" marT="45709" marB="45709"/>
                </a:tc>
                <a:extLst>
                  <a:ext uri="{0D108BD9-81ED-4DB2-BD59-A6C34878D82A}">
                    <a16:rowId xmlns:a16="http://schemas.microsoft.com/office/drawing/2014/main" val="10002"/>
                  </a:ext>
                </a:extLst>
              </a:tr>
              <a:tr h="457094">
                <a:tc>
                  <a:txBody>
                    <a:bodyPr/>
                    <a:lstStyle/>
                    <a:p>
                      <a:r>
                        <a:rPr lang="zh-CN" altLang="en-US" sz="2400" dirty="0"/>
                        <a:t>本季度佣金支出</a:t>
                      </a:r>
                    </a:p>
                  </a:txBody>
                  <a:tcPr marL="91419" marR="91419" marT="45709" marB="45709"/>
                </a:tc>
                <a:tc>
                  <a:txBody>
                    <a:bodyPr/>
                    <a:lstStyle/>
                    <a:p>
                      <a:r>
                        <a:rPr lang="zh-CN" altLang="en-US" sz="2400" dirty="0"/>
                        <a:t>银行存款</a:t>
                      </a:r>
                    </a:p>
                  </a:txBody>
                  <a:tcPr marL="91419" marR="91419" marT="45709" marB="45709"/>
                </a:tc>
                <a:extLst>
                  <a:ext uri="{0D108BD9-81ED-4DB2-BD59-A6C34878D82A}">
                    <a16:rowId xmlns:a16="http://schemas.microsoft.com/office/drawing/2014/main" val="10003"/>
                  </a:ext>
                </a:extLst>
              </a:tr>
              <a:tr h="457094">
                <a:tc>
                  <a:txBody>
                    <a:bodyPr/>
                    <a:lstStyle/>
                    <a:p>
                      <a:r>
                        <a:rPr lang="zh-CN" altLang="en-US" sz="2400" dirty="0"/>
                        <a:t>本期还款额</a:t>
                      </a:r>
                    </a:p>
                  </a:txBody>
                  <a:tcPr marL="91419" marR="91419" marT="45709" marB="45709"/>
                </a:tc>
                <a:tc>
                  <a:txBody>
                    <a:bodyPr/>
                    <a:lstStyle/>
                    <a:p>
                      <a:r>
                        <a:rPr lang="zh-CN" altLang="en-US" sz="2400" dirty="0"/>
                        <a:t>年末贷款余额</a:t>
                      </a:r>
                    </a:p>
                  </a:txBody>
                  <a:tcPr marL="91419" marR="91419" marT="45709" marB="45709"/>
                </a:tc>
                <a:extLst>
                  <a:ext uri="{0D108BD9-81ED-4DB2-BD59-A6C34878D82A}">
                    <a16:rowId xmlns:a16="http://schemas.microsoft.com/office/drawing/2014/main" val="10004"/>
                  </a:ext>
                </a:extLst>
              </a:tr>
              <a:tr h="457094">
                <a:tc>
                  <a:txBody>
                    <a:bodyPr/>
                    <a:lstStyle/>
                    <a:p>
                      <a:r>
                        <a:rPr lang="zh-CN" altLang="en-US" sz="2400" dirty="0"/>
                        <a:t>本年收入</a:t>
                      </a:r>
                    </a:p>
                  </a:txBody>
                  <a:tcPr marL="91419" marR="91419" marT="45709" marB="45709"/>
                </a:tc>
                <a:tc>
                  <a:txBody>
                    <a:bodyPr/>
                    <a:lstStyle/>
                    <a:p>
                      <a:r>
                        <a:rPr lang="zh-CN" altLang="en-US" sz="2400" dirty="0"/>
                        <a:t>自有住房市场价值</a:t>
                      </a:r>
                    </a:p>
                  </a:txBody>
                  <a:tcPr marL="91419" marR="91419" marT="45709" marB="45709"/>
                </a:tc>
                <a:extLst>
                  <a:ext uri="{0D108BD9-81ED-4DB2-BD59-A6C34878D82A}">
                    <a16:rowId xmlns:a16="http://schemas.microsoft.com/office/drawing/2014/main" val="10005"/>
                  </a:ext>
                </a:extLst>
              </a:tr>
              <a:tr h="457094">
                <a:tc>
                  <a:txBody>
                    <a:bodyPr/>
                    <a:lstStyle/>
                    <a:p>
                      <a:r>
                        <a:rPr lang="zh-CN" altLang="en-US" sz="2400" dirty="0"/>
                        <a:t>股票买卖</a:t>
                      </a:r>
                    </a:p>
                  </a:txBody>
                  <a:tcPr marL="91419" marR="91419" marT="45709" marB="45709"/>
                </a:tc>
                <a:tc>
                  <a:txBody>
                    <a:bodyPr/>
                    <a:lstStyle/>
                    <a:p>
                      <a:r>
                        <a:rPr lang="zh-CN" altLang="en-US" sz="2400" dirty="0"/>
                        <a:t>持有股票</a:t>
                      </a:r>
                    </a:p>
                  </a:txBody>
                  <a:tcPr marL="91419" marR="91419" marT="45709" marB="45709"/>
                </a:tc>
                <a:extLst>
                  <a:ext uri="{0D108BD9-81ED-4DB2-BD59-A6C34878D82A}">
                    <a16:rowId xmlns:a16="http://schemas.microsoft.com/office/drawing/2014/main" val="10006"/>
                  </a:ext>
                </a:extLst>
              </a:tr>
              <a:tr h="457094">
                <a:tc>
                  <a:txBody>
                    <a:bodyPr/>
                    <a:lstStyle/>
                    <a:p>
                      <a:r>
                        <a:rPr lang="zh-CN" altLang="en-US" sz="2400" dirty="0"/>
                        <a:t>本月增员数</a:t>
                      </a:r>
                    </a:p>
                  </a:txBody>
                  <a:tcPr marL="91419" marR="91419" marT="45709" marB="45709"/>
                </a:tc>
                <a:tc>
                  <a:txBody>
                    <a:bodyPr/>
                    <a:lstStyle/>
                    <a:p>
                      <a:r>
                        <a:rPr lang="zh-CN" altLang="en-US" sz="2400" dirty="0"/>
                        <a:t>年末业务员人数</a:t>
                      </a:r>
                    </a:p>
                  </a:txBody>
                  <a:tcPr marL="91419" marR="91419" marT="45709" marB="45709"/>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7259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05686"/>
          </a:xfrm>
        </p:spPr>
        <p:txBody>
          <a:bodyPr>
            <a:noAutofit/>
          </a:bodyPr>
          <a:lstStyle/>
          <a:p>
            <a:r>
              <a:rPr lang="zh-CN" altLang="en-US" sz="3600" dirty="0"/>
              <a:t>电子表格和</a:t>
            </a:r>
            <a:r>
              <a:rPr lang="en-US" altLang="zh-CN" sz="3600" dirty="0"/>
              <a:t>Excel</a:t>
            </a:r>
            <a:r>
              <a:rPr lang="zh-CN" altLang="en-US" sz="3600" dirty="0"/>
              <a:t>的贡献：</a:t>
            </a:r>
            <a:br>
              <a:rPr lang="en-US" altLang="zh-CN" sz="3600" dirty="0"/>
            </a:br>
            <a:r>
              <a:rPr lang="zh-CN" altLang="en-US" sz="3600" dirty="0"/>
              <a:t>可重用的机械化的四则运算</a:t>
            </a:r>
          </a:p>
        </p:txBody>
      </p:sp>
      <p:sp>
        <p:nvSpPr>
          <p:cNvPr id="6" name="文本框 5"/>
          <p:cNvSpPr txBox="1"/>
          <p:nvPr/>
        </p:nvSpPr>
        <p:spPr>
          <a:xfrm>
            <a:off x="671645" y="1344808"/>
            <a:ext cx="2432076" cy="523220"/>
          </a:xfrm>
          <a:prstGeom prst="rect">
            <a:avLst/>
          </a:prstGeom>
          <a:noFill/>
        </p:spPr>
        <p:txBody>
          <a:bodyPr wrap="none" rtlCol="0">
            <a:spAutoFit/>
          </a:bodyPr>
          <a:lstStyle/>
          <a:p>
            <a:r>
              <a:rPr lang="en-US" altLang="zh-CN" sz="2800" dirty="0"/>
              <a:t>VisiCalc</a:t>
            </a:r>
            <a:r>
              <a:rPr lang="zh-CN" altLang="en-US" sz="2800" dirty="0"/>
              <a:t>的传奇</a:t>
            </a:r>
          </a:p>
        </p:txBody>
      </p:sp>
      <p:sp>
        <p:nvSpPr>
          <p:cNvPr id="7" name="文本框 6"/>
          <p:cNvSpPr txBox="1"/>
          <p:nvPr/>
        </p:nvSpPr>
        <p:spPr>
          <a:xfrm>
            <a:off x="671645" y="6211887"/>
            <a:ext cx="2595582"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800" dirty="0"/>
              <a:t>亮点是“可视化”</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1690687"/>
            <a:ext cx="3429000" cy="4521200"/>
          </a:xfrm>
          <a:prstGeom prst="rect">
            <a:avLst/>
          </a:prstGeom>
        </p:spPr>
      </p:pic>
      <p:sp>
        <p:nvSpPr>
          <p:cNvPr id="12" name="文本框 11"/>
          <p:cNvSpPr txBox="1"/>
          <p:nvPr/>
        </p:nvSpPr>
        <p:spPr>
          <a:xfrm>
            <a:off x="8763000" y="158166"/>
            <a:ext cx="2664512" cy="156966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sz="2400" dirty="0"/>
              <a:t>Dan </a:t>
            </a:r>
            <a:r>
              <a:rPr lang="en-US" altLang="zh-CN" sz="2400" dirty="0" err="1"/>
              <a:t>Bricklin</a:t>
            </a:r>
            <a:endParaRPr lang="en-US" altLang="zh-CN" sz="2400" dirty="0"/>
          </a:p>
          <a:p>
            <a:r>
              <a:rPr lang="zh-CN" altLang="en-US" sz="2400" dirty="0"/>
              <a:t>热爱编程</a:t>
            </a:r>
            <a:endParaRPr lang="en-US" altLang="zh-CN" sz="2400" dirty="0"/>
          </a:p>
          <a:p>
            <a:r>
              <a:rPr lang="zh-CN" altLang="en-US" sz="2400" dirty="0"/>
              <a:t>本科：</a:t>
            </a:r>
            <a:r>
              <a:rPr lang="en-US" altLang="zh-CN" sz="2400" dirty="0"/>
              <a:t>MIT</a:t>
            </a:r>
          </a:p>
          <a:p>
            <a:r>
              <a:rPr lang="en-US" altLang="zh-CN" sz="2400" dirty="0"/>
              <a:t>MBA</a:t>
            </a:r>
            <a:r>
              <a:rPr lang="zh-CN" altLang="en-US" sz="2400" dirty="0"/>
              <a:t>：哈佛商学院</a:t>
            </a:r>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59" y="1868028"/>
            <a:ext cx="3380874" cy="4166519"/>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9633" y="2037763"/>
            <a:ext cx="5436146" cy="3827047"/>
          </a:xfrm>
          <a:prstGeom prst="rect">
            <a:avLst/>
          </a:prstGeom>
        </p:spPr>
      </p:pic>
    </p:spTree>
    <p:extLst>
      <p:ext uri="{BB962C8B-B14F-4D97-AF65-F5344CB8AC3E}">
        <p14:creationId xmlns:p14="http://schemas.microsoft.com/office/powerpoint/2010/main" val="1962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a:p>
        </p:txBody>
      </p:sp>
      <p:pic>
        <p:nvPicPr>
          <p:cNvPr id="47" name="图片 46"/>
          <p:cNvPicPr>
            <a:picLocks noChangeAspect="1"/>
          </p:cNvPicPr>
          <p:nvPr/>
        </p:nvPicPr>
        <p:blipFill>
          <a:blip r:embed="rId2"/>
          <a:stretch>
            <a:fillRect/>
          </a:stretch>
        </p:blipFill>
        <p:spPr>
          <a:xfrm>
            <a:off x="2033471" y="837312"/>
            <a:ext cx="8539259" cy="5089423"/>
          </a:xfrm>
          <a:prstGeom prst="rect">
            <a:avLst/>
          </a:prstGeom>
        </p:spPr>
      </p:pic>
    </p:spTree>
    <p:extLst>
      <p:ext uri="{BB962C8B-B14F-4D97-AF65-F5344CB8AC3E}">
        <p14:creationId xmlns:p14="http://schemas.microsoft.com/office/powerpoint/2010/main" val="382572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个人理财：事件驱动之生涯仿真</a:t>
            </a:r>
          </a:p>
        </p:txBody>
      </p:sp>
      <p:sp>
        <p:nvSpPr>
          <p:cNvPr id="3" name="内容占位符 2"/>
          <p:cNvSpPr>
            <a:spLocks noGrp="1"/>
          </p:cNvSpPr>
          <p:nvPr>
            <p:ph idx="1"/>
          </p:nvPr>
        </p:nvSpPr>
        <p:spPr>
          <a:xfrm>
            <a:off x="552667" y="2061164"/>
            <a:ext cx="11132781" cy="791905"/>
          </a:xfrm>
        </p:spPr>
        <p:txBody>
          <a:bodyPr/>
          <a:lstStyle/>
          <a:p>
            <a:r>
              <a:rPr lang="zh-CN" altLang="en-US" dirty="0"/>
              <a:t>这里的事件串是所谓人生大事</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a:p>
        </p:txBody>
      </p:sp>
      <p:pic>
        <p:nvPicPr>
          <p:cNvPr id="6" name="Picture 3" descr="insurance20_r1_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471" y="3182343"/>
            <a:ext cx="8061047" cy="231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4452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生涯仿真的主要节点</a:t>
            </a:r>
          </a:p>
        </p:txBody>
      </p:sp>
      <p:sp>
        <p:nvSpPr>
          <p:cNvPr id="3" name="内容占位符 2"/>
          <p:cNvSpPr>
            <a:spLocks noGrp="1"/>
          </p:cNvSpPr>
          <p:nvPr>
            <p:ph idx="1"/>
          </p:nvPr>
        </p:nvSpPr>
        <p:spPr>
          <a:xfrm>
            <a:off x="552667" y="2061165"/>
            <a:ext cx="11132781" cy="1511818"/>
          </a:xfrm>
        </p:spPr>
        <p:txBody>
          <a:bodyPr/>
          <a:lstStyle/>
          <a:p>
            <a:r>
              <a:rPr lang="zh-CN" altLang="en-US" sz="3999" dirty="0"/>
              <a:t>时间推送事件，事件触发条款</a:t>
            </a:r>
            <a:endParaRPr lang="en-US" altLang="zh-CN" sz="3999" dirty="0"/>
          </a:p>
          <a:p>
            <a:r>
              <a:rPr lang="zh-CN" altLang="en-US" sz="3999" dirty="0"/>
              <a:t>条款决定流量，流量改变存量</a:t>
            </a:r>
          </a:p>
          <a:p>
            <a:endParaRPr lang="zh-CN" altLang="en-US" dirty="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22" name="Text Box 14"/>
          <p:cNvSpPr txBox="1">
            <a:spLocks noChangeArrowheads="1"/>
          </p:cNvSpPr>
          <p:nvPr/>
        </p:nvSpPr>
        <p:spPr bwMode="auto">
          <a:xfrm>
            <a:off x="559121" y="5518489"/>
            <a:ext cx="2124522" cy="36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anchor="t" anchorCtr="0" compatLnSpc="1">
            <a:prstTxWarp prst="textNoShape">
              <a:avLst/>
            </a:prstTxWarp>
            <a:spAutoFit/>
          </a:bodyPr>
          <a:lstStyle/>
          <a:p>
            <a:pPr defTabSz="914217" eaLnBrk="0" fontAlgn="base" hangingPunct="0">
              <a:spcBef>
                <a:spcPct val="0"/>
              </a:spcBef>
              <a:spcAft>
                <a:spcPct val="0"/>
              </a:spcAft>
              <a:buClr>
                <a:srgbClr val="FF3300"/>
              </a:buClr>
              <a:buSzPts val="1800"/>
              <a:buFont typeface="Wingdings" panose="05000000000000000000" pitchFamily="2" charset="2"/>
              <a:buChar char="q"/>
            </a:pPr>
            <a:r>
              <a:rPr lang="zh-CN" altLang="zh-TW" b="1" dirty="0">
                <a:solidFill>
                  <a:srgbClr val="000099"/>
                </a:solidFill>
                <a:latin typeface="楷体_GB2312" charset="-122"/>
                <a:ea typeface="楷体_GB2312" charset="-122"/>
              </a:rPr>
              <a:t> </a:t>
            </a:r>
            <a:r>
              <a:rPr lang="zh-TW" altLang="zh-CN" b="1" dirty="0">
                <a:solidFill>
                  <a:srgbClr val="000099"/>
                </a:solidFill>
                <a:latin typeface="楷体_GB2312" charset="-122"/>
                <a:ea typeface="楷体_GB2312" charset="-122"/>
              </a:rPr>
              <a:t>购车</a:t>
            </a:r>
            <a:r>
              <a:rPr lang="zh-CN" altLang="zh-TW" b="1" dirty="0">
                <a:solidFill>
                  <a:srgbClr val="000099"/>
                </a:solidFill>
                <a:latin typeface="楷体_GB2312" charset="-122"/>
                <a:ea typeface="楷体_GB2312" charset="-122"/>
              </a:rPr>
              <a:t>-</a:t>
            </a:r>
            <a:r>
              <a:rPr lang="zh-TW" altLang="zh-CN" b="1" dirty="0">
                <a:solidFill>
                  <a:srgbClr val="000099"/>
                </a:solidFill>
                <a:latin typeface="楷体_GB2312" charset="-122"/>
                <a:ea typeface="楷体_GB2312" charset="-122"/>
              </a:rPr>
              <a:t>购车当年</a:t>
            </a:r>
            <a:endParaRPr lang="zh-CN" altLang="zh-CN" dirty="0">
              <a:latin typeface="Arial" panose="020B0604020202020204" pitchFamily="34" charset="0"/>
            </a:endParaRPr>
          </a:p>
        </p:txBody>
      </p:sp>
      <p:sp>
        <p:nvSpPr>
          <p:cNvPr id="23" name="Text Box 15"/>
          <p:cNvSpPr txBox="1">
            <a:spLocks noChangeArrowheads="1"/>
          </p:cNvSpPr>
          <p:nvPr/>
        </p:nvSpPr>
        <p:spPr bwMode="auto">
          <a:xfrm>
            <a:off x="6201982" y="5518489"/>
            <a:ext cx="2124522" cy="36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anchor="t" anchorCtr="0" compatLnSpc="1">
            <a:prstTxWarp prst="textNoShape">
              <a:avLst/>
            </a:prstTxWarp>
            <a:spAutoFit/>
          </a:bodyPr>
          <a:lstStyle/>
          <a:p>
            <a:pPr defTabSz="914217" eaLnBrk="0" fontAlgn="base" hangingPunct="0">
              <a:spcBef>
                <a:spcPct val="0"/>
              </a:spcBef>
              <a:spcAft>
                <a:spcPct val="0"/>
              </a:spcAft>
              <a:buClr>
                <a:srgbClr val="FF3300"/>
              </a:buClr>
              <a:buSzPts val="1800"/>
              <a:buFont typeface="Wingdings" panose="05000000000000000000" pitchFamily="2" charset="2"/>
              <a:buChar char="q"/>
            </a:pPr>
            <a:r>
              <a:rPr lang="zh-CN" altLang="zh-TW" b="1" dirty="0">
                <a:solidFill>
                  <a:srgbClr val="000099"/>
                </a:solidFill>
                <a:latin typeface="楷体_GB2312" charset="-122"/>
                <a:ea typeface="楷体_GB2312" charset="-122"/>
              </a:rPr>
              <a:t> </a:t>
            </a:r>
            <a:r>
              <a:rPr lang="zh-TW" altLang="zh-CN" b="1" dirty="0">
                <a:solidFill>
                  <a:srgbClr val="000099"/>
                </a:solidFill>
                <a:latin typeface="楷体_GB2312" charset="-122"/>
                <a:ea typeface="楷体_GB2312" charset="-122"/>
              </a:rPr>
              <a:t>购</a:t>
            </a:r>
            <a:r>
              <a:rPr lang="zh-CN" altLang="zh-CN" b="1" dirty="0">
                <a:solidFill>
                  <a:srgbClr val="000099"/>
                </a:solidFill>
                <a:latin typeface="楷体_GB2312" charset="-122"/>
                <a:ea typeface="楷体_GB2312" charset="-122"/>
              </a:rPr>
              <a:t>房</a:t>
            </a:r>
            <a:r>
              <a:rPr lang="en-US" altLang="zh-CN" b="1" dirty="0">
                <a:solidFill>
                  <a:srgbClr val="000099"/>
                </a:solidFill>
                <a:latin typeface="楷体_GB2312" charset="-122"/>
                <a:ea typeface="楷体_GB2312" charset="-122"/>
              </a:rPr>
              <a:t>-</a:t>
            </a:r>
            <a:r>
              <a:rPr lang="zh-TW" altLang="zh-CN" b="1" dirty="0">
                <a:solidFill>
                  <a:srgbClr val="000099"/>
                </a:solidFill>
                <a:latin typeface="楷体_GB2312" charset="-122"/>
                <a:ea typeface="楷体_GB2312" charset="-122"/>
              </a:rPr>
              <a:t>交</a:t>
            </a:r>
            <a:r>
              <a:rPr lang="zh-CN" altLang="zh-CN" b="1" dirty="0">
                <a:solidFill>
                  <a:srgbClr val="000099"/>
                </a:solidFill>
                <a:latin typeface="楷体_GB2312" charset="-122"/>
                <a:ea typeface="楷体_GB2312" charset="-122"/>
              </a:rPr>
              <a:t>房</a:t>
            </a:r>
            <a:r>
              <a:rPr lang="zh-TW" altLang="zh-CN" b="1" dirty="0">
                <a:solidFill>
                  <a:srgbClr val="000099"/>
                </a:solidFill>
                <a:latin typeface="楷体_GB2312" charset="-122"/>
                <a:ea typeface="楷体_GB2312" charset="-122"/>
              </a:rPr>
              <a:t>当年</a:t>
            </a:r>
            <a:endParaRPr lang="zh-CN" altLang="zh-CN" dirty="0">
              <a:latin typeface="Arial" panose="020B0604020202020204" pitchFamily="34" charset="0"/>
            </a:endParaRPr>
          </a:p>
        </p:txBody>
      </p:sp>
      <p:sp>
        <p:nvSpPr>
          <p:cNvPr id="24" name="Text Box 16"/>
          <p:cNvSpPr txBox="1">
            <a:spLocks noChangeArrowheads="1"/>
          </p:cNvSpPr>
          <p:nvPr/>
        </p:nvSpPr>
        <p:spPr bwMode="auto">
          <a:xfrm>
            <a:off x="8765358" y="5518489"/>
            <a:ext cx="2514018" cy="36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anchor="t" anchorCtr="0" compatLnSpc="1">
            <a:prstTxWarp prst="textNoShape">
              <a:avLst/>
            </a:prstTxWarp>
            <a:spAutoFit/>
          </a:bodyPr>
          <a:lstStyle/>
          <a:p>
            <a:pPr defTabSz="914217" eaLnBrk="0" fontAlgn="base" hangingPunct="0">
              <a:spcBef>
                <a:spcPct val="0"/>
              </a:spcBef>
              <a:spcAft>
                <a:spcPct val="0"/>
              </a:spcAft>
              <a:buClr>
                <a:srgbClr val="FF3300"/>
              </a:buClr>
              <a:buSzPts val="1800"/>
              <a:buFont typeface="Wingdings" panose="05000000000000000000" pitchFamily="2" charset="2"/>
              <a:buChar char="q"/>
            </a:pPr>
            <a:r>
              <a:rPr lang="zh-CN" altLang="zh-TW" b="1">
                <a:solidFill>
                  <a:srgbClr val="000099"/>
                </a:solidFill>
                <a:latin typeface="楷体_GB2312" charset="-122"/>
                <a:ea typeface="楷体_GB2312" charset="-122"/>
              </a:rPr>
              <a:t> </a:t>
            </a:r>
            <a:r>
              <a:rPr lang="zh-TW" altLang="zh-CN" b="1">
                <a:solidFill>
                  <a:srgbClr val="000099"/>
                </a:solidFill>
                <a:latin typeface="楷体_GB2312" charset="-122"/>
                <a:ea typeface="楷体_GB2312" charset="-122"/>
              </a:rPr>
              <a:t>退休</a:t>
            </a:r>
            <a:r>
              <a:rPr lang="zh-CN" altLang="zh-TW" b="1">
                <a:solidFill>
                  <a:srgbClr val="000099"/>
                </a:solidFill>
                <a:latin typeface="楷体_GB2312" charset="-122"/>
                <a:ea typeface="楷体_GB2312" charset="-122"/>
              </a:rPr>
              <a:t>-</a:t>
            </a:r>
            <a:r>
              <a:rPr lang="zh-TW" altLang="zh-CN" b="1">
                <a:solidFill>
                  <a:srgbClr val="000099"/>
                </a:solidFill>
                <a:latin typeface="楷体_GB2312" charset="-122"/>
                <a:ea typeface="楷体_GB2312" charset="-122"/>
              </a:rPr>
              <a:t>打算退休当年</a:t>
            </a:r>
            <a:endParaRPr lang="zh-CN" altLang="zh-CN">
              <a:latin typeface="Arial" panose="020B0604020202020204" pitchFamily="34" charset="0"/>
            </a:endParaRPr>
          </a:p>
        </p:txBody>
      </p:sp>
      <p:sp>
        <p:nvSpPr>
          <p:cNvPr id="25" name="Text Box 17"/>
          <p:cNvSpPr txBox="1">
            <a:spLocks noChangeArrowheads="1"/>
          </p:cNvSpPr>
          <p:nvPr/>
        </p:nvSpPr>
        <p:spPr bwMode="auto">
          <a:xfrm>
            <a:off x="2956183" y="5518490"/>
            <a:ext cx="2973259" cy="646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09" rIns="91419" bIns="45709" numCol="1" anchor="t" anchorCtr="0" compatLnSpc="1">
            <a:prstTxWarp prst="textNoShape">
              <a:avLst/>
            </a:prstTxWarp>
            <a:spAutoFit/>
          </a:bodyPr>
          <a:lstStyle/>
          <a:p>
            <a:pPr defTabSz="914217" eaLnBrk="0" fontAlgn="base" hangingPunct="0">
              <a:spcBef>
                <a:spcPct val="0"/>
              </a:spcBef>
              <a:spcAft>
                <a:spcPct val="0"/>
              </a:spcAft>
              <a:buClr>
                <a:srgbClr val="FF3300"/>
              </a:buClr>
              <a:buSzPts val="1800"/>
              <a:buFont typeface="Wingdings" panose="05000000000000000000" pitchFamily="2" charset="2"/>
              <a:buChar char="q"/>
            </a:pPr>
            <a:r>
              <a:rPr lang="zh-CN" altLang="zh-TW" b="1" dirty="0">
                <a:solidFill>
                  <a:srgbClr val="000099"/>
                </a:solidFill>
                <a:latin typeface="楷体_GB2312" charset="-122"/>
                <a:ea typeface="楷体_GB2312" charset="-122"/>
              </a:rPr>
              <a:t> </a:t>
            </a:r>
            <a:r>
              <a:rPr lang="zh-TW" altLang="zh-CN" b="1" dirty="0">
                <a:solidFill>
                  <a:srgbClr val="000099"/>
                </a:solidFill>
                <a:latin typeface="楷体_GB2312" charset="-122"/>
                <a:ea typeface="楷体_GB2312" charset="-122"/>
              </a:rPr>
              <a:t>子女教育</a:t>
            </a:r>
            <a:endParaRPr lang="en-US" altLang="zh-TW" b="1" dirty="0">
              <a:solidFill>
                <a:srgbClr val="000099"/>
              </a:solidFill>
              <a:latin typeface="楷体_GB2312" charset="-122"/>
              <a:ea typeface="楷体_GB2312" charset="-122"/>
            </a:endParaRPr>
          </a:p>
          <a:p>
            <a:pPr defTabSz="914217" eaLnBrk="0" fontAlgn="base" hangingPunct="0">
              <a:spcBef>
                <a:spcPct val="0"/>
              </a:spcBef>
              <a:spcAft>
                <a:spcPct val="0"/>
              </a:spcAft>
              <a:buClr>
                <a:srgbClr val="FF3300"/>
              </a:buClr>
              <a:buSzPts val="1800"/>
              <a:buFont typeface="Wingdings" panose="05000000000000000000" pitchFamily="2" charset="2"/>
              <a:buChar char="q"/>
            </a:pPr>
            <a:r>
              <a:rPr lang="zh-TW" altLang="zh-CN" b="1" dirty="0">
                <a:solidFill>
                  <a:srgbClr val="000099"/>
                </a:solidFill>
                <a:latin typeface="楷体_GB2312" charset="-122"/>
                <a:ea typeface="楷体_GB2312" charset="-122"/>
              </a:rPr>
              <a:t>子女满</a:t>
            </a:r>
            <a:r>
              <a:rPr lang="zh-CN" altLang="zh-TW" b="1" dirty="0">
                <a:solidFill>
                  <a:srgbClr val="000099"/>
                </a:solidFill>
                <a:latin typeface="楷体_GB2312" charset="-122"/>
                <a:ea typeface="楷体_GB2312" charset="-122"/>
              </a:rPr>
              <a:t>18</a:t>
            </a:r>
            <a:r>
              <a:rPr lang="zh-TW" altLang="zh-CN" b="1" dirty="0">
                <a:solidFill>
                  <a:srgbClr val="000099"/>
                </a:solidFill>
                <a:latin typeface="楷体_GB2312" charset="-122"/>
                <a:ea typeface="楷体_GB2312" charset="-122"/>
              </a:rPr>
              <a:t>岁要上大学之年</a:t>
            </a:r>
            <a:endParaRPr lang="zh-CN" altLang="zh-CN" dirty="0">
              <a:latin typeface="Arial" panose="020B0604020202020204" pitchFamily="34" charset="0"/>
            </a:endParaRPr>
          </a:p>
        </p:txBody>
      </p:sp>
      <p:pic>
        <p:nvPicPr>
          <p:cNvPr id="26" name="Picture 18" descr="TN0033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713" y="3837335"/>
            <a:ext cx="1455401" cy="148396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9" descr="mg1mv3i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0265" y="3926214"/>
            <a:ext cx="1517299" cy="1306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 descr="母爱"/>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001" y="3925420"/>
            <a:ext cx="1828377" cy="130779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1" descr="PE02622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22452" y="3626247"/>
            <a:ext cx="1974393" cy="190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83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模型评价</a:t>
            </a:r>
          </a:p>
        </p:txBody>
      </p:sp>
      <p:sp>
        <p:nvSpPr>
          <p:cNvPr id="3" name="内容占位符 2"/>
          <p:cNvSpPr>
            <a:spLocks noGrp="1"/>
          </p:cNvSpPr>
          <p:nvPr>
            <p:ph idx="1"/>
          </p:nvPr>
        </p:nvSpPr>
        <p:spPr/>
        <p:txBody>
          <a:bodyPr/>
          <a:lstStyle/>
          <a:p>
            <a:r>
              <a:rPr lang="zh-CN" altLang="en-US" dirty="0"/>
              <a:t>观察两张个人理财的现金串流表</a:t>
            </a:r>
            <a:endParaRPr lang="en-US" altLang="zh-CN" dirty="0"/>
          </a:p>
          <a:p>
            <a:pPr lvl="1"/>
            <a:endParaRPr lang="en-US" altLang="zh-CN" dirty="0"/>
          </a:p>
          <a:p>
            <a:r>
              <a:rPr lang="zh-CN" altLang="en-US" dirty="0"/>
              <a:t>在设计上有哪些优缺点？</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1462080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用“模拟分析”让模型提供更多信息</a:t>
            </a:r>
          </a:p>
        </p:txBody>
      </p:sp>
      <p:sp>
        <p:nvSpPr>
          <p:cNvPr id="3" name="内容占位符 2"/>
          <p:cNvSpPr>
            <a:spLocks noGrp="1"/>
          </p:cNvSpPr>
          <p:nvPr>
            <p:ph idx="1"/>
          </p:nvPr>
        </p:nvSpPr>
        <p:spPr/>
        <p:txBody>
          <a:bodyPr/>
          <a:lstStyle/>
          <a:p>
            <a:r>
              <a:rPr lang="zh-CN" altLang="en-US" dirty="0"/>
              <a:t>未来是不可预知的，各种假设和参数都可能发生波动</a:t>
            </a:r>
            <a:endParaRPr lang="en-US" altLang="zh-CN" dirty="0"/>
          </a:p>
          <a:p>
            <a:r>
              <a:rPr lang="zh-CN" altLang="en-US" dirty="0"/>
              <a:t>因此决策者或者客户经常会提出</a:t>
            </a:r>
            <a:r>
              <a:rPr lang="en-US" altLang="zh-CN" dirty="0"/>
              <a:t>What-If</a:t>
            </a:r>
            <a:r>
              <a:rPr lang="zh-CN" altLang="en-US" dirty="0"/>
              <a:t>类型的问题</a:t>
            </a:r>
            <a:endParaRPr lang="en-US" altLang="zh-CN" dirty="0"/>
          </a:p>
          <a:p>
            <a:pPr lvl="1"/>
            <a:r>
              <a:rPr lang="zh-CN" altLang="en-US" dirty="0"/>
              <a:t>如果利率下降到</a:t>
            </a:r>
            <a:r>
              <a:rPr lang="en-US" altLang="zh-CN" dirty="0"/>
              <a:t>3%</a:t>
            </a:r>
            <a:r>
              <a:rPr lang="zh-CN" altLang="en-US" dirty="0"/>
              <a:t>，会怎么样？</a:t>
            </a:r>
            <a:endParaRPr lang="en-US" altLang="zh-CN" dirty="0"/>
          </a:p>
          <a:p>
            <a:pPr lvl="1"/>
            <a:r>
              <a:rPr lang="zh-CN" altLang="en-US" dirty="0"/>
              <a:t>如果学费上涨到某个水平，会产生什么后果？</a:t>
            </a:r>
            <a:endParaRPr lang="en-US" altLang="zh-CN" dirty="0"/>
          </a:p>
          <a:p>
            <a:r>
              <a:rPr lang="en-US" altLang="zh-CN" dirty="0"/>
              <a:t>Excel</a:t>
            </a:r>
            <a:r>
              <a:rPr lang="zh-CN" altLang="en-US" dirty="0"/>
              <a:t>提供了解答这类问题的功能</a:t>
            </a:r>
            <a:endParaRPr lang="en-US" altLang="zh-CN" dirty="0"/>
          </a:p>
          <a:p>
            <a:r>
              <a:rPr lang="zh-CN" altLang="en-US" dirty="0"/>
              <a:t>“数据”菜单栏的“模拟分析”能够完成以下任务：</a:t>
            </a:r>
            <a:endParaRPr lang="en-US" altLang="zh-CN" dirty="0"/>
          </a:p>
          <a:p>
            <a:r>
              <a:rPr lang="zh-CN" altLang="en-US" dirty="0"/>
              <a:t>敏感性分析</a:t>
            </a:r>
            <a:endParaRPr lang="en-US" altLang="zh-CN" dirty="0"/>
          </a:p>
          <a:p>
            <a:r>
              <a:rPr lang="zh-CN" altLang="en-US" dirty="0"/>
              <a:t>压力测试</a:t>
            </a:r>
            <a:endParaRPr lang="en-US" altLang="zh-CN" dirty="0"/>
          </a:p>
          <a:p>
            <a:r>
              <a:rPr lang="zh-CN" altLang="en-US" dirty="0"/>
              <a:t>情境测试</a:t>
            </a:r>
            <a:r>
              <a:rPr lang="en-US" altLang="zh-CN" dirty="0"/>
              <a:t>Scenario Testing</a:t>
            </a:r>
            <a:endParaRPr lang="zh-CN" altLang="en-US" dirty="0"/>
          </a:p>
        </p:txBody>
      </p:sp>
    </p:spTree>
    <p:extLst>
      <p:ext uri="{BB962C8B-B14F-4D97-AF65-F5344CB8AC3E}">
        <p14:creationId xmlns:p14="http://schemas.microsoft.com/office/powerpoint/2010/main" val="2004393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模拟分析中的三项功能</a:t>
            </a:r>
          </a:p>
        </p:txBody>
      </p:sp>
      <p:pic>
        <p:nvPicPr>
          <p:cNvPr id="4" name="图片 3"/>
          <p:cNvPicPr>
            <a:picLocks noChangeAspect="1"/>
          </p:cNvPicPr>
          <p:nvPr/>
        </p:nvPicPr>
        <p:blipFill>
          <a:blip r:embed="rId2"/>
          <a:stretch>
            <a:fillRect/>
          </a:stretch>
        </p:blipFill>
        <p:spPr>
          <a:xfrm>
            <a:off x="838199" y="2151061"/>
            <a:ext cx="3661229" cy="2567068"/>
          </a:xfrm>
          <a:prstGeom prst="rect">
            <a:avLst/>
          </a:prstGeom>
        </p:spPr>
      </p:pic>
      <p:sp>
        <p:nvSpPr>
          <p:cNvPr id="6" name="文本框 5"/>
          <p:cNvSpPr txBox="1"/>
          <p:nvPr/>
        </p:nvSpPr>
        <p:spPr>
          <a:xfrm>
            <a:off x="5573486" y="1795704"/>
            <a:ext cx="1980029"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800" dirty="0"/>
              <a:t>单变量求解</a:t>
            </a:r>
          </a:p>
        </p:txBody>
      </p:sp>
      <p:sp>
        <p:nvSpPr>
          <p:cNvPr id="7" name="文本框 6"/>
          <p:cNvSpPr txBox="1"/>
          <p:nvPr/>
        </p:nvSpPr>
        <p:spPr>
          <a:xfrm>
            <a:off x="5573486" y="3287486"/>
            <a:ext cx="1980029"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800" dirty="0"/>
              <a:t>模拟运算表</a:t>
            </a:r>
          </a:p>
        </p:txBody>
      </p:sp>
      <p:sp>
        <p:nvSpPr>
          <p:cNvPr id="8" name="文本框 7"/>
          <p:cNvSpPr txBox="1"/>
          <p:nvPr/>
        </p:nvSpPr>
        <p:spPr>
          <a:xfrm>
            <a:off x="5573486" y="4543958"/>
            <a:ext cx="1980029"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800" dirty="0"/>
              <a:t>方案管理器</a:t>
            </a:r>
          </a:p>
        </p:txBody>
      </p:sp>
      <p:sp>
        <p:nvSpPr>
          <p:cNvPr id="9" name="文本框 8"/>
          <p:cNvSpPr txBox="1"/>
          <p:nvPr/>
        </p:nvSpPr>
        <p:spPr>
          <a:xfrm>
            <a:off x="8055429" y="1373396"/>
            <a:ext cx="3262432" cy="1323439"/>
          </a:xfrm>
          <a:prstGeom prst="rect">
            <a:avLst/>
          </a:prstGeom>
          <a:noFill/>
        </p:spPr>
        <p:txBody>
          <a:bodyPr wrap="none" rtlCol="0">
            <a:spAutoFit/>
          </a:bodyPr>
          <a:lstStyle/>
          <a:p>
            <a:r>
              <a:rPr lang="zh-CN" altLang="en-US" sz="2000" dirty="0"/>
              <a:t>固定一个目标，反解条件。</a:t>
            </a:r>
            <a:endParaRPr lang="en-US" altLang="zh-CN" sz="2000" dirty="0"/>
          </a:p>
          <a:p>
            <a:r>
              <a:rPr lang="zh-CN" altLang="en-US" sz="2000" dirty="0"/>
              <a:t>相当于解方程，可以得到</a:t>
            </a:r>
            <a:endParaRPr lang="en-US" altLang="zh-CN" sz="2000" dirty="0"/>
          </a:p>
          <a:p>
            <a:r>
              <a:rPr lang="zh-CN" altLang="en-US" sz="2000" dirty="0"/>
              <a:t>内部报酬率；保费；本金</a:t>
            </a:r>
            <a:endParaRPr lang="en-US" altLang="zh-CN" sz="2000" dirty="0"/>
          </a:p>
          <a:p>
            <a:r>
              <a:rPr lang="zh-CN" altLang="en-US" sz="2000" dirty="0"/>
              <a:t>分期供款额</a:t>
            </a:r>
          </a:p>
        </p:txBody>
      </p:sp>
      <p:sp>
        <p:nvSpPr>
          <p:cNvPr id="10" name="文本框 9"/>
          <p:cNvSpPr txBox="1"/>
          <p:nvPr/>
        </p:nvSpPr>
        <p:spPr>
          <a:xfrm>
            <a:off x="8055429" y="3087431"/>
            <a:ext cx="3518912" cy="1015663"/>
          </a:xfrm>
          <a:prstGeom prst="rect">
            <a:avLst/>
          </a:prstGeom>
          <a:noFill/>
        </p:spPr>
        <p:txBody>
          <a:bodyPr wrap="none" rtlCol="0">
            <a:spAutoFit/>
          </a:bodyPr>
          <a:lstStyle/>
          <a:p>
            <a:r>
              <a:rPr lang="zh-CN" altLang="en-US" sz="2000" dirty="0"/>
              <a:t>一个或两个变量取一系列的值</a:t>
            </a:r>
            <a:endParaRPr lang="en-US" altLang="zh-CN" sz="2000" dirty="0"/>
          </a:p>
          <a:p>
            <a:r>
              <a:rPr lang="zh-CN" altLang="en-US" sz="2000" dirty="0"/>
              <a:t>其他变量会有什么变化</a:t>
            </a:r>
            <a:endParaRPr lang="en-US" altLang="zh-CN" sz="2000" dirty="0"/>
          </a:p>
          <a:p>
            <a:r>
              <a:rPr lang="zh-CN" altLang="en-US" sz="2000" dirty="0"/>
              <a:t>敏感性分析</a:t>
            </a:r>
          </a:p>
        </p:txBody>
      </p:sp>
      <p:sp>
        <p:nvSpPr>
          <p:cNvPr id="11" name="文本框 10"/>
          <p:cNvSpPr txBox="1"/>
          <p:nvPr/>
        </p:nvSpPr>
        <p:spPr>
          <a:xfrm>
            <a:off x="8055429" y="4484174"/>
            <a:ext cx="2492990" cy="1323439"/>
          </a:xfrm>
          <a:prstGeom prst="rect">
            <a:avLst/>
          </a:prstGeom>
          <a:noFill/>
        </p:spPr>
        <p:txBody>
          <a:bodyPr wrap="none" rtlCol="0">
            <a:spAutoFit/>
          </a:bodyPr>
          <a:lstStyle/>
          <a:p>
            <a:r>
              <a:rPr lang="zh-CN" altLang="en-US" sz="2000" dirty="0"/>
              <a:t>很多个变量取值组合</a:t>
            </a:r>
            <a:endParaRPr lang="en-US" altLang="zh-CN" sz="2000" dirty="0"/>
          </a:p>
          <a:p>
            <a:r>
              <a:rPr lang="zh-CN" altLang="en-US" sz="2000" dirty="0"/>
              <a:t>比模拟运算表更强大</a:t>
            </a:r>
            <a:endParaRPr lang="en-US" altLang="zh-CN" sz="2000" dirty="0"/>
          </a:p>
          <a:p>
            <a:r>
              <a:rPr lang="zh-CN" altLang="en-US" sz="2000" dirty="0"/>
              <a:t>情境测试</a:t>
            </a:r>
            <a:endParaRPr lang="en-US" altLang="zh-CN" sz="2000" dirty="0"/>
          </a:p>
          <a:p>
            <a:r>
              <a:rPr lang="zh-CN" altLang="en-US" sz="2000" dirty="0"/>
              <a:t>高中低三种前景</a:t>
            </a:r>
          </a:p>
        </p:txBody>
      </p:sp>
    </p:spTree>
    <p:extLst>
      <p:ext uri="{BB962C8B-B14F-4D97-AF65-F5344CB8AC3E}">
        <p14:creationId xmlns:p14="http://schemas.microsoft.com/office/powerpoint/2010/main" val="2874268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回到“生涯仿真表</a:t>
            </a:r>
            <a:r>
              <a:rPr lang="en-US" altLang="zh-CN" dirty="0"/>
              <a:t>CFP</a:t>
            </a:r>
            <a:r>
              <a:rPr lang="zh-CN" altLang="en-US" dirty="0"/>
              <a:t>”</a:t>
            </a:r>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438062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回顾：操作</a:t>
            </a:r>
            <a:r>
              <a:rPr lang="en-US" altLang="zh-CN" dirty="0"/>
              <a:t>Excel</a:t>
            </a:r>
            <a:r>
              <a:rPr lang="zh-CN" altLang="en-US" dirty="0"/>
              <a:t>模型可以达成的目标</a:t>
            </a:r>
          </a:p>
        </p:txBody>
      </p:sp>
      <p:sp>
        <p:nvSpPr>
          <p:cNvPr id="5" name="文本框 4"/>
          <p:cNvSpPr txBox="1"/>
          <p:nvPr/>
        </p:nvSpPr>
        <p:spPr>
          <a:xfrm>
            <a:off x="2786000" y="2077741"/>
            <a:ext cx="2875761" cy="86177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effectLst>
            <a:glow rad="101600">
              <a:schemeClr val="accent5">
                <a:satMod val="175000"/>
                <a:alpha val="40000"/>
              </a:schemeClr>
            </a:glow>
          </a:effectLst>
        </p:spPr>
        <p:txBody>
          <a:bodyPr wrap="square" lIns="0" tIns="0" rIns="0" bIns="0" rtlCol="0">
            <a:spAutoFit/>
          </a:bodyPr>
          <a:lstStyle/>
          <a:p>
            <a:r>
              <a:rPr lang="zh-CN" altLang="en-US" sz="2800" dirty="0"/>
              <a:t>容纳更多变量</a:t>
            </a:r>
            <a:endParaRPr lang="en-US" altLang="zh-CN" sz="2800" dirty="0"/>
          </a:p>
          <a:p>
            <a:r>
              <a:rPr lang="zh-CN" altLang="en-US" sz="2800" dirty="0"/>
              <a:t>保证模型的完整性</a:t>
            </a:r>
          </a:p>
        </p:txBody>
      </p:sp>
      <p:sp>
        <p:nvSpPr>
          <p:cNvPr id="6" name="文本框 5"/>
          <p:cNvSpPr txBox="1"/>
          <p:nvPr/>
        </p:nvSpPr>
        <p:spPr>
          <a:xfrm>
            <a:off x="7254659" y="2077741"/>
            <a:ext cx="2966577" cy="8617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r>
              <a:rPr lang="zh-CN" altLang="en-US" sz="2800" dirty="0"/>
              <a:t>更加逼真地</a:t>
            </a:r>
            <a:endParaRPr lang="en-US" altLang="zh-CN" sz="2800" dirty="0"/>
          </a:p>
          <a:p>
            <a:r>
              <a:rPr lang="zh-CN" altLang="en-US" sz="2800" dirty="0"/>
              <a:t>模拟业务流程</a:t>
            </a:r>
          </a:p>
        </p:txBody>
      </p:sp>
      <p:sp>
        <p:nvSpPr>
          <p:cNvPr id="7" name="文本框 6"/>
          <p:cNvSpPr txBox="1"/>
          <p:nvPr/>
        </p:nvSpPr>
        <p:spPr>
          <a:xfrm>
            <a:off x="2786000" y="3462461"/>
            <a:ext cx="2875761" cy="86177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effectLst>
            <a:glow rad="101600">
              <a:schemeClr val="accent5">
                <a:satMod val="175000"/>
                <a:alpha val="40000"/>
              </a:schemeClr>
            </a:glow>
          </a:effectLst>
        </p:spPr>
        <p:txBody>
          <a:bodyPr wrap="square" lIns="0" tIns="0" rIns="0" bIns="0" rtlCol="0">
            <a:spAutoFit/>
          </a:bodyPr>
          <a:lstStyle/>
          <a:p>
            <a:r>
              <a:rPr lang="zh-CN" altLang="en-US" sz="2800" dirty="0"/>
              <a:t>分离业务逻辑</a:t>
            </a:r>
            <a:endParaRPr lang="en-US" altLang="zh-CN" sz="2800" dirty="0"/>
          </a:p>
          <a:p>
            <a:r>
              <a:rPr lang="zh-CN" altLang="en-US" sz="2800" dirty="0"/>
              <a:t>和求解算法</a:t>
            </a:r>
          </a:p>
        </p:txBody>
      </p:sp>
      <p:sp>
        <p:nvSpPr>
          <p:cNvPr id="8" name="文本框 7"/>
          <p:cNvSpPr txBox="1"/>
          <p:nvPr/>
        </p:nvSpPr>
        <p:spPr>
          <a:xfrm>
            <a:off x="7317288" y="3462461"/>
            <a:ext cx="2903948" cy="8617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r>
              <a:rPr lang="zh-CN" altLang="en-US" sz="2800" dirty="0"/>
              <a:t>降低学习难度</a:t>
            </a:r>
            <a:endParaRPr lang="en-US" altLang="zh-CN" sz="2800" dirty="0"/>
          </a:p>
          <a:p>
            <a:r>
              <a:rPr lang="zh-CN" altLang="en-US" sz="2800" dirty="0"/>
              <a:t>提高学习效率</a:t>
            </a:r>
          </a:p>
        </p:txBody>
      </p:sp>
      <p:sp>
        <p:nvSpPr>
          <p:cNvPr id="9" name="文本框 8"/>
          <p:cNvSpPr txBox="1"/>
          <p:nvPr/>
        </p:nvSpPr>
        <p:spPr>
          <a:xfrm>
            <a:off x="2786000" y="4872039"/>
            <a:ext cx="2875761" cy="86177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effectLst>
            <a:glow rad="101600">
              <a:schemeClr val="accent5">
                <a:satMod val="175000"/>
                <a:alpha val="40000"/>
              </a:schemeClr>
            </a:glow>
          </a:effectLst>
        </p:spPr>
        <p:txBody>
          <a:bodyPr wrap="square" lIns="0" tIns="0" rIns="0" bIns="0" rtlCol="0">
            <a:spAutoFit/>
          </a:bodyPr>
          <a:lstStyle>
            <a:defPPr>
              <a:defRPr lang="zh-CN"/>
            </a:defPPr>
            <a:lvl1pPr>
              <a:defRPr sz="2800"/>
            </a:lvl1pPr>
          </a:lstStyle>
          <a:p>
            <a:r>
              <a:rPr lang="zh-CN" altLang="en-US" dirty="0"/>
              <a:t>通过操作模型</a:t>
            </a:r>
            <a:endParaRPr lang="en-US" altLang="zh-CN" dirty="0"/>
          </a:p>
          <a:p>
            <a:r>
              <a:rPr lang="zh-CN" altLang="en-US" dirty="0"/>
              <a:t>来学习</a:t>
            </a:r>
          </a:p>
        </p:txBody>
      </p:sp>
      <p:sp>
        <p:nvSpPr>
          <p:cNvPr id="10" name="矩形 9"/>
          <p:cNvSpPr/>
          <p:nvPr/>
        </p:nvSpPr>
        <p:spPr>
          <a:xfrm>
            <a:off x="7279711" y="4872039"/>
            <a:ext cx="2941525" cy="86177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a:spAutoFit/>
          </a:bodyPr>
          <a:lstStyle/>
          <a:p>
            <a:r>
              <a:rPr lang="zh-CN" altLang="en-US" sz="2800" dirty="0"/>
              <a:t>几乎同步完成</a:t>
            </a:r>
            <a:endParaRPr lang="en-US" altLang="zh-CN" sz="2800" dirty="0"/>
          </a:p>
          <a:p>
            <a:r>
              <a:rPr lang="zh-CN" altLang="en-US" sz="2800" dirty="0"/>
              <a:t>了解、理解和操作</a:t>
            </a:r>
            <a:endParaRPr lang="en-US" altLang="zh-CN" sz="2800" dirty="0"/>
          </a:p>
        </p:txBody>
      </p:sp>
      <p:cxnSp>
        <p:nvCxnSpPr>
          <p:cNvPr id="11" name="直接箭头连接符 10"/>
          <p:cNvCxnSpPr/>
          <p:nvPr/>
        </p:nvCxnSpPr>
        <p:spPr>
          <a:xfrm>
            <a:off x="5661761" y="2508628"/>
            <a:ext cx="159289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661761" y="3893348"/>
            <a:ext cx="165552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661761" y="5302926"/>
            <a:ext cx="161795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01453" y="2226792"/>
            <a:ext cx="576197" cy="563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5" name="椭圆 14"/>
          <p:cNvSpPr/>
          <p:nvPr/>
        </p:nvSpPr>
        <p:spPr>
          <a:xfrm>
            <a:off x="1701453" y="3611512"/>
            <a:ext cx="576197" cy="563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6" name="椭圆 15"/>
          <p:cNvSpPr/>
          <p:nvPr/>
        </p:nvSpPr>
        <p:spPr>
          <a:xfrm>
            <a:off x="1701453" y="5021090"/>
            <a:ext cx="576197" cy="5636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7" name="日期占位符 16"/>
          <p:cNvSpPr>
            <a:spLocks noGrp="1"/>
          </p:cNvSpPr>
          <p:nvPr>
            <p:ph type="dt" sz="half" idx="10"/>
          </p:nvPr>
        </p:nvSpPr>
        <p:spPr/>
        <p:txBody>
          <a:bodyPr/>
          <a:lstStyle/>
          <a:p>
            <a:fld id="{97898232-8685-4B09-A418-E998E5081542}" type="datetime1">
              <a:rPr lang="zh-CN" altLang="en-US" smtClean="0"/>
              <a:t>2019/4/19</a:t>
            </a:fld>
            <a:endParaRPr lang="zh-CN" altLang="en-US"/>
          </a:p>
        </p:txBody>
      </p:sp>
      <p:sp>
        <p:nvSpPr>
          <p:cNvPr id="18" name="页脚占位符 17"/>
          <p:cNvSpPr>
            <a:spLocks noGrp="1"/>
          </p:cNvSpPr>
          <p:nvPr>
            <p:ph type="ftr" sz="quarter" idx="11"/>
          </p:nvPr>
        </p:nvSpPr>
        <p:spPr/>
        <p:txBody>
          <a:bodyPr/>
          <a:lstStyle/>
          <a:p>
            <a:r>
              <a:rPr lang="zh-CN" altLang="en-US"/>
              <a:t>中国人民大学统计学院  黄向阳</a:t>
            </a:r>
          </a:p>
        </p:txBody>
      </p:sp>
      <p:sp>
        <p:nvSpPr>
          <p:cNvPr id="19" name="灯片编号占位符 18"/>
          <p:cNvSpPr>
            <a:spLocks noGrp="1"/>
          </p:cNvSpPr>
          <p:nvPr>
            <p:ph type="sldNum" sz="quarter" idx="12"/>
          </p:nvPr>
        </p:nvSpPr>
        <p:spPr/>
        <p:txBody>
          <a:bodyPr/>
          <a:lstStyle/>
          <a:p>
            <a:fld id="{6D4C8419-8AA8-48F3-B596-10F443A1C94B}" type="slidenum">
              <a:rPr lang="zh-CN" altLang="en-US" smtClean="0"/>
              <a:t>47</a:t>
            </a:fld>
            <a:endParaRPr lang="zh-CN" altLang="en-US"/>
          </a:p>
        </p:txBody>
      </p:sp>
    </p:spTree>
    <p:extLst>
      <p:ext uri="{BB962C8B-B14F-4D97-AF65-F5344CB8AC3E}">
        <p14:creationId xmlns:p14="http://schemas.microsoft.com/office/powerpoint/2010/main" val="510511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模型布局：展开原则下的行列分组或隐藏</a:t>
            </a:r>
          </a:p>
        </p:txBody>
      </p:sp>
      <p:sp>
        <p:nvSpPr>
          <p:cNvPr id="3" name="内容占位符 2"/>
          <p:cNvSpPr>
            <a:spLocks noGrp="1"/>
          </p:cNvSpPr>
          <p:nvPr>
            <p:ph idx="1"/>
          </p:nvPr>
        </p:nvSpPr>
        <p:spPr>
          <a:xfrm>
            <a:off x="552667" y="2061165"/>
            <a:ext cx="11132781" cy="3239610"/>
          </a:xfrm>
        </p:spPr>
        <p:txBody>
          <a:bodyPr>
            <a:normAutofit/>
          </a:bodyPr>
          <a:lstStyle/>
          <a:p>
            <a:r>
              <a:rPr lang="zh-CN" altLang="en-US" dirty="0"/>
              <a:t>展开原则之下的模型可能会很大，比如占据</a:t>
            </a:r>
            <a:r>
              <a:rPr lang="en-US" altLang="zh-CN" dirty="0"/>
              <a:t>100</a:t>
            </a:r>
            <a:r>
              <a:rPr lang="zh-CN" altLang="en-US" dirty="0"/>
              <a:t>行或者</a:t>
            </a:r>
            <a:r>
              <a:rPr lang="en-US" altLang="zh-CN" dirty="0"/>
              <a:t>100</a:t>
            </a:r>
            <a:r>
              <a:rPr lang="zh-CN" altLang="en-US" dirty="0"/>
              <a:t>列。</a:t>
            </a:r>
            <a:endParaRPr lang="en-US" altLang="zh-CN" dirty="0"/>
          </a:p>
          <a:p>
            <a:r>
              <a:rPr lang="zh-CN" altLang="en-US" dirty="0"/>
              <a:t>对于建模者和用户来说，这样的模型视图都很不方面。</a:t>
            </a:r>
            <a:endParaRPr lang="en-US" altLang="zh-CN" dirty="0"/>
          </a:p>
          <a:p>
            <a:r>
              <a:rPr lang="zh-CN" altLang="en-US" dirty="0"/>
              <a:t>简单方案一：改变显示比例。</a:t>
            </a:r>
            <a:endParaRPr lang="en-US" altLang="zh-CN" dirty="0"/>
          </a:p>
          <a:p>
            <a:r>
              <a:rPr lang="zh-CN" altLang="en-US" dirty="0"/>
              <a:t>简单方案二：隐藏部分行或者列。</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48</a:t>
            </a:fld>
            <a:endParaRPr lang="zh-CN" altLang="en-US"/>
          </a:p>
        </p:txBody>
      </p:sp>
      <p:pic>
        <p:nvPicPr>
          <p:cNvPr id="6" name="图片 5"/>
          <p:cNvPicPr>
            <a:picLocks noChangeAspect="1"/>
          </p:cNvPicPr>
          <p:nvPr/>
        </p:nvPicPr>
        <p:blipFill>
          <a:blip r:embed="rId2"/>
          <a:stretch>
            <a:fillRect/>
          </a:stretch>
        </p:blipFill>
        <p:spPr>
          <a:xfrm>
            <a:off x="8111757" y="4010635"/>
            <a:ext cx="2761611" cy="714210"/>
          </a:xfrm>
          <a:prstGeom prst="rect">
            <a:avLst/>
          </a:prstGeom>
        </p:spPr>
      </p:pic>
    </p:spTree>
    <p:extLst>
      <p:ext uri="{BB962C8B-B14F-4D97-AF65-F5344CB8AC3E}">
        <p14:creationId xmlns:p14="http://schemas.microsoft.com/office/powerpoint/2010/main" val="157783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667" y="765322"/>
            <a:ext cx="11132781" cy="719913"/>
          </a:xfrm>
        </p:spPr>
        <p:txBody>
          <a:bodyPr>
            <a:normAutofit/>
          </a:bodyPr>
          <a:lstStyle/>
          <a:p>
            <a:r>
              <a:rPr lang="zh-CN" altLang="en-US" dirty="0"/>
              <a:t>稍微高级一点的方案：行列分组</a:t>
            </a:r>
          </a:p>
        </p:txBody>
      </p:sp>
      <p:sp>
        <p:nvSpPr>
          <p:cNvPr id="3" name="内容占位符 2"/>
          <p:cNvSpPr>
            <a:spLocks noGrp="1"/>
          </p:cNvSpPr>
          <p:nvPr>
            <p:ph idx="1"/>
          </p:nvPr>
        </p:nvSpPr>
        <p:spPr>
          <a:xfrm>
            <a:off x="552667" y="1714262"/>
            <a:ext cx="11132781" cy="503939"/>
          </a:xfrm>
        </p:spPr>
        <p:txBody>
          <a:bodyPr>
            <a:normAutofit/>
          </a:bodyPr>
          <a:lstStyle/>
          <a:p>
            <a:r>
              <a:rPr lang="zh-CN" altLang="en-US" dirty="0"/>
              <a:t>以工作表“分期付款计算器 </a:t>
            </a:r>
            <a:r>
              <a:rPr lang="en-US" altLang="zh-CN" dirty="0"/>
              <a:t>(2)</a:t>
            </a:r>
            <a:r>
              <a:rPr lang="zh-CN" altLang="en-US" dirty="0"/>
              <a:t>”为例</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49</a:t>
            </a:fld>
            <a:endParaRPr lang="zh-CN" altLang="en-US"/>
          </a:p>
        </p:txBody>
      </p:sp>
      <p:pic>
        <p:nvPicPr>
          <p:cNvPr id="6" name="图片 5"/>
          <p:cNvPicPr>
            <a:picLocks noChangeAspect="1"/>
          </p:cNvPicPr>
          <p:nvPr/>
        </p:nvPicPr>
        <p:blipFill>
          <a:blip r:embed="rId2"/>
          <a:stretch>
            <a:fillRect/>
          </a:stretch>
        </p:blipFill>
        <p:spPr>
          <a:xfrm>
            <a:off x="878249" y="2654951"/>
            <a:ext cx="2713997" cy="3437729"/>
          </a:xfrm>
          <a:prstGeom prst="rect">
            <a:avLst/>
          </a:prstGeom>
        </p:spPr>
      </p:pic>
      <p:pic>
        <p:nvPicPr>
          <p:cNvPr id="7" name="图片 6"/>
          <p:cNvPicPr>
            <a:picLocks noChangeAspect="1"/>
          </p:cNvPicPr>
          <p:nvPr/>
        </p:nvPicPr>
        <p:blipFill>
          <a:blip r:embed="rId3"/>
          <a:stretch>
            <a:fillRect/>
          </a:stretch>
        </p:blipFill>
        <p:spPr>
          <a:xfrm>
            <a:off x="5664053" y="2447228"/>
            <a:ext cx="5723200" cy="3732936"/>
          </a:xfrm>
          <a:prstGeom prst="rect">
            <a:avLst/>
          </a:prstGeom>
        </p:spPr>
      </p:pic>
      <p:sp>
        <p:nvSpPr>
          <p:cNvPr id="8" name="流程图: 联系 7"/>
          <p:cNvSpPr/>
          <p:nvPr/>
        </p:nvSpPr>
        <p:spPr>
          <a:xfrm>
            <a:off x="6459411" y="4313696"/>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9" name="流程图: 联系 8"/>
          <p:cNvSpPr/>
          <p:nvPr/>
        </p:nvSpPr>
        <p:spPr>
          <a:xfrm>
            <a:off x="8091727" y="3243539"/>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10" name="流程图: 联系 9"/>
          <p:cNvSpPr/>
          <p:nvPr/>
        </p:nvSpPr>
        <p:spPr>
          <a:xfrm>
            <a:off x="9491352" y="4133682"/>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13" name="文本框 12"/>
          <p:cNvSpPr txBox="1"/>
          <p:nvPr/>
        </p:nvSpPr>
        <p:spPr>
          <a:xfrm>
            <a:off x="1200590" y="2218201"/>
            <a:ext cx="1800076" cy="36924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a:t>分组前的效果图</a:t>
            </a:r>
          </a:p>
        </p:txBody>
      </p:sp>
    </p:spTree>
    <p:extLst>
      <p:ext uri="{BB962C8B-B14F-4D97-AF65-F5344CB8AC3E}">
        <p14:creationId xmlns:p14="http://schemas.microsoft.com/office/powerpoint/2010/main" val="40091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电子表格代表了在商业应用中</a:t>
            </a:r>
            <a:r>
              <a:rPr lang="en-US" altLang="zh-CN" sz="3600" dirty="0"/>
              <a:t>DIY</a:t>
            </a:r>
            <a:r>
              <a:rPr lang="zh-CN" altLang="en-US" sz="3600" dirty="0"/>
              <a:t>模型的潮流</a:t>
            </a:r>
          </a:p>
        </p:txBody>
      </p:sp>
      <p:sp>
        <p:nvSpPr>
          <p:cNvPr id="3" name="内容占位符 2"/>
          <p:cNvSpPr>
            <a:spLocks noGrp="1"/>
          </p:cNvSpPr>
          <p:nvPr>
            <p:ph idx="1"/>
          </p:nvPr>
        </p:nvSpPr>
        <p:spPr/>
        <p:txBody>
          <a:bodyPr>
            <a:normAutofit lnSpcReduction="10000"/>
          </a:bodyPr>
          <a:lstStyle/>
          <a:p>
            <a:r>
              <a:rPr lang="zh-CN" altLang="en-US" sz="3200" dirty="0"/>
              <a:t>电子表格体现的设计原理：</a:t>
            </a:r>
            <a:endParaRPr lang="en-US" altLang="zh-CN" sz="3200" dirty="0"/>
          </a:p>
          <a:p>
            <a:pPr lvl="1"/>
            <a:r>
              <a:rPr lang="zh-CN" altLang="en-US" sz="2800" dirty="0"/>
              <a:t>机械化</a:t>
            </a:r>
            <a:endParaRPr lang="en-US" altLang="zh-CN" sz="2800" dirty="0"/>
          </a:p>
          <a:p>
            <a:pPr lvl="1"/>
            <a:r>
              <a:rPr lang="zh-CN" altLang="en-US" sz="2800" dirty="0"/>
              <a:t>可视化</a:t>
            </a:r>
            <a:endParaRPr lang="en-US" altLang="zh-CN" sz="2800" dirty="0"/>
          </a:p>
          <a:p>
            <a:pPr lvl="1"/>
            <a:r>
              <a:rPr lang="zh-CN" altLang="en-US" sz="2800" dirty="0"/>
              <a:t>可重用</a:t>
            </a:r>
            <a:endParaRPr lang="en-US" altLang="zh-CN" sz="2800" dirty="0"/>
          </a:p>
          <a:p>
            <a:pPr lvl="1"/>
            <a:r>
              <a:rPr lang="zh-CN" altLang="en-US" sz="2800" dirty="0"/>
              <a:t>动态链接</a:t>
            </a:r>
            <a:endParaRPr lang="en-US" altLang="zh-CN" sz="2800" dirty="0"/>
          </a:p>
          <a:p>
            <a:pPr lvl="1"/>
            <a:r>
              <a:rPr lang="en-US" altLang="zh-CN" sz="2800" dirty="0"/>
              <a:t>DIY</a:t>
            </a:r>
            <a:r>
              <a:rPr lang="zh-CN" altLang="en-US" sz="2800" dirty="0"/>
              <a:t>的用户赋能</a:t>
            </a:r>
            <a:endParaRPr lang="en-US" altLang="zh-CN" sz="2800" dirty="0"/>
          </a:p>
          <a:p>
            <a:r>
              <a:rPr lang="zh-CN" altLang="en-US" sz="3200" dirty="0"/>
              <a:t>这是</a:t>
            </a:r>
            <a:r>
              <a:rPr lang="en-US" altLang="zh-CN" sz="3200" dirty="0"/>
              <a:t>1980</a:t>
            </a:r>
            <a:r>
              <a:rPr lang="zh-CN" altLang="en-US" sz="3200" dirty="0"/>
              <a:t>年代初的技术突破</a:t>
            </a:r>
            <a:endParaRPr lang="en-US" altLang="zh-CN" sz="3200" dirty="0"/>
          </a:p>
          <a:p>
            <a:r>
              <a:rPr lang="zh-CN" altLang="en-US" sz="3200" dirty="0"/>
              <a:t>其设计思想从未过时</a:t>
            </a:r>
            <a:endParaRPr lang="en-US" altLang="zh-CN" sz="3200" dirty="0"/>
          </a:p>
          <a:p>
            <a:r>
              <a:rPr lang="zh-CN" altLang="en-US" sz="3200" dirty="0"/>
              <a:t>播放</a:t>
            </a:r>
            <a:r>
              <a:rPr lang="en-US" altLang="zh-CN" sz="3200" dirty="0"/>
              <a:t>Daniel</a:t>
            </a:r>
            <a:r>
              <a:rPr lang="zh-CN" altLang="en-US" sz="3200" dirty="0"/>
              <a:t>最近发布的</a:t>
            </a:r>
            <a:r>
              <a:rPr lang="en-US" altLang="zh-CN" sz="3200" dirty="0"/>
              <a:t>Ted</a:t>
            </a:r>
            <a:r>
              <a:rPr lang="zh-CN" altLang="en-US" sz="3200" dirty="0"/>
              <a:t>演讲</a:t>
            </a:r>
          </a:p>
        </p:txBody>
      </p:sp>
    </p:spTree>
    <p:extLst>
      <p:ext uri="{BB962C8B-B14F-4D97-AF65-F5344CB8AC3E}">
        <p14:creationId xmlns:p14="http://schemas.microsoft.com/office/powerpoint/2010/main" val="3921917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552668" y="2133156"/>
            <a:ext cx="1799808" cy="1580784"/>
          </a:xfrm>
          <a:prstGeom prst="rect">
            <a:avLst/>
          </a:prstGeom>
        </p:spPr>
      </p:pic>
      <p:sp>
        <p:nvSpPr>
          <p:cNvPr id="2" name="标题 1"/>
          <p:cNvSpPr>
            <a:spLocks noGrp="1"/>
          </p:cNvSpPr>
          <p:nvPr>
            <p:ph type="title"/>
          </p:nvPr>
        </p:nvSpPr>
        <p:spPr>
          <a:xfrm>
            <a:off x="552667" y="765321"/>
            <a:ext cx="11132781" cy="791905"/>
          </a:xfrm>
        </p:spPr>
        <p:txBody>
          <a:bodyPr>
            <a:normAutofit/>
          </a:bodyPr>
          <a:lstStyle/>
          <a:p>
            <a:r>
              <a:rPr lang="zh-CN" altLang="en-US" dirty="0"/>
              <a:t>调整分组后的视图</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50</a:t>
            </a:fld>
            <a:endParaRPr lang="zh-CN" altLang="en-US"/>
          </a:p>
        </p:txBody>
      </p:sp>
      <p:sp>
        <p:nvSpPr>
          <p:cNvPr id="6" name="流程图: 联系 5"/>
          <p:cNvSpPr/>
          <p:nvPr/>
        </p:nvSpPr>
        <p:spPr>
          <a:xfrm>
            <a:off x="1452572" y="2673494"/>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sp>
        <p:nvSpPr>
          <p:cNvPr id="7" name="流程图: 联系 6"/>
          <p:cNvSpPr/>
          <p:nvPr/>
        </p:nvSpPr>
        <p:spPr>
          <a:xfrm>
            <a:off x="3081193" y="3414749"/>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5</a:t>
            </a:r>
            <a:endParaRPr lang="zh-CN" altLang="en-US" sz="2400" dirty="0"/>
          </a:p>
        </p:txBody>
      </p:sp>
      <p:pic>
        <p:nvPicPr>
          <p:cNvPr id="9" name="图片 8"/>
          <p:cNvPicPr>
            <a:picLocks noChangeAspect="1"/>
          </p:cNvPicPr>
          <p:nvPr/>
        </p:nvPicPr>
        <p:blipFill>
          <a:blip r:embed="rId3"/>
          <a:stretch>
            <a:fillRect/>
          </a:stretch>
        </p:blipFill>
        <p:spPr>
          <a:xfrm>
            <a:off x="3455356" y="2076019"/>
            <a:ext cx="1866468" cy="1695058"/>
          </a:xfrm>
          <a:prstGeom prst="rect">
            <a:avLst/>
          </a:prstGeom>
        </p:spPr>
      </p:pic>
      <p:sp>
        <p:nvSpPr>
          <p:cNvPr id="10" name="文本框 9"/>
          <p:cNvSpPr txBox="1"/>
          <p:nvPr/>
        </p:nvSpPr>
        <p:spPr>
          <a:xfrm>
            <a:off x="1560546" y="3949485"/>
            <a:ext cx="3306551" cy="36924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a:t>令人不满的是</a:t>
            </a:r>
            <a:r>
              <a:rPr lang="en-US" altLang="zh-CN" dirty="0"/>
              <a:t>5</a:t>
            </a:r>
            <a:r>
              <a:rPr lang="zh-CN" altLang="en-US" dirty="0"/>
              <a:t>在分组的下方。</a:t>
            </a:r>
          </a:p>
        </p:txBody>
      </p:sp>
      <p:pic>
        <p:nvPicPr>
          <p:cNvPr id="11" name="图片 10"/>
          <p:cNvPicPr>
            <a:picLocks noChangeAspect="1"/>
          </p:cNvPicPr>
          <p:nvPr/>
        </p:nvPicPr>
        <p:blipFill>
          <a:blip r:embed="rId4"/>
          <a:stretch>
            <a:fillRect/>
          </a:stretch>
        </p:blipFill>
        <p:spPr>
          <a:xfrm>
            <a:off x="6389256" y="1938715"/>
            <a:ext cx="3447252" cy="2952067"/>
          </a:xfrm>
          <a:prstGeom prst="rect">
            <a:avLst/>
          </a:prstGeom>
        </p:spPr>
      </p:pic>
      <p:sp>
        <p:nvSpPr>
          <p:cNvPr id="12" name="流程图: 联系 11"/>
          <p:cNvSpPr/>
          <p:nvPr/>
        </p:nvSpPr>
        <p:spPr>
          <a:xfrm>
            <a:off x="9784368" y="2673493"/>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6</a:t>
            </a:r>
            <a:endParaRPr lang="zh-CN" altLang="en-US" sz="2400" dirty="0"/>
          </a:p>
        </p:txBody>
      </p:sp>
      <p:sp>
        <p:nvSpPr>
          <p:cNvPr id="13" name="流程图: 联系 12"/>
          <p:cNvSpPr/>
          <p:nvPr/>
        </p:nvSpPr>
        <p:spPr>
          <a:xfrm>
            <a:off x="6129636" y="3526871"/>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7</a:t>
            </a:r>
            <a:endParaRPr lang="zh-CN" altLang="en-US" sz="2400" dirty="0"/>
          </a:p>
        </p:txBody>
      </p:sp>
      <p:sp>
        <p:nvSpPr>
          <p:cNvPr id="14" name="流程图: 联系 13"/>
          <p:cNvSpPr/>
          <p:nvPr/>
        </p:nvSpPr>
        <p:spPr>
          <a:xfrm>
            <a:off x="8420538" y="4157187"/>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8</a:t>
            </a:r>
            <a:endParaRPr lang="zh-CN" altLang="en-US" sz="2400" dirty="0"/>
          </a:p>
        </p:txBody>
      </p:sp>
      <p:sp>
        <p:nvSpPr>
          <p:cNvPr id="16" name="文本框 15"/>
          <p:cNvSpPr txBox="1"/>
          <p:nvPr/>
        </p:nvSpPr>
        <p:spPr>
          <a:xfrm>
            <a:off x="10276323" y="2320865"/>
            <a:ext cx="1341959" cy="92311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dirty="0"/>
              <a:t>单击这个右下方向的箭头</a:t>
            </a:r>
          </a:p>
        </p:txBody>
      </p:sp>
      <p:sp>
        <p:nvSpPr>
          <p:cNvPr id="17" name="文本框 16"/>
          <p:cNvSpPr txBox="1"/>
          <p:nvPr/>
        </p:nvSpPr>
        <p:spPr>
          <a:xfrm>
            <a:off x="10276322" y="3771077"/>
            <a:ext cx="1794959" cy="120005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Excel</a:t>
            </a:r>
            <a:r>
              <a:rPr lang="zh-CN" altLang="en-US" dirty="0"/>
              <a:t>的缺省项是将收放按钮放在明细的下方和右侧。</a:t>
            </a:r>
            <a:endParaRPr lang="en-US" altLang="zh-CN" dirty="0"/>
          </a:p>
        </p:txBody>
      </p:sp>
      <p:sp>
        <p:nvSpPr>
          <p:cNvPr id="18" name="文本框 17"/>
          <p:cNvSpPr txBox="1"/>
          <p:nvPr/>
        </p:nvSpPr>
        <p:spPr>
          <a:xfrm>
            <a:off x="6389257" y="5155751"/>
            <a:ext cx="1921876" cy="369247"/>
          </a:xfrm>
          <a:prstGeom prst="rect">
            <a:avLst/>
          </a:prstGeom>
          <a:noFill/>
        </p:spPr>
        <p:txBody>
          <a:bodyPr wrap="none" rtlCol="0">
            <a:spAutoFit/>
          </a:bodyPr>
          <a:lstStyle/>
          <a:p>
            <a:r>
              <a:rPr lang="en-US" altLang="zh-CN" dirty="0"/>
              <a:t>7</a:t>
            </a:r>
            <a:r>
              <a:rPr lang="zh-CN" altLang="en-US" dirty="0"/>
              <a:t>把这个勾选去掉</a:t>
            </a:r>
          </a:p>
        </p:txBody>
      </p:sp>
    </p:spTree>
    <p:extLst>
      <p:ext uri="{BB962C8B-B14F-4D97-AF65-F5344CB8AC3E}">
        <p14:creationId xmlns:p14="http://schemas.microsoft.com/office/powerpoint/2010/main" val="3393721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51</a:t>
            </a:fld>
            <a:endParaRPr lang="zh-CN" altLang="en-US"/>
          </a:p>
        </p:txBody>
      </p:sp>
      <p:sp>
        <p:nvSpPr>
          <p:cNvPr id="6" name="标题 5"/>
          <p:cNvSpPr>
            <a:spLocks noGrp="1"/>
          </p:cNvSpPr>
          <p:nvPr>
            <p:ph type="title"/>
          </p:nvPr>
        </p:nvSpPr>
        <p:spPr>
          <a:xfrm>
            <a:off x="552667" y="765321"/>
            <a:ext cx="7487099" cy="1143000"/>
          </a:xfrm>
        </p:spPr>
        <p:txBody>
          <a:bodyPr/>
          <a:lstStyle/>
          <a:p>
            <a:r>
              <a:rPr lang="zh-CN" altLang="en-US" dirty="0"/>
              <a:t>最后的效果</a:t>
            </a:r>
          </a:p>
        </p:txBody>
      </p:sp>
      <p:pic>
        <p:nvPicPr>
          <p:cNvPr id="7" name="图片 6"/>
          <p:cNvPicPr>
            <a:picLocks noChangeAspect="1"/>
          </p:cNvPicPr>
          <p:nvPr/>
        </p:nvPicPr>
        <p:blipFill>
          <a:blip r:embed="rId2"/>
          <a:stretch>
            <a:fillRect/>
          </a:stretch>
        </p:blipFill>
        <p:spPr>
          <a:xfrm>
            <a:off x="768641" y="2277139"/>
            <a:ext cx="3047295" cy="3456775"/>
          </a:xfrm>
          <a:prstGeom prst="rect">
            <a:avLst/>
          </a:prstGeom>
        </p:spPr>
      </p:pic>
      <p:pic>
        <p:nvPicPr>
          <p:cNvPr id="8" name="图片 7"/>
          <p:cNvPicPr>
            <a:picLocks noChangeAspect="1"/>
          </p:cNvPicPr>
          <p:nvPr/>
        </p:nvPicPr>
        <p:blipFill>
          <a:blip r:embed="rId3"/>
          <a:stretch>
            <a:fillRect/>
          </a:stretch>
        </p:blipFill>
        <p:spPr>
          <a:xfrm>
            <a:off x="4944139" y="3494122"/>
            <a:ext cx="1618875" cy="942757"/>
          </a:xfrm>
          <a:prstGeom prst="rect">
            <a:avLst/>
          </a:prstGeom>
        </p:spPr>
      </p:pic>
      <p:pic>
        <p:nvPicPr>
          <p:cNvPr id="9" name="图片 8"/>
          <p:cNvPicPr>
            <a:picLocks noChangeAspect="1"/>
          </p:cNvPicPr>
          <p:nvPr/>
        </p:nvPicPr>
        <p:blipFill>
          <a:blip r:embed="rId2"/>
          <a:stretch>
            <a:fillRect/>
          </a:stretch>
        </p:blipFill>
        <p:spPr>
          <a:xfrm>
            <a:off x="8039766" y="2256482"/>
            <a:ext cx="3047295" cy="3456775"/>
          </a:xfrm>
          <a:prstGeom prst="rect">
            <a:avLst/>
          </a:prstGeom>
        </p:spPr>
      </p:pic>
      <p:sp>
        <p:nvSpPr>
          <p:cNvPr id="10" name="文本框 9"/>
          <p:cNvSpPr txBox="1"/>
          <p:nvPr/>
        </p:nvSpPr>
        <p:spPr>
          <a:xfrm>
            <a:off x="4656173" y="2421122"/>
            <a:ext cx="2383434" cy="646181"/>
          </a:xfrm>
          <a:prstGeom prst="rect">
            <a:avLst/>
          </a:prstGeom>
          <a:noFill/>
        </p:spPr>
        <p:txBody>
          <a:bodyPr wrap="none" rtlCol="0">
            <a:spAutoFit/>
          </a:bodyPr>
          <a:lstStyle/>
          <a:p>
            <a:r>
              <a:rPr lang="zh-CN" altLang="en-US" dirty="0"/>
              <a:t>单击左上角的</a:t>
            </a:r>
            <a:r>
              <a:rPr lang="en-US" altLang="zh-CN" dirty="0"/>
              <a:t>1</a:t>
            </a:r>
            <a:r>
              <a:rPr lang="zh-CN" altLang="en-US" dirty="0"/>
              <a:t>，即可</a:t>
            </a:r>
            <a:endParaRPr lang="en-US" altLang="zh-CN" dirty="0"/>
          </a:p>
          <a:p>
            <a:r>
              <a:rPr lang="zh-CN" altLang="en-US" dirty="0"/>
              <a:t>全部收起</a:t>
            </a:r>
          </a:p>
        </p:txBody>
      </p:sp>
      <p:sp>
        <p:nvSpPr>
          <p:cNvPr id="11" name="文本框 10"/>
          <p:cNvSpPr txBox="1"/>
          <p:nvPr/>
        </p:nvSpPr>
        <p:spPr>
          <a:xfrm>
            <a:off x="7823792" y="1354238"/>
            <a:ext cx="2383434" cy="646181"/>
          </a:xfrm>
          <a:prstGeom prst="rect">
            <a:avLst/>
          </a:prstGeom>
          <a:noFill/>
        </p:spPr>
        <p:txBody>
          <a:bodyPr wrap="none" rtlCol="0">
            <a:spAutoFit/>
          </a:bodyPr>
          <a:lstStyle/>
          <a:p>
            <a:r>
              <a:rPr lang="zh-CN" altLang="en-US" dirty="0"/>
              <a:t>单击左上角的</a:t>
            </a:r>
            <a:r>
              <a:rPr lang="en-US" altLang="zh-CN" dirty="0"/>
              <a:t>2</a:t>
            </a:r>
            <a:r>
              <a:rPr lang="zh-CN" altLang="en-US" dirty="0"/>
              <a:t>，即可</a:t>
            </a:r>
            <a:endParaRPr lang="en-US" altLang="zh-CN" dirty="0"/>
          </a:p>
          <a:p>
            <a:r>
              <a:rPr lang="zh-CN" altLang="en-US" dirty="0"/>
              <a:t>全部展开</a:t>
            </a:r>
          </a:p>
        </p:txBody>
      </p:sp>
      <p:sp>
        <p:nvSpPr>
          <p:cNvPr id="12" name="椭圆 11"/>
          <p:cNvSpPr/>
          <p:nvPr/>
        </p:nvSpPr>
        <p:spPr>
          <a:xfrm>
            <a:off x="611585" y="2164722"/>
            <a:ext cx="589005" cy="32839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椭圆 12"/>
          <p:cNvSpPr/>
          <p:nvPr/>
        </p:nvSpPr>
        <p:spPr>
          <a:xfrm>
            <a:off x="4829178" y="3479612"/>
            <a:ext cx="589005" cy="32839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椭圆 13"/>
          <p:cNvSpPr/>
          <p:nvPr/>
        </p:nvSpPr>
        <p:spPr>
          <a:xfrm>
            <a:off x="7895784" y="2193743"/>
            <a:ext cx="589005" cy="32839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459548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a:t>
            </a:r>
            <a:r>
              <a:rPr lang="en-US" altLang="zh-CN" dirty="0"/>
              <a:t>VBA</a:t>
            </a:r>
            <a:r>
              <a:rPr lang="zh-CN" altLang="en-US" dirty="0"/>
              <a:t>的教材组合</a:t>
            </a:r>
          </a:p>
        </p:txBody>
      </p:sp>
      <p:sp>
        <p:nvSpPr>
          <p:cNvPr id="3" name="内容占位符 2"/>
          <p:cNvSpPr>
            <a:spLocks noGrp="1"/>
          </p:cNvSpPr>
          <p:nvPr>
            <p:ph idx="1"/>
          </p:nvPr>
        </p:nvSpPr>
        <p:spPr/>
        <p:txBody>
          <a:bodyPr/>
          <a:lstStyle/>
          <a:p>
            <a:r>
              <a:rPr lang="zh-CN" altLang="en-US" dirty="0"/>
              <a:t>入门级：别怕，</a:t>
            </a:r>
            <a:r>
              <a:rPr lang="en-US" altLang="zh-CN" dirty="0"/>
              <a:t>Excel VBA</a:t>
            </a:r>
            <a:r>
              <a:rPr lang="zh-CN" altLang="en-US" dirty="0"/>
              <a:t>其实很简单</a:t>
            </a:r>
            <a:endParaRPr lang="en-US" altLang="zh-CN" dirty="0"/>
          </a:p>
          <a:p>
            <a:r>
              <a:rPr lang="zh-CN" altLang="en-US" dirty="0"/>
              <a:t>可以快速入门，面向对象编程思想讲解得也不错</a:t>
            </a:r>
            <a:endParaRPr lang="en-US" altLang="zh-CN" dirty="0"/>
          </a:p>
          <a:p>
            <a:r>
              <a:rPr lang="en-US" altLang="zh-CN" dirty="0"/>
              <a:t>Excel Home</a:t>
            </a:r>
            <a:r>
              <a:rPr lang="zh-CN" altLang="en-US"/>
              <a:t>社区很强大</a:t>
            </a:r>
            <a:endParaRPr lang="en-US" altLang="zh-CN" dirty="0"/>
          </a:p>
          <a:p>
            <a:r>
              <a:rPr lang="zh-CN" altLang="en-US" dirty="0"/>
              <a:t>深刻级：巧学巧用</a:t>
            </a:r>
            <a:r>
              <a:rPr lang="en-US" altLang="zh-CN" dirty="0"/>
              <a:t>Excel VBA 2003</a:t>
            </a:r>
            <a:r>
              <a:rPr lang="zh-CN" altLang="en-US" dirty="0"/>
              <a:t>系列</a:t>
            </a:r>
            <a:endParaRPr lang="en-US" altLang="zh-CN" dirty="0"/>
          </a:p>
          <a:p>
            <a:endParaRPr lang="en-US" altLang="zh-CN" dirty="0"/>
          </a:p>
          <a:p>
            <a:r>
              <a:rPr lang="zh-CN" altLang="en-US" dirty="0"/>
              <a:t>宝典系列：当手册查。</a:t>
            </a:r>
          </a:p>
        </p:txBody>
      </p:sp>
    </p:spTree>
    <p:extLst>
      <p:ext uri="{BB962C8B-B14F-4D97-AF65-F5344CB8AC3E}">
        <p14:creationId xmlns:p14="http://schemas.microsoft.com/office/powerpoint/2010/main" val="2300532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25046"/>
          </a:xfrm>
        </p:spPr>
        <p:txBody>
          <a:bodyPr>
            <a:normAutofit/>
          </a:bodyPr>
          <a:lstStyle/>
          <a:p>
            <a:r>
              <a:rPr lang="zh-CN" altLang="en-US" sz="4000" dirty="0"/>
              <a:t>使用</a:t>
            </a:r>
            <a:r>
              <a:rPr lang="en-US" altLang="zh-CN" sz="4000" dirty="0"/>
              <a:t>VBA</a:t>
            </a:r>
            <a:r>
              <a:rPr lang="zh-CN" altLang="en-US" sz="4000" dirty="0"/>
              <a:t>的两种环境：单工作簿和多工作簿</a:t>
            </a:r>
          </a:p>
        </p:txBody>
      </p:sp>
      <p:sp>
        <p:nvSpPr>
          <p:cNvPr id="3" name="内容占位符 2"/>
          <p:cNvSpPr>
            <a:spLocks noGrp="1"/>
          </p:cNvSpPr>
          <p:nvPr>
            <p:ph idx="1"/>
          </p:nvPr>
        </p:nvSpPr>
        <p:spPr>
          <a:xfrm>
            <a:off x="838200" y="1538514"/>
            <a:ext cx="10515600" cy="4638449"/>
          </a:xfrm>
        </p:spPr>
        <p:txBody>
          <a:bodyPr>
            <a:normAutofit lnSpcReduction="10000"/>
          </a:bodyPr>
          <a:lstStyle/>
          <a:p>
            <a:r>
              <a:rPr lang="zh-CN" altLang="en-US" dirty="0"/>
              <a:t>从单工作簿入手，重点是</a:t>
            </a:r>
            <a:endParaRPr lang="en-US" altLang="zh-CN" dirty="0"/>
          </a:p>
          <a:p>
            <a:pPr lvl="1"/>
            <a:r>
              <a:rPr lang="zh-CN" altLang="en-US" dirty="0"/>
              <a:t>理解对象、对象集合、属性和方法</a:t>
            </a:r>
            <a:endParaRPr lang="en-US" altLang="zh-CN" dirty="0"/>
          </a:p>
          <a:p>
            <a:pPr lvl="1"/>
            <a:r>
              <a:rPr lang="zh-CN" altLang="en-US" dirty="0"/>
              <a:t>用“名称”解决工作表界面和</a:t>
            </a:r>
            <a:r>
              <a:rPr lang="en-US" altLang="zh-CN" dirty="0"/>
              <a:t>VBA</a:t>
            </a:r>
            <a:r>
              <a:rPr lang="zh-CN" altLang="en-US" dirty="0"/>
              <a:t>代码的沟通问题</a:t>
            </a:r>
            <a:endParaRPr lang="en-US" altLang="zh-CN" dirty="0"/>
          </a:p>
          <a:p>
            <a:pPr lvl="1"/>
            <a:r>
              <a:rPr lang="zh-CN" altLang="en-US" dirty="0"/>
              <a:t>善用数组，</a:t>
            </a:r>
            <a:r>
              <a:rPr lang="en-US" altLang="zh-CN" dirty="0"/>
              <a:t>Excel</a:t>
            </a:r>
            <a:r>
              <a:rPr lang="zh-CN" altLang="en-US" dirty="0"/>
              <a:t>工作表函数是数组函数，和</a:t>
            </a:r>
            <a:r>
              <a:rPr lang="en-US" altLang="zh-CN" dirty="0"/>
              <a:t>VBA</a:t>
            </a:r>
            <a:r>
              <a:rPr lang="zh-CN" altLang="en-US" dirty="0"/>
              <a:t>数组和矩阵运算的关系</a:t>
            </a:r>
            <a:endParaRPr lang="en-US" altLang="zh-CN" dirty="0"/>
          </a:p>
          <a:p>
            <a:r>
              <a:rPr lang="zh-CN" altLang="en-US" dirty="0"/>
              <a:t>多工作簿环境</a:t>
            </a:r>
            <a:endParaRPr lang="en-US" altLang="zh-CN" dirty="0"/>
          </a:p>
          <a:p>
            <a:pPr lvl="1"/>
            <a:r>
              <a:rPr lang="zh-CN" altLang="en-US" dirty="0"/>
              <a:t>入门：跨工作簿引用公式，动态链接</a:t>
            </a:r>
            <a:endParaRPr lang="en-US" altLang="zh-CN" dirty="0"/>
          </a:p>
          <a:p>
            <a:pPr lvl="1"/>
            <a:r>
              <a:rPr lang="zh-CN" altLang="en-US" dirty="0"/>
              <a:t>建立工作簿的引用关系，然后跨工作簿引用，分为电子表格函数和代码调用</a:t>
            </a:r>
            <a:endParaRPr lang="en-US" altLang="zh-CN" dirty="0"/>
          </a:p>
          <a:p>
            <a:r>
              <a:rPr lang="zh-CN" altLang="en-US" dirty="0"/>
              <a:t>跨应用程序</a:t>
            </a:r>
            <a:endParaRPr lang="en-US" altLang="zh-CN" dirty="0"/>
          </a:p>
          <a:p>
            <a:pPr lvl="1"/>
            <a:r>
              <a:rPr lang="zh-CN" altLang="en-US" dirty="0"/>
              <a:t>用</a:t>
            </a:r>
            <a:r>
              <a:rPr lang="en-US" altLang="zh-CN" dirty="0"/>
              <a:t>Excel</a:t>
            </a:r>
            <a:r>
              <a:rPr lang="zh-CN" altLang="en-US" dirty="0"/>
              <a:t>操控</a:t>
            </a:r>
            <a:r>
              <a:rPr lang="en-US" altLang="zh-CN" dirty="0"/>
              <a:t>Office</a:t>
            </a:r>
            <a:r>
              <a:rPr lang="zh-CN" altLang="en-US" dirty="0"/>
              <a:t>的其他应用：</a:t>
            </a:r>
            <a:r>
              <a:rPr lang="en-US" altLang="zh-CN" dirty="0"/>
              <a:t>Word</a:t>
            </a:r>
            <a:r>
              <a:rPr lang="zh-CN" altLang="en-US" dirty="0"/>
              <a:t>，</a:t>
            </a:r>
            <a:r>
              <a:rPr lang="en-US" altLang="zh-CN" dirty="0"/>
              <a:t>PPT</a:t>
            </a:r>
            <a:r>
              <a:rPr lang="zh-CN" altLang="en-US" dirty="0"/>
              <a:t>和电子邮件</a:t>
            </a:r>
            <a:endParaRPr lang="en-US" altLang="zh-CN" dirty="0"/>
          </a:p>
          <a:p>
            <a:pPr lvl="1"/>
            <a:r>
              <a:rPr lang="zh-CN" altLang="en-US" dirty="0"/>
              <a:t>用</a:t>
            </a:r>
            <a:r>
              <a:rPr lang="en-US" altLang="zh-CN" dirty="0"/>
              <a:t>Excel VBA</a:t>
            </a:r>
            <a:r>
              <a:rPr lang="zh-CN" altLang="en-US" dirty="0"/>
              <a:t>操控关系型数据库</a:t>
            </a:r>
            <a:endParaRPr lang="en-US" altLang="zh-CN" dirty="0"/>
          </a:p>
          <a:p>
            <a:pPr lvl="1"/>
            <a:r>
              <a:rPr lang="zh-CN" altLang="en-US" dirty="0"/>
              <a:t>了解</a:t>
            </a:r>
            <a:r>
              <a:rPr lang="en-US" altLang="zh-CN" dirty="0"/>
              <a:t>API</a:t>
            </a:r>
            <a:endParaRPr lang="zh-CN" altLang="en-US" dirty="0"/>
          </a:p>
        </p:txBody>
      </p:sp>
    </p:spTree>
    <p:extLst>
      <p:ext uri="{BB962C8B-B14F-4D97-AF65-F5344CB8AC3E}">
        <p14:creationId xmlns:p14="http://schemas.microsoft.com/office/powerpoint/2010/main" val="2898518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加减乘除</a:t>
            </a:r>
            <a:r>
              <a:rPr lang="en-US" altLang="zh-CN" dirty="0"/>
              <a:t>+</a:t>
            </a:r>
            <a:r>
              <a:rPr lang="zh-CN" altLang="en-US" dirty="0"/>
              <a:t>递推</a:t>
            </a:r>
            <a:r>
              <a:rPr lang="en-US" altLang="zh-CN" dirty="0"/>
              <a:t>+</a:t>
            </a:r>
            <a:r>
              <a:rPr lang="zh-CN" altLang="en-US" dirty="0"/>
              <a:t>单变量求解</a:t>
            </a:r>
          </a:p>
        </p:txBody>
      </p:sp>
      <p:sp>
        <p:nvSpPr>
          <p:cNvPr id="3" name="内容占位符 2"/>
          <p:cNvSpPr>
            <a:spLocks noGrp="1"/>
          </p:cNvSpPr>
          <p:nvPr>
            <p:ph idx="1"/>
          </p:nvPr>
        </p:nvSpPr>
        <p:spPr/>
        <p:txBody>
          <a:bodyPr>
            <a:normAutofit/>
          </a:bodyPr>
          <a:lstStyle/>
          <a:p>
            <a:r>
              <a:rPr lang="zh-CN" altLang="en-US" dirty="0"/>
              <a:t>现在我们不依赖公式来计算分期付款</a:t>
            </a:r>
            <a:endParaRPr lang="en-US" altLang="zh-CN" dirty="0"/>
          </a:p>
          <a:p>
            <a:r>
              <a:rPr lang="zh-CN" altLang="en-US" dirty="0"/>
              <a:t>呈现给大家是一个</a:t>
            </a:r>
            <a:r>
              <a:rPr lang="en-US" altLang="zh-CN" dirty="0"/>
              <a:t>Toy Model</a:t>
            </a:r>
            <a:r>
              <a:rPr lang="zh-CN" altLang="en-US" dirty="0"/>
              <a:t>，但是其建模思想是通用的</a:t>
            </a:r>
            <a:endParaRPr lang="en-US" altLang="zh-CN" dirty="0"/>
          </a:p>
          <a:p>
            <a:r>
              <a:rPr lang="zh-CN" altLang="en-US" dirty="0"/>
              <a:t>首先是描述，然后是估值和求解</a:t>
            </a:r>
            <a:endParaRPr lang="en-US" altLang="zh-CN" dirty="0"/>
          </a:p>
          <a:p>
            <a:r>
              <a:rPr lang="zh-CN" altLang="en-US" dirty="0"/>
              <a:t>不依赖显式的解析表达式</a:t>
            </a:r>
            <a:endParaRPr lang="en-US" altLang="zh-CN" dirty="0"/>
          </a:p>
          <a:p>
            <a:r>
              <a:rPr lang="zh-CN" altLang="en-US" dirty="0"/>
              <a:t>用</a:t>
            </a:r>
            <a:r>
              <a:rPr lang="en-US" altLang="zh-CN" dirty="0"/>
              <a:t>Excel</a:t>
            </a:r>
            <a:r>
              <a:rPr lang="zh-CN" altLang="en-US" dirty="0"/>
              <a:t>控件解方程（求近似解）</a:t>
            </a:r>
            <a:endParaRPr lang="en-US" altLang="zh-CN" dirty="0"/>
          </a:p>
          <a:p>
            <a:r>
              <a:rPr lang="zh-CN" altLang="en-US" dirty="0"/>
              <a:t>关于近似解多说来句：似乎不精确，但是在实际工作中，几乎所有的解都是利用数值方法得到的近似解</a:t>
            </a:r>
            <a:endParaRPr lang="en-US" altLang="zh-CN" dirty="0"/>
          </a:p>
          <a:p>
            <a:pPr lvl="1"/>
            <a:r>
              <a:rPr lang="zh-CN" altLang="en-US" dirty="0"/>
              <a:t>所不同者是精度高低</a:t>
            </a:r>
            <a:endParaRPr lang="en-US" altLang="zh-CN" dirty="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54</a:t>
            </a:fld>
            <a:endParaRPr lang="zh-CN" altLang="en-US"/>
          </a:p>
        </p:txBody>
      </p:sp>
    </p:spTree>
    <p:extLst>
      <p:ext uri="{BB962C8B-B14F-4D97-AF65-F5344CB8AC3E}">
        <p14:creationId xmlns:p14="http://schemas.microsoft.com/office/powerpoint/2010/main" val="1253242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分期付款之单变量求解</a:t>
            </a:r>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55</a:t>
            </a:fld>
            <a:endParaRPr lang="zh-CN" altLang="en-US"/>
          </a:p>
        </p:txBody>
      </p:sp>
      <p:pic>
        <p:nvPicPr>
          <p:cNvPr id="6" name="图片 5"/>
          <p:cNvPicPr>
            <a:picLocks noChangeAspect="1"/>
          </p:cNvPicPr>
          <p:nvPr/>
        </p:nvPicPr>
        <p:blipFill>
          <a:blip r:embed="rId2"/>
          <a:stretch>
            <a:fillRect/>
          </a:stretch>
        </p:blipFill>
        <p:spPr>
          <a:xfrm>
            <a:off x="552668" y="2088008"/>
            <a:ext cx="1380805" cy="1390328"/>
          </a:xfrm>
          <a:prstGeom prst="rect">
            <a:avLst/>
          </a:prstGeom>
        </p:spPr>
      </p:pic>
      <p:pic>
        <p:nvPicPr>
          <p:cNvPr id="7" name="图片 6"/>
          <p:cNvPicPr>
            <a:picLocks noChangeAspect="1"/>
          </p:cNvPicPr>
          <p:nvPr/>
        </p:nvPicPr>
        <p:blipFill>
          <a:blip r:embed="rId3"/>
          <a:stretch>
            <a:fillRect/>
          </a:stretch>
        </p:blipFill>
        <p:spPr>
          <a:xfrm>
            <a:off x="2662283" y="2088009"/>
            <a:ext cx="3456775" cy="1714103"/>
          </a:xfrm>
          <a:prstGeom prst="rect">
            <a:avLst/>
          </a:prstGeom>
        </p:spPr>
      </p:pic>
      <p:pic>
        <p:nvPicPr>
          <p:cNvPr id="8" name="图片 7"/>
          <p:cNvPicPr>
            <a:picLocks noChangeAspect="1"/>
          </p:cNvPicPr>
          <p:nvPr/>
        </p:nvPicPr>
        <p:blipFill>
          <a:blip r:embed="rId4"/>
          <a:stretch>
            <a:fillRect/>
          </a:stretch>
        </p:blipFill>
        <p:spPr>
          <a:xfrm>
            <a:off x="9542820" y="2088009"/>
            <a:ext cx="2142629" cy="1609352"/>
          </a:xfrm>
          <a:prstGeom prst="rect">
            <a:avLst/>
          </a:prstGeom>
        </p:spPr>
      </p:pic>
      <p:sp>
        <p:nvSpPr>
          <p:cNvPr id="9" name="文本框 8"/>
          <p:cNvSpPr txBox="1"/>
          <p:nvPr/>
        </p:nvSpPr>
        <p:spPr>
          <a:xfrm>
            <a:off x="611585" y="4245574"/>
            <a:ext cx="3809777" cy="923116"/>
          </a:xfrm>
          <a:prstGeom prst="rect">
            <a:avLst/>
          </a:prstGeom>
          <a:noFill/>
        </p:spPr>
        <p:txBody>
          <a:bodyPr wrap="none" rtlCol="0">
            <a:spAutoFit/>
          </a:bodyPr>
          <a:lstStyle/>
          <a:p>
            <a:r>
              <a:rPr lang="zh-CN" altLang="en-US" dirty="0"/>
              <a:t>第一次打开“单变量求解”对话框以后</a:t>
            </a:r>
            <a:endParaRPr lang="en-US" altLang="zh-CN" dirty="0"/>
          </a:p>
          <a:p>
            <a:r>
              <a:rPr lang="zh-CN" altLang="en-US" dirty="0"/>
              <a:t>“目标单元格”后面会出现当前单元格</a:t>
            </a:r>
            <a:endParaRPr lang="en-US" altLang="zh-CN" dirty="0"/>
          </a:p>
          <a:p>
            <a:r>
              <a:rPr lang="zh-CN" altLang="en-US" dirty="0"/>
              <a:t>这里的</a:t>
            </a:r>
            <a:r>
              <a:rPr lang="en-US" altLang="zh-CN" dirty="0"/>
              <a:t>F14</a:t>
            </a:r>
            <a:r>
              <a:rPr lang="zh-CN" altLang="en-US" dirty="0"/>
              <a:t>显然与我们的兴趣无关</a:t>
            </a:r>
          </a:p>
        </p:txBody>
      </p:sp>
      <p:sp>
        <p:nvSpPr>
          <p:cNvPr id="11" name="文本框 10"/>
          <p:cNvSpPr txBox="1"/>
          <p:nvPr/>
        </p:nvSpPr>
        <p:spPr>
          <a:xfrm>
            <a:off x="6317893" y="2100882"/>
            <a:ext cx="2665497" cy="1476986"/>
          </a:xfrm>
          <a:prstGeom prst="rect">
            <a:avLst/>
          </a:prstGeom>
          <a:noFill/>
        </p:spPr>
        <p:txBody>
          <a:bodyPr wrap="none" rtlCol="0">
            <a:spAutoFit/>
          </a:bodyPr>
          <a:lstStyle/>
          <a:p>
            <a:r>
              <a:rPr lang="zh-CN" altLang="en-US" dirty="0"/>
              <a:t>目标单元格就是</a:t>
            </a:r>
            <a:r>
              <a:rPr lang="en-US" altLang="zh-CN" dirty="0"/>
              <a:t>f(x)</a:t>
            </a:r>
          </a:p>
          <a:p>
            <a:r>
              <a:rPr lang="zh-CN" altLang="en-US" dirty="0"/>
              <a:t>目标值是设定的目标</a:t>
            </a:r>
            <a:endParaRPr lang="en-US" altLang="zh-CN" dirty="0"/>
          </a:p>
          <a:p>
            <a:r>
              <a:rPr lang="zh-CN" altLang="en-US" dirty="0"/>
              <a:t>解方程的时候通常设为</a:t>
            </a:r>
            <a:r>
              <a:rPr lang="en-US" altLang="zh-CN" dirty="0"/>
              <a:t>0.</a:t>
            </a:r>
          </a:p>
          <a:p>
            <a:endParaRPr lang="en-US" altLang="zh-CN" dirty="0"/>
          </a:p>
          <a:p>
            <a:r>
              <a:rPr lang="zh-CN" altLang="en-US" dirty="0"/>
              <a:t>可变单元格就是自变量</a:t>
            </a:r>
            <a:r>
              <a:rPr lang="en-US" altLang="zh-CN" dirty="0"/>
              <a:t>x</a:t>
            </a:r>
            <a:endParaRPr lang="zh-CN" altLang="en-US" dirty="0"/>
          </a:p>
        </p:txBody>
      </p:sp>
      <p:sp>
        <p:nvSpPr>
          <p:cNvPr id="12" name="文本框 11"/>
          <p:cNvSpPr txBox="1"/>
          <p:nvPr/>
        </p:nvSpPr>
        <p:spPr>
          <a:xfrm>
            <a:off x="6455957" y="4436879"/>
            <a:ext cx="4800203" cy="646181"/>
          </a:xfrm>
          <a:prstGeom prst="rect">
            <a:avLst/>
          </a:prstGeom>
          <a:noFill/>
        </p:spPr>
        <p:txBody>
          <a:bodyPr wrap="none" rtlCol="0">
            <a:spAutoFit/>
          </a:bodyPr>
          <a:lstStyle/>
          <a:p>
            <a:r>
              <a:rPr lang="zh-CN" altLang="en-US" dirty="0"/>
              <a:t>操作技巧：如果方便的话，用鼠标左键点击。</a:t>
            </a:r>
            <a:endParaRPr lang="en-US" altLang="zh-CN" dirty="0"/>
          </a:p>
          <a:p>
            <a:r>
              <a:rPr lang="zh-CN" altLang="en-US" dirty="0"/>
              <a:t>当然，直接输入合适的单元格也是可以的。</a:t>
            </a:r>
          </a:p>
        </p:txBody>
      </p:sp>
      <p:sp>
        <p:nvSpPr>
          <p:cNvPr id="13" name="流程图: 联系 12"/>
          <p:cNvSpPr/>
          <p:nvPr/>
        </p:nvSpPr>
        <p:spPr>
          <a:xfrm>
            <a:off x="255688" y="2013545"/>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14" name="流程图: 联系 13"/>
          <p:cNvSpPr/>
          <p:nvPr/>
        </p:nvSpPr>
        <p:spPr>
          <a:xfrm>
            <a:off x="389157" y="2958946"/>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15" name="流程图: 联系 14"/>
          <p:cNvSpPr/>
          <p:nvPr/>
        </p:nvSpPr>
        <p:spPr>
          <a:xfrm>
            <a:off x="11030832" y="2349129"/>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16" name="流程图: 联系 15"/>
          <p:cNvSpPr/>
          <p:nvPr/>
        </p:nvSpPr>
        <p:spPr>
          <a:xfrm>
            <a:off x="11393335" y="2610250"/>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sp>
        <p:nvSpPr>
          <p:cNvPr id="17" name="流程图: 联系 16"/>
          <p:cNvSpPr/>
          <p:nvPr/>
        </p:nvSpPr>
        <p:spPr>
          <a:xfrm>
            <a:off x="11001705" y="2906115"/>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5</a:t>
            </a:r>
            <a:endParaRPr lang="zh-CN" altLang="en-US" sz="2400" dirty="0"/>
          </a:p>
        </p:txBody>
      </p:sp>
    </p:spTree>
    <p:extLst>
      <p:ext uri="{BB962C8B-B14F-4D97-AF65-F5344CB8AC3E}">
        <p14:creationId xmlns:p14="http://schemas.microsoft.com/office/powerpoint/2010/main" val="188552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单变量求解有些麻烦</a:t>
            </a:r>
          </a:p>
        </p:txBody>
      </p:sp>
      <p:sp>
        <p:nvSpPr>
          <p:cNvPr id="3" name="内容占位符 2"/>
          <p:cNvSpPr>
            <a:spLocks noGrp="1"/>
          </p:cNvSpPr>
          <p:nvPr>
            <p:ph idx="1"/>
          </p:nvPr>
        </p:nvSpPr>
        <p:spPr/>
        <p:txBody>
          <a:bodyPr>
            <a:normAutofit/>
          </a:bodyPr>
          <a:lstStyle/>
          <a:p>
            <a:r>
              <a:rPr lang="zh-CN" altLang="en-US" dirty="0"/>
              <a:t>到目前为止，我们用“加减乘除”完成了分期付款的计算，而且得到了整张分期付款表</a:t>
            </a:r>
            <a:endParaRPr lang="en-US" altLang="zh-CN" dirty="0"/>
          </a:p>
          <a:p>
            <a:pPr lvl="1"/>
            <a:r>
              <a:rPr lang="zh-CN" altLang="en-US" dirty="0"/>
              <a:t>概念提醒：无论家庭、企业还是国家的财务或者财政计划，更有意义的都是在时间中展开的整个过程和细节。</a:t>
            </a:r>
            <a:endParaRPr lang="en-US" altLang="zh-CN" dirty="0"/>
          </a:p>
          <a:p>
            <a:r>
              <a:rPr lang="zh-CN" altLang="en-US" dirty="0"/>
              <a:t>但是，如果贷款利率修改了，就必须动手操作一遍，这是令人不满的。</a:t>
            </a:r>
            <a:endParaRPr lang="en-US" altLang="zh-CN" dirty="0"/>
          </a:p>
          <a:p>
            <a:r>
              <a:rPr lang="zh-CN" altLang="en-US" dirty="0"/>
              <a:t>解决方案：用宏录制这个过程，然后用一个按钮调用宏。这是宏的最初设计功能，减少手工重复操作。</a:t>
            </a:r>
            <a:endParaRPr lang="en-US" altLang="zh-CN" dirty="0"/>
          </a:p>
          <a:p>
            <a:r>
              <a:rPr lang="zh-CN" altLang="en-US" dirty="0"/>
              <a:t>目前仅仅利用这个宏，更多细节和</a:t>
            </a:r>
            <a:r>
              <a:rPr lang="en-US" altLang="zh-CN" dirty="0"/>
              <a:t>VBE</a:t>
            </a:r>
            <a:r>
              <a:rPr lang="zh-CN" altLang="en-US" dirty="0"/>
              <a:t>编辑器放在下一节。</a:t>
            </a:r>
            <a:endParaRPr lang="en-US" altLang="zh-CN" dirty="0"/>
          </a:p>
          <a:p>
            <a:endParaRPr lang="zh-CN" altLang="en-US" dirty="0"/>
          </a:p>
        </p:txBody>
      </p:sp>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56</a:t>
            </a:fld>
            <a:endParaRPr lang="zh-CN" altLang="en-US"/>
          </a:p>
        </p:txBody>
      </p:sp>
    </p:spTree>
    <p:extLst>
      <p:ext uri="{BB962C8B-B14F-4D97-AF65-F5344CB8AC3E}">
        <p14:creationId xmlns:p14="http://schemas.microsoft.com/office/powerpoint/2010/main" val="5442946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57</a:t>
            </a:fld>
            <a:endParaRPr lang="zh-CN" altLang="en-US"/>
          </a:p>
        </p:txBody>
      </p:sp>
      <p:pic>
        <p:nvPicPr>
          <p:cNvPr id="6" name="图片 5"/>
          <p:cNvPicPr>
            <a:picLocks noChangeAspect="1"/>
          </p:cNvPicPr>
          <p:nvPr/>
        </p:nvPicPr>
        <p:blipFill>
          <a:blip r:embed="rId2"/>
          <a:stretch>
            <a:fillRect/>
          </a:stretch>
        </p:blipFill>
        <p:spPr>
          <a:xfrm>
            <a:off x="355239" y="1149416"/>
            <a:ext cx="1769330" cy="2175037"/>
          </a:xfrm>
          <a:prstGeom prst="rect">
            <a:avLst/>
          </a:prstGeom>
        </p:spPr>
      </p:pic>
      <p:pic>
        <p:nvPicPr>
          <p:cNvPr id="7" name="图片 6"/>
          <p:cNvPicPr>
            <a:picLocks noChangeAspect="1"/>
          </p:cNvPicPr>
          <p:nvPr/>
        </p:nvPicPr>
        <p:blipFill>
          <a:blip r:embed="rId3"/>
          <a:stretch>
            <a:fillRect/>
          </a:stretch>
        </p:blipFill>
        <p:spPr>
          <a:xfrm>
            <a:off x="611584" y="3860948"/>
            <a:ext cx="1513530" cy="1513530"/>
          </a:xfrm>
          <a:prstGeom prst="rect">
            <a:avLst/>
          </a:prstGeom>
        </p:spPr>
      </p:pic>
      <p:pic>
        <p:nvPicPr>
          <p:cNvPr id="8" name="图片 7"/>
          <p:cNvPicPr>
            <a:picLocks noChangeAspect="1"/>
          </p:cNvPicPr>
          <p:nvPr/>
        </p:nvPicPr>
        <p:blipFill>
          <a:blip r:embed="rId4"/>
          <a:stretch>
            <a:fillRect/>
          </a:stretch>
        </p:blipFill>
        <p:spPr>
          <a:xfrm>
            <a:off x="6661017" y="4532817"/>
            <a:ext cx="2375714" cy="1398278"/>
          </a:xfrm>
          <a:prstGeom prst="rect">
            <a:avLst/>
          </a:prstGeom>
        </p:spPr>
      </p:pic>
      <p:sp>
        <p:nvSpPr>
          <p:cNvPr id="9" name="文本框 8"/>
          <p:cNvSpPr txBox="1"/>
          <p:nvPr/>
        </p:nvSpPr>
        <p:spPr>
          <a:xfrm>
            <a:off x="2769883" y="4799353"/>
            <a:ext cx="2258429" cy="369247"/>
          </a:xfrm>
          <a:prstGeom prst="rect">
            <a:avLst/>
          </a:prstGeom>
          <a:noFill/>
        </p:spPr>
        <p:txBody>
          <a:bodyPr wrap="none" rtlCol="0">
            <a:spAutoFit/>
          </a:bodyPr>
          <a:lstStyle/>
          <a:p>
            <a:r>
              <a:rPr lang="zh-CN" altLang="en-US" dirty="0"/>
              <a:t>记得最后按下</a:t>
            </a:r>
            <a:r>
              <a:rPr lang="en-US" altLang="zh-CN" dirty="0"/>
              <a:t>Stop</a:t>
            </a:r>
            <a:r>
              <a:rPr lang="zh-CN" altLang="en-US" dirty="0"/>
              <a:t>键</a:t>
            </a:r>
          </a:p>
        </p:txBody>
      </p:sp>
      <p:cxnSp>
        <p:nvCxnSpPr>
          <p:cNvPr id="10" name="直接箭头连接符 9"/>
          <p:cNvCxnSpPr>
            <a:stCxn id="9" idx="3"/>
          </p:cNvCxnSpPr>
          <p:nvPr/>
        </p:nvCxnSpPr>
        <p:spPr>
          <a:xfrm>
            <a:off x="5028313" y="4983976"/>
            <a:ext cx="2211091" cy="23077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tretch>
            <a:fillRect/>
          </a:stretch>
        </p:blipFill>
        <p:spPr>
          <a:xfrm>
            <a:off x="3098497" y="1008766"/>
            <a:ext cx="3475820" cy="3133000"/>
          </a:xfrm>
          <a:prstGeom prst="rect">
            <a:avLst/>
          </a:prstGeom>
        </p:spPr>
      </p:pic>
      <p:sp>
        <p:nvSpPr>
          <p:cNvPr id="12" name="文本框 11"/>
          <p:cNvSpPr txBox="1"/>
          <p:nvPr/>
        </p:nvSpPr>
        <p:spPr>
          <a:xfrm>
            <a:off x="6959896" y="1149417"/>
            <a:ext cx="4569424" cy="923116"/>
          </a:xfrm>
          <a:prstGeom prst="rect">
            <a:avLst/>
          </a:prstGeom>
          <a:noFill/>
        </p:spPr>
        <p:txBody>
          <a:bodyPr wrap="none" rtlCol="0">
            <a:spAutoFit/>
          </a:bodyPr>
          <a:lstStyle/>
          <a:p>
            <a:r>
              <a:rPr lang="zh-CN" altLang="en-US" dirty="0"/>
              <a:t>单击确定以后，再把单变量求解重复一遍。</a:t>
            </a:r>
            <a:endParaRPr lang="en-US" altLang="zh-CN" dirty="0"/>
          </a:p>
          <a:p>
            <a:endParaRPr lang="en-US" altLang="zh-CN" dirty="0"/>
          </a:p>
          <a:p>
            <a:r>
              <a:rPr lang="zh-CN" altLang="en-US" dirty="0"/>
              <a:t>完成以后的困惑：上哪里找这个宏呢？</a:t>
            </a:r>
          </a:p>
        </p:txBody>
      </p:sp>
      <p:pic>
        <p:nvPicPr>
          <p:cNvPr id="13" name="图片 12"/>
          <p:cNvPicPr>
            <a:picLocks noChangeAspect="1"/>
          </p:cNvPicPr>
          <p:nvPr/>
        </p:nvPicPr>
        <p:blipFill>
          <a:blip r:embed="rId3"/>
          <a:stretch>
            <a:fillRect/>
          </a:stretch>
        </p:blipFill>
        <p:spPr>
          <a:xfrm>
            <a:off x="7223116" y="2502915"/>
            <a:ext cx="1513530" cy="1513530"/>
          </a:xfrm>
          <a:prstGeom prst="rect">
            <a:avLst/>
          </a:prstGeom>
        </p:spPr>
      </p:pic>
      <p:sp>
        <p:nvSpPr>
          <p:cNvPr id="14" name="文本框 13"/>
          <p:cNvSpPr txBox="1"/>
          <p:nvPr/>
        </p:nvSpPr>
        <p:spPr>
          <a:xfrm>
            <a:off x="9551585" y="2925060"/>
            <a:ext cx="1800076" cy="369247"/>
          </a:xfrm>
          <a:prstGeom prst="rect">
            <a:avLst/>
          </a:prstGeom>
          <a:noFill/>
        </p:spPr>
        <p:txBody>
          <a:bodyPr wrap="none" rtlCol="0">
            <a:spAutoFit/>
          </a:bodyPr>
          <a:lstStyle/>
          <a:p>
            <a:r>
              <a:rPr lang="zh-CN" altLang="en-US" dirty="0"/>
              <a:t>当然是查看宏。</a:t>
            </a:r>
          </a:p>
        </p:txBody>
      </p:sp>
      <p:sp>
        <p:nvSpPr>
          <p:cNvPr id="15" name="流程图: 联系 14"/>
          <p:cNvSpPr/>
          <p:nvPr/>
        </p:nvSpPr>
        <p:spPr>
          <a:xfrm>
            <a:off x="865740" y="1901775"/>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16" name="流程图: 联系 15"/>
          <p:cNvSpPr/>
          <p:nvPr/>
        </p:nvSpPr>
        <p:spPr>
          <a:xfrm>
            <a:off x="1835681" y="4754575"/>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17" name="流程图: 联系 16"/>
          <p:cNvSpPr/>
          <p:nvPr/>
        </p:nvSpPr>
        <p:spPr>
          <a:xfrm>
            <a:off x="4973438" y="1502043"/>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18" name="流程图: 联系 17"/>
          <p:cNvSpPr/>
          <p:nvPr/>
        </p:nvSpPr>
        <p:spPr>
          <a:xfrm>
            <a:off x="4836406" y="3081516"/>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sp>
        <p:nvSpPr>
          <p:cNvPr id="19" name="流程图: 联系 18"/>
          <p:cNvSpPr/>
          <p:nvPr/>
        </p:nvSpPr>
        <p:spPr>
          <a:xfrm>
            <a:off x="5240112" y="2463946"/>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5</a:t>
            </a:r>
            <a:endParaRPr lang="zh-CN" altLang="en-US" sz="2400" dirty="0"/>
          </a:p>
        </p:txBody>
      </p:sp>
      <p:sp>
        <p:nvSpPr>
          <p:cNvPr id="20" name="流程图: 联系 19"/>
          <p:cNvSpPr/>
          <p:nvPr/>
        </p:nvSpPr>
        <p:spPr>
          <a:xfrm>
            <a:off x="5733294" y="4875627"/>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6</a:t>
            </a:r>
            <a:endParaRPr lang="zh-CN" altLang="en-US" sz="2400" dirty="0"/>
          </a:p>
        </p:txBody>
      </p:sp>
    </p:spTree>
    <p:extLst>
      <p:ext uri="{BB962C8B-B14F-4D97-AF65-F5344CB8AC3E}">
        <p14:creationId xmlns:p14="http://schemas.microsoft.com/office/powerpoint/2010/main" val="163729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58</a:t>
            </a:fld>
            <a:endParaRPr lang="zh-CN" altLang="en-US"/>
          </a:p>
        </p:txBody>
      </p:sp>
      <p:pic>
        <p:nvPicPr>
          <p:cNvPr id="6" name="图片 5"/>
          <p:cNvPicPr>
            <a:picLocks noChangeAspect="1"/>
          </p:cNvPicPr>
          <p:nvPr/>
        </p:nvPicPr>
        <p:blipFill>
          <a:blip r:embed="rId2"/>
          <a:stretch>
            <a:fillRect/>
          </a:stretch>
        </p:blipFill>
        <p:spPr>
          <a:xfrm>
            <a:off x="157480" y="963767"/>
            <a:ext cx="3751981" cy="4037665"/>
          </a:xfrm>
          <a:prstGeom prst="rect">
            <a:avLst/>
          </a:prstGeom>
        </p:spPr>
      </p:pic>
      <p:sp>
        <p:nvSpPr>
          <p:cNvPr id="7" name="文本框 6"/>
          <p:cNvSpPr txBox="1"/>
          <p:nvPr/>
        </p:nvSpPr>
        <p:spPr>
          <a:xfrm>
            <a:off x="408685" y="5516748"/>
            <a:ext cx="2492413" cy="369247"/>
          </a:xfrm>
          <a:prstGeom prst="rect">
            <a:avLst/>
          </a:prstGeom>
          <a:noFill/>
        </p:spPr>
        <p:txBody>
          <a:bodyPr wrap="none" rtlCol="0">
            <a:spAutoFit/>
          </a:bodyPr>
          <a:lstStyle/>
          <a:p>
            <a:r>
              <a:rPr lang="zh-CN" altLang="en-US" dirty="0"/>
              <a:t>下一节会找到宏在哪里</a:t>
            </a:r>
          </a:p>
        </p:txBody>
      </p:sp>
      <p:sp>
        <p:nvSpPr>
          <p:cNvPr id="8" name="文本框 7"/>
          <p:cNvSpPr txBox="1"/>
          <p:nvPr/>
        </p:nvSpPr>
        <p:spPr>
          <a:xfrm>
            <a:off x="4440199" y="196646"/>
            <a:ext cx="6954140" cy="1569297"/>
          </a:xfrm>
          <a:prstGeom prst="rect">
            <a:avLst/>
          </a:prstGeom>
          <a:noFill/>
        </p:spPr>
        <p:txBody>
          <a:bodyPr wrap="none" rtlCol="0">
            <a:spAutoFit/>
          </a:bodyPr>
          <a:lstStyle/>
          <a:p>
            <a:r>
              <a:rPr lang="zh-CN" altLang="en-US" sz="2400" dirty="0"/>
              <a:t>现在的任务是：怎么方便地调用这个宏。三步搞定</a:t>
            </a:r>
            <a:endParaRPr lang="en-US" altLang="zh-CN" sz="2400" dirty="0"/>
          </a:p>
          <a:p>
            <a:r>
              <a:rPr lang="en-US" altLang="zh-CN" sz="2400" dirty="0"/>
              <a:t>1</a:t>
            </a:r>
            <a:r>
              <a:rPr lang="zh-CN" altLang="en-US" sz="2400" dirty="0"/>
              <a:t>、在工作表中插入一个形状，比如“笑脸”；</a:t>
            </a:r>
            <a:endParaRPr lang="en-US" altLang="zh-CN" sz="2400" dirty="0"/>
          </a:p>
          <a:p>
            <a:r>
              <a:rPr lang="en-US" altLang="zh-CN" sz="2400" dirty="0"/>
              <a:t>2</a:t>
            </a:r>
            <a:r>
              <a:rPr lang="zh-CN" altLang="en-US" sz="2400" dirty="0"/>
              <a:t>、对“笑脸”单击右键，选择“指定宏”；</a:t>
            </a:r>
            <a:endParaRPr lang="en-US" altLang="zh-CN" sz="2400" dirty="0"/>
          </a:p>
          <a:p>
            <a:r>
              <a:rPr lang="en-US" altLang="zh-CN" sz="2400" dirty="0"/>
              <a:t>3</a:t>
            </a:r>
            <a:r>
              <a:rPr lang="zh-CN" altLang="en-US" sz="2400" dirty="0"/>
              <a:t>、</a:t>
            </a:r>
          </a:p>
        </p:txBody>
      </p:sp>
      <p:pic>
        <p:nvPicPr>
          <p:cNvPr id="9" name="图片 8"/>
          <p:cNvPicPr>
            <a:picLocks noChangeAspect="1"/>
          </p:cNvPicPr>
          <p:nvPr/>
        </p:nvPicPr>
        <p:blipFill>
          <a:blip r:embed="rId3"/>
          <a:stretch>
            <a:fillRect/>
          </a:stretch>
        </p:blipFill>
        <p:spPr>
          <a:xfrm>
            <a:off x="4774338" y="2065911"/>
            <a:ext cx="2352131" cy="2875884"/>
          </a:xfrm>
          <a:prstGeom prst="rect">
            <a:avLst/>
          </a:prstGeom>
        </p:spPr>
      </p:pic>
      <p:pic>
        <p:nvPicPr>
          <p:cNvPr id="10" name="图片 9"/>
          <p:cNvPicPr>
            <a:picLocks noChangeAspect="1"/>
          </p:cNvPicPr>
          <p:nvPr/>
        </p:nvPicPr>
        <p:blipFill>
          <a:blip r:embed="rId4"/>
          <a:stretch>
            <a:fillRect/>
          </a:stretch>
        </p:blipFill>
        <p:spPr>
          <a:xfrm>
            <a:off x="7993568" y="1765944"/>
            <a:ext cx="2237857" cy="3475820"/>
          </a:xfrm>
          <a:prstGeom prst="rect">
            <a:avLst/>
          </a:prstGeom>
        </p:spPr>
      </p:pic>
      <p:sp>
        <p:nvSpPr>
          <p:cNvPr id="11" name="流程图: 联系 10"/>
          <p:cNvSpPr/>
          <p:nvPr/>
        </p:nvSpPr>
        <p:spPr>
          <a:xfrm>
            <a:off x="4596756" y="1949702"/>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12" name="流程图: 联系 11"/>
          <p:cNvSpPr/>
          <p:nvPr/>
        </p:nvSpPr>
        <p:spPr>
          <a:xfrm>
            <a:off x="5842719" y="4599344"/>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13" name="流程图: 联系 12"/>
          <p:cNvSpPr/>
          <p:nvPr/>
        </p:nvSpPr>
        <p:spPr>
          <a:xfrm>
            <a:off x="7552977" y="1748279"/>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14" name="流程图: 联系 13"/>
          <p:cNvSpPr/>
          <p:nvPr/>
        </p:nvSpPr>
        <p:spPr>
          <a:xfrm>
            <a:off x="7991346" y="4421180"/>
            <a:ext cx="374164" cy="35632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spTree>
    <p:extLst>
      <p:ext uri="{BB962C8B-B14F-4D97-AF65-F5344CB8AC3E}">
        <p14:creationId xmlns:p14="http://schemas.microsoft.com/office/powerpoint/2010/main" val="21750234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9418AC0-E101-47C2-99AC-9EA4E84434B6}" type="datetime1">
              <a:rPr lang="zh-CN" altLang="en-US" smtClean="0"/>
              <a:t>2019/4/19</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59</a:t>
            </a:fld>
            <a:endParaRPr lang="zh-CN" altLang="en-US"/>
          </a:p>
        </p:txBody>
      </p:sp>
      <p:pic>
        <p:nvPicPr>
          <p:cNvPr id="6" name="图片 5"/>
          <p:cNvPicPr>
            <a:picLocks noChangeAspect="1"/>
          </p:cNvPicPr>
          <p:nvPr/>
        </p:nvPicPr>
        <p:blipFill>
          <a:blip r:embed="rId2"/>
          <a:stretch>
            <a:fillRect/>
          </a:stretch>
        </p:blipFill>
        <p:spPr>
          <a:xfrm>
            <a:off x="264702" y="923262"/>
            <a:ext cx="3780550" cy="4656647"/>
          </a:xfrm>
          <a:prstGeom prst="rect">
            <a:avLst/>
          </a:prstGeom>
        </p:spPr>
      </p:pic>
      <p:pic>
        <p:nvPicPr>
          <p:cNvPr id="7" name="图片 6"/>
          <p:cNvPicPr>
            <a:picLocks noChangeAspect="1"/>
          </p:cNvPicPr>
          <p:nvPr/>
        </p:nvPicPr>
        <p:blipFill>
          <a:blip r:embed="rId3"/>
          <a:stretch>
            <a:fillRect/>
          </a:stretch>
        </p:blipFill>
        <p:spPr>
          <a:xfrm>
            <a:off x="8069425" y="923261"/>
            <a:ext cx="3713890" cy="4647124"/>
          </a:xfrm>
          <a:prstGeom prst="rect">
            <a:avLst/>
          </a:prstGeom>
        </p:spPr>
      </p:pic>
      <p:sp>
        <p:nvSpPr>
          <p:cNvPr id="8" name="文本框 7"/>
          <p:cNvSpPr txBox="1"/>
          <p:nvPr/>
        </p:nvSpPr>
        <p:spPr>
          <a:xfrm>
            <a:off x="4185564" y="405365"/>
            <a:ext cx="3743550" cy="3138594"/>
          </a:xfrm>
          <a:prstGeom prst="rect">
            <a:avLst/>
          </a:prstGeom>
          <a:noFill/>
        </p:spPr>
        <p:txBody>
          <a:bodyPr wrap="square" rtlCol="0">
            <a:spAutoFit/>
          </a:bodyPr>
          <a:lstStyle/>
          <a:p>
            <a:r>
              <a:rPr lang="zh-CN" altLang="en-US" dirty="0"/>
              <a:t>仔细找找：</a:t>
            </a:r>
            <a:endParaRPr lang="en-US" altLang="zh-CN" dirty="0"/>
          </a:p>
          <a:p>
            <a:r>
              <a:rPr lang="zh-CN" altLang="en-US" dirty="0"/>
              <a:t>两个图有什么差别？</a:t>
            </a:r>
            <a:endParaRPr lang="en-US" altLang="zh-CN" dirty="0"/>
          </a:p>
          <a:p>
            <a:endParaRPr lang="en-US" altLang="zh-CN" dirty="0"/>
          </a:p>
          <a:p>
            <a:r>
              <a:rPr lang="zh-CN" altLang="en-US" dirty="0"/>
              <a:t>“宏名”不一样。</a:t>
            </a:r>
            <a:endParaRPr lang="en-US" altLang="zh-CN" dirty="0"/>
          </a:p>
          <a:p>
            <a:r>
              <a:rPr lang="zh-CN" altLang="en-US" dirty="0"/>
              <a:t>在没有指定前，系统已经给了一个名称：“笑脸</a:t>
            </a:r>
            <a:r>
              <a:rPr lang="en-US" altLang="zh-CN" dirty="0"/>
              <a:t>1_Clikc</a:t>
            </a:r>
            <a:r>
              <a:rPr lang="zh-CN" altLang="en-US" dirty="0"/>
              <a:t>”</a:t>
            </a:r>
            <a:endParaRPr lang="en-US" altLang="zh-CN" dirty="0"/>
          </a:p>
          <a:p>
            <a:endParaRPr lang="en-US" altLang="zh-CN" dirty="0"/>
          </a:p>
          <a:p>
            <a:r>
              <a:rPr lang="zh-CN" altLang="en-US" dirty="0"/>
              <a:t>我们已经有了宏，所以用鼠标单击下面的“反解还款额”，就可以了。</a:t>
            </a:r>
            <a:endParaRPr lang="en-US" altLang="zh-CN" dirty="0"/>
          </a:p>
          <a:p>
            <a:endParaRPr lang="en-US" altLang="zh-CN" dirty="0"/>
          </a:p>
          <a:p>
            <a:r>
              <a:rPr lang="zh-CN" altLang="en-US" dirty="0"/>
              <a:t>最后单击“确定”。</a:t>
            </a:r>
            <a:endParaRPr lang="en-US" altLang="zh-CN" dirty="0"/>
          </a:p>
        </p:txBody>
      </p:sp>
      <p:sp>
        <p:nvSpPr>
          <p:cNvPr id="10" name="文本框 9"/>
          <p:cNvSpPr txBox="1"/>
          <p:nvPr/>
        </p:nvSpPr>
        <p:spPr>
          <a:xfrm>
            <a:off x="4481180" y="4652853"/>
            <a:ext cx="2425103" cy="120005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zh-CN" altLang="en-US" dirty="0"/>
              <a:t>注意“录制”按钮：</a:t>
            </a:r>
            <a:endParaRPr lang="en-US" altLang="zh-CN" dirty="0"/>
          </a:p>
          <a:p>
            <a:r>
              <a:rPr lang="zh-CN" altLang="en-US" dirty="0"/>
              <a:t>如果没有可用的宏，</a:t>
            </a:r>
            <a:endParaRPr lang="en-US" altLang="zh-CN" dirty="0"/>
          </a:p>
          <a:p>
            <a:r>
              <a:rPr lang="zh-CN" altLang="en-US" dirty="0"/>
              <a:t>现在就可以单击“录制”</a:t>
            </a:r>
            <a:endParaRPr lang="en-US" altLang="zh-CN" dirty="0"/>
          </a:p>
          <a:p>
            <a:r>
              <a:rPr lang="zh-CN" altLang="en-US" dirty="0"/>
              <a:t>获得希望得到的宏。</a:t>
            </a:r>
          </a:p>
        </p:txBody>
      </p:sp>
    </p:spTree>
    <p:extLst>
      <p:ext uri="{BB962C8B-B14F-4D97-AF65-F5344CB8AC3E}">
        <p14:creationId xmlns:p14="http://schemas.microsoft.com/office/powerpoint/2010/main" val="339867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Excel</a:t>
            </a:r>
            <a:r>
              <a:rPr lang="zh-CN" altLang="en-US" dirty="0"/>
              <a:t>建模的四个水平</a:t>
            </a:r>
          </a:p>
        </p:txBody>
      </p:sp>
      <p:sp>
        <p:nvSpPr>
          <p:cNvPr id="3" name="内容占位符 2"/>
          <p:cNvSpPr>
            <a:spLocks noGrp="1"/>
          </p:cNvSpPr>
          <p:nvPr>
            <p:ph idx="1"/>
          </p:nvPr>
        </p:nvSpPr>
        <p:spPr/>
        <p:txBody>
          <a:bodyPr/>
          <a:lstStyle/>
          <a:p>
            <a:r>
              <a:rPr lang="en-US" altLang="zh-CN" dirty="0"/>
              <a:t>1</a:t>
            </a:r>
            <a:r>
              <a:rPr lang="zh-CN" altLang="en-US" dirty="0"/>
              <a:t>、不可重用的计算器风格，可复制</a:t>
            </a:r>
            <a:endParaRPr lang="en-US" altLang="zh-CN" dirty="0"/>
          </a:p>
          <a:p>
            <a:r>
              <a:rPr lang="en-US" altLang="zh-CN" dirty="0"/>
              <a:t>2</a:t>
            </a:r>
            <a:r>
              <a:rPr lang="zh-CN" altLang="en-US" dirty="0"/>
              <a:t>、终于会用公式了，可重用，动态链接</a:t>
            </a:r>
            <a:endParaRPr lang="en-US" altLang="zh-CN" dirty="0"/>
          </a:p>
          <a:p>
            <a:r>
              <a:rPr lang="en-US" altLang="zh-CN" dirty="0"/>
              <a:t>3</a:t>
            </a:r>
            <a:r>
              <a:rPr lang="zh-CN" altLang="en-US" dirty="0"/>
              <a:t>、不用公式都可以，真正的工作表模型</a:t>
            </a:r>
            <a:endParaRPr lang="en-US" altLang="zh-CN" dirty="0"/>
          </a:p>
          <a:p>
            <a:r>
              <a:rPr lang="en-US" altLang="zh-CN" dirty="0"/>
              <a:t>4</a:t>
            </a:r>
            <a:r>
              <a:rPr lang="zh-CN" altLang="en-US" dirty="0"/>
              <a:t>、会用</a:t>
            </a:r>
            <a:r>
              <a:rPr lang="en-US" altLang="zh-CN" dirty="0"/>
              <a:t>VBA</a:t>
            </a:r>
            <a:r>
              <a:rPr lang="zh-CN" altLang="en-US" dirty="0"/>
              <a:t>了</a:t>
            </a:r>
            <a:endParaRPr lang="en-US" altLang="zh-CN" dirty="0"/>
          </a:p>
          <a:p>
            <a:endParaRPr lang="en-US" altLang="zh-CN" dirty="0"/>
          </a:p>
          <a:p>
            <a:r>
              <a:rPr lang="zh-CN" altLang="en-US" dirty="0"/>
              <a:t>能达到第二级的中等水平的，估计已经超越</a:t>
            </a:r>
            <a:r>
              <a:rPr lang="en-US" altLang="zh-CN" dirty="0"/>
              <a:t>90%</a:t>
            </a:r>
            <a:r>
              <a:rPr lang="zh-CN" altLang="en-US" dirty="0"/>
              <a:t>的用户了</a:t>
            </a:r>
            <a:endParaRPr lang="en-US" altLang="zh-CN" dirty="0"/>
          </a:p>
          <a:p>
            <a:endParaRPr lang="zh-CN" altLang="en-US" dirty="0"/>
          </a:p>
        </p:txBody>
      </p:sp>
    </p:spTree>
    <p:extLst>
      <p:ext uri="{BB962C8B-B14F-4D97-AF65-F5344CB8AC3E}">
        <p14:creationId xmlns:p14="http://schemas.microsoft.com/office/powerpoint/2010/main" val="3147388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a:t>VisiCalc</a:t>
            </a:r>
            <a:r>
              <a:rPr lang="zh-CN" altLang="en-US" dirty="0"/>
              <a:t>到</a:t>
            </a:r>
            <a:r>
              <a:rPr lang="en-US" altLang="zh-CN" dirty="0"/>
              <a:t>Excel + VBA</a:t>
            </a:r>
            <a:endParaRPr lang="zh-CN" altLang="en-US" dirty="0"/>
          </a:p>
        </p:txBody>
      </p:sp>
      <p:sp>
        <p:nvSpPr>
          <p:cNvPr id="3" name="内容占位符 2"/>
          <p:cNvSpPr>
            <a:spLocks noGrp="1"/>
          </p:cNvSpPr>
          <p:nvPr>
            <p:ph idx="1"/>
          </p:nvPr>
        </p:nvSpPr>
        <p:spPr/>
        <p:txBody>
          <a:bodyPr/>
          <a:lstStyle/>
          <a:p>
            <a:r>
              <a:rPr lang="en-US" altLang="zh-CN" dirty="0"/>
              <a:t>VisiCalc</a:t>
            </a:r>
            <a:r>
              <a:rPr lang="zh-CN" altLang="en-US" dirty="0"/>
              <a:t>赢得了会计们的欢迎</a:t>
            </a:r>
            <a:endParaRPr lang="en-US" altLang="zh-CN" dirty="0"/>
          </a:p>
          <a:p>
            <a:r>
              <a:rPr lang="en-US" altLang="zh-CN" dirty="0"/>
              <a:t>Lotus-1-2-3</a:t>
            </a:r>
            <a:r>
              <a:rPr lang="zh-CN" altLang="en-US" dirty="0"/>
              <a:t>是电子表格市场上的下一位霸主</a:t>
            </a:r>
            <a:endParaRPr lang="en-US" altLang="zh-CN" dirty="0"/>
          </a:p>
          <a:p>
            <a:r>
              <a:rPr lang="zh-CN" altLang="en-US" dirty="0"/>
              <a:t>到</a:t>
            </a:r>
            <a:r>
              <a:rPr lang="en-US" altLang="zh-CN" dirty="0"/>
              <a:t>1990</a:t>
            </a:r>
            <a:r>
              <a:rPr lang="zh-CN" altLang="en-US" dirty="0"/>
              <a:t>年代中期，微软的</a:t>
            </a:r>
            <a:r>
              <a:rPr lang="en-US" altLang="zh-CN" dirty="0"/>
              <a:t>Excel</a:t>
            </a:r>
            <a:r>
              <a:rPr lang="zh-CN" altLang="en-US" dirty="0"/>
              <a:t>击败了</a:t>
            </a:r>
            <a:r>
              <a:rPr lang="en-US" altLang="zh-CN" dirty="0"/>
              <a:t>Lotus</a:t>
            </a:r>
            <a:r>
              <a:rPr lang="zh-CN" altLang="en-US" dirty="0"/>
              <a:t>，成为唯一代言人</a:t>
            </a:r>
            <a:endParaRPr lang="en-US" altLang="zh-CN" dirty="0"/>
          </a:p>
          <a:p>
            <a:endParaRPr lang="en-US" altLang="zh-CN" dirty="0"/>
          </a:p>
          <a:p>
            <a:r>
              <a:rPr lang="zh-CN" altLang="en-US" dirty="0"/>
              <a:t>而且微软还改造了</a:t>
            </a:r>
            <a:r>
              <a:rPr lang="en-US" altLang="zh-CN" dirty="0"/>
              <a:t>VB</a:t>
            </a:r>
            <a:r>
              <a:rPr lang="zh-CN" altLang="en-US" dirty="0"/>
              <a:t>，让它成为</a:t>
            </a:r>
            <a:r>
              <a:rPr lang="en-US" altLang="zh-CN" dirty="0"/>
              <a:t>VBA</a:t>
            </a:r>
            <a:r>
              <a:rPr lang="zh-CN" altLang="en-US" dirty="0"/>
              <a:t>，</a:t>
            </a:r>
            <a:r>
              <a:rPr lang="en-US" altLang="zh-CN" dirty="0"/>
              <a:t>A</a:t>
            </a:r>
            <a:r>
              <a:rPr lang="zh-CN" altLang="en-US" dirty="0"/>
              <a:t>是</a:t>
            </a:r>
            <a:r>
              <a:rPr lang="en-US" altLang="zh-CN" dirty="0"/>
              <a:t>Application</a:t>
            </a:r>
          </a:p>
          <a:p>
            <a:r>
              <a:rPr lang="en-US" altLang="zh-CN" dirty="0"/>
              <a:t>VBA</a:t>
            </a:r>
            <a:r>
              <a:rPr lang="zh-CN" altLang="en-US" dirty="0"/>
              <a:t>大大扩展了</a:t>
            </a:r>
            <a:r>
              <a:rPr lang="en-US" altLang="zh-CN" dirty="0"/>
              <a:t>Office</a:t>
            </a:r>
            <a:r>
              <a:rPr lang="zh-CN" altLang="en-US" dirty="0"/>
              <a:t>软件的自动化能力和整合能力</a:t>
            </a:r>
            <a:endParaRPr lang="en-US" altLang="zh-CN" dirty="0"/>
          </a:p>
          <a:p>
            <a:endParaRPr lang="zh-CN" altLang="en-US" dirty="0"/>
          </a:p>
        </p:txBody>
      </p:sp>
    </p:spTree>
    <p:extLst>
      <p:ext uri="{BB962C8B-B14F-4D97-AF65-F5344CB8AC3E}">
        <p14:creationId xmlns:p14="http://schemas.microsoft.com/office/powerpoint/2010/main" val="122191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en-US" altLang="zh-CN" dirty="0"/>
              <a:t>1</a:t>
            </a:r>
            <a:r>
              <a:rPr lang="zh-CN" altLang="en-US" dirty="0"/>
              <a:t>、用</a:t>
            </a:r>
            <a:r>
              <a:rPr lang="en-US" altLang="zh-CN" dirty="0"/>
              <a:t>Excel</a:t>
            </a:r>
            <a:r>
              <a:rPr lang="zh-CN" altLang="en-US" dirty="0"/>
              <a:t>工作表完成常见的利息计算</a:t>
            </a:r>
            <a:endParaRPr lang="en-US" altLang="zh-CN" dirty="0"/>
          </a:p>
          <a:p>
            <a:r>
              <a:rPr lang="en-US" altLang="zh-CN" dirty="0"/>
              <a:t>2</a:t>
            </a:r>
            <a:r>
              <a:rPr lang="zh-CN" altLang="en-US" dirty="0"/>
              <a:t>、熟悉</a:t>
            </a:r>
            <a:r>
              <a:rPr lang="en-US" altLang="zh-CN" dirty="0"/>
              <a:t>Excel</a:t>
            </a:r>
            <a:r>
              <a:rPr lang="zh-CN" altLang="en-US" dirty="0"/>
              <a:t>的金融计算函数</a:t>
            </a:r>
            <a:endParaRPr lang="en-US" altLang="zh-CN" dirty="0"/>
          </a:p>
          <a:p>
            <a:r>
              <a:rPr lang="en-US" altLang="zh-CN" dirty="0"/>
              <a:t>3</a:t>
            </a:r>
            <a:r>
              <a:rPr lang="zh-CN" altLang="en-US" dirty="0"/>
              <a:t>、</a:t>
            </a:r>
            <a:r>
              <a:rPr lang="en-US" altLang="zh-CN" dirty="0"/>
              <a:t>Excel</a:t>
            </a:r>
            <a:r>
              <a:rPr lang="zh-CN" altLang="en-US" dirty="0"/>
              <a:t>的建模规范</a:t>
            </a:r>
            <a:endParaRPr lang="en-US" altLang="zh-CN" dirty="0"/>
          </a:p>
          <a:p>
            <a:r>
              <a:rPr lang="en-US" altLang="zh-CN" dirty="0"/>
              <a:t>4</a:t>
            </a:r>
            <a:r>
              <a:rPr lang="zh-CN" altLang="en-US" dirty="0"/>
              <a:t>、分期付款计算器的实现</a:t>
            </a:r>
            <a:endParaRPr lang="en-US" altLang="zh-CN" dirty="0"/>
          </a:p>
          <a:p>
            <a:r>
              <a:rPr lang="en-US" altLang="zh-CN" dirty="0"/>
              <a:t>5</a:t>
            </a:r>
            <a:r>
              <a:rPr lang="zh-CN" altLang="en-US" dirty="0"/>
              <a:t>、事件驱动现金串流建模法</a:t>
            </a:r>
            <a:endParaRPr lang="en-US" altLang="zh-CN" dirty="0"/>
          </a:p>
          <a:p>
            <a:r>
              <a:rPr lang="en-US" altLang="zh-CN" dirty="0"/>
              <a:t>6</a:t>
            </a:r>
            <a:r>
              <a:rPr lang="zh-CN" altLang="en-US" dirty="0"/>
              <a:t>、家庭理财规划的工作表模型</a:t>
            </a:r>
            <a:endParaRPr lang="en-US" altLang="zh-CN" dirty="0"/>
          </a:p>
          <a:p>
            <a:r>
              <a:rPr lang="en-US" altLang="zh-CN" dirty="0"/>
              <a:t>7</a:t>
            </a:r>
            <a:r>
              <a:rPr lang="zh-CN" altLang="en-US" dirty="0"/>
              <a:t>、宏代码和</a:t>
            </a:r>
            <a:r>
              <a:rPr lang="en-US" altLang="zh-CN" dirty="0"/>
              <a:t>VBA</a:t>
            </a:r>
            <a:r>
              <a:rPr lang="zh-CN" altLang="en-US" dirty="0"/>
              <a:t>入门</a:t>
            </a:r>
            <a:endParaRPr lang="en-US" altLang="zh-CN" dirty="0"/>
          </a:p>
          <a:p>
            <a:endParaRPr lang="zh-CN" altLang="en-US" dirty="0"/>
          </a:p>
        </p:txBody>
      </p:sp>
    </p:spTree>
    <p:extLst>
      <p:ext uri="{BB962C8B-B14F-4D97-AF65-F5344CB8AC3E}">
        <p14:creationId xmlns:p14="http://schemas.microsoft.com/office/powerpoint/2010/main" val="194524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1114" y="2440668"/>
            <a:ext cx="10515600" cy="1325563"/>
          </a:xfrm>
        </p:spPr>
        <p:txBody>
          <a:bodyPr/>
          <a:lstStyle/>
          <a:p>
            <a:r>
              <a:rPr lang="zh-CN" altLang="en-US" dirty="0"/>
              <a:t>要深度融合金融思想和电子表格思维</a:t>
            </a:r>
          </a:p>
        </p:txBody>
      </p:sp>
      <p:sp>
        <p:nvSpPr>
          <p:cNvPr id="4" name="文本框 3"/>
          <p:cNvSpPr txBox="1"/>
          <p:nvPr/>
        </p:nvSpPr>
        <p:spPr>
          <a:xfrm>
            <a:off x="2409371" y="4905829"/>
            <a:ext cx="7981672"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sz="3200" dirty="0"/>
              <a:t>难道，电子表格有很值得深入思考的思维？</a:t>
            </a:r>
          </a:p>
        </p:txBody>
      </p:sp>
    </p:spTree>
    <p:extLst>
      <p:ext uri="{BB962C8B-B14F-4D97-AF65-F5344CB8AC3E}">
        <p14:creationId xmlns:p14="http://schemas.microsoft.com/office/powerpoint/2010/main" val="2049130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3406</Words>
  <Application>Microsoft Office PowerPoint</Application>
  <PresentationFormat>宽屏</PresentationFormat>
  <Paragraphs>584</Paragraphs>
  <Slides>59</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6" baseType="lpstr">
      <vt:lpstr>等线</vt:lpstr>
      <vt:lpstr>等线 Light</vt:lpstr>
      <vt:lpstr>楷体_GB2312</vt:lpstr>
      <vt:lpstr>Arial</vt:lpstr>
      <vt:lpstr>Wingdings</vt:lpstr>
      <vt:lpstr>Office 主题​​</vt:lpstr>
      <vt:lpstr>Equation</vt:lpstr>
      <vt:lpstr>用Excel做金融计算+VBA</vt:lpstr>
      <vt:lpstr>关于技能鄙视链：用户数量就是力量</vt:lpstr>
      <vt:lpstr>我的计算机个人接触史</vt:lpstr>
      <vt:lpstr>电子表格和Excel的贡献： 可重用的机械化的四则运算</vt:lpstr>
      <vt:lpstr>电子表格代表了在商业应用中DIY模型的潮流</vt:lpstr>
      <vt:lpstr>Excel建模的四个水平</vt:lpstr>
      <vt:lpstr>从VisiCalc到Excel + VBA</vt:lpstr>
      <vt:lpstr>大纲</vt:lpstr>
      <vt:lpstr>要深度融合金融思想和电子表格思维</vt:lpstr>
      <vt:lpstr>Excel工作表函数使用情况小调查</vt:lpstr>
      <vt:lpstr>PowerPoint 演示文稿</vt:lpstr>
      <vt:lpstr>好消息是： Excel的公式复制和动态链接特征， 与“事件驱动现金串流”金融建模方法论   非常合拍！</vt:lpstr>
      <vt:lpstr>Excel金融建模的总原则</vt:lpstr>
      <vt:lpstr>预备知识：Excel建模热身</vt:lpstr>
      <vt:lpstr>现金流的内部报酬率</vt:lpstr>
      <vt:lpstr>Excel的财务函数</vt:lpstr>
      <vt:lpstr>部分Excel财务函数详解</vt:lpstr>
      <vt:lpstr>PPMT函数的变量表</vt:lpstr>
      <vt:lpstr>Excel建模的指导原则</vt:lpstr>
      <vt:lpstr>工作表建模规范与调试工具</vt:lpstr>
      <vt:lpstr>模型调试三件宝</vt:lpstr>
      <vt:lpstr>关于“名称”</vt:lpstr>
      <vt:lpstr>名称作为单元格和区域的寻址方式</vt:lpstr>
      <vt:lpstr>PowerPoint 演示文稿</vt:lpstr>
      <vt:lpstr>如何事后应用补充定义的名称</vt:lpstr>
      <vt:lpstr>体验一下：不使用名称的期权定价工作表</vt:lpstr>
      <vt:lpstr>PowerPoint 演示文稿</vt:lpstr>
      <vt:lpstr>Excel的公式复制</vt:lpstr>
      <vt:lpstr>公式复制与Spreadsheet</vt:lpstr>
      <vt:lpstr>建模设计从假设和条款的量化开始：KISS原则</vt:lpstr>
      <vt:lpstr>附息债券的例子</vt:lpstr>
      <vt:lpstr>通用原型九步法：用单变量求解得到还款额</vt:lpstr>
      <vt:lpstr>亮点是：对现金串流有了足够的描述之后，求解并不依赖特定的函数。  也就是说，为现金流给出完整的描述更为重要，不用担心求解的困难。</vt:lpstr>
      <vt:lpstr>打开工作簿“生涯仿真表CFP”</vt:lpstr>
      <vt:lpstr>PowerPoint 演示文稿</vt:lpstr>
      <vt:lpstr>事件驱动现金串流建模</vt:lpstr>
      <vt:lpstr>事件驱动现金串流框架</vt:lpstr>
      <vt:lpstr>事件驱动建模四句真经</vt:lpstr>
      <vt:lpstr>流量和存量的区分</vt:lpstr>
      <vt:lpstr>PowerPoint 演示文稿</vt:lpstr>
      <vt:lpstr>个人理财：事件驱动之生涯仿真</vt:lpstr>
      <vt:lpstr>生涯仿真的主要节点</vt:lpstr>
      <vt:lpstr>模型评价</vt:lpstr>
      <vt:lpstr>用“模拟分析”让模型提供更多信息</vt:lpstr>
      <vt:lpstr>模拟分析中的三项功能</vt:lpstr>
      <vt:lpstr>回到“生涯仿真表CFP”</vt:lpstr>
      <vt:lpstr>回顾：操作Excel模型可以达成的目标</vt:lpstr>
      <vt:lpstr>模型布局：展开原则下的行列分组或隐藏</vt:lpstr>
      <vt:lpstr>稍微高级一点的方案：行列分组</vt:lpstr>
      <vt:lpstr>调整分组后的视图</vt:lpstr>
      <vt:lpstr>最后的效果</vt:lpstr>
      <vt:lpstr>学习VBA的教材组合</vt:lpstr>
      <vt:lpstr>使用VBA的两种环境：单工作簿和多工作簿</vt:lpstr>
      <vt:lpstr>加减乘除+递推+单变量求解</vt:lpstr>
      <vt:lpstr>分期付款之单变量求解</vt:lpstr>
      <vt:lpstr>单变量求解有些麻烦</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用Excel做金融计算+VBA</dc:title>
  <dc:creator>hxy</dc:creator>
  <cp:lastModifiedBy>hxy</cp:lastModifiedBy>
  <cp:revision>60</cp:revision>
  <dcterms:created xsi:type="dcterms:W3CDTF">2017-05-19T08:44:29Z</dcterms:created>
  <dcterms:modified xsi:type="dcterms:W3CDTF">2019-04-19T10:44:25Z</dcterms:modified>
</cp:coreProperties>
</file>