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8"/>
  </p:notesMasterIdLst>
  <p:sldIdLst>
    <p:sldId id="256" r:id="rId2"/>
    <p:sldId id="292" r:id="rId3"/>
    <p:sldId id="290" r:id="rId4"/>
    <p:sldId id="295" r:id="rId5"/>
    <p:sldId id="296" r:id="rId6"/>
    <p:sldId id="339" r:id="rId7"/>
    <p:sldId id="297" r:id="rId8"/>
    <p:sldId id="298" r:id="rId9"/>
    <p:sldId id="299" r:id="rId10"/>
    <p:sldId id="300" r:id="rId11"/>
    <p:sldId id="301" r:id="rId12"/>
    <p:sldId id="303" r:id="rId13"/>
    <p:sldId id="304" r:id="rId14"/>
    <p:sldId id="305" r:id="rId15"/>
    <p:sldId id="306" r:id="rId16"/>
    <p:sldId id="307" r:id="rId17"/>
    <p:sldId id="308" r:id="rId18"/>
    <p:sldId id="309" r:id="rId19"/>
    <p:sldId id="310" r:id="rId20"/>
    <p:sldId id="311" r:id="rId21"/>
    <p:sldId id="312" r:id="rId22"/>
    <p:sldId id="313" r:id="rId23"/>
    <p:sldId id="314" r:id="rId24"/>
    <p:sldId id="315" r:id="rId25"/>
    <p:sldId id="316" r:id="rId26"/>
    <p:sldId id="317" r:id="rId27"/>
    <p:sldId id="318" r:id="rId28"/>
    <p:sldId id="319" r:id="rId29"/>
    <p:sldId id="320" r:id="rId30"/>
    <p:sldId id="321" r:id="rId31"/>
    <p:sldId id="322" r:id="rId32"/>
    <p:sldId id="323" r:id="rId33"/>
    <p:sldId id="324" r:id="rId34"/>
    <p:sldId id="325" r:id="rId35"/>
    <p:sldId id="326" r:id="rId36"/>
    <p:sldId id="327" r:id="rId37"/>
    <p:sldId id="328" r:id="rId38"/>
    <p:sldId id="329" r:id="rId39"/>
    <p:sldId id="335" r:id="rId40"/>
    <p:sldId id="330" r:id="rId41"/>
    <p:sldId id="331" r:id="rId42"/>
    <p:sldId id="333" r:id="rId43"/>
    <p:sldId id="334" r:id="rId44"/>
    <p:sldId id="336" r:id="rId45"/>
    <p:sldId id="337" r:id="rId46"/>
    <p:sldId id="338"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gcheng wu" initials="cw" lastIdx="1" clrIdx="0">
    <p:extLst>
      <p:ext uri="{19B8F6BF-5375-455C-9EA6-DF929625EA0E}">
        <p15:presenceInfo xmlns:p15="http://schemas.microsoft.com/office/powerpoint/2012/main" userId="1752a557e0c59d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755A0"/>
    <a:srgbClr val="005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2" autoAdjust="0"/>
    <p:restoredTop sz="94660"/>
  </p:normalViewPr>
  <p:slideViewPr>
    <p:cSldViewPr snapToGrid="0">
      <p:cViewPr varScale="1">
        <p:scale>
          <a:sx n="81" d="100"/>
          <a:sy n="81"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B87988-9C00-44E3-A555-B8BFF1FA917C}" type="datetimeFigureOut">
              <a:rPr lang="zh-CN" altLang="en-US" smtClean="0"/>
              <a:t>2021/11/5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11B3E9-0900-44B2-80C9-40D16DB1770E}" type="slidenum">
              <a:rPr lang="zh-CN" altLang="en-US" smtClean="0"/>
              <a:t>‹#›</a:t>
            </a:fld>
            <a:endParaRPr lang="zh-CN" altLang="en-US"/>
          </a:p>
        </p:txBody>
      </p:sp>
    </p:spTree>
    <p:extLst>
      <p:ext uri="{BB962C8B-B14F-4D97-AF65-F5344CB8AC3E}">
        <p14:creationId xmlns:p14="http://schemas.microsoft.com/office/powerpoint/2010/main" val="1073212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r>
              <a:rPr lang="en-US" altLang="zh-CN"/>
              <a:t>2021/10/20</a:t>
            </a:r>
            <a:endParaRPr lang="zh-CN" altLang="en-US"/>
          </a:p>
        </p:txBody>
      </p:sp>
      <p:sp>
        <p:nvSpPr>
          <p:cNvPr id="5" name="Footer Placeholder 4"/>
          <p:cNvSpPr>
            <a:spLocks noGrp="1"/>
          </p:cNvSpPr>
          <p:nvPr>
            <p:ph type="ftr" sz="quarter" idx="11"/>
          </p:nvPr>
        </p:nvSpPr>
        <p:spPr/>
        <p:txBody>
          <a:bodyPr/>
          <a:lstStyle/>
          <a:p>
            <a:r>
              <a:rPr lang="zh-CN" altLang="en-US"/>
              <a:t>吴成诚</a:t>
            </a:r>
          </a:p>
        </p:txBody>
      </p:sp>
      <p:sp>
        <p:nvSpPr>
          <p:cNvPr id="6" name="Slide Number Placeholder 5"/>
          <p:cNvSpPr>
            <a:spLocks noGrp="1"/>
          </p:cNvSpPr>
          <p:nvPr>
            <p:ph type="sldNum" sz="quarter" idx="12"/>
          </p:nvPr>
        </p:nvSpPr>
        <p:spPr/>
        <p:txBody>
          <a:bodyPr/>
          <a:lstStyle/>
          <a:p>
            <a:fld id="{142560FF-31B5-47AC-BEE7-BE50626B527A}" type="slidenum">
              <a:rPr lang="zh-CN" altLang="en-US" smtClean="0"/>
              <a:t>‹#›</a:t>
            </a:fld>
            <a:endParaRPr lang="zh-CN" altLang="en-US"/>
          </a:p>
        </p:txBody>
      </p:sp>
    </p:spTree>
    <p:extLst>
      <p:ext uri="{BB962C8B-B14F-4D97-AF65-F5344CB8AC3E}">
        <p14:creationId xmlns:p14="http://schemas.microsoft.com/office/powerpoint/2010/main" val="3328967711"/>
      </p:ext>
    </p:extLst>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r>
              <a:rPr lang="en-US" altLang="zh-CN"/>
              <a:t>2021/10/20</a:t>
            </a:r>
            <a:endParaRPr lang="zh-CN" altLang="en-US"/>
          </a:p>
        </p:txBody>
      </p:sp>
      <p:sp>
        <p:nvSpPr>
          <p:cNvPr id="5" name="Footer Placeholder 4"/>
          <p:cNvSpPr>
            <a:spLocks noGrp="1"/>
          </p:cNvSpPr>
          <p:nvPr>
            <p:ph type="ftr" sz="quarter" idx="11"/>
          </p:nvPr>
        </p:nvSpPr>
        <p:spPr/>
        <p:txBody>
          <a:bodyPr/>
          <a:lstStyle/>
          <a:p>
            <a:r>
              <a:rPr lang="zh-CN" altLang="en-US"/>
              <a:t>吴成诚</a:t>
            </a:r>
          </a:p>
        </p:txBody>
      </p:sp>
      <p:sp>
        <p:nvSpPr>
          <p:cNvPr id="6" name="Slide Number Placeholder 5"/>
          <p:cNvSpPr>
            <a:spLocks noGrp="1"/>
          </p:cNvSpPr>
          <p:nvPr>
            <p:ph type="sldNum" sz="quarter" idx="12"/>
          </p:nvPr>
        </p:nvSpPr>
        <p:spPr/>
        <p:txBody>
          <a:bodyPr/>
          <a:lstStyle/>
          <a:p>
            <a:fld id="{142560FF-31B5-47AC-BEE7-BE50626B527A}" type="slidenum">
              <a:rPr lang="zh-CN" altLang="en-US" smtClean="0"/>
              <a:t>‹#›</a:t>
            </a:fld>
            <a:endParaRPr lang="zh-CN" altLang="en-US"/>
          </a:p>
        </p:txBody>
      </p:sp>
    </p:spTree>
    <p:extLst>
      <p:ext uri="{BB962C8B-B14F-4D97-AF65-F5344CB8AC3E}">
        <p14:creationId xmlns:p14="http://schemas.microsoft.com/office/powerpoint/2010/main" val="2171630523"/>
      </p:ext>
    </p:extLst>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r>
              <a:rPr lang="en-US" altLang="zh-CN"/>
              <a:t>2021/10/20</a:t>
            </a:r>
            <a:endParaRPr lang="zh-CN" altLang="en-US"/>
          </a:p>
        </p:txBody>
      </p:sp>
      <p:sp>
        <p:nvSpPr>
          <p:cNvPr id="5" name="Footer Placeholder 4"/>
          <p:cNvSpPr>
            <a:spLocks noGrp="1"/>
          </p:cNvSpPr>
          <p:nvPr>
            <p:ph type="ftr" sz="quarter" idx="11"/>
          </p:nvPr>
        </p:nvSpPr>
        <p:spPr/>
        <p:txBody>
          <a:bodyPr/>
          <a:lstStyle/>
          <a:p>
            <a:r>
              <a:rPr lang="zh-CN" altLang="en-US"/>
              <a:t>吴成诚</a:t>
            </a:r>
          </a:p>
        </p:txBody>
      </p:sp>
      <p:sp>
        <p:nvSpPr>
          <p:cNvPr id="6" name="Slide Number Placeholder 5"/>
          <p:cNvSpPr>
            <a:spLocks noGrp="1"/>
          </p:cNvSpPr>
          <p:nvPr>
            <p:ph type="sldNum" sz="quarter" idx="12"/>
          </p:nvPr>
        </p:nvSpPr>
        <p:spPr/>
        <p:txBody>
          <a:bodyPr/>
          <a:lstStyle/>
          <a:p>
            <a:fld id="{142560FF-31B5-47AC-BEE7-BE50626B527A}" type="slidenum">
              <a:rPr lang="zh-CN" altLang="en-US" smtClean="0"/>
              <a:t>‹#›</a:t>
            </a:fld>
            <a:endParaRPr lang="zh-CN" altLang="en-US"/>
          </a:p>
        </p:txBody>
      </p:sp>
    </p:spTree>
    <p:extLst>
      <p:ext uri="{BB962C8B-B14F-4D97-AF65-F5344CB8AC3E}">
        <p14:creationId xmlns:p14="http://schemas.microsoft.com/office/powerpoint/2010/main" val="1377598340"/>
      </p:ext>
    </p:extLst>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724226" y="611091"/>
            <a:ext cx="7732639" cy="841721"/>
          </a:xfrm>
        </p:spPr>
        <p:txBody>
          <a:bodyPr>
            <a:normAutofit/>
          </a:bodyPr>
          <a:lstStyle>
            <a:lvl1pPr>
              <a:defRPr sz="3600">
                <a:latin typeface="黑体" panose="02010609060101010101" pitchFamily="49" charset="-122"/>
                <a:ea typeface="黑体" panose="02010609060101010101" pitchFamily="49"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2724226" y="1475918"/>
            <a:ext cx="9013883" cy="4712677"/>
          </a:xfrm>
        </p:spPr>
        <p:txBody>
          <a:bodyPr/>
          <a:lstStyle>
            <a:lvl1pPr marL="0" indent="0">
              <a:buNone/>
              <a:defRPr>
                <a:latin typeface="黑体" panose="02010609060101010101" pitchFamily="49" charset="-122"/>
                <a:ea typeface="黑体" panose="02010609060101010101" pitchFamily="49" charset="-122"/>
              </a:defRPr>
            </a:lvl1pPr>
            <a:lvl2pPr>
              <a:defRPr>
                <a:latin typeface="黑体" panose="02010609060101010101" pitchFamily="49" charset="-122"/>
                <a:ea typeface="黑体" panose="02010609060101010101" pitchFamily="49" charset="-122"/>
              </a:defRPr>
            </a:lvl2pPr>
            <a:lvl3pPr marL="1143000" indent="-228600">
              <a:buFont typeface="Wingdings" panose="05000000000000000000" pitchFamily="2" charset="2"/>
              <a:buChar char=""/>
              <a:defRPr>
                <a:latin typeface="黑体" panose="02010609060101010101" pitchFamily="49" charset="-122"/>
                <a:ea typeface="黑体" panose="02010609060101010101" pitchFamily="49" charset="-122"/>
              </a:defRPr>
            </a:lvl3pPr>
            <a:lvl4pPr marL="1600200" indent="-228600">
              <a:buFont typeface="Wingdings" panose="05000000000000000000" pitchFamily="2" charset="2"/>
              <a:buChar char="w"/>
              <a:defRPr>
                <a:latin typeface="黑体" panose="02010609060101010101" pitchFamily="49" charset="-122"/>
                <a:ea typeface="黑体" panose="02010609060101010101" pitchFamily="49" charset="-122"/>
              </a:defRPr>
            </a:lvl4pPr>
            <a:lvl5pPr>
              <a:defRPr>
                <a:latin typeface="黑体" panose="02010609060101010101" pitchFamily="49" charset="-122"/>
                <a:ea typeface="黑体" panose="02010609060101010101" pitchFamily="49"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r>
              <a:rPr lang="en-US" altLang="zh-CN"/>
              <a:t>2021/10/20</a:t>
            </a:r>
            <a:endParaRPr lang="zh-CN" altLang="en-US"/>
          </a:p>
        </p:txBody>
      </p:sp>
      <p:sp>
        <p:nvSpPr>
          <p:cNvPr id="5" name="Footer Placeholder 4"/>
          <p:cNvSpPr>
            <a:spLocks noGrp="1"/>
          </p:cNvSpPr>
          <p:nvPr>
            <p:ph type="ftr" sz="quarter" idx="11"/>
          </p:nvPr>
        </p:nvSpPr>
        <p:spPr/>
        <p:txBody>
          <a:bodyPr/>
          <a:lstStyle/>
          <a:p>
            <a:r>
              <a:rPr lang="zh-CN" altLang="en-US"/>
              <a:t>吴成诚</a:t>
            </a:r>
          </a:p>
        </p:txBody>
      </p:sp>
      <p:sp>
        <p:nvSpPr>
          <p:cNvPr id="6" name="Slide Number Placeholder 5"/>
          <p:cNvSpPr>
            <a:spLocks noGrp="1"/>
          </p:cNvSpPr>
          <p:nvPr>
            <p:ph type="sldNum" sz="quarter" idx="12"/>
          </p:nvPr>
        </p:nvSpPr>
        <p:spPr/>
        <p:txBody>
          <a:bodyPr/>
          <a:lstStyle/>
          <a:p>
            <a:fld id="{142560FF-31B5-47AC-BEE7-BE50626B527A}" type="slidenum">
              <a:rPr lang="zh-CN" altLang="en-US" smtClean="0"/>
              <a:t>‹#›</a:t>
            </a:fld>
            <a:endParaRPr lang="zh-CN" altLang="en-US"/>
          </a:p>
        </p:txBody>
      </p:sp>
      <p:sp>
        <p:nvSpPr>
          <p:cNvPr id="7" name="矩形: 圆角 6">
            <a:extLst>
              <a:ext uri="{FF2B5EF4-FFF2-40B4-BE49-F238E27FC236}">
                <a16:creationId xmlns:a16="http://schemas.microsoft.com/office/drawing/2014/main" id="{0CC65D57-34D8-4662-922B-D36EA492AE7C}"/>
              </a:ext>
            </a:extLst>
          </p:cNvPr>
          <p:cNvSpPr/>
          <p:nvPr userDrawn="1"/>
        </p:nvSpPr>
        <p:spPr>
          <a:xfrm>
            <a:off x="260985" y="1089659"/>
            <a:ext cx="853441" cy="323851"/>
          </a:xfrm>
          <a:prstGeom prst="roundRect">
            <a:avLst>
              <a:gd name="adj" fmla="val 41166"/>
            </a:avLst>
          </a:prstGeom>
          <a:solidFill>
            <a:srgbClr val="0755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74791C81-E66C-4745-9D6D-AC7C6B654D70}"/>
              </a:ext>
            </a:extLst>
          </p:cNvPr>
          <p:cNvSpPr txBox="1"/>
          <p:nvPr userDrawn="1"/>
        </p:nvSpPr>
        <p:spPr>
          <a:xfrm>
            <a:off x="228600" y="1033670"/>
            <a:ext cx="2097156" cy="3407792"/>
          </a:xfrm>
          <a:prstGeom prst="rect">
            <a:avLst/>
          </a:prstGeom>
          <a:noFill/>
        </p:spPr>
        <p:txBody>
          <a:bodyPr wrap="square" rtlCol="0">
            <a:spAutoFit/>
          </a:bodyPr>
          <a:lstStyle/>
          <a:p>
            <a:pPr>
              <a:lnSpc>
                <a:spcPct val="125000"/>
              </a:lnSpc>
            </a:pPr>
            <a:r>
              <a:rPr lang="en-US" altLang="zh-CN" dirty="0">
                <a:solidFill>
                  <a:schemeClr val="bg1"/>
                </a:solidFill>
                <a:latin typeface="微软雅黑" panose="020B0503020204020204" pitchFamily="34" charset="-122"/>
                <a:ea typeface="微软雅黑" panose="020B0503020204020204" pitchFamily="34" charset="-122"/>
              </a:rPr>
              <a:t>1</a:t>
            </a:r>
            <a:r>
              <a:rPr lang="zh-CN" altLang="en-US" dirty="0">
                <a:solidFill>
                  <a:schemeClr val="bg1"/>
                </a:solidFill>
                <a:latin typeface="微软雅黑" panose="020B0503020204020204" pitchFamily="34" charset="-122"/>
                <a:ea typeface="微软雅黑" panose="020B0503020204020204" pitchFamily="34" charset="-122"/>
              </a:rPr>
              <a:t> </a:t>
            </a:r>
            <a:r>
              <a:rPr lang="en-US" altLang="zh-CN" dirty="0">
                <a:solidFill>
                  <a:schemeClr val="bg1"/>
                </a:solidFill>
                <a:latin typeface="微软雅黑" panose="020B0503020204020204" pitchFamily="34" charset="-122"/>
                <a:ea typeface="微软雅黑" panose="020B0503020204020204" pitchFamily="34" charset="-122"/>
              </a:rPr>
              <a:t>Title</a:t>
            </a:r>
          </a:p>
          <a:p>
            <a:pPr marL="285750" indent="-285750">
              <a:lnSpc>
                <a:spcPct val="125000"/>
              </a:lnSpc>
              <a:buFont typeface="Wingdings" panose="05000000000000000000" pitchFamily="2" charset="2"/>
              <a:buChar char=""/>
            </a:pPr>
            <a:r>
              <a:rPr lang="en-US" altLang="zh-CN" sz="1400" dirty="0">
                <a:solidFill>
                  <a:schemeClr val="accent1">
                    <a:lumMod val="75000"/>
                  </a:schemeClr>
                </a:solidFill>
                <a:latin typeface="微软雅黑" panose="020B0503020204020204" pitchFamily="34" charset="-122"/>
                <a:ea typeface="微软雅黑" panose="020B0503020204020204" pitchFamily="34" charset="-122"/>
              </a:rPr>
              <a:t>Subtitle</a:t>
            </a:r>
          </a:p>
          <a:p>
            <a:pPr marL="285750" indent="-285750">
              <a:lnSpc>
                <a:spcPct val="125000"/>
              </a:lnSpc>
              <a:buFont typeface="Wingdings" panose="05000000000000000000" pitchFamily="2" charset="2"/>
              <a:buChar char=""/>
            </a:pPr>
            <a:r>
              <a:rPr lang="en-US" altLang="zh-CN" sz="1400" dirty="0">
                <a:solidFill>
                  <a:schemeClr val="accent1">
                    <a:lumMod val="75000"/>
                  </a:schemeClr>
                </a:solidFill>
                <a:latin typeface="微软雅黑" panose="020B0503020204020204" pitchFamily="34" charset="-122"/>
                <a:ea typeface="微软雅黑" panose="020B0503020204020204" pitchFamily="34" charset="-122"/>
              </a:rPr>
              <a:t>Subtitle</a:t>
            </a:r>
          </a:p>
          <a:p>
            <a:pPr marL="285750" indent="-285750">
              <a:lnSpc>
                <a:spcPct val="125000"/>
              </a:lnSpc>
              <a:buFont typeface="Wingdings" panose="05000000000000000000" pitchFamily="2" charset="2"/>
              <a:buChar char=""/>
            </a:pPr>
            <a:r>
              <a:rPr lang="en-US" altLang="zh-CN" sz="1400" dirty="0">
                <a:solidFill>
                  <a:schemeClr val="accent1">
                    <a:lumMod val="75000"/>
                  </a:schemeClr>
                </a:solidFill>
                <a:latin typeface="微软雅黑" panose="020B0503020204020204" pitchFamily="34" charset="-122"/>
                <a:ea typeface="微软雅黑" panose="020B0503020204020204" pitchFamily="34" charset="-122"/>
              </a:rPr>
              <a:t>Subtitle</a:t>
            </a:r>
          </a:p>
          <a:p>
            <a:pPr marL="0" indent="0">
              <a:lnSpc>
                <a:spcPct val="125000"/>
              </a:lnSpc>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2 Title</a:t>
            </a:r>
          </a:p>
          <a:p>
            <a:pPr marL="284400" indent="-284400">
              <a:lnSpc>
                <a:spcPct val="125000"/>
              </a:lnSpc>
              <a:buFont typeface="Wingdings" panose="05000000000000000000" pitchFamily="2" charset="2"/>
              <a:buChar char="w"/>
            </a:pPr>
            <a:r>
              <a:rPr lang="en-US" altLang="zh-CN" sz="1400" dirty="0">
                <a:solidFill>
                  <a:schemeClr val="accent1">
                    <a:lumMod val="20000"/>
                    <a:lumOff val="80000"/>
                  </a:schemeClr>
                </a:solidFill>
                <a:latin typeface="微软雅黑" panose="020B0503020204020204" pitchFamily="34" charset="-122"/>
                <a:ea typeface="微软雅黑" panose="020B0503020204020204" pitchFamily="34" charset="-122"/>
              </a:rPr>
              <a:t>Subtitle</a:t>
            </a:r>
          </a:p>
          <a:p>
            <a:pPr marL="284400" indent="-284400">
              <a:lnSpc>
                <a:spcPct val="125000"/>
              </a:lnSpc>
              <a:buFont typeface="Wingdings" panose="05000000000000000000" pitchFamily="2" charset="2"/>
              <a:buChar char="w"/>
            </a:pPr>
            <a:r>
              <a:rPr lang="en-US" altLang="zh-CN" sz="1400" dirty="0">
                <a:solidFill>
                  <a:schemeClr val="accent1">
                    <a:lumMod val="20000"/>
                    <a:lumOff val="80000"/>
                  </a:schemeClr>
                </a:solidFill>
                <a:latin typeface="微软雅黑" panose="020B0503020204020204" pitchFamily="34" charset="-122"/>
                <a:ea typeface="微软雅黑" panose="020B0503020204020204" pitchFamily="34" charset="-122"/>
              </a:rPr>
              <a:t>Subtitle</a:t>
            </a:r>
          </a:p>
          <a:p>
            <a:pPr marL="284400" indent="-284400">
              <a:lnSpc>
                <a:spcPct val="125000"/>
              </a:lnSpc>
              <a:buFont typeface="Wingdings" panose="05000000000000000000" pitchFamily="2" charset="2"/>
              <a:buChar char="w"/>
            </a:pPr>
            <a:r>
              <a:rPr lang="en-US" altLang="zh-CN" sz="1400" dirty="0">
                <a:solidFill>
                  <a:schemeClr val="accent1">
                    <a:lumMod val="20000"/>
                    <a:lumOff val="80000"/>
                  </a:schemeClr>
                </a:solidFill>
                <a:latin typeface="微软雅黑" panose="020B0503020204020204" pitchFamily="34" charset="-122"/>
                <a:ea typeface="微软雅黑" panose="020B0503020204020204" pitchFamily="34" charset="-122"/>
              </a:rPr>
              <a:t>Subtitle</a:t>
            </a:r>
          </a:p>
          <a:p>
            <a:pPr marL="0" indent="0">
              <a:lnSpc>
                <a:spcPct val="125000"/>
              </a:lnSpc>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3 Title</a:t>
            </a:r>
          </a:p>
          <a:p>
            <a:pPr marL="0" indent="0">
              <a:lnSpc>
                <a:spcPct val="125000"/>
              </a:lnSpc>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4 Title</a:t>
            </a:r>
          </a:p>
          <a:p>
            <a:pPr marL="0" indent="0">
              <a:lnSpc>
                <a:spcPct val="125000"/>
              </a:lnSpc>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5 Title</a:t>
            </a:r>
            <a:endPar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endParaRPr>
          </a:p>
        </p:txBody>
      </p:sp>
      <p:cxnSp>
        <p:nvCxnSpPr>
          <p:cNvPr id="9" name="直接连接符 8">
            <a:extLst>
              <a:ext uri="{FF2B5EF4-FFF2-40B4-BE49-F238E27FC236}">
                <a16:creationId xmlns:a16="http://schemas.microsoft.com/office/drawing/2014/main" id="{E9BD9D1F-B5E7-4CE2-A7D5-DC2528547E00}"/>
              </a:ext>
            </a:extLst>
          </p:cNvPr>
          <p:cNvCxnSpPr>
            <a:cxnSpLocks/>
          </p:cNvCxnSpPr>
          <p:nvPr userDrawn="1"/>
        </p:nvCxnSpPr>
        <p:spPr>
          <a:xfrm>
            <a:off x="2448000" y="1080000"/>
            <a:ext cx="0" cy="471267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755815"/>
      </p:ext>
    </p:extLst>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zh-CN"/>
              <a:t>2021/10/20</a:t>
            </a:r>
            <a:endParaRPr lang="zh-CN" altLang="en-US"/>
          </a:p>
        </p:txBody>
      </p:sp>
      <p:sp>
        <p:nvSpPr>
          <p:cNvPr id="5" name="Footer Placeholder 4"/>
          <p:cNvSpPr>
            <a:spLocks noGrp="1"/>
          </p:cNvSpPr>
          <p:nvPr>
            <p:ph type="ftr" sz="quarter" idx="11"/>
          </p:nvPr>
        </p:nvSpPr>
        <p:spPr/>
        <p:txBody>
          <a:bodyPr/>
          <a:lstStyle/>
          <a:p>
            <a:r>
              <a:rPr lang="zh-CN" altLang="en-US"/>
              <a:t>吴成诚</a:t>
            </a:r>
          </a:p>
        </p:txBody>
      </p:sp>
      <p:sp>
        <p:nvSpPr>
          <p:cNvPr id="6" name="Slide Number Placeholder 5"/>
          <p:cNvSpPr>
            <a:spLocks noGrp="1"/>
          </p:cNvSpPr>
          <p:nvPr>
            <p:ph type="sldNum" sz="quarter" idx="12"/>
          </p:nvPr>
        </p:nvSpPr>
        <p:spPr/>
        <p:txBody>
          <a:bodyPr/>
          <a:lstStyle/>
          <a:p>
            <a:fld id="{142560FF-31B5-47AC-BEE7-BE50626B527A}" type="slidenum">
              <a:rPr lang="zh-CN" altLang="en-US" smtClean="0"/>
              <a:t>‹#›</a:t>
            </a:fld>
            <a:endParaRPr lang="zh-CN" altLang="en-US"/>
          </a:p>
        </p:txBody>
      </p:sp>
      <p:sp>
        <p:nvSpPr>
          <p:cNvPr id="7" name="文本框 6">
            <a:extLst>
              <a:ext uri="{FF2B5EF4-FFF2-40B4-BE49-F238E27FC236}">
                <a16:creationId xmlns:a16="http://schemas.microsoft.com/office/drawing/2014/main" id="{1546C554-A89E-4F6E-BEF8-A3C54A8037A5}"/>
              </a:ext>
            </a:extLst>
          </p:cNvPr>
          <p:cNvSpPr txBox="1"/>
          <p:nvPr userDrawn="1"/>
        </p:nvSpPr>
        <p:spPr>
          <a:xfrm>
            <a:off x="2210540" y="1651245"/>
            <a:ext cx="3773010" cy="3046988"/>
          </a:xfrm>
          <a:prstGeom prst="rect">
            <a:avLst/>
          </a:prstGeom>
          <a:noFill/>
        </p:spPr>
        <p:txBody>
          <a:bodyPr wrap="square" rtlCol="0">
            <a:spAutoFit/>
          </a:bodyPr>
          <a:lstStyle/>
          <a:p>
            <a:r>
              <a:rPr lang="en-US" altLang="zh-CN" sz="4800" b="1" dirty="0">
                <a:solidFill>
                  <a:srgbClr val="0058A0"/>
                </a:solidFill>
                <a:ea typeface="黑体" panose="02010609060101010101" pitchFamily="49" charset="-122"/>
              </a:rPr>
              <a:t>1. </a:t>
            </a:r>
            <a:r>
              <a:rPr lang="zh-CN" altLang="en-US" sz="2800" dirty="0">
                <a:latin typeface="黑体" panose="02010609060101010101" pitchFamily="49" charset="-122"/>
                <a:ea typeface="黑体" panose="02010609060101010101" pitchFamily="49" charset="-122"/>
              </a:rPr>
              <a:t>关于使用的数据</a:t>
            </a:r>
            <a:endParaRPr lang="en-US" altLang="zh-CN" sz="2800" dirty="0">
              <a:latin typeface="黑体" panose="02010609060101010101" pitchFamily="49" charset="-122"/>
              <a:ea typeface="黑体" panose="02010609060101010101" pitchFamily="49" charset="-122"/>
            </a:endParaRPr>
          </a:p>
          <a:p>
            <a:r>
              <a:rPr lang="en-US" altLang="zh-CN" sz="4800" b="1" dirty="0">
                <a:solidFill>
                  <a:srgbClr val="0058A0"/>
                </a:solidFill>
                <a:ea typeface="黑体" panose="02010609060101010101" pitchFamily="49" charset="-122"/>
              </a:rPr>
              <a:t>2. </a:t>
            </a:r>
            <a:r>
              <a:rPr lang="zh-CN" altLang="en-US" sz="2800" dirty="0">
                <a:latin typeface="黑体" panose="02010609060101010101" pitchFamily="49" charset="-122"/>
                <a:ea typeface="黑体" panose="02010609060101010101" pitchFamily="49" charset="-122"/>
              </a:rPr>
              <a:t>模型构建</a:t>
            </a:r>
            <a:endParaRPr lang="en-US" altLang="zh-CN" sz="2800" dirty="0">
              <a:latin typeface="黑体" panose="02010609060101010101" pitchFamily="49" charset="-122"/>
              <a:ea typeface="黑体" panose="02010609060101010101" pitchFamily="49" charset="-122"/>
            </a:endParaRPr>
          </a:p>
          <a:p>
            <a:r>
              <a:rPr lang="en-US" altLang="zh-CN" sz="4800" b="1" dirty="0">
                <a:solidFill>
                  <a:srgbClr val="0058A0"/>
                </a:solidFill>
                <a:ea typeface="黑体" panose="02010609060101010101" pitchFamily="49" charset="-122"/>
              </a:rPr>
              <a:t>3. </a:t>
            </a:r>
            <a:r>
              <a:rPr lang="zh-CN" altLang="en-US" sz="2800" dirty="0">
                <a:latin typeface="黑体" panose="02010609060101010101" pitchFamily="49" charset="-122"/>
                <a:ea typeface="黑体" panose="02010609060101010101" pitchFamily="49" charset="-122"/>
              </a:rPr>
              <a:t>随机模拟的结果</a:t>
            </a:r>
            <a:endParaRPr lang="en-US" altLang="zh-CN" sz="2800" dirty="0">
              <a:latin typeface="黑体" panose="02010609060101010101" pitchFamily="49" charset="-122"/>
              <a:ea typeface="黑体" panose="02010609060101010101" pitchFamily="49" charset="-122"/>
            </a:endParaRPr>
          </a:p>
          <a:p>
            <a:r>
              <a:rPr lang="en-US" altLang="zh-CN" sz="4800" b="1" dirty="0">
                <a:solidFill>
                  <a:srgbClr val="0058A0"/>
                </a:solidFill>
                <a:ea typeface="黑体" panose="02010609060101010101" pitchFamily="49" charset="-122"/>
              </a:rPr>
              <a:t>4. </a:t>
            </a:r>
            <a:r>
              <a:rPr lang="en-US" altLang="zh-CN" sz="2800" dirty="0">
                <a:latin typeface="黑体" panose="02010609060101010101" pitchFamily="49" charset="-122"/>
                <a:ea typeface="黑体" panose="02010609060101010101" pitchFamily="49" charset="-122"/>
              </a:rPr>
              <a:t>XXXXXX</a:t>
            </a:r>
          </a:p>
        </p:txBody>
      </p:sp>
    </p:spTree>
    <p:extLst>
      <p:ext uri="{BB962C8B-B14F-4D97-AF65-F5344CB8AC3E}">
        <p14:creationId xmlns:p14="http://schemas.microsoft.com/office/powerpoint/2010/main" val="543772637"/>
      </p:ext>
    </p:extLst>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r>
              <a:rPr lang="en-US" altLang="zh-CN"/>
              <a:t>2021/10/20</a:t>
            </a:r>
            <a:endParaRPr lang="zh-CN" altLang="en-US"/>
          </a:p>
        </p:txBody>
      </p:sp>
      <p:sp>
        <p:nvSpPr>
          <p:cNvPr id="6" name="Footer Placeholder 5"/>
          <p:cNvSpPr>
            <a:spLocks noGrp="1"/>
          </p:cNvSpPr>
          <p:nvPr>
            <p:ph type="ftr" sz="quarter" idx="11"/>
          </p:nvPr>
        </p:nvSpPr>
        <p:spPr/>
        <p:txBody>
          <a:bodyPr/>
          <a:lstStyle/>
          <a:p>
            <a:r>
              <a:rPr lang="zh-CN" altLang="en-US"/>
              <a:t>吴成诚</a:t>
            </a:r>
          </a:p>
        </p:txBody>
      </p:sp>
      <p:sp>
        <p:nvSpPr>
          <p:cNvPr id="7" name="Slide Number Placeholder 6"/>
          <p:cNvSpPr>
            <a:spLocks noGrp="1"/>
          </p:cNvSpPr>
          <p:nvPr>
            <p:ph type="sldNum" sz="quarter" idx="12"/>
          </p:nvPr>
        </p:nvSpPr>
        <p:spPr/>
        <p:txBody>
          <a:bodyPr/>
          <a:lstStyle/>
          <a:p>
            <a:fld id="{142560FF-31B5-47AC-BEE7-BE50626B527A}" type="slidenum">
              <a:rPr lang="zh-CN" altLang="en-US" smtClean="0"/>
              <a:t>‹#›</a:t>
            </a:fld>
            <a:endParaRPr lang="zh-CN" altLang="en-US"/>
          </a:p>
        </p:txBody>
      </p:sp>
    </p:spTree>
    <p:extLst>
      <p:ext uri="{BB962C8B-B14F-4D97-AF65-F5344CB8AC3E}">
        <p14:creationId xmlns:p14="http://schemas.microsoft.com/office/powerpoint/2010/main" val="1751223735"/>
      </p:ext>
    </p:extLst>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r>
              <a:rPr lang="en-US" altLang="zh-CN"/>
              <a:t>2021/10/20</a:t>
            </a:r>
            <a:endParaRPr lang="zh-CN" altLang="en-US"/>
          </a:p>
        </p:txBody>
      </p:sp>
      <p:sp>
        <p:nvSpPr>
          <p:cNvPr id="8" name="Footer Placeholder 7"/>
          <p:cNvSpPr>
            <a:spLocks noGrp="1"/>
          </p:cNvSpPr>
          <p:nvPr>
            <p:ph type="ftr" sz="quarter" idx="11"/>
          </p:nvPr>
        </p:nvSpPr>
        <p:spPr/>
        <p:txBody>
          <a:bodyPr/>
          <a:lstStyle/>
          <a:p>
            <a:r>
              <a:rPr lang="zh-CN" altLang="en-US"/>
              <a:t>吴成诚</a:t>
            </a:r>
          </a:p>
        </p:txBody>
      </p:sp>
      <p:sp>
        <p:nvSpPr>
          <p:cNvPr id="9" name="Slide Number Placeholder 8"/>
          <p:cNvSpPr>
            <a:spLocks noGrp="1"/>
          </p:cNvSpPr>
          <p:nvPr>
            <p:ph type="sldNum" sz="quarter" idx="12"/>
          </p:nvPr>
        </p:nvSpPr>
        <p:spPr/>
        <p:txBody>
          <a:bodyPr/>
          <a:lstStyle/>
          <a:p>
            <a:fld id="{142560FF-31B5-47AC-BEE7-BE50626B527A}" type="slidenum">
              <a:rPr lang="zh-CN" altLang="en-US" smtClean="0"/>
              <a:t>‹#›</a:t>
            </a:fld>
            <a:endParaRPr lang="zh-CN" altLang="en-US"/>
          </a:p>
        </p:txBody>
      </p:sp>
    </p:spTree>
    <p:extLst>
      <p:ext uri="{BB962C8B-B14F-4D97-AF65-F5344CB8AC3E}">
        <p14:creationId xmlns:p14="http://schemas.microsoft.com/office/powerpoint/2010/main" val="1430248447"/>
      </p:ext>
    </p:extLst>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ltLang="zh-CN"/>
              <a:t>2021/10/20</a:t>
            </a:r>
            <a:endParaRPr lang="zh-CN" altLang="en-US"/>
          </a:p>
        </p:txBody>
      </p:sp>
      <p:sp>
        <p:nvSpPr>
          <p:cNvPr id="4" name="Footer Placeholder 3"/>
          <p:cNvSpPr>
            <a:spLocks noGrp="1"/>
          </p:cNvSpPr>
          <p:nvPr>
            <p:ph type="ftr" sz="quarter" idx="11"/>
          </p:nvPr>
        </p:nvSpPr>
        <p:spPr/>
        <p:txBody>
          <a:bodyPr/>
          <a:lstStyle/>
          <a:p>
            <a:r>
              <a:rPr lang="zh-CN" altLang="en-US"/>
              <a:t>吴成诚</a:t>
            </a:r>
          </a:p>
        </p:txBody>
      </p:sp>
      <p:sp>
        <p:nvSpPr>
          <p:cNvPr id="5" name="Slide Number Placeholder 4"/>
          <p:cNvSpPr>
            <a:spLocks noGrp="1"/>
          </p:cNvSpPr>
          <p:nvPr>
            <p:ph type="sldNum" sz="quarter" idx="12"/>
          </p:nvPr>
        </p:nvSpPr>
        <p:spPr/>
        <p:txBody>
          <a:bodyPr/>
          <a:lstStyle/>
          <a:p>
            <a:fld id="{142560FF-31B5-47AC-BEE7-BE50626B527A}" type="slidenum">
              <a:rPr lang="zh-CN" altLang="en-US" smtClean="0"/>
              <a:t>‹#›</a:t>
            </a:fld>
            <a:endParaRPr lang="zh-CN" altLang="en-US"/>
          </a:p>
        </p:txBody>
      </p:sp>
      <p:sp>
        <p:nvSpPr>
          <p:cNvPr id="6" name="矩形 5">
            <a:extLst>
              <a:ext uri="{FF2B5EF4-FFF2-40B4-BE49-F238E27FC236}">
                <a16:creationId xmlns:a16="http://schemas.microsoft.com/office/drawing/2014/main" id="{9FB0AAC9-8F4C-4261-B3F7-D40A26FBB2DF}"/>
              </a:ext>
            </a:extLst>
          </p:cNvPr>
          <p:cNvSpPr/>
          <p:nvPr userDrawn="1"/>
        </p:nvSpPr>
        <p:spPr>
          <a:xfrm>
            <a:off x="4438334" y="2598003"/>
            <a:ext cx="3315331" cy="830997"/>
          </a:xfrm>
          <a:prstGeom prst="rect">
            <a:avLst/>
          </a:prstGeom>
        </p:spPr>
        <p:txBody>
          <a:bodyPr wrap="none">
            <a:spAutoFit/>
          </a:bodyPr>
          <a:lstStyle/>
          <a:p>
            <a:pPr lvl="0"/>
            <a:r>
              <a:rPr lang="en-US" altLang="zh-CN" sz="4800" b="1" dirty="0">
                <a:solidFill>
                  <a:srgbClr val="0058A0"/>
                </a:solidFill>
                <a:ea typeface="黑体" panose="02010609060101010101" pitchFamily="49" charset="-122"/>
              </a:rPr>
              <a:t>1. </a:t>
            </a:r>
            <a:r>
              <a:rPr lang="zh-CN" altLang="en-US" sz="2800" dirty="0">
                <a:solidFill>
                  <a:prstClr val="black"/>
                </a:solidFill>
                <a:latin typeface="黑体" panose="02010609060101010101" pitchFamily="49" charset="-122"/>
                <a:ea typeface="黑体" panose="02010609060101010101" pitchFamily="49" charset="-122"/>
              </a:rPr>
              <a:t>关于使用的数据</a:t>
            </a:r>
            <a:endParaRPr lang="en-US" altLang="zh-CN" sz="2800" dirty="0">
              <a:solidFill>
                <a:prstClr val="black"/>
              </a:solidFill>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785193BE-FE69-4219-A9D3-E472E1E88F7C}"/>
              </a:ext>
            </a:extLst>
          </p:cNvPr>
          <p:cNvSpPr txBox="1"/>
          <p:nvPr userDrawn="1"/>
        </p:nvSpPr>
        <p:spPr>
          <a:xfrm>
            <a:off x="5051393" y="3429000"/>
            <a:ext cx="3955447" cy="646331"/>
          </a:xfrm>
          <a:prstGeom prst="rect">
            <a:avLst/>
          </a:prstGeom>
          <a:noFill/>
        </p:spPr>
        <p:txBody>
          <a:bodyPr wrap="square" rtlCol="0">
            <a:spAutoFit/>
          </a:bodyPr>
          <a:lstStyle/>
          <a:p>
            <a:r>
              <a:rPr lang="zh-CN" altLang="en-US" dirty="0">
                <a:latin typeface="华文仿宋" panose="02010600040101010101" pitchFamily="2" charset="-122"/>
                <a:ea typeface="华文仿宋" panose="02010600040101010101" pitchFamily="2" charset="-122"/>
              </a:rPr>
              <a:t>国家气象信息中心</a:t>
            </a:r>
            <a:endParaRPr lang="en-US" altLang="zh-CN" dirty="0">
              <a:latin typeface="华文仿宋" panose="02010600040101010101" pitchFamily="2" charset="-122"/>
              <a:ea typeface="华文仿宋" panose="02010600040101010101" pitchFamily="2" charset="-122"/>
            </a:endParaRPr>
          </a:p>
          <a:p>
            <a:r>
              <a:rPr lang="zh-CN" altLang="en-US" dirty="0">
                <a:latin typeface="华文仿宋" panose="02010600040101010101" pitchFamily="2" charset="-122"/>
                <a:ea typeface="华文仿宋" panose="02010600040101010101" pitchFamily="2" charset="-122"/>
              </a:rPr>
              <a:t>中国地面气候资料日值数据集</a:t>
            </a:r>
            <a:r>
              <a:rPr lang="en-US" altLang="zh-CN" dirty="0">
                <a:latin typeface="华文仿宋" panose="02010600040101010101" pitchFamily="2" charset="-122"/>
                <a:ea typeface="华文仿宋" panose="02010600040101010101" pitchFamily="2" charset="-122"/>
              </a:rPr>
              <a:t>(V3.0)</a:t>
            </a:r>
            <a:endParaRPr lang="zh-CN" altLang="en-US" dirty="0">
              <a:latin typeface="华文仿宋" panose="02010600040101010101" pitchFamily="2" charset="-122"/>
              <a:ea typeface="华文仿宋" panose="02010600040101010101" pitchFamily="2" charset="-122"/>
            </a:endParaRPr>
          </a:p>
        </p:txBody>
      </p:sp>
      <p:sp>
        <p:nvSpPr>
          <p:cNvPr id="8" name="矩形: 圆角 7">
            <a:extLst>
              <a:ext uri="{FF2B5EF4-FFF2-40B4-BE49-F238E27FC236}">
                <a16:creationId xmlns:a16="http://schemas.microsoft.com/office/drawing/2014/main" id="{06EA3EFB-D9CC-4B14-A902-F7043F3601FA}"/>
              </a:ext>
            </a:extLst>
          </p:cNvPr>
          <p:cNvSpPr/>
          <p:nvPr userDrawn="1"/>
        </p:nvSpPr>
        <p:spPr>
          <a:xfrm>
            <a:off x="260985" y="1089659"/>
            <a:ext cx="853441" cy="323851"/>
          </a:xfrm>
          <a:prstGeom prst="roundRect">
            <a:avLst>
              <a:gd name="adj" fmla="val 41166"/>
            </a:avLst>
          </a:prstGeom>
          <a:solidFill>
            <a:srgbClr val="0755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CAC7A03A-A72C-4621-A7C7-DCB80C13407A}"/>
              </a:ext>
            </a:extLst>
          </p:cNvPr>
          <p:cNvSpPr txBox="1"/>
          <p:nvPr userDrawn="1"/>
        </p:nvSpPr>
        <p:spPr>
          <a:xfrm>
            <a:off x="228600" y="1033670"/>
            <a:ext cx="2097156" cy="3407792"/>
          </a:xfrm>
          <a:prstGeom prst="rect">
            <a:avLst/>
          </a:prstGeom>
          <a:noFill/>
        </p:spPr>
        <p:txBody>
          <a:bodyPr wrap="square" rtlCol="0">
            <a:spAutoFit/>
          </a:bodyPr>
          <a:lstStyle/>
          <a:p>
            <a:pPr>
              <a:lnSpc>
                <a:spcPct val="125000"/>
              </a:lnSpc>
            </a:pPr>
            <a:r>
              <a:rPr lang="en-US" altLang="zh-CN" dirty="0">
                <a:solidFill>
                  <a:schemeClr val="bg1"/>
                </a:solidFill>
                <a:latin typeface="微软雅黑" panose="020B0503020204020204" pitchFamily="34" charset="-122"/>
                <a:ea typeface="微软雅黑" panose="020B0503020204020204" pitchFamily="34" charset="-122"/>
              </a:rPr>
              <a:t>1</a:t>
            </a:r>
            <a:r>
              <a:rPr lang="zh-CN" altLang="en-US" dirty="0">
                <a:solidFill>
                  <a:schemeClr val="bg1"/>
                </a:solidFill>
                <a:latin typeface="微软雅黑" panose="020B0503020204020204" pitchFamily="34" charset="-122"/>
                <a:ea typeface="微软雅黑" panose="020B0503020204020204" pitchFamily="34" charset="-122"/>
              </a:rPr>
              <a:t> </a:t>
            </a:r>
            <a:r>
              <a:rPr lang="en-US" altLang="zh-CN" dirty="0">
                <a:solidFill>
                  <a:schemeClr val="bg1"/>
                </a:solidFill>
                <a:latin typeface="微软雅黑" panose="020B0503020204020204" pitchFamily="34" charset="-122"/>
                <a:ea typeface="微软雅黑" panose="020B0503020204020204" pitchFamily="34" charset="-122"/>
              </a:rPr>
              <a:t>Title</a:t>
            </a:r>
          </a:p>
          <a:p>
            <a:pPr marL="285750" indent="-285750">
              <a:lnSpc>
                <a:spcPct val="125000"/>
              </a:lnSpc>
              <a:buFont typeface="Wingdings" panose="05000000000000000000" pitchFamily="2" charset="2"/>
              <a:buChar char=""/>
            </a:pPr>
            <a:r>
              <a:rPr lang="en-US" altLang="zh-CN" sz="1400" dirty="0">
                <a:solidFill>
                  <a:schemeClr val="accent1">
                    <a:lumMod val="75000"/>
                  </a:schemeClr>
                </a:solidFill>
                <a:latin typeface="微软雅黑" panose="020B0503020204020204" pitchFamily="34" charset="-122"/>
                <a:ea typeface="微软雅黑" panose="020B0503020204020204" pitchFamily="34" charset="-122"/>
              </a:rPr>
              <a:t>Subtitle</a:t>
            </a:r>
          </a:p>
          <a:p>
            <a:pPr marL="285750" indent="-285750">
              <a:lnSpc>
                <a:spcPct val="125000"/>
              </a:lnSpc>
              <a:buFont typeface="Wingdings" panose="05000000000000000000" pitchFamily="2" charset="2"/>
              <a:buChar char=""/>
            </a:pPr>
            <a:r>
              <a:rPr lang="en-US" altLang="zh-CN" sz="1400" dirty="0">
                <a:solidFill>
                  <a:schemeClr val="accent1">
                    <a:lumMod val="75000"/>
                  </a:schemeClr>
                </a:solidFill>
                <a:latin typeface="微软雅黑" panose="020B0503020204020204" pitchFamily="34" charset="-122"/>
                <a:ea typeface="微软雅黑" panose="020B0503020204020204" pitchFamily="34" charset="-122"/>
              </a:rPr>
              <a:t>Subtitle</a:t>
            </a:r>
          </a:p>
          <a:p>
            <a:pPr marL="285750" indent="-285750">
              <a:lnSpc>
                <a:spcPct val="125000"/>
              </a:lnSpc>
              <a:buFont typeface="Wingdings" panose="05000000000000000000" pitchFamily="2" charset="2"/>
              <a:buChar char=""/>
            </a:pPr>
            <a:r>
              <a:rPr lang="en-US" altLang="zh-CN" sz="1400" dirty="0">
                <a:solidFill>
                  <a:schemeClr val="accent1">
                    <a:lumMod val="75000"/>
                  </a:schemeClr>
                </a:solidFill>
                <a:latin typeface="微软雅黑" panose="020B0503020204020204" pitchFamily="34" charset="-122"/>
                <a:ea typeface="微软雅黑" panose="020B0503020204020204" pitchFamily="34" charset="-122"/>
              </a:rPr>
              <a:t>Subtitle</a:t>
            </a:r>
          </a:p>
          <a:p>
            <a:pPr marL="0" indent="0">
              <a:lnSpc>
                <a:spcPct val="125000"/>
              </a:lnSpc>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2 Title</a:t>
            </a:r>
          </a:p>
          <a:p>
            <a:pPr marL="284400" indent="-284400">
              <a:lnSpc>
                <a:spcPct val="125000"/>
              </a:lnSpc>
              <a:buFont typeface="Wingdings" panose="05000000000000000000" pitchFamily="2" charset="2"/>
              <a:buChar char="w"/>
            </a:pPr>
            <a:r>
              <a:rPr lang="en-US" altLang="zh-CN" sz="1400" dirty="0">
                <a:solidFill>
                  <a:schemeClr val="accent1">
                    <a:lumMod val="20000"/>
                    <a:lumOff val="80000"/>
                  </a:schemeClr>
                </a:solidFill>
                <a:latin typeface="微软雅黑" panose="020B0503020204020204" pitchFamily="34" charset="-122"/>
                <a:ea typeface="微软雅黑" panose="020B0503020204020204" pitchFamily="34" charset="-122"/>
              </a:rPr>
              <a:t>Subtitle</a:t>
            </a:r>
          </a:p>
          <a:p>
            <a:pPr marL="284400" indent="-284400">
              <a:lnSpc>
                <a:spcPct val="125000"/>
              </a:lnSpc>
              <a:buFont typeface="Wingdings" panose="05000000000000000000" pitchFamily="2" charset="2"/>
              <a:buChar char="w"/>
            </a:pPr>
            <a:r>
              <a:rPr lang="en-US" altLang="zh-CN" sz="1400" dirty="0">
                <a:solidFill>
                  <a:schemeClr val="accent1">
                    <a:lumMod val="20000"/>
                    <a:lumOff val="80000"/>
                  </a:schemeClr>
                </a:solidFill>
                <a:latin typeface="微软雅黑" panose="020B0503020204020204" pitchFamily="34" charset="-122"/>
                <a:ea typeface="微软雅黑" panose="020B0503020204020204" pitchFamily="34" charset="-122"/>
              </a:rPr>
              <a:t>Subtitle</a:t>
            </a:r>
          </a:p>
          <a:p>
            <a:pPr marL="284400" indent="-284400">
              <a:lnSpc>
                <a:spcPct val="125000"/>
              </a:lnSpc>
              <a:buFont typeface="Wingdings" panose="05000000000000000000" pitchFamily="2" charset="2"/>
              <a:buChar char="w"/>
            </a:pPr>
            <a:r>
              <a:rPr lang="en-US" altLang="zh-CN" sz="1400" dirty="0">
                <a:solidFill>
                  <a:schemeClr val="accent1">
                    <a:lumMod val="20000"/>
                    <a:lumOff val="80000"/>
                  </a:schemeClr>
                </a:solidFill>
                <a:latin typeface="微软雅黑" panose="020B0503020204020204" pitchFamily="34" charset="-122"/>
                <a:ea typeface="微软雅黑" panose="020B0503020204020204" pitchFamily="34" charset="-122"/>
              </a:rPr>
              <a:t>Subtitle</a:t>
            </a:r>
          </a:p>
          <a:p>
            <a:pPr marL="0" indent="0">
              <a:lnSpc>
                <a:spcPct val="125000"/>
              </a:lnSpc>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3 Title</a:t>
            </a:r>
          </a:p>
          <a:p>
            <a:pPr marL="0" indent="0">
              <a:lnSpc>
                <a:spcPct val="125000"/>
              </a:lnSpc>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4 Title</a:t>
            </a:r>
          </a:p>
          <a:p>
            <a:pPr marL="0" indent="0">
              <a:lnSpc>
                <a:spcPct val="125000"/>
              </a:lnSpc>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5 Title</a:t>
            </a:r>
            <a:endPar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endParaRPr>
          </a:p>
        </p:txBody>
      </p:sp>
      <p:cxnSp>
        <p:nvCxnSpPr>
          <p:cNvPr id="10" name="直接连接符 9">
            <a:extLst>
              <a:ext uri="{FF2B5EF4-FFF2-40B4-BE49-F238E27FC236}">
                <a16:creationId xmlns:a16="http://schemas.microsoft.com/office/drawing/2014/main" id="{3A5B108E-FEC0-4D4E-93B5-DE5D7336BD10}"/>
              </a:ext>
            </a:extLst>
          </p:cNvPr>
          <p:cNvCxnSpPr>
            <a:cxnSpLocks/>
          </p:cNvCxnSpPr>
          <p:nvPr userDrawn="1"/>
        </p:nvCxnSpPr>
        <p:spPr>
          <a:xfrm>
            <a:off x="2448000" y="1080000"/>
            <a:ext cx="0" cy="471267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537713"/>
      </p:ext>
    </p:extLst>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zh-CN"/>
              <a:t>2021/10/20</a:t>
            </a:r>
            <a:endParaRPr lang="zh-CN" altLang="en-US"/>
          </a:p>
        </p:txBody>
      </p:sp>
      <p:sp>
        <p:nvSpPr>
          <p:cNvPr id="3" name="Footer Placeholder 2"/>
          <p:cNvSpPr>
            <a:spLocks noGrp="1"/>
          </p:cNvSpPr>
          <p:nvPr>
            <p:ph type="ftr" sz="quarter" idx="11"/>
          </p:nvPr>
        </p:nvSpPr>
        <p:spPr/>
        <p:txBody>
          <a:bodyPr/>
          <a:lstStyle/>
          <a:p>
            <a:r>
              <a:rPr lang="zh-CN" altLang="en-US"/>
              <a:t>吴成诚</a:t>
            </a:r>
          </a:p>
        </p:txBody>
      </p:sp>
      <p:sp>
        <p:nvSpPr>
          <p:cNvPr id="4" name="Slide Number Placeholder 3"/>
          <p:cNvSpPr>
            <a:spLocks noGrp="1"/>
          </p:cNvSpPr>
          <p:nvPr>
            <p:ph type="sldNum" sz="quarter" idx="12"/>
          </p:nvPr>
        </p:nvSpPr>
        <p:spPr/>
        <p:txBody>
          <a:bodyPr/>
          <a:lstStyle/>
          <a:p>
            <a:fld id="{142560FF-31B5-47AC-BEE7-BE50626B527A}" type="slidenum">
              <a:rPr lang="zh-CN" altLang="en-US" smtClean="0"/>
              <a:t>‹#›</a:t>
            </a:fld>
            <a:endParaRPr lang="zh-CN" altLang="en-US"/>
          </a:p>
        </p:txBody>
      </p:sp>
    </p:spTree>
    <p:extLst>
      <p:ext uri="{BB962C8B-B14F-4D97-AF65-F5344CB8AC3E}">
        <p14:creationId xmlns:p14="http://schemas.microsoft.com/office/powerpoint/2010/main" val="2018788623"/>
      </p:ext>
    </p:extLst>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r>
              <a:rPr lang="en-US" altLang="zh-CN"/>
              <a:t>2021/10/20</a:t>
            </a:r>
            <a:endParaRPr lang="zh-CN" altLang="en-US"/>
          </a:p>
        </p:txBody>
      </p:sp>
      <p:sp>
        <p:nvSpPr>
          <p:cNvPr id="6" name="Footer Placeholder 5"/>
          <p:cNvSpPr>
            <a:spLocks noGrp="1"/>
          </p:cNvSpPr>
          <p:nvPr>
            <p:ph type="ftr" sz="quarter" idx="11"/>
          </p:nvPr>
        </p:nvSpPr>
        <p:spPr/>
        <p:txBody>
          <a:bodyPr/>
          <a:lstStyle/>
          <a:p>
            <a:r>
              <a:rPr lang="zh-CN" altLang="en-US"/>
              <a:t>吴成诚</a:t>
            </a:r>
          </a:p>
        </p:txBody>
      </p:sp>
      <p:sp>
        <p:nvSpPr>
          <p:cNvPr id="7" name="Slide Number Placeholder 6"/>
          <p:cNvSpPr>
            <a:spLocks noGrp="1"/>
          </p:cNvSpPr>
          <p:nvPr>
            <p:ph type="sldNum" sz="quarter" idx="12"/>
          </p:nvPr>
        </p:nvSpPr>
        <p:spPr/>
        <p:txBody>
          <a:bodyPr/>
          <a:lstStyle/>
          <a:p>
            <a:fld id="{142560FF-31B5-47AC-BEE7-BE50626B527A}" type="slidenum">
              <a:rPr lang="zh-CN" altLang="en-US" smtClean="0"/>
              <a:t>‹#›</a:t>
            </a:fld>
            <a:endParaRPr lang="zh-CN" altLang="en-US"/>
          </a:p>
        </p:txBody>
      </p:sp>
    </p:spTree>
    <p:extLst>
      <p:ext uri="{BB962C8B-B14F-4D97-AF65-F5344CB8AC3E}">
        <p14:creationId xmlns:p14="http://schemas.microsoft.com/office/powerpoint/2010/main" val="2510037187"/>
      </p:ext>
    </p:extLst>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r>
              <a:rPr lang="en-US" altLang="zh-CN"/>
              <a:t>2021/10/20</a:t>
            </a:r>
            <a:endParaRPr lang="zh-CN" altLang="en-US"/>
          </a:p>
        </p:txBody>
      </p:sp>
      <p:sp>
        <p:nvSpPr>
          <p:cNvPr id="6" name="Footer Placeholder 5"/>
          <p:cNvSpPr>
            <a:spLocks noGrp="1"/>
          </p:cNvSpPr>
          <p:nvPr>
            <p:ph type="ftr" sz="quarter" idx="11"/>
          </p:nvPr>
        </p:nvSpPr>
        <p:spPr/>
        <p:txBody>
          <a:bodyPr/>
          <a:lstStyle/>
          <a:p>
            <a:r>
              <a:rPr lang="zh-CN" altLang="en-US"/>
              <a:t>吴成诚</a:t>
            </a:r>
          </a:p>
        </p:txBody>
      </p:sp>
      <p:sp>
        <p:nvSpPr>
          <p:cNvPr id="7" name="Slide Number Placeholder 6"/>
          <p:cNvSpPr>
            <a:spLocks noGrp="1"/>
          </p:cNvSpPr>
          <p:nvPr>
            <p:ph type="sldNum" sz="quarter" idx="12"/>
          </p:nvPr>
        </p:nvSpPr>
        <p:spPr/>
        <p:txBody>
          <a:bodyPr/>
          <a:lstStyle/>
          <a:p>
            <a:fld id="{142560FF-31B5-47AC-BEE7-BE50626B527A}" type="slidenum">
              <a:rPr lang="zh-CN" altLang="en-US" smtClean="0"/>
              <a:t>‹#›</a:t>
            </a:fld>
            <a:endParaRPr lang="zh-CN" altLang="en-US"/>
          </a:p>
        </p:txBody>
      </p:sp>
    </p:spTree>
    <p:extLst>
      <p:ext uri="{BB962C8B-B14F-4D97-AF65-F5344CB8AC3E}">
        <p14:creationId xmlns:p14="http://schemas.microsoft.com/office/powerpoint/2010/main" val="168138077"/>
      </p:ext>
    </p:extLst>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a:t>2021/10/20</a:t>
            </a:r>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吴成诚</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2560FF-31B5-47AC-BEE7-BE50626B527A}" type="slidenum">
              <a:rPr lang="zh-CN" altLang="en-US" smtClean="0"/>
              <a:t>‹#›</a:t>
            </a:fld>
            <a:endParaRPr lang="zh-CN" altLang="en-US" dirty="0"/>
          </a:p>
        </p:txBody>
      </p:sp>
      <p:pic>
        <p:nvPicPr>
          <p:cNvPr id="7" name="图片 6">
            <a:extLst>
              <a:ext uri="{FF2B5EF4-FFF2-40B4-BE49-F238E27FC236}">
                <a16:creationId xmlns:a16="http://schemas.microsoft.com/office/drawing/2014/main" id="{2640EA09-D45F-49DE-B5F5-EC278A51F33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095032" y="203176"/>
            <a:ext cx="3825248" cy="469393"/>
          </a:xfrm>
          <a:prstGeom prst="rect">
            <a:avLst/>
          </a:prstGeom>
        </p:spPr>
      </p:pic>
      <p:sp>
        <p:nvSpPr>
          <p:cNvPr id="8" name="矩形 7">
            <a:extLst>
              <a:ext uri="{FF2B5EF4-FFF2-40B4-BE49-F238E27FC236}">
                <a16:creationId xmlns:a16="http://schemas.microsoft.com/office/drawing/2014/main" id="{A6BB09B1-3199-49EA-B777-4418F3006ABB}"/>
              </a:ext>
            </a:extLst>
          </p:cNvPr>
          <p:cNvSpPr/>
          <p:nvPr userDrawn="1"/>
        </p:nvSpPr>
        <p:spPr>
          <a:xfrm>
            <a:off x="0" y="270404"/>
            <a:ext cx="7856216" cy="290310"/>
          </a:xfrm>
          <a:prstGeom prst="rect">
            <a:avLst/>
          </a:prstGeom>
          <a:gradFill flip="none" rotWithShape="1">
            <a:gsLst>
              <a:gs pos="0">
                <a:srgbClr val="0058A0"/>
              </a:gs>
              <a:gs pos="62000">
                <a:srgbClr val="0058A0"/>
              </a:gs>
              <a:gs pos="94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p>
        </p:txBody>
      </p:sp>
      <p:sp>
        <p:nvSpPr>
          <p:cNvPr id="9" name="矩形 8">
            <a:extLst>
              <a:ext uri="{FF2B5EF4-FFF2-40B4-BE49-F238E27FC236}">
                <a16:creationId xmlns:a16="http://schemas.microsoft.com/office/drawing/2014/main" id="{217B6A14-85E8-4F47-9066-C060B4389518}"/>
              </a:ext>
            </a:extLst>
          </p:cNvPr>
          <p:cNvSpPr/>
          <p:nvPr userDrawn="1"/>
        </p:nvSpPr>
        <p:spPr>
          <a:xfrm rot="19884508">
            <a:off x="331385" y="100243"/>
            <a:ext cx="260851" cy="75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p>
        </p:txBody>
      </p:sp>
      <p:sp>
        <p:nvSpPr>
          <p:cNvPr id="10" name="矩形 9">
            <a:extLst>
              <a:ext uri="{FF2B5EF4-FFF2-40B4-BE49-F238E27FC236}">
                <a16:creationId xmlns:a16="http://schemas.microsoft.com/office/drawing/2014/main" id="{9583262C-1672-4A56-8968-325798212C09}"/>
              </a:ext>
            </a:extLst>
          </p:cNvPr>
          <p:cNvSpPr/>
          <p:nvPr userDrawn="1"/>
        </p:nvSpPr>
        <p:spPr>
          <a:xfrm rot="19884508">
            <a:off x="909414" y="93856"/>
            <a:ext cx="260851" cy="75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p>
        </p:txBody>
      </p:sp>
    </p:spTree>
    <p:extLst>
      <p:ext uri="{BB962C8B-B14F-4D97-AF65-F5344CB8AC3E}">
        <p14:creationId xmlns:p14="http://schemas.microsoft.com/office/powerpoint/2010/main" val="19100081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fade thruBlk="1"/>
  </p:transition>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副标题 6">
            <a:extLst>
              <a:ext uri="{FF2B5EF4-FFF2-40B4-BE49-F238E27FC236}">
                <a16:creationId xmlns:a16="http://schemas.microsoft.com/office/drawing/2014/main" id="{1773268E-C255-495E-8B92-FE7CFDABAC2D}"/>
              </a:ext>
            </a:extLst>
          </p:cNvPr>
          <p:cNvSpPr>
            <a:spLocks noGrp="1"/>
          </p:cNvSpPr>
          <p:nvPr>
            <p:ph type="subTitle" idx="1"/>
          </p:nvPr>
        </p:nvSpPr>
        <p:spPr>
          <a:xfrm>
            <a:off x="1523999" y="4883150"/>
            <a:ext cx="9144000" cy="1655762"/>
          </a:xfrm>
        </p:spPr>
        <p:txBody>
          <a:bodyPr/>
          <a:lstStyle/>
          <a:p>
            <a:r>
              <a:rPr lang="zh-CN" altLang="en-US" dirty="0">
                <a:latin typeface="华文仿宋" panose="02010600040101010101" pitchFamily="2" charset="-122"/>
                <a:ea typeface="华文仿宋" panose="02010600040101010101" pitchFamily="2" charset="-122"/>
              </a:rPr>
              <a:t>报告人：吴成诚</a:t>
            </a:r>
            <a:endParaRPr lang="en-US" altLang="zh-CN" dirty="0">
              <a:latin typeface="华文仿宋" panose="02010600040101010101" pitchFamily="2" charset="-122"/>
              <a:ea typeface="华文仿宋" panose="02010600040101010101" pitchFamily="2" charset="-122"/>
            </a:endParaRPr>
          </a:p>
          <a:p>
            <a:r>
              <a:rPr lang="zh-CN" altLang="en-US" dirty="0">
                <a:latin typeface="华文仿宋" panose="02010600040101010101" pitchFamily="2" charset="-122"/>
                <a:ea typeface="华文仿宋" panose="02010600040101010101" pitchFamily="2" charset="-122"/>
              </a:rPr>
              <a:t>中国人民大学统计学院</a:t>
            </a:r>
            <a:endParaRPr lang="en-US" altLang="zh-CN" dirty="0">
              <a:latin typeface="华文仿宋" panose="02010600040101010101" pitchFamily="2" charset="-122"/>
              <a:ea typeface="华文仿宋" panose="02010600040101010101" pitchFamily="2" charset="-122"/>
            </a:endParaRPr>
          </a:p>
        </p:txBody>
      </p:sp>
      <p:sp>
        <p:nvSpPr>
          <p:cNvPr id="2" name="日期占位符 1">
            <a:extLst>
              <a:ext uri="{FF2B5EF4-FFF2-40B4-BE49-F238E27FC236}">
                <a16:creationId xmlns:a16="http://schemas.microsoft.com/office/drawing/2014/main" id="{79D155F6-E7AB-41D7-8546-EE72C3FB0E2F}"/>
              </a:ext>
            </a:extLst>
          </p:cNvPr>
          <p:cNvSpPr>
            <a:spLocks noGrp="1"/>
          </p:cNvSpPr>
          <p:nvPr>
            <p:ph type="dt" sz="half" idx="10"/>
          </p:nvPr>
        </p:nvSpPr>
        <p:spPr/>
        <p:txBody>
          <a:bodyPr/>
          <a:lstStyle/>
          <a:p>
            <a:r>
              <a:rPr lang="en-US" altLang="zh-CN"/>
              <a:t>2021/10/20</a:t>
            </a:r>
            <a:endParaRPr lang="zh-CN" altLang="en-US"/>
          </a:p>
        </p:txBody>
      </p:sp>
      <p:sp>
        <p:nvSpPr>
          <p:cNvPr id="4" name="灯片编号占位符 3">
            <a:extLst>
              <a:ext uri="{FF2B5EF4-FFF2-40B4-BE49-F238E27FC236}">
                <a16:creationId xmlns:a16="http://schemas.microsoft.com/office/drawing/2014/main" id="{BE58D4C9-A426-47A1-8102-66CB597B968B}"/>
              </a:ext>
            </a:extLst>
          </p:cNvPr>
          <p:cNvSpPr>
            <a:spLocks noGrp="1"/>
          </p:cNvSpPr>
          <p:nvPr>
            <p:ph type="sldNum" sz="quarter" idx="12"/>
          </p:nvPr>
        </p:nvSpPr>
        <p:spPr/>
        <p:txBody>
          <a:bodyPr/>
          <a:lstStyle/>
          <a:p>
            <a:fld id="{142560FF-31B5-47AC-BEE7-BE50626B527A}" type="slidenum">
              <a:rPr lang="zh-CN" altLang="en-US" smtClean="0"/>
              <a:t>1</a:t>
            </a:fld>
            <a:endParaRPr lang="zh-CN" altLang="en-US"/>
          </a:p>
        </p:txBody>
      </p:sp>
      <p:sp>
        <p:nvSpPr>
          <p:cNvPr id="6" name="标题 5">
            <a:extLst>
              <a:ext uri="{FF2B5EF4-FFF2-40B4-BE49-F238E27FC236}">
                <a16:creationId xmlns:a16="http://schemas.microsoft.com/office/drawing/2014/main" id="{CDED3965-6E90-4145-B3BE-B648612C91C6}"/>
              </a:ext>
            </a:extLst>
          </p:cNvPr>
          <p:cNvSpPr>
            <a:spLocks noGrp="1"/>
          </p:cNvSpPr>
          <p:nvPr>
            <p:ph type="ctrTitle"/>
          </p:nvPr>
        </p:nvSpPr>
        <p:spPr>
          <a:xfrm>
            <a:off x="499620" y="1110743"/>
            <a:ext cx="11192759" cy="2387600"/>
          </a:xfrm>
        </p:spPr>
        <p:txBody>
          <a:bodyPr>
            <a:noAutofit/>
          </a:bodyPr>
          <a:lstStyle/>
          <a:p>
            <a:r>
              <a:rPr lang="en-US" altLang="zh-CN" sz="4800" dirty="0">
                <a:latin typeface="Times New Roman" panose="02020603050405020304" pitchFamily="18" charset="0"/>
                <a:ea typeface="华文楷体" panose="02010600040101010101" pitchFamily="2" charset="-122"/>
                <a:cs typeface="Times New Roman" panose="02020603050405020304" pitchFamily="18" charset="0"/>
              </a:rPr>
              <a:t>An Extension of Spatial Dependence Models for Estimating Short-Term Temperature Portfolio Risk</a:t>
            </a:r>
            <a:endParaRPr lang="zh-CN" altLang="en-US" sz="48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副标题 6">
            <a:extLst>
              <a:ext uri="{FF2B5EF4-FFF2-40B4-BE49-F238E27FC236}">
                <a16:creationId xmlns:a16="http://schemas.microsoft.com/office/drawing/2014/main" id="{BE4678BF-D573-4006-89B2-C1AE819BB1D8}"/>
              </a:ext>
            </a:extLst>
          </p:cNvPr>
          <p:cNvSpPr txBox="1">
            <a:spLocks/>
          </p:cNvSpPr>
          <p:nvPr/>
        </p:nvSpPr>
        <p:spPr>
          <a:xfrm>
            <a:off x="1523999" y="3579829"/>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dirty="0">
                <a:latin typeface="华文仿宋" panose="02010600040101010101" pitchFamily="2" charset="-122"/>
                <a:ea typeface="华文仿宋" panose="02010600040101010101" pitchFamily="2" charset="-122"/>
              </a:rPr>
              <a:t>Robert Erhardt &amp; David Engler</a:t>
            </a:r>
          </a:p>
        </p:txBody>
      </p:sp>
    </p:spTree>
    <p:extLst>
      <p:ext uri="{BB962C8B-B14F-4D97-AF65-F5344CB8AC3E}">
        <p14:creationId xmlns:p14="http://schemas.microsoft.com/office/powerpoint/2010/main" val="973122934"/>
      </p:ext>
    </p:extLst>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圆角 13">
            <a:extLst>
              <a:ext uri="{FF2B5EF4-FFF2-40B4-BE49-F238E27FC236}">
                <a16:creationId xmlns:a16="http://schemas.microsoft.com/office/drawing/2014/main" id="{4118F4F4-FC91-4595-AD0C-88DA83A802EF}"/>
              </a:ext>
            </a:extLst>
          </p:cNvPr>
          <p:cNvSpPr/>
          <p:nvPr/>
        </p:nvSpPr>
        <p:spPr>
          <a:xfrm>
            <a:off x="269240" y="2526028"/>
            <a:ext cx="1569720" cy="331471"/>
          </a:xfrm>
          <a:prstGeom prst="roundRect">
            <a:avLst>
              <a:gd name="adj" fmla="val 41166"/>
            </a:avLst>
          </a:prstGeom>
          <a:solidFill>
            <a:srgbClr val="0755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a:extLst>
              <a:ext uri="{FF2B5EF4-FFF2-40B4-BE49-F238E27FC236}">
                <a16:creationId xmlns:a16="http://schemas.microsoft.com/office/drawing/2014/main" id="{E5813AB6-0F14-4058-BA7E-C810CE9AA258}"/>
              </a:ext>
            </a:extLst>
          </p:cNvPr>
          <p:cNvSpPr>
            <a:spLocks noGrp="1"/>
          </p:cNvSpPr>
          <p:nvPr>
            <p:ph type="dt" sz="half" idx="10"/>
          </p:nvPr>
        </p:nvSpPr>
        <p:spPr/>
        <p:txBody>
          <a:bodyPr/>
          <a:lstStyle/>
          <a:p>
            <a:r>
              <a:rPr lang="en-US" altLang="zh-CN"/>
              <a:t>2021/10/20</a:t>
            </a:r>
            <a:endParaRPr lang="zh-CN" altLang="en-US"/>
          </a:p>
        </p:txBody>
      </p:sp>
      <p:sp>
        <p:nvSpPr>
          <p:cNvPr id="3" name="页脚占位符 2">
            <a:extLst>
              <a:ext uri="{FF2B5EF4-FFF2-40B4-BE49-F238E27FC236}">
                <a16:creationId xmlns:a16="http://schemas.microsoft.com/office/drawing/2014/main" id="{421B908B-C65E-428E-90CD-09AEC3133544}"/>
              </a:ext>
            </a:extLst>
          </p:cNvPr>
          <p:cNvSpPr>
            <a:spLocks noGrp="1"/>
          </p:cNvSpPr>
          <p:nvPr>
            <p:ph type="ftr" sz="quarter" idx="11"/>
          </p:nvPr>
        </p:nvSpPr>
        <p:spPr/>
        <p:txBody>
          <a:bodyPr/>
          <a:lstStyle/>
          <a:p>
            <a:r>
              <a:rPr lang="zh-CN" altLang="en-US"/>
              <a:t>吴成诚</a:t>
            </a:r>
          </a:p>
        </p:txBody>
      </p:sp>
      <p:sp>
        <p:nvSpPr>
          <p:cNvPr id="4" name="灯片编号占位符 3">
            <a:extLst>
              <a:ext uri="{FF2B5EF4-FFF2-40B4-BE49-F238E27FC236}">
                <a16:creationId xmlns:a16="http://schemas.microsoft.com/office/drawing/2014/main" id="{5B254E57-8A5A-40FD-852D-65397C0E897D}"/>
              </a:ext>
            </a:extLst>
          </p:cNvPr>
          <p:cNvSpPr>
            <a:spLocks noGrp="1"/>
          </p:cNvSpPr>
          <p:nvPr>
            <p:ph type="sldNum" sz="quarter" idx="12"/>
          </p:nvPr>
        </p:nvSpPr>
        <p:spPr/>
        <p:txBody>
          <a:bodyPr/>
          <a:lstStyle/>
          <a:p>
            <a:fld id="{142560FF-31B5-47AC-BEE7-BE50626B527A}" type="slidenum">
              <a:rPr lang="zh-CN" altLang="en-US" smtClean="0"/>
              <a:t>10</a:t>
            </a:fld>
            <a:endParaRPr lang="zh-CN" altLang="en-US"/>
          </a:p>
        </p:txBody>
      </p:sp>
      <p:cxnSp>
        <p:nvCxnSpPr>
          <p:cNvPr id="9" name="直接连接符 8">
            <a:extLst>
              <a:ext uri="{FF2B5EF4-FFF2-40B4-BE49-F238E27FC236}">
                <a16:creationId xmlns:a16="http://schemas.microsoft.com/office/drawing/2014/main" id="{C3C43078-9CF8-41E5-B193-A4C9F3450725}"/>
              </a:ext>
            </a:extLst>
          </p:cNvPr>
          <p:cNvCxnSpPr>
            <a:cxnSpLocks/>
          </p:cNvCxnSpPr>
          <p:nvPr/>
        </p:nvCxnSpPr>
        <p:spPr>
          <a:xfrm>
            <a:off x="2448000" y="1080000"/>
            <a:ext cx="0" cy="471267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53FA9C3-E26F-4F14-8D64-FF51EAFE94F1}"/>
              </a:ext>
            </a:extLst>
          </p:cNvPr>
          <p:cNvSpPr txBox="1"/>
          <p:nvPr/>
        </p:nvSpPr>
        <p:spPr>
          <a:xfrm>
            <a:off x="2771480" y="1033670"/>
            <a:ext cx="8135332" cy="523220"/>
          </a:xfrm>
          <a:prstGeom prst="rect">
            <a:avLst/>
          </a:prstGeom>
          <a:noFill/>
        </p:spPr>
        <p:txBody>
          <a:bodyPr wrap="square" rtlCol="0">
            <a:spAutoFit/>
          </a:bodyPr>
          <a:lstStyle/>
          <a:p>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1.4  </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天气衍生品市场</a:t>
            </a:r>
          </a:p>
        </p:txBody>
      </p:sp>
      <p:pic>
        <p:nvPicPr>
          <p:cNvPr id="6" name="图片 5">
            <a:extLst>
              <a:ext uri="{FF2B5EF4-FFF2-40B4-BE49-F238E27FC236}">
                <a16:creationId xmlns:a16="http://schemas.microsoft.com/office/drawing/2014/main" id="{11696275-F192-4561-A892-888E1E57F4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2074" y="1902178"/>
            <a:ext cx="7424738" cy="3642762"/>
          </a:xfrm>
          <a:prstGeom prst="rect">
            <a:avLst/>
          </a:prstGeom>
        </p:spPr>
      </p:pic>
      <p:sp>
        <p:nvSpPr>
          <p:cNvPr id="13" name="文本框 12">
            <a:extLst>
              <a:ext uri="{FF2B5EF4-FFF2-40B4-BE49-F238E27FC236}">
                <a16:creationId xmlns:a16="http://schemas.microsoft.com/office/drawing/2014/main" id="{6888BDFD-ADA6-4A68-9EE8-9FCC6C395C86}"/>
              </a:ext>
            </a:extLst>
          </p:cNvPr>
          <p:cNvSpPr txBox="1"/>
          <p:nvPr/>
        </p:nvSpPr>
        <p:spPr>
          <a:xfrm>
            <a:off x="228599" y="1033670"/>
            <a:ext cx="2219399" cy="3699859"/>
          </a:xfrm>
          <a:prstGeom prst="rect">
            <a:avLst/>
          </a:prstGeom>
          <a:noFill/>
        </p:spPr>
        <p:txBody>
          <a:bodyPr wrap="square" rtlCol="0">
            <a:spAutoFit/>
          </a:bodyPr>
          <a:lstStyle/>
          <a:p>
            <a:pPr>
              <a:lnSpc>
                <a:spcPct val="125000"/>
              </a:lnSpc>
              <a:spcAft>
                <a:spcPts val="300"/>
              </a:spcAft>
            </a:pPr>
            <a:r>
              <a:rPr lang="en-US" altLang="zh-CN" dirty="0">
                <a:solidFill>
                  <a:schemeClr val="accent1">
                    <a:lumMod val="75000"/>
                  </a:schemeClr>
                </a:solidFill>
                <a:latin typeface="微软雅黑" panose="020B0503020204020204" pitchFamily="34" charset="-122"/>
                <a:ea typeface="微软雅黑" panose="020B0503020204020204" pitchFamily="34" charset="-122"/>
              </a:rPr>
              <a:t>1 </a:t>
            </a:r>
            <a:r>
              <a:rPr lang="zh-CN" altLang="en-US" dirty="0">
                <a:solidFill>
                  <a:schemeClr val="accent1">
                    <a:lumMod val="75000"/>
                  </a:schemeClr>
                </a:solidFill>
                <a:latin typeface="微软雅黑" panose="020B0503020204020204" pitchFamily="34" charset="-122"/>
                <a:ea typeface="微软雅黑" panose="020B0503020204020204" pitchFamily="34" charset="-122"/>
              </a:rPr>
              <a:t>天气风险</a:t>
            </a:r>
            <a:endParaRPr lang="en-US" altLang="zh-CN"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源自实际生产中的风险对冲需求</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概念界定</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对风险管理工具的探讨</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bg1"/>
                </a:solidFill>
                <a:latin typeface="微软雅黑" panose="020B0503020204020204" pitchFamily="34" charset="-122"/>
                <a:ea typeface="微软雅黑" panose="020B0503020204020204" pitchFamily="34" charset="-122"/>
              </a:rPr>
              <a:t>天气衍生品市场</a:t>
            </a:r>
            <a:endParaRPr lang="en-US" altLang="zh-CN" sz="1300" dirty="0">
              <a:solidFill>
                <a:schemeClr val="bg1"/>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2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文献研究与进展</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3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关于本篇论文</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4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关联文献</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5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进一步研究设想</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a:lnSpc>
                <a:spcPct val="125000"/>
              </a:lnSpc>
              <a:spcAft>
                <a:spcPts val="300"/>
              </a:spcAft>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6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参考文献</a:t>
            </a:r>
            <a:endPar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96300456"/>
      </p:ext>
    </p:extLst>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圆角 14">
            <a:extLst>
              <a:ext uri="{FF2B5EF4-FFF2-40B4-BE49-F238E27FC236}">
                <a16:creationId xmlns:a16="http://schemas.microsoft.com/office/drawing/2014/main" id="{6D2E3EF6-6309-4DED-A98E-747A947CC783}"/>
              </a:ext>
            </a:extLst>
          </p:cNvPr>
          <p:cNvSpPr/>
          <p:nvPr/>
        </p:nvSpPr>
        <p:spPr>
          <a:xfrm>
            <a:off x="269240" y="2526028"/>
            <a:ext cx="1569720" cy="331471"/>
          </a:xfrm>
          <a:prstGeom prst="roundRect">
            <a:avLst>
              <a:gd name="adj" fmla="val 41166"/>
            </a:avLst>
          </a:prstGeom>
          <a:solidFill>
            <a:srgbClr val="0755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a:extLst>
              <a:ext uri="{FF2B5EF4-FFF2-40B4-BE49-F238E27FC236}">
                <a16:creationId xmlns:a16="http://schemas.microsoft.com/office/drawing/2014/main" id="{E5813AB6-0F14-4058-BA7E-C810CE9AA258}"/>
              </a:ext>
            </a:extLst>
          </p:cNvPr>
          <p:cNvSpPr>
            <a:spLocks noGrp="1"/>
          </p:cNvSpPr>
          <p:nvPr>
            <p:ph type="dt" sz="half" idx="10"/>
          </p:nvPr>
        </p:nvSpPr>
        <p:spPr/>
        <p:txBody>
          <a:bodyPr/>
          <a:lstStyle/>
          <a:p>
            <a:r>
              <a:rPr lang="en-US" altLang="zh-CN"/>
              <a:t>2021/10/20</a:t>
            </a:r>
            <a:endParaRPr lang="zh-CN" altLang="en-US"/>
          </a:p>
        </p:txBody>
      </p:sp>
      <p:sp>
        <p:nvSpPr>
          <p:cNvPr id="3" name="页脚占位符 2">
            <a:extLst>
              <a:ext uri="{FF2B5EF4-FFF2-40B4-BE49-F238E27FC236}">
                <a16:creationId xmlns:a16="http://schemas.microsoft.com/office/drawing/2014/main" id="{421B908B-C65E-428E-90CD-09AEC3133544}"/>
              </a:ext>
            </a:extLst>
          </p:cNvPr>
          <p:cNvSpPr>
            <a:spLocks noGrp="1"/>
          </p:cNvSpPr>
          <p:nvPr>
            <p:ph type="ftr" sz="quarter" idx="11"/>
          </p:nvPr>
        </p:nvSpPr>
        <p:spPr/>
        <p:txBody>
          <a:bodyPr/>
          <a:lstStyle/>
          <a:p>
            <a:r>
              <a:rPr lang="zh-CN" altLang="en-US"/>
              <a:t>吴成诚</a:t>
            </a:r>
          </a:p>
        </p:txBody>
      </p:sp>
      <p:sp>
        <p:nvSpPr>
          <p:cNvPr id="4" name="灯片编号占位符 3">
            <a:extLst>
              <a:ext uri="{FF2B5EF4-FFF2-40B4-BE49-F238E27FC236}">
                <a16:creationId xmlns:a16="http://schemas.microsoft.com/office/drawing/2014/main" id="{5B254E57-8A5A-40FD-852D-65397C0E897D}"/>
              </a:ext>
            </a:extLst>
          </p:cNvPr>
          <p:cNvSpPr>
            <a:spLocks noGrp="1"/>
          </p:cNvSpPr>
          <p:nvPr>
            <p:ph type="sldNum" sz="quarter" idx="12"/>
          </p:nvPr>
        </p:nvSpPr>
        <p:spPr/>
        <p:txBody>
          <a:bodyPr/>
          <a:lstStyle/>
          <a:p>
            <a:fld id="{142560FF-31B5-47AC-BEE7-BE50626B527A}" type="slidenum">
              <a:rPr lang="zh-CN" altLang="en-US" smtClean="0"/>
              <a:t>11</a:t>
            </a:fld>
            <a:endParaRPr lang="zh-CN" altLang="en-US"/>
          </a:p>
        </p:txBody>
      </p:sp>
      <p:cxnSp>
        <p:nvCxnSpPr>
          <p:cNvPr id="9" name="直接连接符 8">
            <a:extLst>
              <a:ext uri="{FF2B5EF4-FFF2-40B4-BE49-F238E27FC236}">
                <a16:creationId xmlns:a16="http://schemas.microsoft.com/office/drawing/2014/main" id="{C3C43078-9CF8-41E5-B193-A4C9F3450725}"/>
              </a:ext>
            </a:extLst>
          </p:cNvPr>
          <p:cNvCxnSpPr>
            <a:cxnSpLocks/>
          </p:cNvCxnSpPr>
          <p:nvPr/>
        </p:nvCxnSpPr>
        <p:spPr>
          <a:xfrm>
            <a:off x="2448000" y="1080000"/>
            <a:ext cx="0" cy="471267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53FA9C3-E26F-4F14-8D64-FF51EAFE94F1}"/>
              </a:ext>
            </a:extLst>
          </p:cNvPr>
          <p:cNvSpPr txBox="1"/>
          <p:nvPr/>
        </p:nvSpPr>
        <p:spPr>
          <a:xfrm>
            <a:off x="2771480" y="1033670"/>
            <a:ext cx="8135332" cy="523220"/>
          </a:xfrm>
          <a:prstGeom prst="rect">
            <a:avLst/>
          </a:prstGeom>
          <a:noFill/>
        </p:spPr>
        <p:txBody>
          <a:bodyPr wrap="square" rtlCol="0">
            <a:spAutoFit/>
          </a:bodyPr>
          <a:lstStyle/>
          <a:p>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1.4  </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天气衍生品市场</a:t>
            </a:r>
          </a:p>
        </p:txBody>
      </p:sp>
      <p:sp>
        <p:nvSpPr>
          <p:cNvPr id="11" name="文本框 10">
            <a:extLst>
              <a:ext uri="{FF2B5EF4-FFF2-40B4-BE49-F238E27FC236}">
                <a16:creationId xmlns:a16="http://schemas.microsoft.com/office/drawing/2014/main" id="{D046ED31-6A59-48D8-8C98-066B4BC7D4E5}"/>
              </a:ext>
            </a:extLst>
          </p:cNvPr>
          <p:cNvSpPr txBox="1"/>
          <p:nvPr/>
        </p:nvSpPr>
        <p:spPr>
          <a:xfrm>
            <a:off x="2903456" y="1851439"/>
            <a:ext cx="8785780" cy="1277273"/>
          </a:xfrm>
          <a:prstGeom prst="rect">
            <a:avLst/>
          </a:prstGeom>
          <a:noFill/>
        </p:spPr>
        <p:txBody>
          <a:bodyPr wrap="square" rtlCol="0">
            <a:spAutoFit/>
          </a:bodyPr>
          <a:lstStyle/>
          <a:p>
            <a:pPr marL="285750" indent="-285750">
              <a:spcBef>
                <a:spcPts val="1200"/>
              </a:spcBef>
              <a:spcAft>
                <a:spcPts val="600"/>
              </a:spcAft>
              <a:buFont typeface="Arial" panose="020B0604020202020204" pitchFamily="34" charset="0"/>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目前的市场  </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场内市场：</a:t>
            </a:r>
            <a:r>
              <a:rPr lang="en-US" altLang="zh-CN" dirty="0">
                <a:latin typeface="Times New Roman" panose="02020603050405020304" pitchFamily="18" charset="0"/>
                <a:ea typeface="黑体" panose="02010609060101010101" pitchFamily="49" charset="-122"/>
                <a:cs typeface="Times New Roman" panose="02020603050405020304" pitchFamily="18" charset="0"/>
              </a:rPr>
              <a:t>Chicago Mercantile Exchange</a:t>
            </a:r>
          </a:p>
          <a:p>
            <a:pPr marL="1200150" lvl="2" indent="-285750">
              <a:buFont typeface="Wingdings" panose="05000000000000000000" pitchFamily="2" charset="2"/>
              <a:buChar char="w"/>
            </a:pPr>
            <a:r>
              <a:rPr lang="en-US" altLang="zh-CN" dirty="0">
                <a:latin typeface="Times New Roman" panose="02020603050405020304" pitchFamily="18" charset="0"/>
                <a:ea typeface="黑体" panose="02010609060101010101" pitchFamily="49" charset="-122"/>
                <a:cs typeface="Times New Roman" panose="02020603050405020304" pitchFamily="18" charset="0"/>
              </a:rPr>
              <a:t>CME</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的发展</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1200150" lvl="2" indent="-285750">
              <a:buFont typeface="Wingdings" panose="05000000000000000000" pitchFamily="2" charset="2"/>
              <a:buChar char="w"/>
            </a:pPr>
            <a:r>
              <a:rPr lang="zh-CN" altLang="en-US" dirty="0">
                <a:latin typeface="Times New Roman" panose="02020603050405020304" pitchFamily="18" charset="0"/>
                <a:ea typeface="黑体" panose="02010609060101010101" pitchFamily="49" charset="-122"/>
                <a:cs typeface="Times New Roman" panose="02020603050405020304" pitchFamily="18" charset="0"/>
              </a:rPr>
              <a:t>产品的变化</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文本框 12">
            <a:extLst>
              <a:ext uri="{FF2B5EF4-FFF2-40B4-BE49-F238E27FC236}">
                <a16:creationId xmlns:a16="http://schemas.microsoft.com/office/drawing/2014/main" id="{BFE5772C-BBC9-4F54-9A6E-50749A138F11}"/>
              </a:ext>
            </a:extLst>
          </p:cNvPr>
          <p:cNvSpPr txBox="1"/>
          <p:nvPr/>
        </p:nvSpPr>
        <p:spPr>
          <a:xfrm>
            <a:off x="228599" y="1033670"/>
            <a:ext cx="2219399" cy="3699859"/>
          </a:xfrm>
          <a:prstGeom prst="rect">
            <a:avLst/>
          </a:prstGeom>
          <a:noFill/>
        </p:spPr>
        <p:txBody>
          <a:bodyPr wrap="square" rtlCol="0">
            <a:spAutoFit/>
          </a:bodyPr>
          <a:lstStyle/>
          <a:p>
            <a:pPr>
              <a:lnSpc>
                <a:spcPct val="125000"/>
              </a:lnSpc>
              <a:spcAft>
                <a:spcPts val="300"/>
              </a:spcAft>
            </a:pPr>
            <a:r>
              <a:rPr lang="en-US" altLang="zh-CN" dirty="0">
                <a:solidFill>
                  <a:schemeClr val="accent1">
                    <a:lumMod val="75000"/>
                  </a:schemeClr>
                </a:solidFill>
                <a:latin typeface="微软雅黑" panose="020B0503020204020204" pitchFamily="34" charset="-122"/>
                <a:ea typeface="微软雅黑" panose="020B0503020204020204" pitchFamily="34" charset="-122"/>
              </a:rPr>
              <a:t>1 </a:t>
            </a:r>
            <a:r>
              <a:rPr lang="zh-CN" altLang="en-US" dirty="0">
                <a:solidFill>
                  <a:schemeClr val="accent1">
                    <a:lumMod val="75000"/>
                  </a:schemeClr>
                </a:solidFill>
                <a:latin typeface="微软雅黑" panose="020B0503020204020204" pitchFamily="34" charset="-122"/>
                <a:ea typeface="微软雅黑" panose="020B0503020204020204" pitchFamily="34" charset="-122"/>
              </a:rPr>
              <a:t>天气风险</a:t>
            </a:r>
            <a:endParaRPr lang="en-US" altLang="zh-CN"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源自实际生产中的风险对冲需求</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概念界定</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对风险管理工具的探讨</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bg1"/>
                </a:solidFill>
                <a:latin typeface="微软雅黑" panose="020B0503020204020204" pitchFamily="34" charset="-122"/>
                <a:ea typeface="微软雅黑" panose="020B0503020204020204" pitchFamily="34" charset="-122"/>
              </a:rPr>
              <a:t>天气衍生品市场</a:t>
            </a:r>
            <a:endParaRPr lang="en-US" altLang="zh-CN" sz="1300" dirty="0">
              <a:solidFill>
                <a:schemeClr val="bg1"/>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2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文献研究与进展</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3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关于本篇论文</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4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关联文献</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5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进一步研究设想</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a:lnSpc>
                <a:spcPct val="125000"/>
              </a:lnSpc>
              <a:spcAft>
                <a:spcPts val="300"/>
              </a:spcAft>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6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参考文献</a:t>
            </a:r>
            <a:endPar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19E088D8-3F1C-43BC-B4F4-095474FB9FD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482074" y="3423261"/>
            <a:ext cx="7424738" cy="1893160"/>
          </a:xfrm>
          <a:prstGeom prst="rect">
            <a:avLst/>
          </a:prstGeom>
        </p:spPr>
      </p:pic>
    </p:spTree>
    <p:extLst>
      <p:ext uri="{BB962C8B-B14F-4D97-AF65-F5344CB8AC3E}">
        <p14:creationId xmlns:p14="http://schemas.microsoft.com/office/powerpoint/2010/main" val="16913363"/>
      </p:ext>
    </p:extLst>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圆角 13">
            <a:extLst>
              <a:ext uri="{FF2B5EF4-FFF2-40B4-BE49-F238E27FC236}">
                <a16:creationId xmlns:a16="http://schemas.microsoft.com/office/drawing/2014/main" id="{E7EC3E3B-FF90-428B-92F7-3B44DD716A1A}"/>
              </a:ext>
            </a:extLst>
          </p:cNvPr>
          <p:cNvSpPr/>
          <p:nvPr/>
        </p:nvSpPr>
        <p:spPr>
          <a:xfrm>
            <a:off x="269240" y="2526028"/>
            <a:ext cx="1569720" cy="331471"/>
          </a:xfrm>
          <a:prstGeom prst="roundRect">
            <a:avLst>
              <a:gd name="adj" fmla="val 41166"/>
            </a:avLst>
          </a:prstGeom>
          <a:solidFill>
            <a:srgbClr val="0755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a:extLst>
              <a:ext uri="{FF2B5EF4-FFF2-40B4-BE49-F238E27FC236}">
                <a16:creationId xmlns:a16="http://schemas.microsoft.com/office/drawing/2014/main" id="{E5813AB6-0F14-4058-BA7E-C810CE9AA258}"/>
              </a:ext>
            </a:extLst>
          </p:cNvPr>
          <p:cNvSpPr>
            <a:spLocks noGrp="1"/>
          </p:cNvSpPr>
          <p:nvPr>
            <p:ph type="dt" sz="half" idx="10"/>
          </p:nvPr>
        </p:nvSpPr>
        <p:spPr/>
        <p:txBody>
          <a:bodyPr/>
          <a:lstStyle/>
          <a:p>
            <a:r>
              <a:rPr lang="en-US" altLang="zh-CN"/>
              <a:t>2021/10/20</a:t>
            </a:r>
            <a:endParaRPr lang="zh-CN" altLang="en-US"/>
          </a:p>
        </p:txBody>
      </p:sp>
      <p:sp>
        <p:nvSpPr>
          <p:cNvPr id="3" name="页脚占位符 2">
            <a:extLst>
              <a:ext uri="{FF2B5EF4-FFF2-40B4-BE49-F238E27FC236}">
                <a16:creationId xmlns:a16="http://schemas.microsoft.com/office/drawing/2014/main" id="{421B908B-C65E-428E-90CD-09AEC3133544}"/>
              </a:ext>
            </a:extLst>
          </p:cNvPr>
          <p:cNvSpPr>
            <a:spLocks noGrp="1"/>
          </p:cNvSpPr>
          <p:nvPr>
            <p:ph type="ftr" sz="quarter" idx="11"/>
          </p:nvPr>
        </p:nvSpPr>
        <p:spPr/>
        <p:txBody>
          <a:bodyPr/>
          <a:lstStyle/>
          <a:p>
            <a:r>
              <a:rPr lang="zh-CN" altLang="en-US"/>
              <a:t>吴成诚</a:t>
            </a:r>
          </a:p>
        </p:txBody>
      </p:sp>
      <p:sp>
        <p:nvSpPr>
          <p:cNvPr id="4" name="灯片编号占位符 3">
            <a:extLst>
              <a:ext uri="{FF2B5EF4-FFF2-40B4-BE49-F238E27FC236}">
                <a16:creationId xmlns:a16="http://schemas.microsoft.com/office/drawing/2014/main" id="{5B254E57-8A5A-40FD-852D-65397C0E897D}"/>
              </a:ext>
            </a:extLst>
          </p:cNvPr>
          <p:cNvSpPr>
            <a:spLocks noGrp="1"/>
          </p:cNvSpPr>
          <p:nvPr>
            <p:ph type="sldNum" sz="quarter" idx="12"/>
          </p:nvPr>
        </p:nvSpPr>
        <p:spPr/>
        <p:txBody>
          <a:bodyPr/>
          <a:lstStyle/>
          <a:p>
            <a:fld id="{142560FF-31B5-47AC-BEE7-BE50626B527A}" type="slidenum">
              <a:rPr lang="zh-CN" altLang="en-US" smtClean="0"/>
              <a:t>12</a:t>
            </a:fld>
            <a:endParaRPr lang="zh-CN" altLang="en-US" dirty="0"/>
          </a:p>
        </p:txBody>
      </p:sp>
      <p:cxnSp>
        <p:nvCxnSpPr>
          <p:cNvPr id="9" name="直接连接符 8">
            <a:extLst>
              <a:ext uri="{FF2B5EF4-FFF2-40B4-BE49-F238E27FC236}">
                <a16:creationId xmlns:a16="http://schemas.microsoft.com/office/drawing/2014/main" id="{C3C43078-9CF8-41E5-B193-A4C9F3450725}"/>
              </a:ext>
            </a:extLst>
          </p:cNvPr>
          <p:cNvCxnSpPr>
            <a:cxnSpLocks/>
          </p:cNvCxnSpPr>
          <p:nvPr/>
        </p:nvCxnSpPr>
        <p:spPr>
          <a:xfrm>
            <a:off x="2448000" y="1080000"/>
            <a:ext cx="0" cy="471267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53FA9C3-E26F-4F14-8D64-FF51EAFE94F1}"/>
              </a:ext>
            </a:extLst>
          </p:cNvPr>
          <p:cNvSpPr txBox="1"/>
          <p:nvPr/>
        </p:nvSpPr>
        <p:spPr>
          <a:xfrm>
            <a:off x="2771480" y="1033670"/>
            <a:ext cx="8135332" cy="523220"/>
          </a:xfrm>
          <a:prstGeom prst="rect">
            <a:avLst/>
          </a:prstGeom>
          <a:noFill/>
        </p:spPr>
        <p:txBody>
          <a:bodyPr wrap="square" rtlCol="0">
            <a:spAutoFit/>
          </a:bodyPr>
          <a:lstStyle/>
          <a:p>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1.4  </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天气衍生品市场</a:t>
            </a:r>
          </a:p>
        </p:txBody>
      </p:sp>
      <p:sp>
        <p:nvSpPr>
          <p:cNvPr id="11" name="文本框 10">
            <a:extLst>
              <a:ext uri="{FF2B5EF4-FFF2-40B4-BE49-F238E27FC236}">
                <a16:creationId xmlns:a16="http://schemas.microsoft.com/office/drawing/2014/main" id="{D046ED31-6A59-48D8-8C98-066B4BC7D4E5}"/>
              </a:ext>
            </a:extLst>
          </p:cNvPr>
          <p:cNvSpPr txBox="1"/>
          <p:nvPr/>
        </p:nvSpPr>
        <p:spPr>
          <a:xfrm>
            <a:off x="2903456" y="1851439"/>
            <a:ext cx="8785780" cy="3770263"/>
          </a:xfrm>
          <a:prstGeom prst="rect">
            <a:avLst/>
          </a:prstGeom>
          <a:noFill/>
        </p:spPr>
        <p:txBody>
          <a:bodyPr wrap="square" rtlCol="0">
            <a:spAutoFit/>
          </a:bodyPr>
          <a:lstStyle/>
          <a:p>
            <a:pPr marL="285750" indent="-285750">
              <a:spcBef>
                <a:spcPts val="1200"/>
              </a:spcBef>
              <a:spcAft>
                <a:spcPts val="600"/>
              </a:spcAft>
              <a:buFont typeface="Arial" panose="020B0604020202020204" pitchFamily="34" charset="0"/>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目前的市场  </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场内市场：</a:t>
            </a:r>
            <a:r>
              <a:rPr lang="en-US" altLang="zh-CN" dirty="0">
                <a:latin typeface="Times New Roman" panose="02020603050405020304" pitchFamily="18" charset="0"/>
                <a:ea typeface="黑体" panose="02010609060101010101" pitchFamily="49" charset="-122"/>
                <a:cs typeface="Times New Roman" panose="02020603050405020304" pitchFamily="18" charset="0"/>
              </a:rPr>
              <a:t>Chicago Mercantile Exchange</a:t>
            </a:r>
          </a:p>
          <a:p>
            <a:pPr marL="1200150" lvl="2" indent="-285750">
              <a:buFont typeface="Wingdings" panose="05000000000000000000" pitchFamily="2" charset="2"/>
              <a:buChar char="w"/>
            </a:pPr>
            <a:r>
              <a:rPr lang="en-US" altLang="zh-CN" dirty="0">
                <a:latin typeface="Times New Roman" panose="02020603050405020304" pitchFamily="18" charset="0"/>
                <a:ea typeface="黑体" panose="02010609060101010101" pitchFamily="49" charset="-122"/>
                <a:cs typeface="Times New Roman" panose="02020603050405020304" pitchFamily="18" charset="0"/>
              </a:rPr>
              <a:t>CME</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的发展</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1200150" lvl="2" indent="-285750">
              <a:buFont typeface="Wingdings" panose="05000000000000000000" pitchFamily="2" charset="2"/>
              <a:buChar char="w"/>
            </a:pPr>
            <a:r>
              <a:rPr lang="zh-CN" altLang="en-US" dirty="0">
                <a:latin typeface="Times New Roman" panose="02020603050405020304" pitchFamily="18" charset="0"/>
                <a:ea typeface="黑体" panose="02010609060101010101" pitchFamily="49" charset="-122"/>
                <a:cs typeface="Times New Roman" panose="02020603050405020304" pitchFamily="18" charset="0"/>
              </a:rPr>
              <a:t>产品的变化</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1200150" lvl="2" indent="-285750">
              <a:buFont typeface="Wingdings" panose="05000000000000000000" pitchFamily="2" charset="2"/>
              <a:buChar char="w"/>
            </a:pPr>
            <a:r>
              <a:rPr lang="zh-CN" altLang="en-US" dirty="0">
                <a:latin typeface="Times New Roman" panose="02020603050405020304" pitchFamily="18" charset="0"/>
                <a:ea typeface="黑体" panose="02010609060101010101" pitchFamily="49" charset="-122"/>
                <a:cs typeface="Times New Roman" panose="02020603050405020304" pitchFamily="18" charset="0"/>
              </a:rPr>
              <a:t>产品构造</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1657350" lvl="3" indent="-285750">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合约类型</a:t>
            </a:r>
          </a:p>
          <a:p>
            <a:pPr marL="1657350" lvl="3" indent="-285750">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时间（月、季、季节剥离等）</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1657350" lvl="3" indent="-285750">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权威公开的天气数据来源</a:t>
            </a:r>
          </a:p>
          <a:p>
            <a:pPr marL="1657350" lvl="3" indent="-285750">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标的天气指数（</a:t>
            </a:r>
            <a:r>
              <a:rPr lang="en-US" altLang="zh-CN" b="1" u="sng" dirty="0">
                <a:solidFill>
                  <a:srgbClr val="0755A0"/>
                </a:solidFill>
                <a:latin typeface="Times New Roman" panose="02020603050405020304" pitchFamily="18" charset="0"/>
                <a:ea typeface="黑体" panose="02010609060101010101" pitchFamily="49" charset="-122"/>
                <a:cs typeface="Times New Roman" panose="02020603050405020304" pitchFamily="18" charset="0"/>
              </a:rPr>
              <a:t>W</a:t>
            </a:r>
            <a:r>
              <a:rPr lang="en-US" altLang="zh-CN" dirty="0">
                <a:latin typeface="Times New Roman" panose="02020603050405020304" pitchFamily="18" charset="0"/>
                <a:ea typeface="黑体" panose="02010609060101010101" pitchFamily="49" charset="-122"/>
                <a:cs typeface="Times New Roman" panose="02020603050405020304" pitchFamily="18" charset="0"/>
              </a:rPr>
              <a:t>eather Index</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1657350" lvl="3" indent="-285750">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触发值（</a:t>
            </a:r>
            <a:r>
              <a:rPr lang="en-US" altLang="zh-CN" b="1" u="sng" dirty="0">
                <a:solidFill>
                  <a:srgbClr val="0755A0"/>
                </a:solidFill>
                <a:latin typeface="Times New Roman" panose="02020603050405020304" pitchFamily="18" charset="0"/>
                <a:ea typeface="黑体" panose="02010609060101010101" pitchFamily="49" charset="-122"/>
                <a:cs typeface="Times New Roman" panose="02020603050405020304" pitchFamily="18" charset="0"/>
              </a:rPr>
              <a:t>S</a:t>
            </a:r>
            <a:r>
              <a:rPr lang="en-US" altLang="zh-CN" dirty="0">
                <a:latin typeface="Times New Roman" panose="02020603050405020304" pitchFamily="18" charset="0"/>
                <a:ea typeface="黑体" panose="02010609060101010101" pitchFamily="49" charset="-122"/>
                <a:cs typeface="Times New Roman" panose="02020603050405020304" pitchFamily="18" charset="0"/>
              </a:rPr>
              <a:t>trike</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1657350" lvl="3" indent="-285750">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报价单位（</a:t>
            </a:r>
            <a:r>
              <a:rPr lang="en-US" altLang="zh-CN" dirty="0">
                <a:latin typeface="Times New Roman" panose="02020603050405020304" pitchFamily="18" charset="0"/>
                <a:ea typeface="黑体" panose="02010609060101010101" pitchFamily="49" charset="-122"/>
                <a:cs typeface="Times New Roman" panose="02020603050405020304" pitchFamily="18" charset="0"/>
              </a:rPr>
              <a:t>Tic</a:t>
            </a:r>
            <a:r>
              <a:rPr lang="en-US" altLang="zh-CN" b="1" u="sng" dirty="0">
                <a:solidFill>
                  <a:srgbClr val="0755A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Size</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1657350" lvl="3" indent="-285750">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合约费（</a:t>
            </a:r>
            <a:r>
              <a:rPr lang="en-US" altLang="zh-CN" b="1" u="sng" dirty="0">
                <a:solidFill>
                  <a:srgbClr val="0755A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dirty="0">
                <a:latin typeface="Times New Roman" panose="02020603050405020304" pitchFamily="18" charset="0"/>
                <a:ea typeface="黑体" panose="02010609060101010101" pitchFamily="49" charset="-122"/>
                <a:cs typeface="Times New Roman" panose="02020603050405020304" pitchFamily="18" charset="0"/>
              </a:rPr>
              <a:t>remium</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1200150" lvl="2" indent="-285750">
              <a:buFont typeface="Wingdings" panose="05000000000000000000" pitchFamily="2" charset="2"/>
              <a:buChar char="w"/>
            </a:pPr>
            <a:r>
              <a:rPr lang="en-US" altLang="zh-CN" dirty="0">
                <a:latin typeface="Times New Roman" panose="02020603050405020304" pitchFamily="18" charset="0"/>
                <a:ea typeface="黑体" panose="02010609060101010101" pitchFamily="49" charset="-122"/>
                <a:cs typeface="Times New Roman" panose="02020603050405020304" pitchFamily="18" charset="0"/>
              </a:rPr>
              <a:t>P = k (W – S)</a:t>
            </a:r>
          </a:p>
        </p:txBody>
      </p:sp>
      <p:sp>
        <p:nvSpPr>
          <p:cNvPr id="13" name="文本框 12">
            <a:extLst>
              <a:ext uri="{FF2B5EF4-FFF2-40B4-BE49-F238E27FC236}">
                <a16:creationId xmlns:a16="http://schemas.microsoft.com/office/drawing/2014/main" id="{BFE5772C-BBC9-4F54-9A6E-50749A138F11}"/>
              </a:ext>
            </a:extLst>
          </p:cNvPr>
          <p:cNvSpPr txBox="1"/>
          <p:nvPr/>
        </p:nvSpPr>
        <p:spPr>
          <a:xfrm>
            <a:off x="228599" y="1033670"/>
            <a:ext cx="2219399" cy="3699859"/>
          </a:xfrm>
          <a:prstGeom prst="rect">
            <a:avLst/>
          </a:prstGeom>
          <a:noFill/>
        </p:spPr>
        <p:txBody>
          <a:bodyPr wrap="square" rtlCol="0">
            <a:spAutoFit/>
          </a:bodyPr>
          <a:lstStyle/>
          <a:p>
            <a:pPr>
              <a:lnSpc>
                <a:spcPct val="125000"/>
              </a:lnSpc>
              <a:spcAft>
                <a:spcPts val="300"/>
              </a:spcAft>
            </a:pPr>
            <a:r>
              <a:rPr lang="en-US" altLang="zh-CN" dirty="0">
                <a:solidFill>
                  <a:schemeClr val="accent1">
                    <a:lumMod val="75000"/>
                  </a:schemeClr>
                </a:solidFill>
                <a:latin typeface="微软雅黑" panose="020B0503020204020204" pitchFamily="34" charset="-122"/>
                <a:ea typeface="微软雅黑" panose="020B0503020204020204" pitchFamily="34" charset="-122"/>
              </a:rPr>
              <a:t>1 </a:t>
            </a:r>
            <a:r>
              <a:rPr lang="zh-CN" altLang="en-US" dirty="0">
                <a:solidFill>
                  <a:schemeClr val="accent1">
                    <a:lumMod val="75000"/>
                  </a:schemeClr>
                </a:solidFill>
                <a:latin typeface="微软雅黑" panose="020B0503020204020204" pitchFamily="34" charset="-122"/>
                <a:ea typeface="微软雅黑" panose="020B0503020204020204" pitchFamily="34" charset="-122"/>
              </a:rPr>
              <a:t>天气风险</a:t>
            </a:r>
            <a:endParaRPr lang="en-US" altLang="zh-CN"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源自实际生产中的风险对冲需求</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概念界定</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对风险管理工具的探讨</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bg1"/>
                </a:solidFill>
                <a:latin typeface="微软雅黑" panose="020B0503020204020204" pitchFamily="34" charset="-122"/>
                <a:ea typeface="微软雅黑" panose="020B0503020204020204" pitchFamily="34" charset="-122"/>
              </a:rPr>
              <a:t>天气衍生品市场</a:t>
            </a:r>
            <a:endParaRPr lang="en-US" altLang="zh-CN" sz="1300" dirty="0">
              <a:solidFill>
                <a:schemeClr val="bg1"/>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2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文献研究与进展</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3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关于本篇论文</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4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关联文献</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5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进一步研究设想</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a:lnSpc>
                <a:spcPct val="125000"/>
              </a:lnSpc>
              <a:spcAft>
                <a:spcPts val="300"/>
              </a:spcAft>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6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参考文献</a:t>
            </a:r>
            <a:endPar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16004439"/>
      </p:ext>
    </p:extLst>
  </p:cSld>
  <p:clrMapOvr>
    <a:masterClrMapping/>
  </p:clrMapOvr>
  <p:transition spd="med">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a:extLst>
              <a:ext uri="{FF2B5EF4-FFF2-40B4-BE49-F238E27FC236}">
                <a16:creationId xmlns:a16="http://schemas.microsoft.com/office/drawing/2014/main" id="{9633E87D-D724-43F9-81A0-0AB1A556BBAE}"/>
              </a:ext>
            </a:extLst>
          </p:cNvPr>
          <p:cNvSpPr/>
          <p:nvPr/>
        </p:nvSpPr>
        <p:spPr>
          <a:xfrm>
            <a:off x="269240" y="2526028"/>
            <a:ext cx="1569720" cy="331471"/>
          </a:xfrm>
          <a:prstGeom prst="roundRect">
            <a:avLst>
              <a:gd name="adj" fmla="val 41166"/>
            </a:avLst>
          </a:prstGeom>
          <a:solidFill>
            <a:srgbClr val="0755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a:extLst>
              <a:ext uri="{FF2B5EF4-FFF2-40B4-BE49-F238E27FC236}">
                <a16:creationId xmlns:a16="http://schemas.microsoft.com/office/drawing/2014/main" id="{E5813AB6-0F14-4058-BA7E-C810CE9AA258}"/>
              </a:ext>
            </a:extLst>
          </p:cNvPr>
          <p:cNvSpPr>
            <a:spLocks noGrp="1"/>
          </p:cNvSpPr>
          <p:nvPr>
            <p:ph type="dt" sz="half" idx="10"/>
          </p:nvPr>
        </p:nvSpPr>
        <p:spPr/>
        <p:txBody>
          <a:bodyPr/>
          <a:lstStyle/>
          <a:p>
            <a:r>
              <a:rPr lang="en-US" altLang="zh-CN"/>
              <a:t>2021/10/20</a:t>
            </a:r>
            <a:endParaRPr lang="zh-CN" altLang="en-US"/>
          </a:p>
        </p:txBody>
      </p:sp>
      <p:sp>
        <p:nvSpPr>
          <p:cNvPr id="3" name="页脚占位符 2">
            <a:extLst>
              <a:ext uri="{FF2B5EF4-FFF2-40B4-BE49-F238E27FC236}">
                <a16:creationId xmlns:a16="http://schemas.microsoft.com/office/drawing/2014/main" id="{421B908B-C65E-428E-90CD-09AEC3133544}"/>
              </a:ext>
            </a:extLst>
          </p:cNvPr>
          <p:cNvSpPr>
            <a:spLocks noGrp="1"/>
          </p:cNvSpPr>
          <p:nvPr>
            <p:ph type="ftr" sz="quarter" idx="11"/>
          </p:nvPr>
        </p:nvSpPr>
        <p:spPr/>
        <p:txBody>
          <a:bodyPr/>
          <a:lstStyle/>
          <a:p>
            <a:r>
              <a:rPr lang="zh-CN" altLang="en-US"/>
              <a:t>吴成诚</a:t>
            </a:r>
          </a:p>
        </p:txBody>
      </p:sp>
      <p:sp>
        <p:nvSpPr>
          <p:cNvPr id="4" name="灯片编号占位符 3">
            <a:extLst>
              <a:ext uri="{FF2B5EF4-FFF2-40B4-BE49-F238E27FC236}">
                <a16:creationId xmlns:a16="http://schemas.microsoft.com/office/drawing/2014/main" id="{5B254E57-8A5A-40FD-852D-65397C0E897D}"/>
              </a:ext>
            </a:extLst>
          </p:cNvPr>
          <p:cNvSpPr>
            <a:spLocks noGrp="1"/>
          </p:cNvSpPr>
          <p:nvPr>
            <p:ph type="sldNum" sz="quarter" idx="12"/>
          </p:nvPr>
        </p:nvSpPr>
        <p:spPr/>
        <p:txBody>
          <a:bodyPr/>
          <a:lstStyle/>
          <a:p>
            <a:fld id="{142560FF-31B5-47AC-BEE7-BE50626B527A}" type="slidenum">
              <a:rPr lang="zh-CN" altLang="en-US" smtClean="0"/>
              <a:t>13</a:t>
            </a:fld>
            <a:endParaRPr lang="zh-CN" altLang="en-US"/>
          </a:p>
        </p:txBody>
      </p:sp>
      <p:cxnSp>
        <p:nvCxnSpPr>
          <p:cNvPr id="9" name="直接连接符 8">
            <a:extLst>
              <a:ext uri="{FF2B5EF4-FFF2-40B4-BE49-F238E27FC236}">
                <a16:creationId xmlns:a16="http://schemas.microsoft.com/office/drawing/2014/main" id="{C3C43078-9CF8-41E5-B193-A4C9F3450725}"/>
              </a:ext>
            </a:extLst>
          </p:cNvPr>
          <p:cNvCxnSpPr>
            <a:cxnSpLocks/>
          </p:cNvCxnSpPr>
          <p:nvPr/>
        </p:nvCxnSpPr>
        <p:spPr>
          <a:xfrm>
            <a:off x="2448000" y="1080000"/>
            <a:ext cx="0" cy="471267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53FA9C3-E26F-4F14-8D64-FF51EAFE94F1}"/>
              </a:ext>
            </a:extLst>
          </p:cNvPr>
          <p:cNvSpPr txBox="1"/>
          <p:nvPr/>
        </p:nvSpPr>
        <p:spPr>
          <a:xfrm>
            <a:off x="2771480" y="1033670"/>
            <a:ext cx="8135332" cy="523220"/>
          </a:xfrm>
          <a:prstGeom prst="rect">
            <a:avLst/>
          </a:prstGeom>
          <a:noFill/>
        </p:spPr>
        <p:txBody>
          <a:bodyPr wrap="square" rtlCol="0">
            <a:spAutoFit/>
          </a:bodyPr>
          <a:lstStyle/>
          <a:p>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1.4  </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天气衍生品市场</a:t>
            </a:r>
          </a:p>
        </p:txBody>
      </p:sp>
      <p:pic>
        <p:nvPicPr>
          <p:cNvPr id="6" name="图片 5">
            <a:extLst>
              <a:ext uri="{FF2B5EF4-FFF2-40B4-BE49-F238E27FC236}">
                <a16:creationId xmlns:a16="http://schemas.microsoft.com/office/drawing/2014/main" id="{11696275-F192-4561-A892-888E1E57F44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482074" y="1902178"/>
            <a:ext cx="7424737" cy="3642762"/>
          </a:xfrm>
          <a:prstGeom prst="rect">
            <a:avLst/>
          </a:prstGeom>
        </p:spPr>
      </p:pic>
      <p:sp>
        <p:nvSpPr>
          <p:cNvPr id="13" name="文本框 12">
            <a:extLst>
              <a:ext uri="{FF2B5EF4-FFF2-40B4-BE49-F238E27FC236}">
                <a16:creationId xmlns:a16="http://schemas.microsoft.com/office/drawing/2014/main" id="{6888BDFD-ADA6-4A68-9EE8-9FCC6C395C86}"/>
              </a:ext>
            </a:extLst>
          </p:cNvPr>
          <p:cNvSpPr txBox="1"/>
          <p:nvPr/>
        </p:nvSpPr>
        <p:spPr>
          <a:xfrm>
            <a:off x="228599" y="1033670"/>
            <a:ext cx="2219399" cy="3699859"/>
          </a:xfrm>
          <a:prstGeom prst="rect">
            <a:avLst/>
          </a:prstGeom>
          <a:noFill/>
        </p:spPr>
        <p:txBody>
          <a:bodyPr wrap="square" rtlCol="0">
            <a:spAutoFit/>
          </a:bodyPr>
          <a:lstStyle/>
          <a:p>
            <a:pPr>
              <a:lnSpc>
                <a:spcPct val="125000"/>
              </a:lnSpc>
              <a:spcAft>
                <a:spcPts val="300"/>
              </a:spcAft>
            </a:pPr>
            <a:r>
              <a:rPr lang="en-US" altLang="zh-CN" dirty="0">
                <a:solidFill>
                  <a:schemeClr val="accent1">
                    <a:lumMod val="75000"/>
                  </a:schemeClr>
                </a:solidFill>
                <a:latin typeface="微软雅黑" panose="020B0503020204020204" pitchFamily="34" charset="-122"/>
                <a:ea typeface="微软雅黑" panose="020B0503020204020204" pitchFamily="34" charset="-122"/>
              </a:rPr>
              <a:t>1 </a:t>
            </a:r>
            <a:r>
              <a:rPr lang="zh-CN" altLang="en-US" dirty="0">
                <a:solidFill>
                  <a:schemeClr val="accent1">
                    <a:lumMod val="75000"/>
                  </a:schemeClr>
                </a:solidFill>
                <a:latin typeface="微软雅黑" panose="020B0503020204020204" pitchFamily="34" charset="-122"/>
                <a:ea typeface="微软雅黑" panose="020B0503020204020204" pitchFamily="34" charset="-122"/>
              </a:rPr>
              <a:t>天气风险</a:t>
            </a:r>
            <a:endParaRPr lang="en-US" altLang="zh-CN"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源自实际生产中的风险对冲需求</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概念界定</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对风险管理工具的探讨</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bg1"/>
                </a:solidFill>
                <a:latin typeface="微软雅黑" panose="020B0503020204020204" pitchFamily="34" charset="-122"/>
                <a:ea typeface="微软雅黑" panose="020B0503020204020204" pitchFamily="34" charset="-122"/>
              </a:rPr>
              <a:t>天气衍生品市场</a:t>
            </a:r>
            <a:endParaRPr lang="en-US" altLang="zh-CN" sz="1300" dirty="0">
              <a:solidFill>
                <a:schemeClr val="bg1"/>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2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文献研究与进展</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3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关于本篇论文</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4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关联文献</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5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进一步研究设想</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a:lnSpc>
                <a:spcPct val="125000"/>
              </a:lnSpc>
              <a:spcAft>
                <a:spcPts val="300"/>
              </a:spcAft>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6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参考文献</a:t>
            </a:r>
            <a:endPar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33566010"/>
      </p:ext>
    </p:extLst>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813AB6-0F14-4058-BA7E-C810CE9AA258}"/>
              </a:ext>
            </a:extLst>
          </p:cNvPr>
          <p:cNvSpPr>
            <a:spLocks noGrp="1"/>
          </p:cNvSpPr>
          <p:nvPr>
            <p:ph type="dt" sz="half" idx="10"/>
          </p:nvPr>
        </p:nvSpPr>
        <p:spPr/>
        <p:txBody>
          <a:bodyPr/>
          <a:lstStyle/>
          <a:p>
            <a:r>
              <a:rPr lang="en-US" altLang="zh-CN"/>
              <a:t>2021/10/20</a:t>
            </a:r>
            <a:endParaRPr lang="zh-CN" altLang="en-US"/>
          </a:p>
        </p:txBody>
      </p:sp>
      <p:sp>
        <p:nvSpPr>
          <p:cNvPr id="3" name="页脚占位符 2">
            <a:extLst>
              <a:ext uri="{FF2B5EF4-FFF2-40B4-BE49-F238E27FC236}">
                <a16:creationId xmlns:a16="http://schemas.microsoft.com/office/drawing/2014/main" id="{421B908B-C65E-428E-90CD-09AEC3133544}"/>
              </a:ext>
            </a:extLst>
          </p:cNvPr>
          <p:cNvSpPr>
            <a:spLocks noGrp="1"/>
          </p:cNvSpPr>
          <p:nvPr>
            <p:ph type="ftr" sz="quarter" idx="11"/>
          </p:nvPr>
        </p:nvSpPr>
        <p:spPr/>
        <p:txBody>
          <a:bodyPr/>
          <a:lstStyle/>
          <a:p>
            <a:r>
              <a:rPr lang="zh-CN" altLang="en-US"/>
              <a:t>吴成诚</a:t>
            </a:r>
          </a:p>
        </p:txBody>
      </p:sp>
      <p:sp>
        <p:nvSpPr>
          <p:cNvPr id="4" name="灯片编号占位符 3">
            <a:extLst>
              <a:ext uri="{FF2B5EF4-FFF2-40B4-BE49-F238E27FC236}">
                <a16:creationId xmlns:a16="http://schemas.microsoft.com/office/drawing/2014/main" id="{5B254E57-8A5A-40FD-852D-65397C0E897D}"/>
              </a:ext>
            </a:extLst>
          </p:cNvPr>
          <p:cNvSpPr>
            <a:spLocks noGrp="1"/>
          </p:cNvSpPr>
          <p:nvPr>
            <p:ph type="sldNum" sz="quarter" idx="12"/>
          </p:nvPr>
        </p:nvSpPr>
        <p:spPr/>
        <p:txBody>
          <a:bodyPr/>
          <a:lstStyle/>
          <a:p>
            <a:fld id="{142560FF-31B5-47AC-BEE7-BE50626B527A}" type="slidenum">
              <a:rPr lang="zh-CN" altLang="en-US" smtClean="0"/>
              <a:t>14</a:t>
            </a:fld>
            <a:endParaRPr lang="zh-CN" altLang="en-US"/>
          </a:p>
        </p:txBody>
      </p:sp>
      <p:sp>
        <p:nvSpPr>
          <p:cNvPr id="5" name="矩形 4">
            <a:extLst>
              <a:ext uri="{FF2B5EF4-FFF2-40B4-BE49-F238E27FC236}">
                <a16:creationId xmlns:a16="http://schemas.microsoft.com/office/drawing/2014/main" id="{ECC254F3-B743-44DF-893D-78DF164818BC}"/>
              </a:ext>
            </a:extLst>
          </p:cNvPr>
          <p:cNvSpPr/>
          <p:nvPr/>
        </p:nvSpPr>
        <p:spPr>
          <a:xfrm>
            <a:off x="4438334" y="2598003"/>
            <a:ext cx="3315331" cy="830997"/>
          </a:xfrm>
          <a:prstGeom prst="rect">
            <a:avLst/>
          </a:prstGeom>
        </p:spPr>
        <p:txBody>
          <a:bodyPr wrap="none">
            <a:spAutoFit/>
          </a:bodyPr>
          <a:lstStyle/>
          <a:p>
            <a:pPr lvl="0"/>
            <a:r>
              <a:rPr lang="en-US" altLang="zh-CN" sz="4800" b="1" dirty="0">
                <a:solidFill>
                  <a:srgbClr val="0058A0"/>
                </a:solidFill>
                <a:ea typeface="黑体" panose="02010609060101010101" pitchFamily="49" charset="-122"/>
              </a:rPr>
              <a:t>2. </a:t>
            </a:r>
            <a:r>
              <a:rPr lang="zh-CN" altLang="en-US" sz="2800" dirty="0">
                <a:solidFill>
                  <a:prstClr val="black"/>
                </a:solidFill>
                <a:latin typeface="黑体" panose="02010609060101010101" pitchFamily="49" charset="-122"/>
                <a:ea typeface="黑体" panose="02010609060101010101" pitchFamily="49" charset="-122"/>
              </a:rPr>
              <a:t>文献研究与进展</a:t>
            </a:r>
            <a:endParaRPr lang="en-US" altLang="zh-CN" sz="2800" dirty="0">
              <a:solidFill>
                <a:prstClr val="black"/>
              </a:solidFill>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7E74A53C-354E-4925-998F-3643F159933E}"/>
              </a:ext>
            </a:extLst>
          </p:cNvPr>
          <p:cNvSpPr txBox="1"/>
          <p:nvPr/>
        </p:nvSpPr>
        <p:spPr>
          <a:xfrm>
            <a:off x="5051392" y="3429000"/>
            <a:ext cx="4114797" cy="1754326"/>
          </a:xfrm>
          <a:prstGeom prst="rect">
            <a:avLst/>
          </a:prstGeom>
          <a:noFill/>
        </p:spPr>
        <p:txBody>
          <a:bodyPr wrap="square" rtlCol="0">
            <a:spAutoFit/>
          </a:bodyPr>
          <a:lstStyle/>
          <a:p>
            <a:pPr marL="396000" indent="-457200"/>
            <a:r>
              <a:rPr lang="en-US" altLang="zh-CN" dirty="0">
                <a:latin typeface="华文仿宋" panose="02010600040101010101" pitchFamily="2" charset="-122"/>
                <a:ea typeface="华文仿宋" panose="02010600040101010101" pitchFamily="2" charset="-122"/>
              </a:rPr>
              <a:t>2.1  </a:t>
            </a:r>
            <a:r>
              <a:rPr lang="zh-CN" altLang="en-US" dirty="0">
                <a:latin typeface="华文仿宋" panose="02010600040101010101" pitchFamily="2" charset="-122"/>
                <a:ea typeface="华文仿宋" panose="02010600040101010101" pitchFamily="2" charset="-122"/>
              </a:rPr>
              <a:t>特征分析（天气敏感性分析和天气衍生品名片式介绍）</a:t>
            </a:r>
            <a:endParaRPr lang="en-US" altLang="zh-CN" dirty="0">
              <a:latin typeface="华文仿宋" panose="02010600040101010101" pitchFamily="2" charset="-122"/>
              <a:ea typeface="华文仿宋" panose="02010600040101010101" pitchFamily="2" charset="-122"/>
            </a:endParaRPr>
          </a:p>
          <a:p>
            <a:r>
              <a:rPr lang="en-US" altLang="zh-CN" dirty="0">
                <a:latin typeface="华文仿宋" panose="02010600040101010101" pitchFamily="2" charset="-122"/>
                <a:ea typeface="华文仿宋" panose="02010600040101010101" pitchFamily="2" charset="-122"/>
              </a:rPr>
              <a:t>2.2  </a:t>
            </a:r>
            <a:r>
              <a:rPr lang="zh-CN" altLang="en-US" dirty="0">
                <a:latin typeface="华文仿宋" panose="02010600040101010101" pitchFamily="2" charset="-122"/>
                <a:ea typeface="华文仿宋" panose="02010600040101010101" pitchFamily="2" charset="-122"/>
              </a:rPr>
              <a:t>衍生品定价模型研究</a:t>
            </a:r>
            <a:endParaRPr lang="en-US" altLang="zh-CN" dirty="0">
              <a:latin typeface="华文仿宋" panose="02010600040101010101" pitchFamily="2" charset="-122"/>
              <a:ea typeface="华文仿宋" panose="02010600040101010101" pitchFamily="2" charset="-122"/>
            </a:endParaRPr>
          </a:p>
          <a:p>
            <a:r>
              <a:rPr lang="en-US" altLang="zh-CN" dirty="0">
                <a:latin typeface="华文仿宋" panose="02010600040101010101" pitchFamily="2" charset="-122"/>
                <a:ea typeface="华文仿宋" panose="02010600040101010101" pitchFamily="2" charset="-122"/>
              </a:rPr>
              <a:t>2.3  </a:t>
            </a:r>
            <a:r>
              <a:rPr lang="zh-CN" altLang="en-US" dirty="0">
                <a:latin typeface="华文仿宋" panose="02010600040101010101" pitchFamily="2" charset="-122"/>
                <a:ea typeface="华文仿宋" panose="02010600040101010101" pitchFamily="2" charset="-122"/>
              </a:rPr>
              <a:t>买方视角研究</a:t>
            </a:r>
            <a:endParaRPr lang="en-US" altLang="zh-CN" dirty="0">
              <a:latin typeface="华文仿宋" panose="02010600040101010101" pitchFamily="2" charset="-122"/>
              <a:ea typeface="华文仿宋" panose="02010600040101010101" pitchFamily="2" charset="-122"/>
            </a:endParaRPr>
          </a:p>
          <a:p>
            <a:r>
              <a:rPr lang="en-US" altLang="zh-CN" dirty="0">
                <a:latin typeface="华文仿宋" panose="02010600040101010101" pitchFamily="2" charset="-122"/>
                <a:ea typeface="华文仿宋" panose="02010600040101010101" pitchFamily="2" charset="-122"/>
              </a:rPr>
              <a:t>2.4  </a:t>
            </a:r>
            <a:r>
              <a:rPr lang="zh-CN" altLang="en-US" dirty="0">
                <a:latin typeface="华文仿宋" panose="02010600040101010101" pitchFamily="2" charset="-122"/>
                <a:ea typeface="华文仿宋" panose="02010600040101010101" pitchFamily="2" charset="-122"/>
              </a:rPr>
              <a:t>卖方视角研究</a:t>
            </a:r>
            <a:endParaRPr lang="en-US" altLang="zh-CN" dirty="0">
              <a:latin typeface="华文仿宋" panose="02010600040101010101" pitchFamily="2" charset="-122"/>
              <a:ea typeface="华文仿宋" panose="02010600040101010101" pitchFamily="2" charset="-122"/>
            </a:endParaRPr>
          </a:p>
          <a:p>
            <a:r>
              <a:rPr lang="en-US" altLang="zh-CN" dirty="0">
                <a:latin typeface="华文仿宋" panose="02010600040101010101" pitchFamily="2" charset="-122"/>
                <a:ea typeface="华文仿宋" panose="02010600040101010101" pitchFamily="2" charset="-122"/>
              </a:rPr>
              <a:t>2.5  </a:t>
            </a:r>
            <a:r>
              <a:rPr lang="zh-CN" altLang="en-US" dirty="0">
                <a:latin typeface="华文仿宋" panose="02010600040101010101" pitchFamily="2" charset="-122"/>
                <a:ea typeface="华文仿宋" panose="02010600040101010101" pitchFamily="2" charset="-122"/>
              </a:rPr>
              <a:t>总结</a:t>
            </a:r>
          </a:p>
        </p:txBody>
      </p:sp>
      <p:sp>
        <p:nvSpPr>
          <p:cNvPr id="7" name="矩形: 圆角 6">
            <a:extLst>
              <a:ext uri="{FF2B5EF4-FFF2-40B4-BE49-F238E27FC236}">
                <a16:creationId xmlns:a16="http://schemas.microsoft.com/office/drawing/2014/main" id="{C1A91F00-5683-4DA2-BFA9-F4181F982249}"/>
              </a:ext>
            </a:extLst>
          </p:cNvPr>
          <p:cNvSpPr/>
          <p:nvPr/>
        </p:nvSpPr>
        <p:spPr>
          <a:xfrm>
            <a:off x="260985" y="1470658"/>
            <a:ext cx="1960245" cy="331471"/>
          </a:xfrm>
          <a:prstGeom prst="roundRect">
            <a:avLst>
              <a:gd name="adj" fmla="val 41166"/>
            </a:avLst>
          </a:prstGeom>
          <a:solidFill>
            <a:srgbClr val="0755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9E4701BA-D2A4-4707-9DF7-8B2367424A5F}"/>
              </a:ext>
            </a:extLst>
          </p:cNvPr>
          <p:cNvSpPr txBox="1"/>
          <p:nvPr/>
        </p:nvSpPr>
        <p:spPr>
          <a:xfrm>
            <a:off x="228599" y="1033670"/>
            <a:ext cx="2219399" cy="4273414"/>
          </a:xfrm>
          <a:prstGeom prst="rect">
            <a:avLst/>
          </a:prstGeom>
          <a:noFill/>
        </p:spPr>
        <p:txBody>
          <a:bodyPr wrap="square" rtlCol="0">
            <a:spAutoFit/>
          </a:bodyPr>
          <a:lstStyle/>
          <a:p>
            <a:pPr>
              <a:lnSpc>
                <a:spcPct val="125000"/>
              </a:lnSpc>
              <a:spcAft>
                <a:spcPts val="300"/>
              </a:spcAft>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1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天气风险</a:t>
            </a:r>
            <a:endPar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bg1"/>
                </a:solidFill>
                <a:latin typeface="微软雅黑" panose="020B0503020204020204" pitchFamily="34" charset="-122"/>
                <a:ea typeface="微软雅黑" panose="020B0503020204020204" pitchFamily="34" charset="-122"/>
              </a:rPr>
              <a:t>2 </a:t>
            </a:r>
            <a:r>
              <a:rPr lang="zh-CN" altLang="en-US" sz="1800" dirty="0">
                <a:solidFill>
                  <a:schemeClr val="bg1"/>
                </a:solidFill>
                <a:latin typeface="微软雅黑" panose="020B0503020204020204" pitchFamily="34" charset="-122"/>
                <a:ea typeface="微软雅黑" panose="020B0503020204020204" pitchFamily="34" charset="-122"/>
              </a:rPr>
              <a:t>文献研究与进展</a:t>
            </a:r>
            <a:endParaRPr lang="en-US" altLang="zh-CN" sz="1800" dirty="0">
              <a:solidFill>
                <a:schemeClr val="bg1"/>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特征分析（天气敏感性分析和天气衍生品名片式介绍）</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衍生品定价模型研究</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买方视角研究</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卖方视角研究</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总结</a:t>
            </a:r>
            <a:endParaRPr lang="en-US" altLang="zh-CN" sz="13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3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关于本篇论文</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4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关联文献</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5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进一步研究设想</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6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参考文献</a:t>
            </a:r>
            <a:endPar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endParaRPr>
          </a:p>
        </p:txBody>
      </p:sp>
      <p:cxnSp>
        <p:nvCxnSpPr>
          <p:cNvPr id="9" name="直接连接符 8">
            <a:extLst>
              <a:ext uri="{FF2B5EF4-FFF2-40B4-BE49-F238E27FC236}">
                <a16:creationId xmlns:a16="http://schemas.microsoft.com/office/drawing/2014/main" id="{C3C43078-9CF8-41E5-B193-A4C9F3450725}"/>
              </a:ext>
            </a:extLst>
          </p:cNvPr>
          <p:cNvCxnSpPr>
            <a:cxnSpLocks/>
          </p:cNvCxnSpPr>
          <p:nvPr/>
        </p:nvCxnSpPr>
        <p:spPr>
          <a:xfrm>
            <a:off x="2448000" y="1080000"/>
            <a:ext cx="0" cy="471267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1362382"/>
      </p:ext>
    </p:extLst>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813AB6-0F14-4058-BA7E-C810CE9AA258}"/>
              </a:ext>
            </a:extLst>
          </p:cNvPr>
          <p:cNvSpPr>
            <a:spLocks noGrp="1"/>
          </p:cNvSpPr>
          <p:nvPr>
            <p:ph type="dt" sz="half" idx="10"/>
          </p:nvPr>
        </p:nvSpPr>
        <p:spPr/>
        <p:txBody>
          <a:bodyPr/>
          <a:lstStyle/>
          <a:p>
            <a:r>
              <a:rPr lang="en-US" altLang="zh-CN"/>
              <a:t>2021/10/20</a:t>
            </a:r>
            <a:endParaRPr lang="zh-CN" altLang="en-US"/>
          </a:p>
        </p:txBody>
      </p:sp>
      <p:sp>
        <p:nvSpPr>
          <p:cNvPr id="3" name="页脚占位符 2">
            <a:extLst>
              <a:ext uri="{FF2B5EF4-FFF2-40B4-BE49-F238E27FC236}">
                <a16:creationId xmlns:a16="http://schemas.microsoft.com/office/drawing/2014/main" id="{421B908B-C65E-428E-90CD-09AEC3133544}"/>
              </a:ext>
            </a:extLst>
          </p:cNvPr>
          <p:cNvSpPr>
            <a:spLocks noGrp="1"/>
          </p:cNvSpPr>
          <p:nvPr>
            <p:ph type="ftr" sz="quarter" idx="11"/>
          </p:nvPr>
        </p:nvSpPr>
        <p:spPr/>
        <p:txBody>
          <a:bodyPr/>
          <a:lstStyle/>
          <a:p>
            <a:r>
              <a:rPr lang="zh-CN" altLang="en-US"/>
              <a:t>吴成诚</a:t>
            </a:r>
          </a:p>
        </p:txBody>
      </p:sp>
      <p:sp>
        <p:nvSpPr>
          <p:cNvPr id="4" name="灯片编号占位符 3">
            <a:extLst>
              <a:ext uri="{FF2B5EF4-FFF2-40B4-BE49-F238E27FC236}">
                <a16:creationId xmlns:a16="http://schemas.microsoft.com/office/drawing/2014/main" id="{5B254E57-8A5A-40FD-852D-65397C0E897D}"/>
              </a:ext>
            </a:extLst>
          </p:cNvPr>
          <p:cNvSpPr>
            <a:spLocks noGrp="1"/>
          </p:cNvSpPr>
          <p:nvPr>
            <p:ph type="sldNum" sz="quarter" idx="12"/>
          </p:nvPr>
        </p:nvSpPr>
        <p:spPr/>
        <p:txBody>
          <a:bodyPr/>
          <a:lstStyle/>
          <a:p>
            <a:fld id="{142560FF-31B5-47AC-BEE7-BE50626B527A}" type="slidenum">
              <a:rPr lang="zh-CN" altLang="en-US" smtClean="0"/>
              <a:t>15</a:t>
            </a:fld>
            <a:endParaRPr lang="zh-CN" altLang="en-US"/>
          </a:p>
        </p:txBody>
      </p:sp>
      <p:cxnSp>
        <p:nvCxnSpPr>
          <p:cNvPr id="9" name="直接连接符 8">
            <a:extLst>
              <a:ext uri="{FF2B5EF4-FFF2-40B4-BE49-F238E27FC236}">
                <a16:creationId xmlns:a16="http://schemas.microsoft.com/office/drawing/2014/main" id="{C3C43078-9CF8-41E5-B193-A4C9F3450725}"/>
              </a:ext>
            </a:extLst>
          </p:cNvPr>
          <p:cNvCxnSpPr>
            <a:cxnSpLocks/>
          </p:cNvCxnSpPr>
          <p:nvPr/>
        </p:nvCxnSpPr>
        <p:spPr>
          <a:xfrm>
            <a:off x="2448000" y="1080000"/>
            <a:ext cx="0" cy="471267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53FA9C3-E26F-4F14-8D64-FF51EAFE94F1}"/>
              </a:ext>
            </a:extLst>
          </p:cNvPr>
          <p:cNvSpPr txBox="1"/>
          <p:nvPr/>
        </p:nvSpPr>
        <p:spPr>
          <a:xfrm>
            <a:off x="2771479" y="1033670"/>
            <a:ext cx="9058569" cy="523220"/>
          </a:xfrm>
          <a:prstGeom prst="rect">
            <a:avLst/>
          </a:prstGeom>
          <a:noFill/>
        </p:spPr>
        <p:txBody>
          <a:bodyPr wrap="square" rtlCol="0">
            <a:spAutoFit/>
          </a:bodyPr>
          <a:lstStyle/>
          <a:p>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2.1  </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特征分析（天气敏感性分析和天气衍生品名片式介绍）</a:t>
            </a:r>
          </a:p>
        </p:txBody>
      </p:sp>
      <p:sp>
        <p:nvSpPr>
          <p:cNvPr id="11" name="文本框 10">
            <a:extLst>
              <a:ext uri="{FF2B5EF4-FFF2-40B4-BE49-F238E27FC236}">
                <a16:creationId xmlns:a16="http://schemas.microsoft.com/office/drawing/2014/main" id="{D046ED31-6A59-48D8-8C98-066B4BC7D4E5}"/>
              </a:ext>
            </a:extLst>
          </p:cNvPr>
          <p:cNvSpPr txBox="1"/>
          <p:nvPr/>
        </p:nvSpPr>
        <p:spPr>
          <a:xfrm>
            <a:off x="2903456" y="1851439"/>
            <a:ext cx="8785780" cy="2693045"/>
          </a:xfrm>
          <a:prstGeom prst="rect">
            <a:avLst/>
          </a:prstGeom>
          <a:noFill/>
        </p:spPr>
        <p:txBody>
          <a:bodyPr wrap="square" rtlCol="0">
            <a:spAutoFit/>
          </a:bodyPr>
          <a:lstStyle/>
          <a:p>
            <a:pPr marL="285750" indent="-285750">
              <a:spcBef>
                <a:spcPts val="1200"/>
              </a:spcBef>
              <a:spcAft>
                <a:spcPts val="600"/>
              </a:spcAft>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天气敏感性分析</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spcAft>
                <a:spcPts val="1200"/>
              </a:spcAft>
              <a:buFont typeface="Wingdings" panose="05000000000000000000" pitchFamily="2" charset="2"/>
              <a:buChar char=""/>
            </a:pPr>
            <a:r>
              <a:rPr lang="en-US" altLang="zh-CN" dirty="0">
                <a:latin typeface="Times New Roman" panose="02020603050405020304" pitchFamily="18" charset="0"/>
                <a:ea typeface="黑体" panose="02010609060101010101" pitchFamily="49" charset="-122"/>
                <a:cs typeface="Times New Roman" panose="02020603050405020304" pitchFamily="18" charset="0"/>
              </a:rPr>
              <a:t>Larsen(2006)</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对美国经济各部门对天气敏感性的开创研究。构建超越性对数生产函数</a:t>
            </a:r>
            <a:r>
              <a:rPr lang="en-US" altLang="zh-CN" dirty="0">
                <a:latin typeface="Times New Roman" panose="02020603050405020304" pitchFamily="18" charset="0"/>
                <a:ea typeface="黑体" panose="02010609060101010101" pitchFamily="49" charset="-122"/>
                <a:cs typeface="Times New Roman" panose="02020603050405020304" pitchFamily="18" charset="0"/>
              </a:rPr>
              <a:t>(transcendental logarithmic production function)</a:t>
            </a:r>
            <a:r>
              <a:rPr lang="zh-CN" altLang="en-US" dirty="0">
                <a:latin typeface="Times New Roman" panose="02020603050405020304" pitchFamily="18" charset="0"/>
                <a:ea typeface="黑体" panose="02010609060101010101" pitchFamily="49" charset="-122"/>
                <a:cs typeface="Times New Roman" panose="02020603050405020304" pitchFamily="18" charset="0"/>
              </a:rPr>
              <a:t>，预测了</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11</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个部门的经济产出受天气影响的程度</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spcAft>
                <a:spcPts val="1200"/>
              </a:spcAft>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对特定行业分析的典型文献是</a:t>
            </a:r>
            <a:r>
              <a:rPr lang="en-US" altLang="zh-CN" dirty="0">
                <a:latin typeface="Times New Roman" panose="02020603050405020304" pitchFamily="18" charset="0"/>
                <a:ea typeface="黑体" panose="02010609060101010101" pitchFamily="49" charset="-122"/>
                <a:cs typeface="Times New Roman" panose="02020603050405020304" pitchFamily="18" charset="0"/>
              </a:rPr>
              <a:t>Martin</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Muuls</a:t>
            </a:r>
            <a:r>
              <a:rPr lang="en-US" altLang="zh-CN" dirty="0">
                <a:latin typeface="Times New Roman" panose="02020603050405020304" pitchFamily="18" charset="0"/>
                <a:ea typeface="黑体" panose="02010609060101010101" pitchFamily="49" charset="-122"/>
                <a:cs typeface="Times New Roman" panose="02020603050405020304" pitchFamily="18" charset="0"/>
              </a:rPr>
              <a:t>(2011)</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，其就英国制造业对极端天气的敏感度进行了分析，通过上游、产量和下游三种扰动渠道得出</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热浪带来劳动生产率的下降</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GDP</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的相对损失率达</a:t>
            </a:r>
            <a:r>
              <a:rPr lang="en-US" altLang="zh-CN" dirty="0">
                <a:latin typeface="Times New Roman" panose="02020603050405020304" pitchFamily="18" charset="0"/>
                <a:ea typeface="黑体" panose="02010609060101010101" pitchFamily="49" charset="-122"/>
                <a:cs typeface="Times New Roman" panose="02020603050405020304" pitchFamily="18" charset="0"/>
              </a:rPr>
              <a:t>0.32%</a:t>
            </a:r>
          </a:p>
          <a:p>
            <a:pPr marL="742950" lvl="1" indent="-285750">
              <a:spcAft>
                <a:spcPts val="1200"/>
              </a:spcAft>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针对交通运输业、电力业、能源运输业等的相关研究</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矩形: 圆角 11">
            <a:extLst>
              <a:ext uri="{FF2B5EF4-FFF2-40B4-BE49-F238E27FC236}">
                <a16:creationId xmlns:a16="http://schemas.microsoft.com/office/drawing/2014/main" id="{8820CA74-BE3B-43BB-8A48-245B285C0179}"/>
              </a:ext>
            </a:extLst>
          </p:cNvPr>
          <p:cNvSpPr/>
          <p:nvPr/>
        </p:nvSpPr>
        <p:spPr>
          <a:xfrm>
            <a:off x="260985" y="1799842"/>
            <a:ext cx="2134743" cy="821438"/>
          </a:xfrm>
          <a:prstGeom prst="roundRect">
            <a:avLst>
              <a:gd name="adj" fmla="val 27065"/>
            </a:avLst>
          </a:prstGeom>
          <a:solidFill>
            <a:srgbClr val="0755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07EB430D-AD56-4988-AEDF-C88CC9EF9A1B}"/>
              </a:ext>
            </a:extLst>
          </p:cNvPr>
          <p:cNvSpPr txBox="1"/>
          <p:nvPr/>
        </p:nvSpPr>
        <p:spPr>
          <a:xfrm>
            <a:off x="228599" y="1033670"/>
            <a:ext cx="2219399" cy="4273414"/>
          </a:xfrm>
          <a:prstGeom prst="rect">
            <a:avLst/>
          </a:prstGeom>
          <a:noFill/>
        </p:spPr>
        <p:txBody>
          <a:bodyPr wrap="square" rtlCol="0">
            <a:spAutoFit/>
          </a:bodyPr>
          <a:lstStyle/>
          <a:p>
            <a:pPr>
              <a:lnSpc>
                <a:spcPct val="125000"/>
              </a:lnSpc>
              <a:spcAft>
                <a:spcPts val="300"/>
              </a:spcAft>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1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天气风险</a:t>
            </a:r>
            <a:endPar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75000"/>
                  </a:schemeClr>
                </a:solidFill>
                <a:latin typeface="微软雅黑" panose="020B0503020204020204" pitchFamily="34" charset="-122"/>
                <a:ea typeface="微软雅黑" panose="020B0503020204020204" pitchFamily="34" charset="-122"/>
              </a:rPr>
              <a:t>2 </a:t>
            </a:r>
            <a:r>
              <a:rPr lang="zh-CN" altLang="en-US" sz="1800" dirty="0">
                <a:solidFill>
                  <a:schemeClr val="accent1">
                    <a:lumMod val="75000"/>
                  </a:schemeClr>
                </a:solidFill>
                <a:latin typeface="微软雅黑" panose="020B0503020204020204" pitchFamily="34" charset="-122"/>
                <a:ea typeface="微软雅黑" panose="020B0503020204020204" pitchFamily="34" charset="-122"/>
              </a:rPr>
              <a:t>文献研究与进展</a:t>
            </a:r>
            <a:endParaRPr lang="en-US" altLang="zh-CN" sz="18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bg1"/>
                </a:solidFill>
                <a:latin typeface="微软雅黑" panose="020B0503020204020204" pitchFamily="34" charset="-122"/>
                <a:ea typeface="微软雅黑" panose="020B0503020204020204" pitchFamily="34" charset="-122"/>
              </a:rPr>
              <a:t>特征分析（天气敏感性分析和天气衍生品名片式介绍）</a:t>
            </a:r>
            <a:endParaRPr lang="en-US" altLang="zh-CN" sz="1300" dirty="0">
              <a:solidFill>
                <a:schemeClr val="bg1"/>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衍生品定价模型研究</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买方视角研究</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卖方视角研究</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总结</a:t>
            </a:r>
            <a:endParaRPr lang="en-US" altLang="zh-CN" sz="13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3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关于本篇论文</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4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关联文献</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5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进一步研究设想</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6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参考文献</a:t>
            </a:r>
            <a:endPar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58597202"/>
      </p:ext>
    </p:extLst>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813AB6-0F14-4058-BA7E-C810CE9AA258}"/>
              </a:ext>
            </a:extLst>
          </p:cNvPr>
          <p:cNvSpPr>
            <a:spLocks noGrp="1"/>
          </p:cNvSpPr>
          <p:nvPr>
            <p:ph type="dt" sz="half" idx="10"/>
          </p:nvPr>
        </p:nvSpPr>
        <p:spPr/>
        <p:txBody>
          <a:bodyPr/>
          <a:lstStyle/>
          <a:p>
            <a:r>
              <a:rPr lang="en-US" altLang="zh-CN"/>
              <a:t>2021/10/20</a:t>
            </a:r>
            <a:endParaRPr lang="zh-CN" altLang="en-US"/>
          </a:p>
        </p:txBody>
      </p:sp>
      <p:sp>
        <p:nvSpPr>
          <p:cNvPr id="3" name="页脚占位符 2">
            <a:extLst>
              <a:ext uri="{FF2B5EF4-FFF2-40B4-BE49-F238E27FC236}">
                <a16:creationId xmlns:a16="http://schemas.microsoft.com/office/drawing/2014/main" id="{421B908B-C65E-428E-90CD-09AEC3133544}"/>
              </a:ext>
            </a:extLst>
          </p:cNvPr>
          <p:cNvSpPr>
            <a:spLocks noGrp="1"/>
          </p:cNvSpPr>
          <p:nvPr>
            <p:ph type="ftr" sz="quarter" idx="11"/>
          </p:nvPr>
        </p:nvSpPr>
        <p:spPr/>
        <p:txBody>
          <a:bodyPr/>
          <a:lstStyle/>
          <a:p>
            <a:r>
              <a:rPr lang="zh-CN" altLang="en-US" dirty="0"/>
              <a:t>吴成诚</a:t>
            </a:r>
          </a:p>
        </p:txBody>
      </p:sp>
      <p:sp>
        <p:nvSpPr>
          <p:cNvPr id="4" name="灯片编号占位符 3">
            <a:extLst>
              <a:ext uri="{FF2B5EF4-FFF2-40B4-BE49-F238E27FC236}">
                <a16:creationId xmlns:a16="http://schemas.microsoft.com/office/drawing/2014/main" id="{5B254E57-8A5A-40FD-852D-65397C0E897D}"/>
              </a:ext>
            </a:extLst>
          </p:cNvPr>
          <p:cNvSpPr>
            <a:spLocks noGrp="1"/>
          </p:cNvSpPr>
          <p:nvPr>
            <p:ph type="sldNum" sz="quarter" idx="12"/>
          </p:nvPr>
        </p:nvSpPr>
        <p:spPr/>
        <p:txBody>
          <a:bodyPr/>
          <a:lstStyle/>
          <a:p>
            <a:fld id="{142560FF-31B5-47AC-BEE7-BE50626B527A}" type="slidenum">
              <a:rPr lang="zh-CN" altLang="en-US" smtClean="0"/>
              <a:t>16</a:t>
            </a:fld>
            <a:endParaRPr lang="zh-CN" altLang="en-US" dirty="0"/>
          </a:p>
        </p:txBody>
      </p:sp>
      <p:cxnSp>
        <p:nvCxnSpPr>
          <p:cNvPr id="9" name="直接连接符 8">
            <a:extLst>
              <a:ext uri="{FF2B5EF4-FFF2-40B4-BE49-F238E27FC236}">
                <a16:creationId xmlns:a16="http://schemas.microsoft.com/office/drawing/2014/main" id="{C3C43078-9CF8-41E5-B193-A4C9F3450725}"/>
              </a:ext>
            </a:extLst>
          </p:cNvPr>
          <p:cNvCxnSpPr>
            <a:cxnSpLocks/>
          </p:cNvCxnSpPr>
          <p:nvPr/>
        </p:nvCxnSpPr>
        <p:spPr>
          <a:xfrm>
            <a:off x="2448000" y="1080000"/>
            <a:ext cx="0" cy="471267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53FA9C3-E26F-4F14-8D64-FF51EAFE94F1}"/>
              </a:ext>
            </a:extLst>
          </p:cNvPr>
          <p:cNvSpPr txBox="1"/>
          <p:nvPr/>
        </p:nvSpPr>
        <p:spPr>
          <a:xfrm>
            <a:off x="2771479" y="1033670"/>
            <a:ext cx="9058569" cy="523220"/>
          </a:xfrm>
          <a:prstGeom prst="rect">
            <a:avLst/>
          </a:prstGeom>
          <a:noFill/>
        </p:spPr>
        <p:txBody>
          <a:bodyPr wrap="square" rtlCol="0">
            <a:spAutoFit/>
          </a:bodyPr>
          <a:lstStyle/>
          <a:p>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2.1  </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特征分析（天气敏感性分析和天气衍生品名片式介绍）</a:t>
            </a:r>
          </a:p>
        </p:txBody>
      </p:sp>
      <p:sp>
        <p:nvSpPr>
          <p:cNvPr id="11" name="文本框 10">
            <a:extLst>
              <a:ext uri="{FF2B5EF4-FFF2-40B4-BE49-F238E27FC236}">
                <a16:creationId xmlns:a16="http://schemas.microsoft.com/office/drawing/2014/main" id="{D046ED31-6A59-48D8-8C98-066B4BC7D4E5}"/>
              </a:ext>
            </a:extLst>
          </p:cNvPr>
          <p:cNvSpPr txBox="1"/>
          <p:nvPr/>
        </p:nvSpPr>
        <p:spPr>
          <a:xfrm>
            <a:off x="2903456" y="1851439"/>
            <a:ext cx="8785780" cy="4385816"/>
          </a:xfrm>
          <a:prstGeom prst="rect">
            <a:avLst/>
          </a:prstGeom>
          <a:noFill/>
        </p:spPr>
        <p:txBody>
          <a:bodyPr wrap="square" rtlCol="0">
            <a:spAutoFit/>
          </a:bodyPr>
          <a:lstStyle/>
          <a:p>
            <a:pPr marL="285750" indent="-285750">
              <a:spcBef>
                <a:spcPts val="1200"/>
              </a:spcBef>
              <a:spcAft>
                <a:spcPts val="600"/>
              </a:spcAft>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名片式介绍（专著和论文）</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spcAft>
                <a:spcPts val="1200"/>
              </a:spcAft>
              <a:buFont typeface="Wingdings" panose="05000000000000000000" pitchFamily="2" charset="2"/>
              <a:buChar char=""/>
            </a:pPr>
            <a:r>
              <a:rPr lang="en-US" altLang="zh-CN" dirty="0">
                <a:latin typeface="Times New Roman" panose="02020603050405020304" pitchFamily="18" charset="0"/>
                <a:ea typeface="黑体" panose="02010609060101010101" pitchFamily="49" charset="-122"/>
                <a:cs typeface="Times New Roman" panose="02020603050405020304" pitchFamily="18" charset="0"/>
              </a:rPr>
              <a:t>&lt;Weather Risk Management: Markets, Products, and Applications&gt;</a:t>
            </a:r>
            <a:br>
              <a:rPr lang="en-US" altLang="zh-CN" dirty="0">
                <a:latin typeface="Times New Roman" panose="02020603050405020304" pitchFamily="18" charset="0"/>
                <a:ea typeface="黑体" panose="02010609060101010101" pitchFamily="49" charset="-122"/>
                <a:cs typeface="Times New Roman" panose="02020603050405020304" pitchFamily="18" charset="0"/>
              </a:rPr>
            </a:br>
            <a:r>
              <a:rPr lang="en-US" altLang="zh-CN" dirty="0">
                <a:latin typeface="Times New Roman" panose="02020603050405020304" pitchFamily="18" charset="0"/>
                <a:ea typeface="黑体" panose="02010609060101010101" pitchFamily="49" charset="-122"/>
                <a:cs typeface="Times New Roman" panose="02020603050405020304" pitchFamily="18" charset="0"/>
              </a:rPr>
              <a:t>Erik Banks</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dirty="0">
                <a:latin typeface="Times New Roman" panose="02020603050405020304" pitchFamily="18" charset="0"/>
                <a:ea typeface="黑体" panose="02010609060101010101" pitchFamily="49" charset="-122"/>
                <a:cs typeface="Times New Roman" panose="02020603050405020304" pitchFamily="18" charset="0"/>
              </a:rPr>
              <a:t>Element Re Capital Products(2002)</a:t>
            </a:r>
            <a:r>
              <a:rPr lang="zh-CN" altLang="en-US" dirty="0">
                <a:latin typeface="Times New Roman" panose="02020603050405020304" pitchFamily="18" charset="0"/>
                <a:ea typeface="黑体" panose="02010609060101010101" pitchFamily="49" charset="-122"/>
                <a:cs typeface="Times New Roman" panose="02020603050405020304" pitchFamily="18" charset="0"/>
              </a:rPr>
              <a:t>从天气风险切入，在市场结构、风险量化和控制等方面展开了全面推介</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spcAft>
                <a:spcPts val="1200"/>
              </a:spcAft>
              <a:buFont typeface="Wingdings" panose="05000000000000000000" pitchFamily="2" charset="2"/>
              <a:buChar char=""/>
            </a:pPr>
            <a:r>
              <a:rPr lang="en-US" altLang="zh-CN" dirty="0">
                <a:latin typeface="Times New Roman" panose="02020603050405020304" pitchFamily="18" charset="0"/>
                <a:ea typeface="黑体" panose="02010609060101010101" pitchFamily="49" charset="-122"/>
                <a:cs typeface="Times New Roman" panose="02020603050405020304" pitchFamily="18" charset="0"/>
              </a:rPr>
              <a:t>&lt;Uncertainty and Environmental Decision Making&gt;</a:t>
            </a:r>
            <a:br>
              <a:rPr lang="en-US" altLang="zh-CN" dirty="0">
                <a:latin typeface="Times New Roman" panose="02020603050405020304" pitchFamily="18" charset="0"/>
                <a:ea typeface="黑体" panose="02010609060101010101" pitchFamily="49" charset="-122"/>
                <a:cs typeface="Times New Roman" panose="02020603050405020304" pitchFamily="18" charset="0"/>
              </a:rPr>
            </a:br>
            <a:r>
              <a:rPr lang="en-US" altLang="zh-CN" dirty="0">
                <a:latin typeface="Times New Roman" panose="02020603050405020304" pitchFamily="18" charset="0"/>
                <a:ea typeface="黑体" panose="02010609060101010101" pitchFamily="49" charset="-122"/>
                <a:cs typeface="Times New Roman" panose="02020603050405020304" pitchFamily="18" charset="0"/>
              </a:rPr>
              <a:t>Filar</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Haurie</a:t>
            </a:r>
            <a:r>
              <a:rPr lang="en-US" altLang="zh-CN" dirty="0">
                <a:latin typeface="Times New Roman" panose="02020603050405020304" pitchFamily="18" charset="0"/>
                <a:ea typeface="黑体" panose="02010609060101010101" pitchFamily="49" charset="-122"/>
                <a:cs typeface="Times New Roman" panose="02020603050405020304" pitchFamily="18" charset="0"/>
              </a:rPr>
              <a:t>(2010)</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着眼于环境决策、环境经济发展中的运筹学与管理学解决方案，其中的章节 </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A Primer on Weather Derivatives </a:t>
            </a:r>
            <a:r>
              <a:rPr lang="zh-CN" altLang="en-US" dirty="0">
                <a:latin typeface="Times New Roman" panose="02020603050405020304" pitchFamily="18" charset="0"/>
                <a:ea typeface="黑体" panose="02010609060101010101" pitchFamily="49" charset="-122"/>
                <a:cs typeface="Times New Roman" panose="02020603050405020304" pitchFamily="18" charset="0"/>
              </a:rPr>
              <a:t>介绍了天气衍生品在气候金融领域的应用</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spcAft>
                <a:spcPts val="1200"/>
              </a:spcAft>
              <a:buFont typeface="Wingdings" panose="05000000000000000000" pitchFamily="2" charset="2"/>
              <a:buChar char=""/>
            </a:pPr>
            <a:r>
              <a:rPr lang="en-US" altLang="zh-CN" dirty="0">
                <a:latin typeface="Times New Roman" panose="02020603050405020304" pitchFamily="18" charset="0"/>
                <a:ea typeface="黑体" panose="02010609060101010101" pitchFamily="49" charset="-122"/>
                <a:cs typeface="Times New Roman" panose="02020603050405020304" pitchFamily="18" charset="0"/>
              </a:rPr>
              <a:t>Weather Risk Assessment at the Dawn of Ensemble Numerical Weather Prediction (Keller, 2002)</a:t>
            </a:r>
          </a:p>
          <a:p>
            <a:pPr marL="742950" lvl="1" indent="-285750">
              <a:spcAft>
                <a:spcPts val="1200"/>
              </a:spcAft>
              <a:buFont typeface="Wingdings" panose="05000000000000000000" pitchFamily="2" charset="2"/>
              <a:buChar char=""/>
            </a:pPr>
            <a:r>
              <a:rPr lang="en-US" altLang="zh-CN" dirty="0">
                <a:latin typeface="Times New Roman" panose="02020603050405020304" pitchFamily="18" charset="0"/>
                <a:ea typeface="黑体" panose="02010609060101010101" pitchFamily="49" charset="-122"/>
                <a:cs typeface="Times New Roman" panose="02020603050405020304" pitchFamily="18" charset="0"/>
              </a:rPr>
              <a:t>Weather Derivatives and Weather Insurance: Concept, Application, and Analysis (Zeng, 2000)</a:t>
            </a:r>
          </a:p>
          <a:p>
            <a:pPr marL="742950" lvl="1" indent="-285750">
              <a:spcAft>
                <a:spcPts val="1200"/>
              </a:spcAft>
              <a:buFont typeface="Wingdings" panose="05000000000000000000" pitchFamily="2" charset="2"/>
              <a:buChar char=""/>
            </a:pPr>
            <a:r>
              <a:rPr lang="en-US" altLang="zh-CN" dirty="0">
                <a:latin typeface="Times New Roman" panose="02020603050405020304" pitchFamily="18" charset="0"/>
                <a:ea typeface="黑体" panose="02010609060101010101" pitchFamily="49" charset="-122"/>
                <a:cs typeface="Times New Roman" panose="02020603050405020304" pitchFamily="18" charset="0"/>
              </a:rPr>
              <a:t>An Introduction to Weather and Climate Derivatives (Thornes, 2003)</a:t>
            </a:r>
          </a:p>
        </p:txBody>
      </p:sp>
      <p:sp>
        <p:nvSpPr>
          <p:cNvPr id="12" name="矩形: 圆角 11">
            <a:extLst>
              <a:ext uri="{FF2B5EF4-FFF2-40B4-BE49-F238E27FC236}">
                <a16:creationId xmlns:a16="http://schemas.microsoft.com/office/drawing/2014/main" id="{8820CA74-BE3B-43BB-8A48-245B285C0179}"/>
              </a:ext>
            </a:extLst>
          </p:cNvPr>
          <p:cNvSpPr/>
          <p:nvPr/>
        </p:nvSpPr>
        <p:spPr>
          <a:xfrm>
            <a:off x="260985" y="1799842"/>
            <a:ext cx="2134743" cy="821438"/>
          </a:xfrm>
          <a:prstGeom prst="roundRect">
            <a:avLst>
              <a:gd name="adj" fmla="val 27065"/>
            </a:avLst>
          </a:prstGeom>
          <a:solidFill>
            <a:srgbClr val="0755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07EB430D-AD56-4988-AEDF-C88CC9EF9A1B}"/>
              </a:ext>
            </a:extLst>
          </p:cNvPr>
          <p:cNvSpPr txBox="1"/>
          <p:nvPr/>
        </p:nvSpPr>
        <p:spPr>
          <a:xfrm>
            <a:off x="228599" y="1033670"/>
            <a:ext cx="2219399" cy="4273414"/>
          </a:xfrm>
          <a:prstGeom prst="rect">
            <a:avLst/>
          </a:prstGeom>
          <a:noFill/>
        </p:spPr>
        <p:txBody>
          <a:bodyPr wrap="square" rtlCol="0">
            <a:spAutoFit/>
          </a:bodyPr>
          <a:lstStyle/>
          <a:p>
            <a:pPr>
              <a:lnSpc>
                <a:spcPct val="125000"/>
              </a:lnSpc>
              <a:spcAft>
                <a:spcPts val="300"/>
              </a:spcAft>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1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天气风险</a:t>
            </a:r>
            <a:endPar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75000"/>
                  </a:schemeClr>
                </a:solidFill>
                <a:latin typeface="微软雅黑" panose="020B0503020204020204" pitchFamily="34" charset="-122"/>
                <a:ea typeface="微软雅黑" panose="020B0503020204020204" pitchFamily="34" charset="-122"/>
              </a:rPr>
              <a:t>2 </a:t>
            </a:r>
            <a:r>
              <a:rPr lang="zh-CN" altLang="en-US" sz="1800" dirty="0">
                <a:solidFill>
                  <a:schemeClr val="accent1">
                    <a:lumMod val="75000"/>
                  </a:schemeClr>
                </a:solidFill>
                <a:latin typeface="微软雅黑" panose="020B0503020204020204" pitchFamily="34" charset="-122"/>
                <a:ea typeface="微软雅黑" panose="020B0503020204020204" pitchFamily="34" charset="-122"/>
              </a:rPr>
              <a:t>文献研究与进展</a:t>
            </a:r>
            <a:endParaRPr lang="en-US" altLang="zh-CN" sz="18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bg1"/>
                </a:solidFill>
                <a:latin typeface="微软雅黑" panose="020B0503020204020204" pitchFamily="34" charset="-122"/>
                <a:ea typeface="微软雅黑" panose="020B0503020204020204" pitchFamily="34" charset="-122"/>
              </a:rPr>
              <a:t>特征分析（天气敏感性分析和天气衍生品名片式介绍）</a:t>
            </a:r>
            <a:endParaRPr lang="en-US" altLang="zh-CN" sz="1300" dirty="0">
              <a:solidFill>
                <a:schemeClr val="bg1"/>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衍生品定价模型研究</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买方视角研究</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卖方视角研究</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总结</a:t>
            </a:r>
            <a:endParaRPr lang="en-US" altLang="zh-CN" sz="13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3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关于本篇论文</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4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关联文献</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5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进一步研究设想</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6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参考文献</a:t>
            </a:r>
            <a:endPar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8130916"/>
      </p:ext>
    </p:extLst>
  </p:cSld>
  <p:clrMapOvr>
    <a:masterClrMapping/>
  </p:clrMapOvr>
  <p:transition spd="med">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813AB6-0F14-4058-BA7E-C810CE9AA258}"/>
              </a:ext>
            </a:extLst>
          </p:cNvPr>
          <p:cNvSpPr>
            <a:spLocks noGrp="1"/>
          </p:cNvSpPr>
          <p:nvPr>
            <p:ph type="dt" sz="half" idx="10"/>
          </p:nvPr>
        </p:nvSpPr>
        <p:spPr/>
        <p:txBody>
          <a:bodyPr/>
          <a:lstStyle/>
          <a:p>
            <a:r>
              <a:rPr lang="en-US" altLang="zh-CN"/>
              <a:t>2021/10/20</a:t>
            </a:r>
            <a:endParaRPr lang="zh-CN" altLang="en-US"/>
          </a:p>
        </p:txBody>
      </p:sp>
      <p:sp>
        <p:nvSpPr>
          <p:cNvPr id="3" name="页脚占位符 2">
            <a:extLst>
              <a:ext uri="{FF2B5EF4-FFF2-40B4-BE49-F238E27FC236}">
                <a16:creationId xmlns:a16="http://schemas.microsoft.com/office/drawing/2014/main" id="{421B908B-C65E-428E-90CD-09AEC3133544}"/>
              </a:ext>
            </a:extLst>
          </p:cNvPr>
          <p:cNvSpPr>
            <a:spLocks noGrp="1"/>
          </p:cNvSpPr>
          <p:nvPr>
            <p:ph type="ftr" sz="quarter" idx="11"/>
          </p:nvPr>
        </p:nvSpPr>
        <p:spPr/>
        <p:txBody>
          <a:bodyPr/>
          <a:lstStyle/>
          <a:p>
            <a:r>
              <a:rPr lang="zh-CN" altLang="en-US" dirty="0"/>
              <a:t>吴成诚</a:t>
            </a:r>
          </a:p>
        </p:txBody>
      </p:sp>
      <p:sp>
        <p:nvSpPr>
          <p:cNvPr id="4" name="灯片编号占位符 3">
            <a:extLst>
              <a:ext uri="{FF2B5EF4-FFF2-40B4-BE49-F238E27FC236}">
                <a16:creationId xmlns:a16="http://schemas.microsoft.com/office/drawing/2014/main" id="{5B254E57-8A5A-40FD-852D-65397C0E897D}"/>
              </a:ext>
            </a:extLst>
          </p:cNvPr>
          <p:cNvSpPr>
            <a:spLocks noGrp="1"/>
          </p:cNvSpPr>
          <p:nvPr>
            <p:ph type="sldNum" sz="quarter" idx="12"/>
          </p:nvPr>
        </p:nvSpPr>
        <p:spPr/>
        <p:txBody>
          <a:bodyPr/>
          <a:lstStyle/>
          <a:p>
            <a:fld id="{142560FF-31B5-47AC-BEE7-BE50626B527A}" type="slidenum">
              <a:rPr lang="zh-CN" altLang="en-US" smtClean="0"/>
              <a:t>17</a:t>
            </a:fld>
            <a:endParaRPr lang="zh-CN" altLang="en-US" dirty="0"/>
          </a:p>
        </p:txBody>
      </p:sp>
      <p:cxnSp>
        <p:nvCxnSpPr>
          <p:cNvPr id="9" name="直接连接符 8">
            <a:extLst>
              <a:ext uri="{FF2B5EF4-FFF2-40B4-BE49-F238E27FC236}">
                <a16:creationId xmlns:a16="http://schemas.microsoft.com/office/drawing/2014/main" id="{C3C43078-9CF8-41E5-B193-A4C9F3450725}"/>
              </a:ext>
            </a:extLst>
          </p:cNvPr>
          <p:cNvCxnSpPr>
            <a:cxnSpLocks/>
          </p:cNvCxnSpPr>
          <p:nvPr/>
        </p:nvCxnSpPr>
        <p:spPr>
          <a:xfrm>
            <a:off x="2448000" y="1080000"/>
            <a:ext cx="0" cy="471267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53FA9C3-E26F-4F14-8D64-FF51EAFE94F1}"/>
              </a:ext>
            </a:extLst>
          </p:cNvPr>
          <p:cNvSpPr txBox="1"/>
          <p:nvPr/>
        </p:nvSpPr>
        <p:spPr>
          <a:xfrm>
            <a:off x="2771479" y="1033670"/>
            <a:ext cx="9058569" cy="523220"/>
          </a:xfrm>
          <a:prstGeom prst="rect">
            <a:avLst/>
          </a:prstGeom>
          <a:noFill/>
        </p:spPr>
        <p:txBody>
          <a:bodyPr wrap="square" rtlCol="0">
            <a:spAutoFit/>
          </a:bodyPr>
          <a:lstStyle/>
          <a:p>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2.2  </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衍生品定价模型研究</a:t>
            </a:r>
          </a:p>
        </p:txBody>
      </p:sp>
      <p:sp>
        <p:nvSpPr>
          <p:cNvPr id="11" name="文本框 10">
            <a:extLst>
              <a:ext uri="{FF2B5EF4-FFF2-40B4-BE49-F238E27FC236}">
                <a16:creationId xmlns:a16="http://schemas.microsoft.com/office/drawing/2014/main" id="{D046ED31-6A59-48D8-8C98-066B4BC7D4E5}"/>
              </a:ext>
            </a:extLst>
          </p:cNvPr>
          <p:cNvSpPr txBox="1"/>
          <p:nvPr/>
        </p:nvSpPr>
        <p:spPr>
          <a:xfrm>
            <a:off x="2903456" y="1851439"/>
            <a:ext cx="8785780" cy="2646878"/>
          </a:xfrm>
          <a:prstGeom prst="rect">
            <a:avLst/>
          </a:prstGeom>
          <a:noFill/>
        </p:spPr>
        <p:txBody>
          <a:bodyPr wrap="square" rtlCol="0">
            <a:spAutoFit/>
          </a:bodyPr>
          <a:lstStyle/>
          <a:p>
            <a:pPr marL="285750" indent="-285750">
              <a:spcBef>
                <a:spcPts val="1200"/>
              </a:spcBef>
              <a:spcAft>
                <a:spcPts val="600"/>
              </a:spcAft>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标的物性质</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spcAft>
                <a:spcPts val="1200"/>
              </a:spcAft>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天气指数是</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不可交易资产</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，无法使用无套利定价</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spcAft>
                <a:spcPts val="1200"/>
              </a:spcAft>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学术界普遍认为定价气温指数产品最可靠的方法是对温度进行预测</a:t>
            </a:r>
            <a:r>
              <a:rPr lang="en-US" altLang="zh-CN" dirty="0">
                <a:latin typeface="Times New Roman" panose="02020603050405020304" pitchFamily="18" charset="0"/>
                <a:ea typeface="黑体" panose="02010609060101010101" pitchFamily="49" charset="-122"/>
                <a:cs typeface="Times New Roman" panose="02020603050405020304" pitchFamily="18" charset="0"/>
              </a:rPr>
              <a:t>(Elias</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等，</a:t>
            </a:r>
            <a:r>
              <a:rPr lang="en-US" altLang="zh-CN" dirty="0">
                <a:latin typeface="Times New Roman" panose="02020603050405020304" pitchFamily="18" charset="0"/>
                <a:ea typeface="黑体" panose="02010609060101010101" pitchFamily="49" charset="-122"/>
                <a:cs typeface="Times New Roman" panose="02020603050405020304" pitchFamily="18" charset="0"/>
              </a:rPr>
              <a:t>2014)</a:t>
            </a:r>
          </a:p>
          <a:p>
            <a:pPr marL="285750" indent="-285750">
              <a:spcBef>
                <a:spcPts val="1200"/>
              </a:spcBef>
              <a:spcAft>
                <a:spcPts val="600"/>
              </a:spcAft>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应用中的需求</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spcAft>
                <a:spcPts val="1200"/>
              </a:spcAft>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为了解决气温衍生品定价的长期预测需要，许多不同的气温预测模型被提出，这其中就包括使用广泛的回归模型和时间序列模型</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 name="矩形: 圆角 13">
            <a:extLst>
              <a:ext uri="{FF2B5EF4-FFF2-40B4-BE49-F238E27FC236}">
                <a16:creationId xmlns:a16="http://schemas.microsoft.com/office/drawing/2014/main" id="{CF6A9C44-1462-4ECB-85CE-6971676B0D2F}"/>
              </a:ext>
            </a:extLst>
          </p:cNvPr>
          <p:cNvSpPr/>
          <p:nvPr/>
        </p:nvSpPr>
        <p:spPr>
          <a:xfrm>
            <a:off x="260985" y="2583178"/>
            <a:ext cx="1960245" cy="331471"/>
          </a:xfrm>
          <a:prstGeom prst="roundRect">
            <a:avLst>
              <a:gd name="adj" fmla="val 41166"/>
            </a:avLst>
          </a:prstGeom>
          <a:solidFill>
            <a:srgbClr val="0755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BD1F769E-4B9F-4A06-8242-458220D417F8}"/>
              </a:ext>
            </a:extLst>
          </p:cNvPr>
          <p:cNvSpPr txBox="1"/>
          <p:nvPr/>
        </p:nvSpPr>
        <p:spPr>
          <a:xfrm>
            <a:off x="228599" y="1033670"/>
            <a:ext cx="2219399" cy="4273414"/>
          </a:xfrm>
          <a:prstGeom prst="rect">
            <a:avLst/>
          </a:prstGeom>
          <a:noFill/>
        </p:spPr>
        <p:txBody>
          <a:bodyPr wrap="square" rtlCol="0">
            <a:spAutoFit/>
          </a:bodyPr>
          <a:lstStyle/>
          <a:p>
            <a:pPr>
              <a:lnSpc>
                <a:spcPct val="125000"/>
              </a:lnSpc>
              <a:spcAft>
                <a:spcPts val="300"/>
              </a:spcAft>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1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天气风险</a:t>
            </a:r>
            <a:endPar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75000"/>
                  </a:schemeClr>
                </a:solidFill>
                <a:latin typeface="微软雅黑" panose="020B0503020204020204" pitchFamily="34" charset="-122"/>
                <a:ea typeface="微软雅黑" panose="020B0503020204020204" pitchFamily="34" charset="-122"/>
              </a:rPr>
              <a:t>2 </a:t>
            </a:r>
            <a:r>
              <a:rPr lang="zh-CN" altLang="en-US" sz="1800" dirty="0">
                <a:solidFill>
                  <a:schemeClr val="accent1">
                    <a:lumMod val="75000"/>
                  </a:schemeClr>
                </a:solidFill>
                <a:latin typeface="微软雅黑" panose="020B0503020204020204" pitchFamily="34" charset="-122"/>
                <a:ea typeface="微软雅黑" panose="020B0503020204020204" pitchFamily="34" charset="-122"/>
              </a:rPr>
              <a:t>文献研究与进展</a:t>
            </a:r>
            <a:endParaRPr lang="en-US" altLang="zh-CN" sz="18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特征分析（天气敏感性分析和天气衍生品名片式介绍）</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bg1"/>
                </a:solidFill>
                <a:latin typeface="微软雅黑" panose="020B0503020204020204" pitchFamily="34" charset="-122"/>
                <a:ea typeface="微软雅黑" panose="020B0503020204020204" pitchFamily="34" charset="-122"/>
              </a:rPr>
              <a:t>衍生品定价模型研究</a:t>
            </a:r>
            <a:endParaRPr lang="en-US" altLang="zh-CN" sz="1300" dirty="0">
              <a:solidFill>
                <a:schemeClr val="bg1"/>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买方视角研究</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卖方视角研究</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总结</a:t>
            </a:r>
            <a:endParaRPr lang="en-US" altLang="zh-CN" sz="13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3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关于本篇论文</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4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关联文献</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5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进一步研究设想</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6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参考文献</a:t>
            </a:r>
            <a:endPar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8345918"/>
      </p:ext>
    </p:extLst>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813AB6-0F14-4058-BA7E-C810CE9AA258}"/>
              </a:ext>
            </a:extLst>
          </p:cNvPr>
          <p:cNvSpPr>
            <a:spLocks noGrp="1"/>
          </p:cNvSpPr>
          <p:nvPr>
            <p:ph type="dt" sz="half" idx="10"/>
          </p:nvPr>
        </p:nvSpPr>
        <p:spPr/>
        <p:txBody>
          <a:bodyPr/>
          <a:lstStyle/>
          <a:p>
            <a:r>
              <a:rPr lang="en-US" altLang="zh-CN"/>
              <a:t>2021/10/20</a:t>
            </a:r>
            <a:endParaRPr lang="zh-CN" altLang="en-US"/>
          </a:p>
        </p:txBody>
      </p:sp>
      <p:sp>
        <p:nvSpPr>
          <p:cNvPr id="3" name="页脚占位符 2">
            <a:extLst>
              <a:ext uri="{FF2B5EF4-FFF2-40B4-BE49-F238E27FC236}">
                <a16:creationId xmlns:a16="http://schemas.microsoft.com/office/drawing/2014/main" id="{421B908B-C65E-428E-90CD-09AEC3133544}"/>
              </a:ext>
            </a:extLst>
          </p:cNvPr>
          <p:cNvSpPr>
            <a:spLocks noGrp="1"/>
          </p:cNvSpPr>
          <p:nvPr>
            <p:ph type="ftr" sz="quarter" idx="11"/>
          </p:nvPr>
        </p:nvSpPr>
        <p:spPr/>
        <p:txBody>
          <a:bodyPr/>
          <a:lstStyle/>
          <a:p>
            <a:r>
              <a:rPr lang="zh-CN" altLang="en-US" dirty="0"/>
              <a:t>吴成诚</a:t>
            </a:r>
          </a:p>
        </p:txBody>
      </p:sp>
      <p:sp>
        <p:nvSpPr>
          <p:cNvPr id="4" name="灯片编号占位符 3">
            <a:extLst>
              <a:ext uri="{FF2B5EF4-FFF2-40B4-BE49-F238E27FC236}">
                <a16:creationId xmlns:a16="http://schemas.microsoft.com/office/drawing/2014/main" id="{5B254E57-8A5A-40FD-852D-65397C0E897D}"/>
              </a:ext>
            </a:extLst>
          </p:cNvPr>
          <p:cNvSpPr>
            <a:spLocks noGrp="1"/>
          </p:cNvSpPr>
          <p:nvPr>
            <p:ph type="sldNum" sz="quarter" idx="12"/>
          </p:nvPr>
        </p:nvSpPr>
        <p:spPr/>
        <p:txBody>
          <a:bodyPr/>
          <a:lstStyle/>
          <a:p>
            <a:fld id="{142560FF-31B5-47AC-BEE7-BE50626B527A}" type="slidenum">
              <a:rPr lang="zh-CN" altLang="en-US" smtClean="0"/>
              <a:t>18</a:t>
            </a:fld>
            <a:endParaRPr lang="zh-CN" altLang="en-US" dirty="0"/>
          </a:p>
        </p:txBody>
      </p:sp>
      <p:cxnSp>
        <p:nvCxnSpPr>
          <p:cNvPr id="9" name="直接连接符 8">
            <a:extLst>
              <a:ext uri="{FF2B5EF4-FFF2-40B4-BE49-F238E27FC236}">
                <a16:creationId xmlns:a16="http://schemas.microsoft.com/office/drawing/2014/main" id="{C3C43078-9CF8-41E5-B193-A4C9F3450725}"/>
              </a:ext>
            </a:extLst>
          </p:cNvPr>
          <p:cNvCxnSpPr>
            <a:cxnSpLocks/>
          </p:cNvCxnSpPr>
          <p:nvPr/>
        </p:nvCxnSpPr>
        <p:spPr>
          <a:xfrm>
            <a:off x="2448000" y="1080000"/>
            <a:ext cx="0" cy="471267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53FA9C3-E26F-4F14-8D64-FF51EAFE94F1}"/>
              </a:ext>
            </a:extLst>
          </p:cNvPr>
          <p:cNvSpPr txBox="1"/>
          <p:nvPr/>
        </p:nvSpPr>
        <p:spPr>
          <a:xfrm>
            <a:off x="2771479" y="1033670"/>
            <a:ext cx="9058569" cy="523220"/>
          </a:xfrm>
          <a:prstGeom prst="rect">
            <a:avLst/>
          </a:prstGeom>
          <a:noFill/>
        </p:spPr>
        <p:txBody>
          <a:bodyPr wrap="square" rtlCol="0">
            <a:spAutoFit/>
          </a:bodyPr>
          <a:lstStyle/>
          <a:p>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2.2  </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衍生品定价模型研究</a:t>
            </a:r>
          </a:p>
        </p:txBody>
      </p:sp>
      <p:sp>
        <p:nvSpPr>
          <p:cNvPr id="11" name="文本框 10">
            <a:extLst>
              <a:ext uri="{FF2B5EF4-FFF2-40B4-BE49-F238E27FC236}">
                <a16:creationId xmlns:a16="http://schemas.microsoft.com/office/drawing/2014/main" id="{D046ED31-6A59-48D8-8C98-066B4BC7D4E5}"/>
              </a:ext>
            </a:extLst>
          </p:cNvPr>
          <p:cNvSpPr txBox="1"/>
          <p:nvPr/>
        </p:nvSpPr>
        <p:spPr>
          <a:xfrm>
            <a:off x="2903456" y="1851439"/>
            <a:ext cx="8785780" cy="3277820"/>
          </a:xfrm>
          <a:prstGeom prst="rect">
            <a:avLst/>
          </a:prstGeom>
          <a:noFill/>
        </p:spPr>
        <p:txBody>
          <a:bodyPr wrap="square" rtlCol="0">
            <a:spAutoFit/>
          </a:bodyPr>
          <a:lstStyle/>
          <a:p>
            <a:pPr marL="285750" indent="-285750">
              <a:spcBef>
                <a:spcPts val="1200"/>
              </a:spcBef>
              <a:spcAft>
                <a:spcPts val="600"/>
              </a:spcAft>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中长期气温时间序列模型</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spcAft>
                <a:spcPts val="1200"/>
              </a:spcAft>
              <a:buFont typeface="Wingdings" panose="05000000000000000000" pitchFamily="2" charset="2"/>
              <a:buChar char=""/>
            </a:pPr>
            <a:r>
              <a:rPr lang="en-US" altLang="zh-CN" dirty="0">
                <a:latin typeface="Times New Roman" panose="02020603050405020304" pitchFamily="18" charset="0"/>
                <a:ea typeface="黑体" panose="02010609060101010101" pitchFamily="49" charset="-122"/>
                <a:cs typeface="Times New Roman" panose="02020603050405020304" pitchFamily="18" charset="0"/>
              </a:rPr>
              <a:t>Cao</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dirty="0">
                <a:latin typeface="Times New Roman" panose="02020603050405020304" pitchFamily="18" charset="0"/>
                <a:ea typeface="黑体" panose="02010609060101010101" pitchFamily="49" charset="-122"/>
                <a:cs typeface="Times New Roman" panose="02020603050405020304" pitchFamily="18" charset="0"/>
              </a:rPr>
              <a:t>Wei</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在</a:t>
            </a:r>
            <a:r>
              <a:rPr lang="en-US" altLang="zh-CN" dirty="0">
                <a:latin typeface="Times New Roman" panose="02020603050405020304" pitchFamily="18" charset="0"/>
                <a:ea typeface="黑体" panose="02010609060101010101" pitchFamily="49" charset="-122"/>
                <a:cs typeface="Times New Roman" panose="02020603050405020304" pitchFamily="18" charset="0"/>
              </a:rPr>
              <a:t>2004</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年首次使用时间序列的方法对气温的动态性建模</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spcAft>
                <a:spcPts val="1200"/>
              </a:spcAft>
              <a:buFont typeface="Wingdings" panose="05000000000000000000" pitchFamily="2" charset="2"/>
              <a:buChar char=""/>
            </a:pPr>
            <a:r>
              <a:rPr lang="en-US" altLang="zh-CN" dirty="0">
                <a:latin typeface="Times New Roman" panose="02020603050405020304" pitchFamily="18" charset="0"/>
                <a:ea typeface="黑体" panose="02010609060101010101" pitchFamily="49" charset="-122"/>
                <a:cs typeface="Times New Roman" panose="02020603050405020304" pitchFamily="18" charset="0"/>
              </a:rPr>
              <a:t>Campbell</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dirty="0">
                <a:latin typeface="Times New Roman" panose="02020603050405020304" pitchFamily="18" charset="0"/>
                <a:ea typeface="黑体" panose="02010609060101010101" pitchFamily="49" charset="-122"/>
                <a:cs typeface="Times New Roman" panose="02020603050405020304" pitchFamily="18" charset="0"/>
              </a:rPr>
              <a:t>Diebold(2005)</a:t>
            </a:r>
            <a:r>
              <a:rPr lang="zh-CN" altLang="en-US" dirty="0">
                <a:latin typeface="Times New Roman" panose="02020603050405020304" pitchFamily="18" charset="0"/>
                <a:ea typeface="黑体" panose="02010609060101010101" pitchFamily="49" charset="-122"/>
                <a:cs typeface="Times New Roman" panose="02020603050405020304" pitchFamily="18" charset="0"/>
              </a:rPr>
              <a:t>进一步提出了</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ARMA-GARCH(1,1)</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的气温波动模型，将波动的异方差也纳入到了模型中</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spcAft>
                <a:spcPts val="1200"/>
              </a:spcAft>
              <a:buFont typeface="Wingdings" panose="05000000000000000000" pitchFamily="2" charset="2"/>
              <a:buChar char=""/>
            </a:pPr>
            <a:r>
              <a:rPr lang="en-US" altLang="zh-CN" dirty="0">
                <a:latin typeface="Times New Roman" panose="02020603050405020304" pitchFamily="18" charset="0"/>
                <a:ea typeface="黑体" panose="02010609060101010101" pitchFamily="49" charset="-122"/>
                <a:cs typeface="Times New Roman" panose="02020603050405020304" pitchFamily="18" charset="0"/>
              </a:rPr>
              <a:t>Dupuis(2012)</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在此基础上改进，发现使用</a:t>
            </a:r>
            <a:r>
              <a:rPr lang="en-US" altLang="zh-CN" dirty="0">
                <a:latin typeface="Times New Roman" panose="02020603050405020304" pitchFamily="18" charset="0"/>
                <a:ea typeface="黑体" panose="02010609060101010101" pitchFamily="49" charset="-122"/>
                <a:cs typeface="Times New Roman" panose="02020603050405020304" pitchFamily="18" charset="0"/>
              </a:rPr>
              <a:t>EGARCH</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模型的参数假设更符合气温波动的真实情况，具有更好的拟合效果</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spcAft>
                <a:spcPts val="1200"/>
              </a:spcAft>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引入随机过程模型刻画气温，进而研究气温期货定价</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王明亮等，</a:t>
            </a:r>
            <a:r>
              <a:rPr lang="en-US" altLang="zh-CN" dirty="0">
                <a:latin typeface="Times New Roman" panose="02020603050405020304" pitchFamily="18" charset="0"/>
                <a:ea typeface="黑体" panose="02010609060101010101" pitchFamily="49" charset="-122"/>
                <a:cs typeface="Times New Roman" panose="02020603050405020304" pitchFamily="18" charset="0"/>
              </a:rPr>
              <a:t>2015)</a:t>
            </a:r>
          </a:p>
          <a:p>
            <a:pPr marL="742950" lvl="1" indent="-285750">
              <a:spcAft>
                <a:spcPts val="1200"/>
              </a:spcAft>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跳出传统天气指标，构造新的指数及新的产品，并进行定价研究</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崔海蓉等，</a:t>
            </a:r>
            <a:r>
              <a:rPr lang="en-US" altLang="zh-CN" dirty="0">
                <a:latin typeface="Times New Roman" panose="02020603050405020304" pitchFamily="18" charset="0"/>
                <a:ea typeface="黑体" panose="02010609060101010101" pitchFamily="49" charset="-122"/>
                <a:cs typeface="Times New Roman" panose="02020603050405020304" pitchFamily="18" charset="0"/>
              </a:rPr>
              <a:t>2017)</a:t>
            </a:r>
          </a:p>
        </p:txBody>
      </p:sp>
      <p:sp>
        <p:nvSpPr>
          <p:cNvPr id="14" name="矩形: 圆角 13">
            <a:extLst>
              <a:ext uri="{FF2B5EF4-FFF2-40B4-BE49-F238E27FC236}">
                <a16:creationId xmlns:a16="http://schemas.microsoft.com/office/drawing/2014/main" id="{CF6A9C44-1462-4ECB-85CE-6971676B0D2F}"/>
              </a:ext>
            </a:extLst>
          </p:cNvPr>
          <p:cNvSpPr/>
          <p:nvPr/>
        </p:nvSpPr>
        <p:spPr>
          <a:xfrm>
            <a:off x="260985" y="2583178"/>
            <a:ext cx="1960245" cy="331471"/>
          </a:xfrm>
          <a:prstGeom prst="roundRect">
            <a:avLst>
              <a:gd name="adj" fmla="val 41166"/>
            </a:avLst>
          </a:prstGeom>
          <a:solidFill>
            <a:srgbClr val="0755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BD1F769E-4B9F-4A06-8242-458220D417F8}"/>
              </a:ext>
            </a:extLst>
          </p:cNvPr>
          <p:cNvSpPr txBox="1"/>
          <p:nvPr/>
        </p:nvSpPr>
        <p:spPr>
          <a:xfrm>
            <a:off x="228599" y="1033670"/>
            <a:ext cx="2219399" cy="4273414"/>
          </a:xfrm>
          <a:prstGeom prst="rect">
            <a:avLst/>
          </a:prstGeom>
          <a:noFill/>
        </p:spPr>
        <p:txBody>
          <a:bodyPr wrap="square" rtlCol="0">
            <a:spAutoFit/>
          </a:bodyPr>
          <a:lstStyle/>
          <a:p>
            <a:pPr>
              <a:lnSpc>
                <a:spcPct val="125000"/>
              </a:lnSpc>
              <a:spcAft>
                <a:spcPts val="300"/>
              </a:spcAft>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1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天气风险</a:t>
            </a:r>
            <a:endPar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75000"/>
                  </a:schemeClr>
                </a:solidFill>
                <a:latin typeface="微软雅黑" panose="020B0503020204020204" pitchFamily="34" charset="-122"/>
                <a:ea typeface="微软雅黑" panose="020B0503020204020204" pitchFamily="34" charset="-122"/>
              </a:rPr>
              <a:t>2 </a:t>
            </a:r>
            <a:r>
              <a:rPr lang="zh-CN" altLang="en-US" sz="1800" dirty="0">
                <a:solidFill>
                  <a:schemeClr val="accent1">
                    <a:lumMod val="75000"/>
                  </a:schemeClr>
                </a:solidFill>
                <a:latin typeface="微软雅黑" panose="020B0503020204020204" pitchFamily="34" charset="-122"/>
                <a:ea typeface="微软雅黑" panose="020B0503020204020204" pitchFamily="34" charset="-122"/>
              </a:rPr>
              <a:t>文献研究与进展</a:t>
            </a:r>
            <a:endParaRPr lang="en-US" altLang="zh-CN" sz="18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特征分析（天气敏感性分析和天气衍生品名片式介绍）</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bg1"/>
                </a:solidFill>
                <a:latin typeface="微软雅黑" panose="020B0503020204020204" pitchFamily="34" charset="-122"/>
                <a:ea typeface="微软雅黑" panose="020B0503020204020204" pitchFamily="34" charset="-122"/>
              </a:rPr>
              <a:t>衍生品定价模型研究</a:t>
            </a:r>
            <a:endParaRPr lang="en-US" altLang="zh-CN" sz="1300" dirty="0">
              <a:solidFill>
                <a:schemeClr val="bg1"/>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买方视角研究</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卖方视角研究</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总结</a:t>
            </a:r>
            <a:endParaRPr lang="en-US" altLang="zh-CN" sz="13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3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关于本篇论文</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4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关联文献</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5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进一步研究设想</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6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参考文献</a:t>
            </a:r>
            <a:endPar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0176060"/>
      </p:ext>
    </p:extLst>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813AB6-0F14-4058-BA7E-C810CE9AA258}"/>
              </a:ext>
            </a:extLst>
          </p:cNvPr>
          <p:cNvSpPr>
            <a:spLocks noGrp="1"/>
          </p:cNvSpPr>
          <p:nvPr>
            <p:ph type="dt" sz="half" idx="10"/>
          </p:nvPr>
        </p:nvSpPr>
        <p:spPr/>
        <p:txBody>
          <a:bodyPr/>
          <a:lstStyle/>
          <a:p>
            <a:r>
              <a:rPr lang="en-US" altLang="zh-CN"/>
              <a:t>2021/10/20</a:t>
            </a:r>
            <a:endParaRPr lang="zh-CN" altLang="en-US"/>
          </a:p>
        </p:txBody>
      </p:sp>
      <p:sp>
        <p:nvSpPr>
          <p:cNvPr id="3" name="页脚占位符 2">
            <a:extLst>
              <a:ext uri="{FF2B5EF4-FFF2-40B4-BE49-F238E27FC236}">
                <a16:creationId xmlns:a16="http://schemas.microsoft.com/office/drawing/2014/main" id="{421B908B-C65E-428E-90CD-09AEC3133544}"/>
              </a:ext>
            </a:extLst>
          </p:cNvPr>
          <p:cNvSpPr>
            <a:spLocks noGrp="1"/>
          </p:cNvSpPr>
          <p:nvPr>
            <p:ph type="ftr" sz="quarter" idx="11"/>
          </p:nvPr>
        </p:nvSpPr>
        <p:spPr/>
        <p:txBody>
          <a:bodyPr/>
          <a:lstStyle/>
          <a:p>
            <a:r>
              <a:rPr lang="zh-CN" altLang="en-US" dirty="0"/>
              <a:t>吴成诚</a:t>
            </a:r>
          </a:p>
        </p:txBody>
      </p:sp>
      <p:sp>
        <p:nvSpPr>
          <p:cNvPr id="4" name="灯片编号占位符 3">
            <a:extLst>
              <a:ext uri="{FF2B5EF4-FFF2-40B4-BE49-F238E27FC236}">
                <a16:creationId xmlns:a16="http://schemas.microsoft.com/office/drawing/2014/main" id="{5B254E57-8A5A-40FD-852D-65397C0E897D}"/>
              </a:ext>
            </a:extLst>
          </p:cNvPr>
          <p:cNvSpPr>
            <a:spLocks noGrp="1"/>
          </p:cNvSpPr>
          <p:nvPr>
            <p:ph type="sldNum" sz="quarter" idx="12"/>
          </p:nvPr>
        </p:nvSpPr>
        <p:spPr/>
        <p:txBody>
          <a:bodyPr/>
          <a:lstStyle/>
          <a:p>
            <a:fld id="{142560FF-31B5-47AC-BEE7-BE50626B527A}" type="slidenum">
              <a:rPr lang="zh-CN" altLang="en-US" smtClean="0"/>
              <a:t>19</a:t>
            </a:fld>
            <a:endParaRPr lang="zh-CN" altLang="en-US" dirty="0"/>
          </a:p>
        </p:txBody>
      </p:sp>
      <p:cxnSp>
        <p:nvCxnSpPr>
          <p:cNvPr id="9" name="直接连接符 8">
            <a:extLst>
              <a:ext uri="{FF2B5EF4-FFF2-40B4-BE49-F238E27FC236}">
                <a16:creationId xmlns:a16="http://schemas.microsoft.com/office/drawing/2014/main" id="{C3C43078-9CF8-41E5-B193-A4C9F3450725}"/>
              </a:ext>
            </a:extLst>
          </p:cNvPr>
          <p:cNvCxnSpPr>
            <a:cxnSpLocks/>
          </p:cNvCxnSpPr>
          <p:nvPr/>
        </p:nvCxnSpPr>
        <p:spPr>
          <a:xfrm>
            <a:off x="2448000" y="1080000"/>
            <a:ext cx="0" cy="471267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53FA9C3-E26F-4F14-8D64-FF51EAFE94F1}"/>
              </a:ext>
            </a:extLst>
          </p:cNvPr>
          <p:cNvSpPr txBox="1"/>
          <p:nvPr/>
        </p:nvSpPr>
        <p:spPr>
          <a:xfrm>
            <a:off x="2771479" y="1033670"/>
            <a:ext cx="9058569" cy="523220"/>
          </a:xfrm>
          <a:prstGeom prst="rect">
            <a:avLst/>
          </a:prstGeom>
          <a:noFill/>
        </p:spPr>
        <p:txBody>
          <a:bodyPr wrap="square" rtlCol="0">
            <a:spAutoFit/>
          </a:bodyPr>
          <a:lstStyle/>
          <a:p>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2.3  </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买方视角研究</a:t>
            </a:r>
          </a:p>
        </p:txBody>
      </p:sp>
      <p:sp>
        <p:nvSpPr>
          <p:cNvPr id="11" name="文本框 10">
            <a:extLst>
              <a:ext uri="{FF2B5EF4-FFF2-40B4-BE49-F238E27FC236}">
                <a16:creationId xmlns:a16="http://schemas.microsoft.com/office/drawing/2014/main" id="{D046ED31-6A59-48D8-8C98-066B4BC7D4E5}"/>
              </a:ext>
            </a:extLst>
          </p:cNvPr>
          <p:cNvSpPr txBox="1"/>
          <p:nvPr/>
        </p:nvSpPr>
        <p:spPr>
          <a:xfrm>
            <a:off x="2903456" y="1851439"/>
            <a:ext cx="8785780" cy="1708160"/>
          </a:xfrm>
          <a:prstGeom prst="rect">
            <a:avLst/>
          </a:prstGeom>
          <a:noFill/>
        </p:spPr>
        <p:txBody>
          <a:bodyPr wrap="square" rtlCol="0">
            <a:spAutoFit/>
          </a:bodyPr>
          <a:lstStyle/>
          <a:p>
            <a:pPr marL="285750" indent="-285750">
              <a:spcBef>
                <a:spcPts val="1200"/>
              </a:spcBef>
              <a:spcAft>
                <a:spcPts val="600"/>
              </a:spcAft>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衍生品套期保值效率分析</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spcAft>
                <a:spcPts val="1200"/>
              </a:spcAft>
              <a:buFont typeface="Wingdings" panose="05000000000000000000" pitchFamily="2" charset="2"/>
              <a:buChar char=""/>
            </a:pPr>
            <a:r>
              <a:rPr lang="en-US" altLang="zh-CN" dirty="0">
                <a:latin typeface="Times New Roman" panose="02020603050405020304" pitchFamily="18" charset="0"/>
                <a:ea typeface="黑体" panose="02010609060101010101" pitchFamily="49" charset="-122"/>
                <a:cs typeface="Times New Roman" panose="02020603050405020304" pitchFamily="18" charset="0"/>
              </a:rPr>
              <a:t>Pollard</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等</a:t>
            </a:r>
            <a:r>
              <a:rPr lang="en-US" altLang="zh-CN" dirty="0">
                <a:latin typeface="Times New Roman" panose="02020603050405020304" pitchFamily="18" charset="0"/>
                <a:ea typeface="黑体" panose="02010609060101010101" pitchFamily="49" charset="-122"/>
                <a:cs typeface="Times New Roman" panose="02020603050405020304" pitchFamily="18" charset="0"/>
              </a:rPr>
              <a:t>(2008)</a:t>
            </a:r>
            <a:r>
              <a:rPr lang="zh-CN" altLang="en-US" dirty="0">
                <a:latin typeface="Times New Roman" panose="02020603050405020304" pitchFamily="18" charset="0"/>
                <a:ea typeface="黑体" panose="02010609060101010101" pitchFamily="49" charset="-122"/>
                <a:cs typeface="Times New Roman" panose="02020603050405020304" pitchFamily="18" charset="0"/>
              </a:rPr>
              <a:t>认为天气衍生品对公司财务改善具有显著作用</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spcAft>
                <a:spcPts val="1200"/>
              </a:spcAft>
              <a:buFont typeface="Wingdings" panose="05000000000000000000" pitchFamily="2" charset="2"/>
              <a:buChar char=""/>
            </a:pPr>
            <a:r>
              <a:rPr lang="en-US" altLang="zh-CN" dirty="0">
                <a:latin typeface="Times New Roman" panose="02020603050405020304" pitchFamily="18" charset="0"/>
                <a:ea typeface="黑体" panose="02010609060101010101" pitchFamily="49" charset="-122"/>
                <a:cs typeface="Times New Roman" panose="02020603050405020304" pitchFamily="18" charset="0"/>
              </a:rPr>
              <a:t>Wang</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等</a:t>
            </a:r>
            <a:r>
              <a:rPr lang="en-US" altLang="zh-CN" dirty="0">
                <a:latin typeface="Times New Roman" panose="02020603050405020304" pitchFamily="18" charset="0"/>
                <a:ea typeface="黑体" panose="02010609060101010101" pitchFamily="49" charset="-122"/>
                <a:cs typeface="Times New Roman" panose="02020603050405020304" pitchFamily="18" charset="0"/>
              </a:rPr>
              <a:t>(2010)</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引入独立随机过程和无套利方法研究天气衍生品在企业套期保值中的价值和作用，并指出其有效性与企业的风险杠杆率有关，当杠杆率非常高时几乎无效</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 name="矩形: 圆角 13">
            <a:extLst>
              <a:ext uri="{FF2B5EF4-FFF2-40B4-BE49-F238E27FC236}">
                <a16:creationId xmlns:a16="http://schemas.microsoft.com/office/drawing/2014/main" id="{CF6A9C44-1462-4ECB-85CE-6971676B0D2F}"/>
              </a:ext>
            </a:extLst>
          </p:cNvPr>
          <p:cNvSpPr/>
          <p:nvPr/>
        </p:nvSpPr>
        <p:spPr>
          <a:xfrm>
            <a:off x="260985" y="2868928"/>
            <a:ext cx="1438275" cy="331471"/>
          </a:xfrm>
          <a:prstGeom prst="roundRect">
            <a:avLst>
              <a:gd name="adj" fmla="val 41166"/>
            </a:avLst>
          </a:prstGeom>
          <a:solidFill>
            <a:srgbClr val="0755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BD1F769E-4B9F-4A06-8242-458220D417F8}"/>
              </a:ext>
            </a:extLst>
          </p:cNvPr>
          <p:cNvSpPr txBox="1"/>
          <p:nvPr/>
        </p:nvSpPr>
        <p:spPr>
          <a:xfrm>
            <a:off x="228599" y="1033670"/>
            <a:ext cx="2219399" cy="4273414"/>
          </a:xfrm>
          <a:prstGeom prst="rect">
            <a:avLst/>
          </a:prstGeom>
          <a:noFill/>
        </p:spPr>
        <p:txBody>
          <a:bodyPr wrap="square" rtlCol="0">
            <a:spAutoFit/>
          </a:bodyPr>
          <a:lstStyle/>
          <a:p>
            <a:pPr>
              <a:lnSpc>
                <a:spcPct val="125000"/>
              </a:lnSpc>
              <a:spcAft>
                <a:spcPts val="300"/>
              </a:spcAft>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1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天气风险</a:t>
            </a:r>
            <a:endPar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75000"/>
                  </a:schemeClr>
                </a:solidFill>
                <a:latin typeface="微软雅黑" panose="020B0503020204020204" pitchFamily="34" charset="-122"/>
                <a:ea typeface="微软雅黑" panose="020B0503020204020204" pitchFamily="34" charset="-122"/>
              </a:rPr>
              <a:t>2 </a:t>
            </a:r>
            <a:r>
              <a:rPr lang="zh-CN" altLang="en-US" sz="1800" dirty="0">
                <a:solidFill>
                  <a:schemeClr val="accent1">
                    <a:lumMod val="75000"/>
                  </a:schemeClr>
                </a:solidFill>
                <a:latin typeface="微软雅黑" panose="020B0503020204020204" pitchFamily="34" charset="-122"/>
                <a:ea typeface="微软雅黑" panose="020B0503020204020204" pitchFamily="34" charset="-122"/>
              </a:rPr>
              <a:t>文献研究与进展</a:t>
            </a:r>
            <a:endParaRPr lang="en-US" altLang="zh-CN" sz="18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特征分析（天气敏感性分析和天气衍生品名片式介绍）</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衍生品定价模型研究</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bg1"/>
                </a:solidFill>
                <a:latin typeface="微软雅黑" panose="020B0503020204020204" pitchFamily="34" charset="-122"/>
                <a:ea typeface="微软雅黑" panose="020B0503020204020204" pitchFamily="34" charset="-122"/>
              </a:rPr>
              <a:t>买方视角研究</a:t>
            </a:r>
            <a:endParaRPr lang="en-US" altLang="zh-CN" sz="1300" dirty="0">
              <a:solidFill>
                <a:schemeClr val="bg1"/>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卖方视角研究</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总结</a:t>
            </a:r>
            <a:endParaRPr lang="en-US" altLang="zh-CN" sz="13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3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关于本篇论文</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4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关联文献</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5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进一步研究设想</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6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参考文献</a:t>
            </a:r>
            <a:endPar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3623406"/>
      </p:ext>
    </p:extLst>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7099CC3-91AD-4C72-849D-CFCE7A49C980}"/>
              </a:ext>
            </a:extLst>
          </p:cNvPr>
          <p:cNvSpPr>
            <a:spLocks noGrp="1"/>
          </p:cNvSpPr>
          <p:nvPr>
            <p:ph type="dt" sz="half" idx="10"/>
          </p:nvPr>
        </p:nvSpPr>
        <p:spPr/>
        <p:txBody>
          <a:bodyPr/>
          <a:lstStyle/>
          <a:p>
            <a:r>
              <a:rPr lang="en-US" altLang="zh-CN"/>
              <a:t>2021/10/20</a:t>
            </a:r>
            <a:endParaRPr lang="zh-CN" altLang="en-US"/>
          </a:p>
        </p:txBody>
      </p:sp>
      <p:sp>
        <p:nvSpPr>
          <p:cNvPr id="3" name="页脚占位符 2">
            <a:extLst>
              <a:ext uri="{FF2B5EF4-FFF2-40B4-BE49-F238E27FC236}">
                <a16:creationId xmlns:a16="http://schemas.microsoft.com/office/drawing/2014/main" id="{2C9C7649-71A6-45D9-94F4-4108709969E1}"/>
              </a:ext>
            </a:extLst>
          </p:cNvPr>
          <p:cNvSpPr>
            <a:spLocks noGrp="1"/>
          </p:cNvSpPr>
          <p:nvPr>
            <p:ph type="ftr" sz="quarter" idx="11"/>
          </p:nvPr>
        </p:nvSpPr>
        <p:spPr/>
        <p:txBody>
          <a:bodyPr/>
          <a:lstStyle/>
          <a:p>
            <a:r>
              <a:rPr lang="zh-CN" altLang="en-US"/>
              <a:t>吴成诚</a:t>
            </a:r>
          </a:p>
        </p:txBody>
      </p:sp>
      <p:sp>
        <p:nvSpPr>
          <p:cNvPr id="4" name="灯片编号占位符 3">
            <a:extLst>
              <a:ext uri="{FF2B5EF4-FFF2-40B4-BE49-F238E27FC236}">
                <a16:creationId xmlns:a16="http://schemas.microsoft.com/office/drawing/2014/main" id="{3F9A87AD-4720-4F6F-B0B2-514ED2DCEE00}"/>
              </a:ext>
            </a:extLst>
          </p:cNvPr>
          <p:cNvSpPr>
            <a:spLocks noGrp="1"/>
          </p:cNvSpPr>
          <p:nvPr>
            <p:ph type="sldNum" sz="quarter" idx="12"/>
          </p:nvPr>
        </p:nvSpPr>
        <p:spPr/>
        <p:txBody>
          <a:bodyPr/>
          <a:lstStyle/>
          <a:p>
            <a:fld id="{142560FF-31B5-47AC-BEE7-BE50626B527A}" type="slidenum">
              <a:rPr lang="zh-CN" altLang="en-US" smtClean="0"/>
              <a:t>2</a:t>
            </a:fld>
            <a:endParaRPr lang="zh-CN" altLang="en-US"/>
          </a:p>
        </p:txBody>
      </p:sp>
      <p:sp>
        <p:nvSpPr>
          <p:cNvPr id="5" name="文本框 4">
            <a:extLst>
              <a:ext uri="{FF2B5EF4-FFF2-40B4-BE49-F238E27FC236}">
                <a16:creationId xmlns:a16="http://schemas.microsoft.com/office/drawing/2014/main" id="{EAC990AC-7E03-47D5-BBD1-D1591C8E99CB}"/>
              </a:ext>
            </a:extLst>
          </p:cNvPr>
          <p:cNvSpPr txBox="1"/>
          <p:nvPr/>
        </p:nvSpPr>
        <p:spPr>
          <a:xfrm>
            <a:off x="2209799" y="1536174"/>
            <a:ext cx="7788311" cy="3785652"/>
          </a:xfrm>
          <a:prstGeom prst="rect">
            <a:avLst/>
          </a:prstGeom>
          <a:noFill/>
        </p:spPr>
        <p:txBody>
          <a:bodyPr wrap="square" numCol="2" spcCol="432000" rtlCol="0">
            <a:spAutoFit/>
          </a:bodyPr>
          <a:lstStyle/>
          <a:p>
            <a:r>
              <a:rPr lang="en-US" altLang="zh-CN" sz="4800" b="1" dirty="0">
                <a:solidFill>
                  <a:srgbClr val="0058A0"/>
                </a:solidFill>
                <a:ea typeface="黑体" panose="02010609060101010101" pitchFamily="49" charset="-122"/>
              </a:rPr>
              <a:t>1. </a:t>
            </a:r>
            <a:r>
              <a:rPr lang="zh-CN" altLang="en-US" sz="2800" dirty="0">
                <a:latin typeface="黑体" panose="02010609060101010101" pitchFamily="49" charset="-122"/>
                <a:ea typeface="黑体" panose="02010609060101010101" pitchFamily="49" charset="-122"/>
              </a:rPr>
              <a:t>天气风险</a:t>
            </a:r>
            <a:endParaRPr lang="en-US" altLang="zh-CN" sz="2800" dirty="0">
              <a:latin typeface="黑体" panose="02010609060101010101" pitchFamily="49" charset="-122"/>
              <a:ea typeface="黑体" panose="02010609060101010101" pitchFamily="49" charset="-122"/>
            </a:endParaRPr>
          </a:p>
          <a:p>
            <a:r>
              <a:rPr lang="en-US" altLang="zh-CN" sz="4800" b="1" dirty="0">
                <a:solidFill>
                  <a:srgbClr val="0058A0"/>
                </a:solidFill>
                <a:ea typeface="黑体" panose="02010609060101010101" pitchFamily="49" charset="-122"/>
              </a:rPr>
              <a:t>2. </a:t>
            </a:r>
            <a:r>
              <a:rPr lang="zh-CN" altLang="en-US" sz="2800" dirty="0">
                <a:latin typeface="黑体" panose="02010609060101010101" pitchFamily="49" charset="-122"/>
                <a:ea typeface="黑体" panose="02010609060101010101" pitchFamily="49" charset="-122"/>
              </a:rPr>
              <a:t>文献与研究进展</a:t>
            </a:r>
            <a:endParaRPr lang="en-US" altLang="zh-CN" sz="2800" dirty="0">
              <a:latin typeface="黑体" panose="02010609060101010101" pitchFamily="49" charset="-122"/>
              <a:ea typeface="黑体" panose="02010609060101010101" pitchFamily="49" charset="-122"/>
            </a:endParaRPr>
          </a:p>
          <a:p>
            <a:r>
              <a:rPr lang="en-US" altLang="zh-CN" sz="4800" b="1" dirty="0">
                <a:solidFill>
                  <a:srgbClr val="0058A0"/>
                </a:solidFill>
                <a:ea typeface="黑体" panose="02010609060101010101" pitchFamily="49" charset="-122"/>
              </a:rPr>
              <a:t>3. </a:t>
            </a:r>
            <a:r>
              <a:rPr lang="zh-CN" altLang="en-US" sz="2800" dirty="0">
                <a:latin typeface="黑体" panose="02010609060101010101" pitchFamily="49" charset="-122"/>
                <a:ea typeface="黑体" panose="02010609060101010101" pitchFamily="49" charset="-122"/>
              </a:rPr>
              <a:t>关于本篇论文</a:t>
            </a:r>
            <a:endParaRPr lang="en-US" altLang="zh-CN" sz="2800" dirty="0">
              <a:latin typeface="黑体" panose="02010609060101010101" pitchFamily="49" charset="-122"/>
              <a:ea typeface="黑体" panose="02010609060101010101" pitchFamily="49" charset="-122"/>
            </a:endParaRPr>
          </a:p>
          <a:p>
            <a:r>
              <a:rPr lang="en-US" altLang="zh-CN" sz="4800" b="1" dirty="0">
                <a:solidFill>
                  <a:srgbClr val="0058A0"/>
                </a:solidFill>
                <a:ea typeface="黑体" panose="02010609060101010101" pitchFamily="49" charset="-122"/>
              </a:rPr>
              <a:t>4. </a:t>
            </a:r>
            <a:r>
              <a:rPr lang="zh-CN" altLang="en-US" sz="2800" dirty="0">
                <a:latin typeface="黑体" panose="02010609060101010101" pitchFamily="49" charset="-122"/>
                <a:ea typeface="黑体" panose="02010609060101010101" pitchFamily="49" charset="-122"/>
              </a:rPr>
              <a:t>关联文献</a:t>
            </a:r>
            <a:endParaRPr lang="en-US" altLang="zh-CN" sz="2800" dirty="0">
              <a:latin typeface="黑体" panose="02010609060101010101" pitchFamily="49" charset="-122"/>
              <a:ea typeface="黑体" panose="02010609060101010101" pitchFamily="49" charset="-122"/>
            </a:endParaRPr>
          </a:p>
          <a:p>
            <a:r>
              <a:rPr lang="en-US" altLang="zh-CN" sz="4800" b="1" dirty="0">
                <a:solidFill>
                  <a:srgbClr val="0058A0"/>
                </a:solidFill>
                <a:ea typeface="黑体" panose="02010609060101010101" pitchFamily="49" charset="-122"/>
              </a:rPr>
              <a:t>5. </a:t>
            </a:r>
            <a:r>
              <a:rPr lang="zh-CN" altLang="en-US" sz="2800" dirty="0">
                <a:latin typeface="黑体" panose="02010609060101010101" pitchFamily="49" charset="-122"/>
                <a:ea typeface="黑体" panose="02010609060101010101" pitchFamily="49" charset="-122"/>
              </a:rPr>
              <a:t>进一步研究设想</a:t>
            </a:r>
            <a:endParaRPr lang="en-US" altLang="zh-CN" sz="2800" dirty="0">
              <a:latin typeface="黑体" panose="02010609060101010101" pitchFamily="49" charset="-122"/>
              <a:ea typeface="黑体" panose="02010609060101010101" pitchFamily="49" charset="-122"/>
            </a:endParaRPr>
          </a:p>
          <a:p>
            <a:r>
              <a:rPr lang="en-US" altLang="zh-CN" sz="4800" b="1" dirty="0">
                <a:solidFill>
                  <a:srgbClr val="0058A0"/>
                </a:solidFill>
                <a:ea typeface="黑体" panose="02010609060101010101" pitchFamily="49" charset="-122"/>
              </a:rPr>
              <a:t>6. </a:t>
            </a:r>
            <a:r>
              <a:rPr lang="zh-CN" altLang="en-US" sz="2800" dirty="0">
                <a:latin typeface="黑体" panose="02010609060101010101" pitchFamily="49" charset="-122"/>
                <a:ea typeface="黑体" panose="02010609060101010101" pitchFamily="49" charset="-122"/>
              </a:rPr>
              <a:t>参考文献</a:t>
            </a:r>
            <a:endParaRPr lang="en-US" altLang="zh-CN"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30341604"/>
      </p:ext>
    </p:extLst>
  </p:cSld>
  <p:clrMapOvr>
    <a:masterClrMapping/>
  </p:clrMapOvr>
  <p:transition spd="med">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813AB6-0F14-4058-BA7E-C810CE9AA258}"/>
              </a:ext>
            </a:extLst>
          </p:cNvPr>
          <p:cNvSpPr>
            <a:spLocks noGrp="1"/>
          </p:cNvSpPr>
          <p:nvPr>
            <p:ph type="dt" sz="half" idx="10"/>
          </p:nvPr>
        </p:nvSpPr>
        <p:spPr/>
        <p:txBody>
          <a:bodyPr/>
          <a:lstStyle/>
          <a:p>
            <a:r>
              <a:rPr lang="en-US" altLang="zh-CN"/>
              <a:t>2021/10/20</a:t>
            </a:r>
            <a:endParaRPr lang="zh-CN" altLang="en-US"/>
          </a:p>
        </p:txBody>
      </p:sp>
      <p:sp>
        <p:nvSpPr>
          <p:cNvPr id="3" name="页脚占位符 2">
            <a:extLst>
              <a:ext uri="{FF2B5EF4-FFF2-40B4-BE49-F238E27FC236}">
                <a16:creationId xmlns:a16="http://schemas.microsoft.com/office/drawing/2014/main" id="{421B908B-C65E-428E-90CD-09AEC3133544}"/>
              </a:ext>
            </a:extLst>
          </p:cNvPr>
          <p:cNvSpPr>
            <a:spLocks noGrp="1"/>
          </p:cNvSpPr>
          <p:nvPr>
            <p:ph type="ftr" sz="quarter" idx="11"/>
          </p:nvPr>
        </p:nvSpPr>
        <p:spPr/>
        <p:txBody>
          <a:bodyPr/>
          <a:lstStyle/>
          <a:p>
            <a:r>
              <a:rPr lang="zh-CN" altLang="en-US" dirty="0"/>
              <a:t>吴成诚</a:t>
            </a:r>
          </a:p>
        </p:txBody>
      </p:sp>
      <p:sp>
        <p:nvSpPr>
          <p:cNvPr id="4" name="灯片编号占位符 3">
            <a:extLst>
              <a:ext uri="{FF2B5EF4-FFF2-40B4-BE49-F238E27FC236}">
                <a16:creationId xmlns:a16="http://schemas.microsoft.com/office/drawing/2014/main" id="{5B254E57-8A5A-40FD-852D-65397C0E897D}"/>
              </a:ext>
            </a:extLst>
          </p:cNvPr>
          <p:cNvSpPr>
            <a:spLocks noGrp="1"/>
          </p:cNvSpPr>
          <p:nvPr>
            <p:ph type="sldNum" sz="quarter" idx="12"/>
          </p:nvPr>
        </p:nvSpPr>
        <p:spPr/>
        <p:txBody>
          <a:bodyPr/>
          <a:lstStyle/>
          <a:p>
            <a:fld id="{142560FF-31B5-47AC-BEE7-BE50626B527A}" type="slidenum">
              <a:rPr lang="zh-CN" altLang="en-US" smtClean="0"/>
              <a:t>20</a:t>
            </a:fld>
            <a:endParaRPr lang="zh-CN" altLang="en-US" dirty="0"/>
          </a:p>
        </p:txBody>
      </p:sp>
      <p:cxnSp>
        <p:nvCxnSpPr>
          <p:cNvPr id="9" name="直接连接符 8">
            <a:extLst>
              <a:ext uri="{FF2B5EF4-FFF2-40B4-BE49-F238E27FC236}">
                <a16:creationId xmlns:a16="http://schemas.microsoft.com/office/drawing/2014/main" id="{C3C43078-9CF8-41E5-B193-A4C9F3450725}"/>
              </a:ext>
            </a:extLst>
          </p:cNvPr>
          <p:cNvCxnSpPr>
            <a:cxnSpLocks/>
          </p:cNvCxnSpPr>
          <p:nvPr/>
        </p:nvCxnSpPr>
        <p:spPr>
          <a:xfrm>
            <a:off x="2448000" y="1080000"/>
            <a:ext cx="0" cy="471267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53FA9C3-E26F-4F14-8D64-FF51EAFE94F1}"/>
              </a:ext>
            </a:extLst>
          </p:cNvPr>
          <p:cNvSpPr txBox="1"/>
          <p:nvPr/>
        </p:nvSpPr>
        <p:spPr>
          <a:xfrm>
            <a:off x="2771479" y="1033670"/>
            <a:ext cx="9058569" cy="523220"/>
          </a:xfrm>
          <a:prstGeom prst="rect">
            <a:avLst/>
          </a:prstGeom>
          <a:noFill/>
        </p:spPr>
        <p:txBody>
          <a:bodyPr wrap="square" rtlCol="0">
            <a:spAutoFit/>
          </a:bodyPr>
          <a:lstStyle/>
          <a:p>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2.3  </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买方视角研究</a:t>
            </a:r>
          </a:p>
        </p:txBody>
      </p:sp>
      <p:sp>
        <p:nvSpPr>
          <p:cNvPr id="11" name="文本框 10">
            <a:extLst>
              <a:ext uri="{FF2B5EF4-FFF2-40B4-BE49-F238E27FC236}">
                <a16:creationId xmlns:a16="http://schemas.microsoft.com/office/drawing/2014/main" id="{D046ED31-6A59-48D8-8C98-066B4BC7D4E5}"/>
              </a:ext>
            </a:extLst>
          </p:cNvPr>
          <p:cNvSpPr txBox="1"/>
          <p:nvPr/>
        </p:nvSpPr>
        <p:spPr>
          <a:xfrm>
            <a:off x="2903456" y="1851439"/>
            <a:ext cx="8785780" cy="3677930"/>
          </a:xfrm>
          <a:prstGeom prst="rect">
            <a:avLst/>
          </a:prstGeom>
          <a:noFill/>
        </p:spPr>
        <p:txBody>
          <a:bodyPr wrap="square" rtlCol="0">
            <a:spAutoFit/>
          </a:bodyPr>
          <a:lstStyle/>
          <a:p>
            <a:pPr marL="285750" indent="-285750">
              <a:spcBef>
                <a:spcPts val="1200"/>
              </a:spcBef>
              <a:spcAft>
                <a:spcPts val="600"/>
              </a:spcAft>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风险对冲效果（基差风险）</a:t>
            </a:r>
            <a:br>
              <a:rPr lang="en-US" altLang="zh-CN" dirty="0">
                <a:latin typeface="Times New Roman" panose="02020603050405020304" pitchFamily="18" charset="0"/>
                <a:ea typeface="黑体" panose="02010609060101010101" pitchFamily="49" charset="-122"/>
                <a:cs typeface="Times New Roman" panose="02020603050405020304" pitchFamily="18" charset="0"/>
              </a:rPr>
            </a:br>
            <a:r>
              <a:rPr lang="zh-CN" altLang="en-US" b="1" dirty="0">
                <a:latin typeface="Times New Roman" panose="02020603050405020304" pitchFamily="18" charset="0"/>
                <a:ea typeface="黑体" panose="02010609060101010101" pitchFamily="49" charset="-122"/>
                <a:cs typeface="Times New Roman" panose="02020603050405020304" pitchFamily="18" charset="0"/>
              </a:rPr>
              <a:t>基差风险</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，用以描述被套期保值的风险暴露最终产生的损失与获得的经济补偿不匹配的风险</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spcAft>
                <a:spcPts val="1200"/>
              </a:spcAft>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天气衍生品也具有基差风险</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spcAft>
                <a:spcPts val="1200"/>
              </a:spcAft>
              <a:buFont typeface="Wingdings" panose="05000000000000000000" pitchFamily="2" charset="2"/>
              <a:buChar char=""/>
            </a:pPr>
            <a:r>
              <a:rPr lang="en-US" altLang="zh-CN" dirty="0">
                <a:latin typeface="Times New Roman" panose="02020603050405020304" pitchFamily="18" charset="0"/>
                <a:ea typeface="黑体" panose="02010609060101010101" pitchFamily="49" charset="-122"/>
                <a:cs typeface="Times New Roman" panose="02020603050405020304" pitchFamily="18" charset="0"/>
              </a:rPr>
              <a:t>Woodard</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dirty="0">
                <a:latin typeface="Times New Roman" panose="02020603050405020304" pitchFamily="18" charset="0"/>
                <a:ea typeface="黑体" panose="02010609060101010101" pitchFamily="49" charset="-122"/>
                <a:cs typeface="Times New Roman" panose="02020603050405020304" pitchFamily="18" charset="0"/>
              </a:rPr>
              <a:t>Garcia(2008a)</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基于美国玉米市场研究在不同维度上的天气基差风险，提出</a:t>
            </a:r>
            <a:r>
              <a:rPr lang="zh-CN" altLang="en-US" u="sng" dirty="0">
                <a:latin typeface="Times New Roman" panose="02020603050405020304" pitchFamily="18" charset="0"/>
                <a:ea typeface="黑体" panose="02010609060101010101" pitchFamily="49" charset="-122"/>
                <a:cs typeface="Times New Roman" panose="02020603050405020304" pitchFamily="18" charset="0"/>
              </a:rPr>
              <a:t>产品基差风险</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的产生主要是定价方式和产品设计引起的，且不易规避，但一部分</a:t>
            </a:r>
            <a:r>
              <a:rPr lang="zh-CN" altLang="en-US" u="sng" dirty="0">
                <a:latin typeface="Times New Roman" panose="02020603050405020304" pitchFamily="18" charset="0"/>
                <a:ea typeface="黑体" panose="02010609060101010101" pitchFamily="49" charset="-122"/>
                <a:cs typeface="Times New Roman" panose="02020603050405020304" pitchFamily="18" charset="0"/>
              </a:rPr>
              <a:t>空间基差风险</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可以通过建立空间组合而减弱</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spcAft>
                <a:spcPts val="1200"/>
              </a:spcAft>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针对农业风险管理，学者提出“加强产量与指数关联性”、“设计多指标多触发条件的产品”等方式控制基差风险</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张译元和孟生旺，</a:t>
            </a:r>
            <a:r>
              <a:rPr lang="en-US" altLang="zh-CN" dirty="0">
                <a:latin typeface="Times New Roman" panose="02020603050405020304" pitchFamily="18" charset="0"/>
                <a:ea typeface="黑体" panose="02010609060101010101" pitchFamily="49" charset="-122"/>
                <a:cs typeface="Times New Roman" panose="02020603050405020304" pitchFamily="18" charset="0"/>
              </a:rPr>
              <a:t>2020)</a:t>
            </a:r>
          </a:p>
          <a:p>
            <a:pPr marL="742950" lvl="1" indent="-285750">
              <a:spcAft>
                <a:spcPts val="1200"/>
              </a:spcAft>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量化实证方面，李勇等</a:t>
            </a:r>
            <a:r>
              <a:rPr lang="en-US" altLang="zh-CN" dirty="0">
                <a:latin typeface="Times New Roman" panose="02020603050405020304" pitchFamily="18" charset="0"/>
                <a:ea typeface="黑体" panose="02010609060101010101" pitchFamily="49" charset="-122"/>
                <a:cs typeface="Times New Roman" panose="02020603050405020304" pitchFamily="18" charset="0"/>
              </a:rPr>
              <a:t>(2015)</a:t>
            </a:r>
            <a:r>
              <a:rPr lang="zh-CN" altLang="en-US" dirty="0">
                <a:latin typeface="Times New Roman" panose="02020603050405020304" pitchFamily="18" charset="0"/>
                <a:ea typeface="黑体" panose="02010609060101010101" pitchFamily="49" charset="-122"/>
                <a:cs typeface="Times New Roman" panose="02020603050405020304" pitchFamily="18" charset="0"/>
              </a:rPr>
              <a:t>使用降雨量随机生成模型改进买方所在地的天气指标预测，比传统的加权方法更好地降低了空间基差风险</a:t>
            </a:r>
          </a:p>
        </p:txBody>
      </p:sp>
      <p:sp>
        <p:nvSpPr>
          <p:cNvPr id="14" name="矩形: 圆角 13">
            <a:extLst>
              <a:ext uri="{FF2B5EF4-FFF2-40B4-BE49-F238E27FC236}">
                <a16:creationId xmlns:a16="http://schemas.microsoft.com/office/drawing/2014/main" id="{CF6A9C44-1462-4ECB-85CE-6971676B0D2F}"/>
              </a:ext>
            </a:extLst>
          </p:cNvPr>
          <p:cNvSpPr/>
          <p:nvPr/>
        </p:nvSpPr>
        <p:spPr>
          <a:xfrm>
            <a:off x="260985" y="2868928"/>
            <a:ext cx="1438275" cy="331471"/>
          </a:xfrm>
          <a:prstGeom prst="roundRect">
            <a:avLst>
              <a:gd name="adj" fmla="val 41166"/>
            </a:avLst>
          </a:prstGeom>
          <a:solidFill>
            <a:srgbClr val="0755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BD1F769E-4B9F-4A06-8242-458220D417F8}"/>
              </a:ext>
            </a:extLst>
          </p:cNvPr>
          <p:cNvSpPr txBox="1"/>
          <p:nvPr/>
        </p:nvSpPr>
        <p:spPr>
          <a:xfrm>
            <a:off x="228599" y="1033670"/>
            <a:ext cx="2219399" cy="4273414"/>
          </a:xfrm>
          <a:prstGeom prst="rect">
            <a:avLst/>
          </a:prstGeom>
          <a:noFill/>
        </p:spPr>
        <p:txBody>
          <a:bodyPr wrap="square" rtlCol="0">
            <a:spAutoFit/>
          </a:bodyPr>
          <a:lstStyle/>
          <a:p>
            <a:pPr>
              <a:lnSpc>
                <a:spcPct val="125000"/>
              </a:lnSpc>
              <a:spcAft>
                <a:spcPts val="300"/>
              </a:spcAft>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1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天气风险</a:t>
            </a:r>
            <a:endPar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75000"/>
                  </a:schemeClr>
                </a:solidFill>
                <a:latin typeface="微软雅黑" panose="020B0503020204020204" pitchFamily="34" charset="-122"/>
                <a:ea typeface="微软雅黑" panose="020B0503020204020204" pitchFamily="34" charset="-122"/>
              </a:rPr>
              <a:t>2 </a:t>
            </a:r>
            <a:r>
              <a:rPr lang="zh-CN" altLang="en-US" sz="1800" dirty="0">
                <a:solidFill>
                  <a:schemeClr val="accent1">
                    <a:lumMod val="75000"/>
                  </a:schemeClr>
                </a:solidFill>
                <a:latin typeface="微软雅黑" panose="020B0503020204020204" pitchFamily="34" charset="-122"/>
                <a:ea typeface="微软雅黑" panose="020B0503020204020204" pitchFamily="34" charset="-122"/>
              </a:rPr>
              <a:t>文献研究与进展</a:t>
            </a:r>
            <a:endParaRPr lang="en-US" altLang="zh-CN" sz="18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特征分析（天气敏感性分析和天气衍生品名片式介绍）</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衍生品定价模型研究</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bg1"/>
                </a:solidFill>
                <a:latin typeface="微软雅黑" panose="020B0503020204020204" pitchFamily="34" charset="-122"/>
                <a:ea typeface="微软雅黑" panose="020B0503020204020204" pitchFamily="34" charset="-122"/>
              </a:rPr>
              <a:t>买方视角研究</a:t>
            </a:r>
            <a:endParaRPr lang="en-US" altLang="zh-CN" sz="1300" dirty="0">
              <a:solidFill>
                <a:schemeClr val="bg1"/>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卖方视角研究</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总结</a:t>
            </a:r>
            <a:endParaRPr lang="en-US" altLang="zh-CN" sz="13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3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关于本篇论文</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4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关联文献</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5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进一步研究设想</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6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参考文献</a:t>
            </a:r>
            <a:endPar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9705067"/>
      </p:ext>
    </p:extLst>
  </p:cSld>
  <p:clrMapOvr>
    <a:masterClrMapping/>
  </p:clrMapOvr>
  <p:transition spd="med">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813AB6-0F14-4058-BA7E-C810CE9AA258}"/>
              </a:ext>
            </a:extLst>
          </p:cNvPr>
          <p:cNvSpPr>
            <a:spLocks noGrp="1"/>
          </p:cNvSpPr>
          <p:nvPr>
            <p:ph type="dt" sz="half" idx="10"/>
          </p:nvPr>
        </p:nvSpPr>
        <p:spPr/>
        <p:txBody>
          <a:bodyPr/>
          <a:lstStyle/>
          <a:p>
            <a:r>
              <a:rPr lang="en-US" altLang="zh-CN"/>
              <a:t>2021/10/20</a:t>
            </a:r>
            <a:endParaRPr lang="zh-CN" altLang="en-US"/>
          </a:p>
        </p:txBody>
      </p:sp>
      <p:sp>
        <p:nvSpPr>
          <p:cNvPr id="3" name="页脚占位符 2">
            <a:extLst>
              <a:ext uri="{FF2B5EF4-FFF2-40B4-BE49-F238E27FC236}">
                <a16:creationId xmlns:a16="http://schemas.microsoft.com/office/drawing/2014/main" id="{421B908B-C65E-428E-90CD-09AEC3133544}"/>
              </a:ext>
            </a:extLst>
          </p:cNvPr>
          <p:cNvSpPr>
            <a:spLocks noGrp="1"/>
          </p:cNvSpPr>
          <p:nvPr>
            <p:ph type="ftr" sz="quarter" idx="11"/>
          </p:nvPr>
        </p:nvSpPr>
        <p:spPr/>
        <p:txBody>
          <a:bodyPr/>
          <a:lstStyle/>
          <a:p>
            <a:r>
              <a:rPr lang="zh-CN" altLang="en-US" dirty="0"/>
              <a:t>吴成诚</a:t>
            </a:r>
          </a:p>
        </p:txBody>
      </p:sp>
      <p:sp>
        <p:nvSpPr>
          <p:cNvPr id="4" name="灯片编号占位符 3">
            <a:extLst>
              <a:ext uri="{FF2B5EF4-FFF2-40B4-BE49-F238E27FC236}">
                <a16:creationId xmlns:a16="http://schemas.microsoft.com/office/drawing/2014/main" id="{5B254E57-8A5A-40FD-852D-65397C0E897D}"/>
              </a:ext>
            </a:extLst>
          </p:cNvPr>
          <p:cNvSpPr>
            <a:spLocks noGrp="1"/>
          </p:cNvSpPr>
          <p:nvPr>
            <p:ph type="sldNum" sz="quarter" idx="12"/>
          </p:nvPr>
        </p:nvSpPr>
        <p:spPr/>
        <p:txBody>
          <a:bodyPr/>
          <a:lstStyle/>
          <a:p>
            <a:fld id="{142560FF-31B5-47AC-BEE7-BE50626B527A}" type="slidenum">
              <a:rPr lang="zh-CN" altLang="en-US" smtClean="0"/>
              <a:t>21</a:t>
            </a:fld>
            <a:endParaRPr lang="zh-CN" altLang="en-US" dirty="0"/>
          </a:p>
        </p:txBody>
      </p:sp>
      <p:cxnSp>
        <p:nvCxnSpPr>
          <p:cNvPr id="9" name="直接连接符 8">
            <a:extLst>
              <a:ext uri="{FF2B5EF4-FFF2-40B4-BE49-F238E27FC236}">
                <a16:creationId xmlns:a16="http://schemas.microsoft.com/office/drawing/2014/main" id="{C3C43078-9CF8-41E5-B193-A4C9F3450725}"/>
              </a:ext>
            </a:extLst>
          </p:cNvPr>
          <p:cNvCxnSpPr>
            <a:cxnSpLocks/>
          </p:cNvCxnSpPr>
          <p:nvPr/>
        </p:nvCxnSpPr>
        <p:spPr>
          <a:xfrm>
            <a:off x="2448000" y="1080000"/>
            <a:ext cx="0" cy="471267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53FA9C3-E26F-4F14-8D64-FF51EAFE94F1}"/>
              </a:ext>
            </a:extLst>
          </p:cNvPr>
          <p:cNvSpPr txBox="1"/>
          <p:nvPr/>
        </p:nvSpPr>
        <p:spPr>
          <a:xfrm>
            <a:off x="2771479" y="1033670"/>
            <a:ext cx="9058569" cy="523220"/>
          </a:xfrm>
          <a:prstGeom prst="rect">
            <a:avLst/>
          </a:prstGeom>
          <a:noFill/>
        </p:spPr>
        <p:txBody>
          <a:bodyPr wrap="square" rtlCol="0">
            <a:spAutoFit/>
          </a:bodyPr>
          <a:lstStyle/>
          <a:p>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2.4  </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卖方视角研究</a:t>
            </a:r>
          </a:p>
        </p:txBody>
      </p:sp>
      <p:sp>
        <p:nvSpPr>
          <p:cNvPr id="11" name="文本框 10">
            <a:extLst>
              <a:ext uri="{FF2B5EF4-FFF2-40B4-BE49-F238E27FC236}">
                <a16:creationId xmlns:a16="http://schemas.microsoft.com/office/drawing/2014/main" id="{D046ED31-6A59-48D8-8C98-066B4BC7D4E5}"/>
              </a:ext>
            </a:extLst>
          </p:cNvPr>
          <p:cNvSpPr txBox="1"/>
          <p:nvPr/>
        </p:nvSpPr>
        <p:spPr>
          <a:xfrm>
            <a:off x="2903456" y="1851439"/>
            <a:ext cx="8785780" cy="2492990"/>
          </a:xfrm>
          <a:prstGeom prst="rect">
            <a:avLst/>
          </a:prstGeom>
          <a:noFill/>
        </p:spPr>
        <p:txBody>
          <a:bodyPr wrap="square" rtlCol="0">
            <a:spAutoFit/>
          </a:bodyPr>
          <a:lstStyle/>
          <a:p>
            <a:pPr>
              <a:spcBef>
                <a:spcPts val="1200"/>
              </a:spcBef>
              <a:spcAft>
                <a:spcPts val="600"/>
              </a:spcAft>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在这类研究中，卖方的类</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中心化</a:t>
            </a:r>
            <a:r>
              <a:rPr lang="zh-CN" altLang="en-US" dirty="0">
                <a:latin typeface="Times New Roman" panose="02020603050405020304" pitchFamily="18" charset="0"/>
                <a:ea typeface="黑体" panose="02010609060101010101" pitchFamily="49" charset="-122"/>
                <a:cs typeface="Times New Roman" panose="02020603050405020304" pitchFamily="18" charset="0"/>
              </a:rPr>
              <a:t>风险承担者的角色属性，使得研究者绕不开其中的组合问题，研究对象必须从一元上升到多元。</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a:spcBef>
                <a:spcPts val="1200"/>
              </a:spcBef>
              <a:spcAft>
                <a:spcPts val="600"/>
              </a:spcAft>
            </a:pPr>
            <a:r>
              <a:rPr lang="zh-CN" altLang="en-US" dirty="0">
                <a:latin typeface="Times New Roman" panose="02020603050405020304" pitchFamily="18" charset="0"/>
                <a:ea typeface="黑体" panose="02010609060101010101" pitchFamily="49" charset="-122"/>
                <a:cs typeface="Times New Roman" panose="02020603050405020304" pitchFamily="18" charset="0"/>
              </a:rPr>
              <a:t>企业为转嫁生产活动中的天气风险，根据需要购买某地的某个天气指数产品；但对于合约的售卖者来说，面对的是不同地区的买方，销售出去的</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各种</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类型、城市、方向</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看多或看空</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、数量的天气衍生品合约，天然</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构成一个组合</a:t>
            </a:r>
            <a:endParaRPr lang="en-US" altLang="zh-CN" b="1" dirty="0">
              <a:latin typeface="Times New Roman" panose="02020603050405020304" pitchFamily="18" charset="0"/>
              <a:ea typeface="黑体" panose="02010609060101010101" pitchFamily="49" charset="-122"/>
              <a:cs typeface="Times New Roman" panose="02020603050405020304" pitchFamily="18" charset="0"/>
            </a:endParaRPr>
          </a:p>
          <a:p>
            <a:pPr>
              <a:spcBef>
                <a:spcPts val="1200"/>
              </a:spcBef>
              <a:spcAft>
                <a:spcPts val="600"/>
              </a:spcAft>
            </a:pPr>
            <a:r>
              <a:rPr lang="en-US" altLang="zh-CN"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或者说，这些合约所各自代表的未来潜在损失，构成了一个总损失的概念，这就是组合问题。</a:t>
            </a:r>
          </a:p>
        </p:txBody>
      </p:sp>
      <p:sp>
        <p:nvSpPr>
          <p:cNvPr id="14" name="矩形: 圆角 13">
            <a:extLst>
              <a:ext uri="{FF2B5EF4-FFF2-40B4-BE49-F238E27FC236}">
                <a16:creationId xmlns:a16="http://schemas.microsoft.com/office/drawing/2014/main" id="{CF6A9C44-1462-4ECB-85CE-6971676B0D2F}"/>
              </a:ext>
            </a:extLst>
          </p:cNvPr>
          <p:cNvSpPr/>
          <p:nvPr/>
        </p:nvSpPr>
        <p:spPr>
          <a:xfrm>
            <a:off x="260985" y="3155948"/>
            <a:ext cx="1438275" cy="331471"/>
          </a:xfrm>
          <a:prstGeom prst="roundRect">
            <a:avLst>
              <a:gd name="adj" fmla="val 41166"/>
            </a:avLst>
          </a:prstGeom>
          <a:solidFill>
            <a:srgbClr val="0755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BD1F769E-4B9F-4A06-8242-458220D417F8}"/>
              </a:ext>
            </a:extLst>
          </p:cNvPr>
          <p:cNvSpPr txBox="1"/>
          <p:nvPr/>
        </p:nvSpPr>
        <p:spPr>
          <a:xfrm>
            <a:off x="228599" y="1033670"/>
            <a:ext cx="2219399" cy="4273414"/>
          </a:xfrm>
          <a:prstGeom prst="rect">
            <a:avLst/>
          </a:prstGeom>
          <a:noFill/>
        </p:spPr>
        <p:txBody>
          <a:bodyPr wrap="square" rtlCol="0">
            <a:spAutoFit/>
          </a:bodyPr>
          <a:lstStyle/>
          <a:p>
            <a:pPr>
              <a:lnSpc>
                <a:spcPct val="125000"/>
              </a:lnSpc>
              <a:spcAft>
                <a:spcPts val="300"/>
              </a:spcAft>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1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天气风险</a:t>
            </a:r>
            <a:endPar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75000"/>
                  </a:schemeClr>
                </a:solidFill>
                <a:latin typeface="微软雅黑" panose="020B0503020204020204" pitchFamily="34" charset="-122"/>
                <a:ea typeface="微软雅黑" panose="020B0503020204020204" pitchFamily="34" charset="-122"/>
              </a:rPr>
              <a:t>2 </a:t>
            </a:r>
            <a:r>
              <a:rPr lang="zh-CN" altLang="en-US" sz="1800" dirty="0">
                <a:solidFill>
                  <a:schemeClr val="accent1">
                    <a:lumMod val="75000"/>
                  </a:schemeClr>
                </a:solidFill>
                <a:latin typeface="微软雅黑" panose="020B0503020204020204" pitchFamily="34" charset="-122"/>
                <a:ea typeface="微软雅黑" panose="020B0503020204020204" pitchFamily="34" charset="-122"/>
              </a:rPr>
              <a:t>文献研究与进展</a:t>
            </a:r>
            <a:endParaRPr lang="en-US" altLang="zh-CN" sz="18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特征分析（天气敏感性分析和天气衍生品名片式介绍）</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衍生品定价模型研究</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买方视角研究</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bg1"/>
                </a:solidFill>
                <a:latin typeface="微软雅黑" panose="020B0503020204020204" pitchFamily="34" charset="-122"/>
                <a:ea typeface="微软雅黑" panose="020B0503020204020204" pitchFamily="34" charset="-122"/>
              </a:rPr>
              <a:t>卖方视角研究</a:t>
            </a:r>
            <a:endParaRPr lang="en-US" altLang="zh-CN" sz="1300" dirty="0">
              <a:solidFill>
                <a:schemeClr val="bg1"/>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总结</a:t>
            </a:r>
            <a:endParaRPr lang="en-US" altLang="zh-CN" sz="13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3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关于本篇论文</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4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关联文献</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5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进一步研究设想</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6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参考文献</a:t>
            </a:r>
            <a:endPar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8024529"/>
      </p:ext>
    </p:extLst>
  </p:cSld>
  <p:clrMapOvr>
    <a:masterClrMapping/>
  </p:clrMapOvr>
  <p:transition spd="med">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813AB6-0F14-4058-BA7E-C810CE9AA258}"/>
              </a:ext>
            </a:extLst>
          </p:cNvPr>
          <p:cNvSpPr>
            <a:spLocks noGrp="1"/>
          </p:cNvSpPr>
          <p:nvPr>
            <p:ph type="dt" sz="half" idx="10"/>
          </p:nvPr>
        </p:nvSpPr>
        <p:spPr/>
        <p:txBody>
          <a:bodyPr/>
          <a:lstStyle/>
          <a:p>
            <a:r>
              <a:rPr lang="en-US" altLang="zh-CN"/>
              <a:t>2021/10/20</a:t>
            </a:r>
            <a:endParaRPr lang="zh-CN" altLang="en-US"/>
          </a:p>
        </p:txBody>
      </p:sp>
      <p:sp>
        <p:nvSpPr>
          <p:cNvPr id="3" name="页脚占位符 2">
            <a:extLst>
              <a:ext uri="{FF2B5EF4-FFF2-40B4-BE49-F238E27FC236}">
                <a16:creationId xmlns:a16="http://schemas.microsoft.com/office/drawing/2014/main" id="{421B908B-C65E-428E-90CD-09AEC3133544}"/>
              </a:ext>
            </a:extLst>
          </p:cNvPr>
          <p:cNvSpPr>
            <a:spLocks noGrp="1"/>
          </p:cNvSpPr>
          <p:nvPr>
            <p:ph type="ftr" sz="quarter" idx="11"/>
          </p:nvPr>
        </p:nvSpPr>
        <p:spPr/>
        <p:txBody>
          <a:bodyPr/>
          <a:lstStyle/>
          <a:p>
            <a:r>
              <a:rPr lang="zh-CN" altLang="en-US" dirty="0"/>
              <a:t>吴成诚</a:t>
            </a:r>
          </a:p>
        </p:txBody>
      </p:sp>
      <p:sp>
        <p:nvSpPr>
          <p:cNvPr id="4" name="灯片编号占位符 3">
            <a:extLst>
              <a:ext uri="{FF2B5EF4-FFF2-40B4-BE49-F238E27FC236}">
                <a16:creationId xmlns:a16="http://schemas.microsoft.com/office/drawing/2014/main" id="{5B254E57-8A5A-40FD-852D-65397C0E897D}"/>
              </a:ext>
            </a:extLst>
          </p:cNvPr>
          <p:cNvSpPr>
            <a:spLocks noGrp="1"/>
          </p:cNvSpPr>
          <p:nvPr>
            <p:ph type="sldNum" sz="quarter" idx="12"/>
          </p:nvPr>
        </p:nvSpPr>
        <p:spPr/>
        <p:txBody>
          <a:bodyPr/>
          <a:lstStyle/>
          <a:p>
            <a:fld id="{142560FF-31B5-47AC-BEE7-BE50626B527A}" type="slidenum">
              <a:rPr lang="zh-CN" altLang="en-US" smtClean="0"/>
              <a:t>22</a:t>
            </a:fld>
            <a:endParaRPr lang="zh-CN" altLang="en-US" dirty="0"/>
          </a:p>
        </p:txBody>
      </p:sp>
      <p:cxnSp>
        <p:nvCxnSpPr>
          <p:cNvPr id="9" name="直接连接符 8">
            <a:extLst>
              <a:ext uri="{FF2B5EF4-FFF2-40B4-BE49-F238E27FC236}">
                <a16:creationId xmlns:a16="http://schemas.microsoft.com/office/drawing/2014/main" id="{C3C43078-9CF8-41E5-B193-A4C9F3450725}"/>
              </a:ext>
            </a:extLst>
          </p:cNvPr>
          <p:cNvCxnSpPr>
            <a:cxnSpLocks/>
          </p:cNvCxnSpPr>
          <p:nvPr/>
        </p:nvCxnSpPr>
        <p:spPr>
          <a:xfrm>
            <a:off x="2448000" y="1080000"/>
            <a:ext cx="0" cy="471267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53FA9C3-E26F-4F14-8D64-FF51EAFE94F1}"/>
              </a:ext>
            </a:extLst>
          </p:cNvPr>
          <p:cNvSpPr txBox="1"/>
          <p:nvPr/>
        </p:nvSpPr>
        <p:spPr>
          <a:xfrm>
            <a:off x="2771479" y="1033670"/>
            <a:ext cx="9058569" cy="523220"/>
          </a:xfrm>
          <a:prstGeom prst="rect">
            <a:avLst/>
          </a:prstGeom>
          <a:noFill/>
        </p:spPr>
        <p:txBody>
          <a:bodyPr wrap="square" rtlCol="0">
            <a:spAutoFit/>
          </a:bodyPr>
          <a:lstStyle/>
          <a:p>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2.4  </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卖方视角研究</a:t>
            </a:r>
          </a:p>
        </p:txBody>
      </p:sp>
      <p:sp>
        <p:nvSpPr>
          <p:cNvPr id="11" name="文本框 10">
            <a:extLst>
              <a:ext uri="{FF2B5EF4-FFF2-40B4-BE49-F238E27FC236}">
                <a16:creationId xmlns:a16="http://schemas.microsoft.com/office/drawing/2014/main" id="{D046ED31-6A59-48D8-8C98-066B4BC7D4E5}"/>
              </a:ext>
            </a:extLst>
          </p:cNvPr>
          <p:cNvSpPr txBox="1"/>
          <p:nvPr/>
        </p:nvSpPr>
        <p:spPr>
          <a:xfrm>
            <a:off x="2903456" y="1851439"/>
            <a:ext cx="8785780" cy="2539157"/>
          </a:xfrm>
          <a:prstGeom prst="rect">
            <a:avLst/>
          </a:prstGeom>
          <a:noFill/>
        </p:spPr>
        <p:txBody>
          <a:bodyPr wrap="square" rtlCol="0">
            <a:spAutoFit/>
          </a:bodyPr>
          <a:lstStyle/>
          <a:p>
            <a:pPr marL="285750" indent="-285750">
              <a:spcBef>
                <a:spcPts val="1200"/>
              </a:spcBef>
              <a:spcAft>
                <a:spcPts val="600"/>
              </a:spcAft>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组合问题：异质性风险分散</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spcAft>
                <a:spcPts val="1200"/>
              </a:spcAft>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早期研究通过构造</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更加集成的衍生品空间组合</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，学者们证实提高集成度可以降低天气的异质性风险，间接说明农业天气风险通过集中到再保险公司得到有效管理的可行性</a:t>
            </a:r>
            <a:r>
              <a:rPr lang="en-US" altLang="zh-CN" dirty="0">
                <a:latin typeface="Times New Roman" panose="02020603050405020304" pitchFamily="18" charset="0"/>
                <a:ea typeface="黑体" panose="02010609060101010101" pitchFamily="49" charset="-122"/>
                <a:cs typeface="Times New Roman" panose="02020603050405020304" pitchFamily="18" charset="0"/>
              </a:rPr>
              <a:t>(Woodard</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dirty="0">
                <a:latin typeface="Times New Roman" panose="02020603050405020304" pitchFamily="18" charset="0"/>
                <a:ea typeface="黑体" panose="02010609060101010101" pitchFamily="49" charset="-122"/>
                <a:cs typeface="Times New Roman" panose="02020603050405020304" pitchFamily="18" charset="0"/>
              </a:rPr>
              <a:t>Garcia,  2008b)</a:t>
            </a:r>
          </a:p>
          <a:p>
            <a:pPr marL="742950" lvl="1" indent="-285750">
              <a:spcAft>
                <a:spcPts val="1200"/>
              </a:spcAft>
              <a:buFont typeface="Wingdings" panose="05000000000000000000" pitchFamily="2" charset="2"/>
              <a:buChar char=""/>
            </a:pPr>
            <a:r>
              <a:rPr lang="en-US" altLang="zh-CN" dirty="0">
                <a:latin typeface="Times New Roman" panose="02020603050405020304" pitchFamily="18" charset="0"/>
                <a:ea typeface="黑体" panose="02010609060101010101" pitchFamily="49" charset="-122"/>
                <a:cs typeface="Times New Roman" panose="02020603050405020304" pitchFamily="18" charset="0"/>
              </a:rPr>
              <a:t>Bodily</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dirty="0">
                <a:latin typeface="Times New Roman" panose="02020603050405020304" pitchFamily="18" charset="0"/>
                <a:ea typeface="黑体" panose="02010609060101010101" pitchFamily="49" charset="-122"/>
                <a:cs typeface="Times New Roman" panose="02020603050405020304" pitchFamily="18" charset="0"/>
              </a:rPr>
              <a:t>Coleman (2021)</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将不同标的</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气温、降水、霜冻等</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的天气衍生品进行组合，证明在恰当的组合结构下，相比售卖单一产品，衍生品售卖方的</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最优经济资本要求显著降低</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，意昧着卖方可以具有更高的风险承担水平，卖出更多衍生品合约</a:t>
            </a:r>
          </a:p>
        </p:txBody>
      </p:sp>
      <p:sp>
        <p:nvSpPr>
          <p:cNvPr id="14" name="矩形: 圆角 13">
            <a:extLst>
              <a:ext uri="{FF2B5EF4-FFF2-40B4-BE49-F238E27FC236}">
                <a16:creationId xmlns:a16="http://schemas.microsoft.com/office/drawing/2014/main" id="{CF6A9C44-1462-4ECB-85CE-6971676B0D2F}"/>
              </a:ext>
            </a:extLst>
          </p:cNvPr>
          <p:cNvSpPr/>
          <p:nvPr/>
        </p:nvSpPr>
        <p:spPr>
          <a:xfrm>
            <a:off x="260985" y="3155948"/>
            <a:ext cx="1438275" cy="331471"/>
          </a:xfrm>
          <a:prstGeom prst="roundRect">
            <a:avLst>
              <a:gd name="adj" fmla="val 41166"/>
            </a:avLst>
          </a:prstGeom>
          <a:solidFill>
            <a:srgbClr val="0755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BD1F769E-4B9F-4A06-8242-458220D417F8}"/>
              </a:ext>
            </a:extLst>
          </p:cNvPr>
          <p:cNvSpPr txBox="1"/>
          <p:nvPr/>
        </p:nvSpPr>
        <p:spPr>
          <a:xfrm>
            <a:off x="228599" y="1033670"/>
            <a:ext cx="2219399" cy="4273414"/>
          </a:xfrm>
          <a:prstGeom prst="rect">
            <a:avLst/>
          </a:prstGeom>
          <a:noFill/>
        </p:spPr>
        <p:txBody>
          <a:bodyPr wrap="square" rtlCol="0">
            <a:spAutoFit/>
          </a:bodyPr>
          <a:lstStyle/>
          <a:p>
            <a:pPr>
              <a:lnSpc>
                <a:spcPct val="125000"/>
              </a:lnSpc>
              <a:spcAft>
                <a:spcPts val="300"/>
              </a:spcAft>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1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天气风险</a:t>
            </a:r>
            <a:endPar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75000"/>
                  </a:schemeClr>
                </a:solidFill>
                <a:latin typeface="微软雅黑" panose="020B0503020204020204" pitchFamily="34" charset="-122"/>
                <a:ea typeface="微软雅黑" panose="020B0503020204020204" pitchFamily="34" charset="-122"/>
              </a:rPr>
              <a:t>2 </a:t>
            </a:r>
            <a:r>
              <a:rPr lang="zh-CN" altLang="en-US" sz="1800" dirty="0">
                <a:solidFill>
                  <a:schemeClr val="accent1">
                    <a:lumMod val="75000"/>
                  </a:schemeClr>
                </a:solidFill>
                <a:latin typeface="微软雅黑" panose="020B0503020204020204" pitchFamily="34" charset="-122"/>
                <a:ea typeface="微软雅黑" panose="020B0503020204020204" pitchFamily="34" charset="-122"/>
              </a:rPr>
              <a:t>文献研究与进展</a:t>
            </a:r>
            <a:endParaRPr lang="en-US" altLang="zh-CN" sz="18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特征分析（天气敏感性分析和天气衍生品名片式介绍）</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衍生品定价模型研究</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买方视角研究</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bg1"/>
                </a:solidFill>
                <a:latin typeface="微软雅黑" panose="020B0503020204020204" pitchFamily="34" charset="-122"/>
                <a:ea typeface="微软雅黑" panose="020B0503020204020204" pitchFamily="34" charset="-122"/>
              </a:rPr>
              <a:t>卖方视角研究</a:t>
            </a:r>
            <a:endParaRPr lang="en-US" altLang="zh-CN" sz="1300" dirty="0">
              <a:solidFill>
                <a:schemeClr val="bg1"/>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总结</a:t>
            </a:r>
            <a:endParaRPr lang="en-US" altLang="zh-CN" sz="13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3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关于本篇论文</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4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关联文献</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5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进一步研究设想</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6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参考文献</a:t>
            </a:r>
            <a:endPar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76115270"/>
      </p:ext>
    </p:extLst>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813AB6-0F14-4058-BA7E-C810CE9AA258}"/>
              </a:ext>
            </a:extLst>
          </p:cNvPr>
          <p:cNvSpPr>
            <a:spLocks noGrp="1"/>
          </p:cNvSpPr>
          <p:nvPr>
            <p:ph type="dt" sz="half" idx="10"/>
          </p:nvPr>
        </p:nvSpPr>
        <p:spPr/>
        <p:txBody>
          <a:bodyPr/>
          <a:lstStyle/>
          <a:p>
            <a:r>
              <a:rPr lang="en-US" altLang="zh-CN"/>
              <a:t>2021/10/20</a:t>
            </a:r>
            <a:endParaRPr lang="zh-CN" altLang="en-US"/>
          </a:p>
        </p:txBody>
      </p:sp>
      <p:sp>
        <p:nvSpPr>
          <p:cNvPr id="3" name="页脚占位符 2">
            <a:extLst>
              <a:ext uri="{FF2B5EF4-FFF2-40B4-BE49-F238E27FC236}">
                <a16:creationId xmlns:a16="http://schemas.microsoft.com/office/drawing/2014/main" id="{421B908B-C65E-428E-90CD-09AEC3133544}"/>
              </a:ext>
            </a:extLst>
          </p:cNvPr>
          <p:cNvSpPr>
            <a:spLocks noGrp="1"/>
          </p:cNvSpPr>
          <p:nvPr>
            <p:ph type="ftr" sz="quarter" idx="11"/>
          </p:nvPr>
        </p:nvSpPr>
        <p:spPr/>
        <p:txBody>
          <a:bodyPr/>
          <a:lstStyle/>
          <a:p>
            <a:r>
              <a:rPr lang="zh-CN" altLang="en-US" dirty="0"/>
              <a:t>吴成诚</a:t>
            </a:r>
          </a:p>
        </p:txBody>
      </p:sp>
      <p:sp>
        <p:nvSpPr>
          <p:cNvPr id="4" name="灯片编号占位符 3">
            <a:extLst>
              <a:ext uri="{FF2B5EF4-FFF2-40B4-BE49-F238E27FC236}">
                <a16:creationId xmlns:a16="http://schemas.microsoft.com/office/drawing/2014/main" id="{5B254E57-8A5A-40FD-852D-65397C0E897D}"/>
              </a:ext>
            </a:extLst>
          </p:cNvPr>
          <p:cNvSpPr>
            <a:spLocks noGrp="1"/>
          </p:cNvSpPr>
          <p:nvPr>
            <p:ph type="sldNum" sz="quarter" idx="12"/>
          </p:nvPr>
        </p:nvSpPr>
        <p:spPr/>
        <p:txBody>
          <a:bodyPr/>
          <a:lstStyle/>
          <a:p>
            <a:fld id="{142560FF-31B5-47AC-BEE7-BE50626B527A}" type="slidenum">
              <a:rPr lang="zh-CN" altLang="en-US" smtClean="0"/>
              <a:t>23</a:t>
            </a:fld>
            <a:endParaRPr lang="zh-CN" altLang="en-US" dirty="0"/>
          </a:p>
        </p:txBody>
      </p:sp>
      <p:cxnSp>
        <p:nvCxnSpPr>
          <p:cNvPr id="9" name="直接连接符 8">
            <a:extLst>
              <a:ext uri="{FF2B5EF4-FFF2-40B4-BE49-F238E27FC236}">
                <a16:creationId xmlns:a16="http://schemas.microsoft.com/office/drawing/2014/main" id="{C3C43078-9CF8-41E5-B193-A4C9F3450725}"/>
              </a:ext>
            </a:extLst>
          </p:cNvPr>
          <p:cNvCxnSpPr>
            <a:cxnSpLocks/>
          </p:cNvCxnSpPr>
          <p:nvPr/>
        </p:nvCxnSpPr>
        <p:spPr>
          <a:xfrm>
            <a:off x="2448000" y="1080000"/>
            <a:ext cx="0" cy="471267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53FA9C3-E26F-4F14-8D64-FF51EAFE94F1}"/>
              </a:ext>
            </a:extLst>
          </p:cNvPr>
          <p:cNvSpPr txBox="1"/>
          <p:nvPr/>
        </p:nvSpPr>
        <p:spPr>
          <a:xfrm>
            <a:off x="2771479" y="1033670"/>
            <a:ext cx="9058569" cy="523220"/>
          </a:xfrm>
          <a:prstGeom prst="rect">
            <a:avLst/>
          </a:prstGeom>
          <a:noFill/>
        </p:spPr>
        <p:txBody>
          <a:bodyPr wrap="square" rtlCol="0">
            <a:spAutoFit/>
          </a:bodyPr>
          <a:lstStyle/>
          <a:p>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2.4  </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卖方视角研究</a:t>
            </a:r>
          </a:p>
        </p:txBody>
      </p:sp>
      <p:sp>
        <p:nvSpPr>
          <p:cNvPr id="11" name="文本框 10">
            <a:extLst>
              <a:ext uri="{FF2B5EF4-FFF2-40B4-BE49-F238E27FC236}">
                <a16:creationId xmlns:a16="http://schemas.microsoft.com/office/drawing/2014/main" id="{D046ED31-6A59-48D8-8C98-066B4BC7D4E5}"/>
              </a:ext>
            </a:extLst>
          </p:cNvPr>
          <p:cNvSpPr txBox="1"/>
          <p:nvPr/>
        </p:nvSpPr>
        <p:spPr>
          <a:xfrm>
            <a:off x="2903456" y="1851439"/>
            <a:ext cx="8785780" cy="1708160"/>
          </a:xfrm>
          <a:prstGeom prst="rect">
            <a:avLst/>
          </a:prstGeom>
          <a:noFill/>
        </p:spPr>
        <p:txBody>
          <a:bodyPr wrap="square" rtlCol="0">
            <a:spAutoFit/>
          </a:bodyPr>
          <a:lstStyle/>
          <a:p>
            <a:pPr marL="285750" indent="-285750">
              <a:spcBef>
                <a:spcPts val="1200"/>
              </a:spcBef>
              <a:spcAft>
                <a:spcPts val="600"/>
              </a:spcAft>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组合问题：系统性风险凸显（相依结构）</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spcAft>
                <a:spcPts val="1200"/>
              </a:spcAft>
              <a:buFont typeface="Wingdings" panose="05000000000000000000" pitchFamily="2" charset="2"/>
              <a:buChar char=""/>
            </a:pPr>
            <a:r>
              <a:rPr lang="en-US" altLang="zh-CN" dirty="0">
                <a:latin typeface="Times New Roman" panose="02020603050405020304" pitchFamily="18" charset="0"/>
                <a:ea typeface="黑体" panose="02010609060101010101" pitchFamily="49" charset="-122"/>
                <a:cs typeface="Times New Roman" panose="02020603050405020304" pitchFamily="18" charset="0"/>
              </a:rPr>
              <a:t>Erhardt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dirty="0">
                <a:latin typeface="Times New Roman" panose="02020603050405020304" pitchFamily="18" charset="0"/>
                <a:ea typeface="黑体" panose="02010609060101010101" pitchFamily="49" charset="-122"/>
                <a:cs typeface="Times New Roman" panose="02020603050405020304" pitchFamily="18" charset="0"/>
              </a:rPr>
              <a:t>Engler(2018)</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在对气温数据的模拟中加入空间相依，证明气温的相关性会传导到天气指数中，并指出在研究指数组合时使用空间相依建模方法的必要性，否则将低估系统性风险</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spcAft>
                <a:spcPts val="1200"/>
              </a:spcAft>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因子</a:t>
            </a:r>
            <a:r>
              <a:rPr lang="en-US" altLang="zh-CN" dirty="0">
                <a:latin typeface="Times New Roman" panose="02020603050405020304" pitchFamily="18" charset="0"/>
                <a:ea typeface="黑体" panose="02010609060101010101" pitchFamily="49" charset="-122"/>
                <a:cs typeface="Times New Roman" panose="02020603050405020304" pitchFamily="18" charset="0"/>
              </a:rPr>
              <a:t>Copula</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空间偏相依模型与农业系统性风险度量（张译元和孟生旺，</a:t>
            </a:r>
            <a:r>
              <a:rPr lang="en-US" altLang="zh-CN" dirty="0">
                <a:latin typeface="Times New Roman" panose="02020603050405020304" pitchFamily="18" charset="0"/>
                <a:ea typeface="黑体" panose="02010609060101010101" pitchFamily="49" charset="-122"/>
                <a:cs typeface="Times New Roman" panose="02020603050405020304" pitchFamily="18" charset="0"/>
              </a:rPr>
              <a:t>2021 </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4" name="矩形: 圆角 13">
            <a:extLst>
              <a:ext uri="{FF2B5EF4-FFF2-40B4-BE49-F238E27FC236}">
                <a16:creationId xmlns:a16="http://schemas.microsoft.com/office/drawing/2014/main" id="{CF6A9C44-1462-4ECB-85CE-6971676B0D2F}"/>
              </a:ext>
            </a:extLst>
          </p:cNvPr>
          <p:cNvSpPr/>
          <p:nvPr/>
        </p:nvSpPr>
        <p:spPr>
          <a:xfrm>
            <a:off x="260985" y="3155948"/>
            <a:ext cx="1438275" cy="331471"/>
          </a:xfrm>
          <a:prstGeom prst="roundRect">
            <a:avLst>
              <a:gd name="adj" fmla="val 41166"/>
            </a:avLst>
          </a:prstGeom>
          <a:solidFill>
            <a:srgbClr val="0755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BD1F769E-4B9F-4A06-8242-458220D417F8}"/>
              </a:ext>
            </a:extLst>
          </p:cNvPr>
          <p:cNvSpPr txBox="1"/>
          <p:nvPr/>
        </p:nvSpPr>
        <p:spPr>
          <a:xfrm>
            <a:off x="228599" y="1033670"/>
            <a:ext cx="2219399" cy="4273414"/>
          </a:xfrm>
          <a:prstGeom prst="rect">
            <a:avLst/>
          </a:prstGeom>
          <a:noFill/>
        </p:spPr>
        <p:txBody>
          <a:bodyPr wrap="square" rtlCol="0">
            <a:spAutoFit/>
          </a:bodyPr>
          <a:lstStyle/>
          <a:p>
            <a:pPr>
              <a:lnSpc>
                <a:spcPct val="125000"/>
              </a:lnSpc>
              <a:spcAft>
                <a:spcPts val="300"/>
              </a:spcAft>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1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天气风险</a:t>
            </a:r>
            <a:endPar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75000"/>
                  </a:schemeClr>
                </a:solidFill>
                <a:latin typeface="微软雅黑" panose="020B0503020204020204" pitchFamily="34" charset="-122"/>
                <a:ea typeface="微软雅黑" panose="020B0503020204020204" pitchFamily="34" charset="-122"/>
              </a:rPr>
              <a:t>2 </a:t>
            </a:r>
            <a:r>
              <a:rPr lang="zh-CN" altLang="en-US" sz="1800" dirty="0">
                <a:solidFill>
                  <a:schemeClr val="accent1">
                    <a:lumMod val="75000"/>
                  </a:schemeClr>
                </a:solidFill>
                <a:latin typeface="微软雅黑" panose="020B0503020204020204" pitchFamily="34" charset="-122"/>
                <a:ea typeface="微软雅黑" panose="020B0503020204020204" pitchFamily="34" charset="-122"/>
              </a:rPr>
              <a:t>文献研究与进展</a:t>
            </a:r>
            <a:endParaRPr lang="en-US" altLang="zh-CN" sz="18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特征分析（天气敏感性分析和天气衍生品名片式介绍）</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衍生品定价模型研究</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买方视角研究</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bg1"/>
                </a:solidFill>
                <a:latin typeface="微软雅黑" panose="020B0503020204020204" pitchFamily="34" charset="-122"/>
                <a:ea typeface="微软雅黑" panose="020B0503020204020204" pitchFamily="34" charset="-122"/>
              </a:rPr>
              <a:t>卖方视角研究</a:t>
            </a:r>
            <a:endParaRPr lang="en-US" altLang="zh-CN" sz="1300" dirty="0">
              <a:solidFill>
                <a:schemeClr val="bg1"/>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总结</a:t>
            </a:r>
            <a:endParaRPr lang="en-US" altLang="zh-CN" sz="13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3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关于本篇论文</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4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关联文献</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5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进一步研究设想</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6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参考文献</a:t>
            </a:r>
            <a:endPar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14474584"/>
      </p:ext>
    </p:extLst>
  </p:cSld>
  <p:clrMapOvr>
    <a:masterClrMapping/>
  </p:clrMapOvr>
  <p:transition spd="med">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813AB6-0F14-4058-BA7E-C810CE9AA258}"/>
              </a:ext>
            </a:extLst>
          </p:cNvPr>
          <p:cNvSpPr>
            <a:spLocks noGrp="1"/>
          </p:cNvSpPr>
          <p:nvPr>
            <p:ph type="dt" sz="half" idx="10"/>
          </p:nvPr>
        </p:nvSpPr>
        <p:spPr/>
        <p:txBody>
          <a:bodyPr/>
          <a:lstStyle/>
          <a:p>
            <a:r>
              <a:rPr lang="en-US" altLang="zh-CN"/>
              <a:t>2021/10/20</a:t>
            </a:r>
            <a:endParaRPr lang="zh-CN" altLang="en-US"/>
          </a:p>
        </p:txBody>
      </p:sp>
      <p:sp>
        <p:nvSpPr>
          <p:cNvPr id="3" name="页脚占位符 2">
            <a:extLst>
              <a:ext uri="{FF2B5EF4-FFF2-40B4-BE49-F238E27FC236}">
                <a16:creationId xmlns:a16="http://schemas.microsoft.com/office/drawing/2014/main" id="{421B908B-C65E-428E-90CD-09AEC3133544}"/>
              </a:ext>
            </a:extLst>
          </p:cNvPr>
          <p:cNvSpPr>
            <a:spLocks noGrp="1"/>
          </p:cNvSpPr>
          <p:nvPr>
            <p:ph type="ftr" sz="quarter" idx="11"/>
          </p:nvPr>
        </p:nvSpPr>
        <p:spPr/>
        <p:txBody>
          <a:bodyPr/>
          <a:lstStyle/>
          <a:p>
            <a:r>
              <a:rPr lang="zh-CN" altLang="en-US" dirty="0"/>
              <a:t>吴成诚</a:t>
            </a:r>
          </a:p>
        </p:txBody>
      </p:sp>
      <p:sp>
        <p:nvSpPr>
          <p:cNvPr id="4" name="灯片编号占位符 3">
            <a:extLst>
              <a:ext uri="{FF2B5EF4-FFF2-40B4-BE49-F238E27FC236}">
                <a16:creationId xmlns:a16="http://schemas.microsoft.com/office/drawing/2014/main" id="{5B254E57-8A5A-40FD-852D-65397C0E897D}"/>
              </a:ext>
            </a:extLst>
          </p:cNvPr>
          <p:cNvSpPr>
            <a:spLocks noGrp="1"/>
          </p:cNvSpPr>
          <p:nvPr>
            <p:ph type="sldNum" sz="quarter" idx="12"/>
          </p:nvPr>
        </p:nvSpPr>
        <p:spPr/>
        <p:txBody>
          <a:bodyPr/>
          <a:lstStyle/>
          <a:p>
            <a:fld id="{142560FF-31B5-47AC-BEE7-BE50626B527A}" type="slidenum">
              <a:rPr lang="zh-CN" altLang="en-US" smtClean="0"/>
              <a:t>24</a:t>
            </a:fld>
            <a:endParaRPr lang="zh-CN" altLang="en-US" dirty="0"/>
          </a:p>
        </p:txBody>
      </p:sp>
      <p:cxnSp>
        <p:nvCxnSpPr>
          <p:cNvPr id="9" name="直接连接符 8">
            <a:extLst>
              <a:ext uri="{FF2B5EF4-FFF2-40B4-BE49-F238E27FC236}">
                <a16:creationId xmlns:a16="http://schemas.microsoft.com/office/drawing/2014/main" id="{C3C43078-9CF8-41E5-B193-A4C9F3450725}"/>
              </a:ext>
            </a:extLst>
          </p:cNvPr>
          <p:cNvCxnSpPr>
            <a:cxnSpLocks/>
          </p:cNvCxnSpPr>
          <p:nvPr/>
        </p:nvCxnSpPr>
        <p:spPr>
          <a:xfrm>
            <a:off x="2448000" y="1080000"/>
            <a:ext cx="0" cy="471267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53FA9C3-E26F-4F14-8D64-FF51EAFE94F1}"/>
              </a:ext>
            </a:extLst>
          </p:cNvPr>
          <p:cNvSpPr txBox="1"/>
          <p:nvPr/>
        </p:nvSpPr>
        <p:spPr>
          <a:xfrm>
            <a:off x="2771479" y="1033670"/>
            <a:ext cx="9058569" cy="523220"/>
          </a:xfrm>
          <a:prstGeom prst="rect">
            <a:avLst/>
          </a:prstGeom>
          <a:noFill/>
        </p:spPr>
        <p:txBody>
          <a:bodyPr wrap="square" rtlCol="0">
            <a:spAutoFit/>
          </a:bodyPr>
          <a:lstStyle/>
          <a:p>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2.5  </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总结</a:t>
            </a:r>
          </a:p>
        </p:txBody>
      </p:sp>
      <p:sp>
        <p:nvSpPr>
          <p:cNvPr id="11" name="文本框 10">
            <a:extLst>
              <a:ext uri="{FF2B5EF4-FFF2-40B4-BE49-F238E27FC236}">
                <a16:creationId xmlns:a16="http://schemas.microsoft.com/office/drawing/2014/main" id="{D046ED31-6A59-48D8-8C98-066B4BC7D4E5}"/>
              </a:ext>
            </a:extLst>
          </p:cNvPr>
          <p:cNvSpPr txBox="1"/>
          <p:nvPr/>
        </p:nvSpPr>
        <p:spPr>
          <a:xfrm>
            <a:off x="2903456" y="2037178"/>
            <a:ext cx="2354342" cy="1708160"/>
          </a:xfrm>
          <a:prstGeom prst="rect">
            <a:avLst/>
          </a:prstGeom>
          <a:noFill/>
        </p:spPr>
        <p:txBody>
          <a:bodyPr wrap="square" rtlCol="0">
            <a:spAutoFit/>
          </a:bodyPr>
          <a:lstStyle/>
          <a:p>
            <a:pPr marL="285750" indent="-285750">
              <a:spcBef>
                <a:spcPts val="1200"/>
              </a:spcBef>
              <a:spcAft>
                <a:spcPts val="600"/>
              </a:spcAft>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买方</a:t>
            </a:r>
            <a:br>
              <a:rPr lang="en-US" altLang="zh-CN" dirty="0">
                <a:latin typeface="Times New Roman" panose="02020603050405020304" pitchFamily="18" charset="0"/>
                <a:ea typeface="黑体" panose="02010609060101010101" pitchFamily="49" charset="-122"/>
                <a:cs typeface="Times New Roman" panose="02020603050405020304" pitchFamily="18" charset="0"/>
              </a:rPr>
            </a:b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spcAft>
                <a:spcPts val="1200"/>
              </a:spcAft>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套期保值效率研究</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spcAft>
                <a:spcPts val="1200"/>
              </a:spcAft>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基差风险</a:t>
            </a:r>
          </a:p>
        </p:txBody>
      </p:sp>
      <p:sp>
        <p:nvSpPr>
          <p:cNvPr id="14" name="矩形: 圆角 13">
            <a:extLst>
              <a:ext uri="{FF2B5EF4-FFF2-40B4-BE49-F238E27FC236}">
                <a16:creationId xmlns:a16="http://schemas.microsoft.com/office/drawing/2014/main" id="{CF6A9C44-1462-4ECB-85CE-6971676B0D2F}"/>
              </a:ext>
            </a:extLst>
          </p:cNvPr>
          <p:cNvSpPr/>
          <p:nvPr/>
        </p:nvSpPr>
        <p:spPr>
          <a:xfrm>
            <a:off x="260985" y="3440428"/>
            <a:ext cx="800735" cy="331471"/>
          </a:xfrm>
          <a:prstGeom prst="roundRect">
            <a:avLst>
              <a:gd name="adj" fmla="val 41166"/>
            </a:avLst>
          </a:prstGeom>
          <a:solidFill>
            <a:srgbClr val="0755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BD1F769E-4B9F-4A06-8242-458220D417F8}"/>
              </a:ext>
            </a:extLst>
          </p:cNvPr>
          <p:cNvSpPr txBox="1"/>
          <p:nvPr/>
        </p:nvSpPr>
        <p:spPr>
          <a:xfrm>
            <a:off x="228599" y="1033670"/>
            <a:ext cx="2219399" cy="4273414"/>
          </a:xfrm>
          <a:prstGeom prst="rect">
            <a:avLst/>
          </a:prstGeom>
          <a:noFill/>
        </p:spPr>
        <p:txBody>
          <a:bodyPr wrap="square" rtlCol="0">
            <a:spAutoFit/>
          </a:bodyPr>
          <a:lstStyle/>
          <a:p>
            <a:pPr>
              <a:lnSpc>
                <a:spcPct val="125000"/>
              </a:lnSpc>
              <a:spcAft>
                <a:spcPts val="300"/>
              </a:spcAft>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1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天气风险</a:t>
            </a:r>
            <a:endPar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75000"/>
                  </a:schemeClr>
                </a:solidFill>
                <a:latin typeface="微软雅黑" panose="020B0503020204020204" pitchFamily="34" charset="-122"/>
                <a:ea typeface="微软雅黑" panose="020B0503020204020204" pitchFamily="34" charset="-122"/>
              </a:rPr>
              <a:t>2 </a:t>
            </a:r>
            <a:r>
              <a:rPr lang="zh-CN" altLang="en-US" sz="1800" dirty="0">
                <a:solidFill>
                  <a:schemeClr val="accent1">
                    <a:lumMod val="75000"/>
                  </a:schemeClr>
                </a:solidFill>
                <a:latin typeface="微软雅黑" panose="020B0503020204020204" pitchFamily="34" charset="-122"/>
                <a:ea typeface="微软雅黑" panose="020B0503020204020204" pitchFamily="34" charset="-122"/>
              </a:rPr>
              <a:t>文献研究与进展</a:t>
            </a:r>
            <a:endParaRPr lang="en-US" altLang="zh-CN" sz="18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特征分析（天气敏感性分析和天气衍生品名片式介绍）</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衍生品定价模型研究</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买方视角研究</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卖方视角研究</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bg1"/>
                </a:solidFill>
                <a:latin typeface="微软雅黑" panose="020B0503020204020204" pitchFamily="34" charset="-122"/>
                <a:ea typeface="微软雅黑" panose="020B0503020204020204" pitchFamily="34" charset="-122"/>
              </a:rPr>
              <a:t>总结</a:t>
            </a:r>
            <a:endParaRPr lang="en-US" altLang="zh-CN" sz="1300" dirty="0">
              <a:solidFill>
                <a:schemeClr val="bg1"/>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3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关于本篇论文</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4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关联文献</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5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进一步研究设想</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6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参考文献</a:t>
            </a:r>
            <a:endPar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7B32A486-FEC2-4E60-B85D-6B81E05B164F}"/>
              </a:ext>
            </a:extLst>
          </p:cNvPr>
          <p:cNvSpPr txBox="1"/>
          <p:nvPr/>
        </p:nvSpPr>
        <p:spPr>
          <a:xfrm>
            <a:off x="5927667" y="2037177"/>
            <a:ext cx="2354342" cy="2569934"/>
          </a:xfrm>
          <a:prstGeom prst="rect">
            <a:avLst/>
          </a:prstGeom>
          <a:noFill/>
        </p:spPr>
        <p:txBody>
          <a:bodyPr wrap="square" rtlCol="0">
            <a:spAutoFit/>
          </a:bodyPr>
          <a:lstStyle/>
          <a:p>
            <a:pPr marL="285750" indent="-285750">
              <a:spcBef>
                <a:spcPts val="1200"/>
              </a:spcBef>
              <a:spcAft>
                <a:spcPts val="600"/>
              </a:spcAft>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衍生品市场（环境）</a:t>
            </a:r>
            <a:br>
              <a:rPr lang="en-US" altLang="zh-CN" dirty="0">
                <a:latin typeface="Times New Roman" panose="02020603050405020304" pitchFamily="18" charset="0"/>
                <a:ea typeface="黑体" panose="02010609060101010101" pitchFamily="49" charset="-122"/>
                <a:cs typeface="Times New Roman" panose="02020603050405020304" pitchFamily="18" charset="0"/>
              </a:rPr>
            </a:b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spcAft>
                <a:spcPts val="1200"/>
              </a:spcAft>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名片式介绍</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spcAft>
                <a:spcPts val="1200"/>
              </a:spcAft>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行业天气敏感性分析</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spcAft>
                <a:spcPts val="1200"/>
              </a:spcAft>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定价原理研究</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spcAft>
                <a:spcPts val="1200"/>
              </a:spcAft>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定价模型研究</a:t>
            </a:r>
          </a:p>
        </p:txBody>
      </p:sp>
      <p:sp>
        <p:nvSpPr>
          <p:cNvPr id="13" name="文本框 12">
            <a:extLst>
              <a:ext uri="{FF2B5EF4-FFF2-40B4-BE49-F238E27FC236}">
                <a16:creationId xmlns:a16="http://schemas.microsoft.com/office/drawing/2014/main" id="{E9C36A44-E288-44ED-BE2F-20B5DB560B75}"/>
              </a:ext>
            </a:extLst>
          </p:cNvPr>
          <p:cNvSpPr txBox="1"/>
          <p:nvPr/>
        </p:nvSpPr>
        <p:spPr>
          <a:xfrm>
            <a:off x="9151910" y="2037176"/>
            <a:ext cx="2354342" cy="2539157"/>
          </a:xfrm>
          <a:prstGeom prst="rect">
            <a:avLst/>
          </a:prstGeom>
          <a:noFill/>
        </p:spPr>
        <p:txBody>
          <a:bodyPr wrap="square" rtlCol="0">
            <a:spAutoFit/>
          </a:bodyPr>
          <a:lstStyle/>
          <a:p>
            <a:pPr marL="285750" indent="-285750">
              <a:spcBef>
                <a:spcPts val="1200"/>
              </a:spcBef>
              <a:spcAft>
                <a:spcPts val="600"/>
              </a:spcAft>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卖方</a:t>
            </a:r>
            <a:br>
              <a:rPr lang="en-US" altLang="zh-CN" dirty="0">
                <a:latin typeface="Times New Roman" panose="02020603050405020304" pitchFamily="18" charset="0"/>
                <a:ea typeface="黑体" panose="02010609060101010101" pitchFamily="49" charset="-122"/>
                <a:cs typeface="Times New Roman" panose="02020603050405020304" pitchFamily="18" charset="0"/>
              </a:rPr>
            </a:b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spcAft>
                <a:spcPts val="1200"/>
              </a:spcAft>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组合问题：</a:t>
            </a:r>
            <a:br>
              <a:rPr lang="en-US" altLang="zh-CN" dirty="0">
                <a:latin typeface="Times New Roman" panose="02020603050405020304" pitchFamily="18" charset="0"/>
                <a:ea typeface="黑体" panose="02010609060101010101" pitchFamily="49" charset="-122"/>
                <a:cs typeface="Times New Roman" panose="02020603050405020304" pitchFamily="18" charset="0"/>
              </a:rPr>
            </a:br>
            <a:r>
              <a:rPr lang="zh-CN" altLang="en-US" dirty="0">
                <a:latin typeface="Times New Roman" panose="02020603050405020304" pitchFamily="18" charset="0"/>
                <a:ea typeface="黑体" panose="02010609060101010101" pitchFamily="49" charset="-122"/>
                <a:cs typeface="Times New Roman" panose="02020603050405020304" pitchFamily="18" charset="0"/>
              </a:rPr>
              <a:t>异质性风险分散</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spcAft>
                <a:spcPts val="1200"/>
              </a:spcAft>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组合问题：</a:t>
            </a:r>
            <a:br>
              <a:rPr lang="en-US" altLang="zh-CN" dirty="0">
                <a:latin typeface="Times New Roman" panose="02020603050405020304" pitchFamily="18" charset="0"/>
                <a:ea typeface="黑体" panose="02010609060101010101" pitchFamily="49" charset="-122"/>
                <a:cs typeface="Times New Roman" panose="02020603050405020304" pitchFamily="18" charset="0"/>
              </a:rPr>
            </a:br>
            <a:r>
              <a:rPr lang="zh-CN" altLang="en-US" dirty="0">
                <a:latin typeface="Times New Roman" panose="02020603050405020304" pitchFamily="18" charset="0"/>
                <a:ea typeface="黑体" panose="02010609060101010101" pitchFamily="49" charset="-122"/>
                <a:cs typeface="Times New Roman" panose="02020603050405020304" pitchFamily="18" charset="0"/>
              </a:rPr>
              <a:t>系统性风险凸显</a:t>
            </a:r>
          </a:p>
        </p:txBody>
      </p:sp>
      <p:sp>
        <p:nvSpPr>
          <p:cNvPr id="7" name="椭圆 6">
            <a:extLst>
              <a:ext uri="{FF2B5EF4-FFF2-40B4-BE49-F238E27FC236}">
                <a16:creationId xmlns:a16="http://schemas.microsoft.com/office/drawing/2014/main" id="{FD576708-ACCF-43F5-9747-0CA1C8379F51}"/>
              </a:ext>
            </a:extLst>
          </p:cNvPr>
          <p:cNvSpPr/>
          <p:nvPr/>
        </p:nvSpPr>
        <p:spPr>
          <a:xfrm>
            <a:off x="9368478" y="3525624"/>
            <a:ext cx="2222615" cy="1150071"/>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62351261"/>
      </p:ext>
    </p:extLst>
  </p:cSld>
  <p:clrMapOvr>
    <a:masterClrMapping/>
  </p:clrMapOvr>
  <p:transition spd="med">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813AB6-0F14-4058-BA7E-C810CE9AA258}"/>
              </a:ext>
            </a:extLst>
          </p:cNvPr>
          <p:cNvSpPr>
            <a:spLocks noGrp="1"/>
          </p:cNvSpPr>
          <p:nvPr>
            <p:ph type="dt" sz="half" idx="10"/>
          </p:nvPr>
        </p:nvSpPr>
        <p:spPr/>
        <p:txBody>
          <a:bodyPr/>
          <a:lstStyle/>
          <a:p>
            <a:r>
              <a:rPr lang="en-US" altLang="zh-CN"/>
              <a:t>2021/10/20</a:t>
            </a:r>
            <a:endParaRPr lang="zh-CN" altLang="en-US"/>
          </a:p>
        </p:txBody>
      </p:sp>
      <p:sp>
        <p:nvSpPr>
          <p:cNvPr id="3" name="页脚占位符 2">
            <a:extLst>
              <a:ext uri="{FF2B5EF4-FFF2-40B4-BE49-F238E27FC236}">
                <a16:creationId xmlns:a16="http://schemas.microsoft.com/office/drawing/2014/main" id="{421B908B-C65E-428E-90CD-09AEC3133544}"/>
              </a:ext>
            </a:extLst>
          </p:cNvPr>
          <p:cNvSpPr>
            <a:spLocks noGrp="1"/>
          </p:cNvSpPr>
          <p:nvPr>
            <p:ph type="ftr" sz="quarter" idx="11"/>
          </p:nvPr>
        </p:nvSpPr>
        <p:spPr/>
        <p:txBody>
          <a:bodyPr/>
          <a:lstStyle/>
          <a:p>
            <a:r>
              <a:rPr lang="zh-CN" altLang="en-US"/>
              <a:t>吴成诚</a:t>
            </a:r>
          </a:p>
        </p:txBody>
      </p:sp>
      <p:sp>
        <p:nvSpPr>
          <p:cNvPr id="4" name="灯片编号占位符 3">
            <a:extLst>
              <a:ext uri="{FF2B5EF4-FFF2-40B4-BE49-F238E27FC236}">
                <a16:creationId xmlns:a16="http://schemas.microsoft.com/office/drawing/2014/main" id="{5B254E57-8A5A-40FD-852D-65397C0E897D}"/>
              </a:ext>
            </a:extLst>
          </p:cNvPr>
          <p:cNvSpPr>
            <a:spLocks noGrp="1"/>
          </p:cNvSpPr>
          <p:nvPr>
            <p:ph type="sldNum" sz="quarter" idx="12"/>
          </p:nvPr>
        </p:nvSpPr>
        <p:spPr/>
        <p:txBody>
          <a:bodyPr/>
          <a:lstStyle/>
          <a:p>
            <a:fld id="{142560FF-31B5-47AC-BEE7-BE50626B527A}" type="slidenum">
              <a:rPr lang="zh-CN" altLang="en-US" smtClean="0"/>
              <a:t>25</a:t>
            </a:fld>
            <a:endParaRPr lang="zh-CN" altLang="en-US"/>
          </a:p>
        </p:txBody>
      </p:sp>
      <p:sp>
        <p:nvSpPr>
          <p:cNvPr id="5" name="矩形 4">
            <a:extLst>
              <a:ext uri="{FF2B5EF4-FFF2-40B4-BE49-F238E27FC236}">
                <a16:creationId xmlns:a16="http://schemas.microsoft.com/office/drawing/2014/main" id="{ECC254F3-B743-44DF-893D-78DF164818BC}"/>
              </a:ext>
            </a:extLst>
          </p:cNvPr>
          <p:cNvSpPr/>
          <p:nvPr/>
        </p:nvSpPr>
        <p:spPr>
          <a:xfrm>
            <a:off x="4438334" y="2598003"/>
            <a:ext cx="2956259" cy="830997"/>
          </a:xfrm>
          <a:prstGeom prst="rect">
            <a:avLst/>
          </a:prstGeom>
        </p:spPr>
        <p:txBody>
          <a:bodyPr wrap="none">
            <a:spAutoFit/>
          </a:bodyPr>
          <a:lstStyle/>
          <a:p>
            <a:pPr lvl="0"/>
            <a:r>
              <a:rPr lang="en-US" altLang="zh-CN" sz="4800" b="1" dirty="0">
                <a:solidFill>
                  <a:srgbClr val="0058A0"/>
                </a:solidFill>
                <a:ea typeface="黑体" panose="02010609060101010101" pitchFamily="49" charset="-122"/>
              </a:rPr>
              <a:t>3. </a:t>
            </a:r>
            <a:r>
              <a:rPr lang="zh-CN" altLang="en-US" sz="2800" dirty="0">
                <a:solidFill>
                  <a:prstClr val="black"/>
                </a:solidFill>
                <a:latin typeface="黑体" panose="02010609060101010101" pitchFamily="49" charset="-122"/>
                <a:ea typeface="黑体" panose="02010609060101010101" pitchFamily="49" charset="-122"/>
              </a:rPr>
              <a:t>关于本篇论文</a:t>
            </a:r>
            <a:endParaRPr lang="en-US" altLang="zh-CN" sz="2800" dirty="0">
              <a:solidFill>
                <a:prstClr val="black"/>
              </a:solidFill>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7E74A53C-354E-4925-998F-3643F159933E}"/>
              </a:ext>
            </a:extLst>
          </p:cNvPr>
          <p:cNvSpPr txBox="1"/>
          <p:nvPr/>
        </p:nvSpPr>
        <p:spPr>
          <a:xfrm>
            <a:off x="5051392" y="3429000"/>
            <a:ext cx="4114797" cy="923330"/>
          </a:xfrm>
          <a:prstGeom prst="rect">
            <a:avLst/>
          </a:prstGeom>
          <a:noFill/>
        </p:spPr>
        <p:txBody>
          <a:bodyPr wrap="square" rtlCol="0">
            <a:spAutoFit/>
          </a:bodyPr>
          <a:lstStyle/>
          <a:p>
            <a:pPr marL="396000" indent="-457200"/>
            <a:r>
              <a:rPr lang="en-US" altLang="zh-CN" dirty="0">
                <a:latin typeface="华文仿宋" panose="02010600040101010101" pitchFamily="2" charset="-122"/>
                <a:ea typeface="华文仿宋" panose="02010600040101010101" pitchFamily="2" charset="-122"/>
              </a:rPr>
              <a:t>3.1  </a:t>
            </a:r>
            <a:r>
              <a:rPr lang="zh-CN" altLang="en-US" dirty="0">
                <a:latin typeface="华文仿宋" panose="02010600040101010101" pitchFamily="2" charset="-122"/>
                <a:ea typeface="华文仿宋" panose="02010600040101010101" pitchFamily="2" charset="-122"/>
              </a:rPr>
              <a:t>研究对象</a:t>
            </a:r>
            <a:endParaRPr lang="en-US" altLang="zh-CN" dirty="0">
              <a:latin typeface="华文仿宋" panose="02010600040101010101" pitchFamily="2" charset="-122"/>
              <a:ea typeface="华文仿宋" panose="02010600040101010101" pitchFamily="2" charset="-122"/>
            </a:endParaRPr>
          </a:p>
          <a:p>
            <a:pPr marL="396000" indent="-457200"/>
            <a:r>
              <a:rPr lang="en-US" altLang="zh-CN" dirty="0">
                <a:latin typeface="华文仿宋" panose="02010600040101010101" pitchFamily="2" charset="-122"/>
                <a:ea typeface="华文仿宋" panose="02010600040101010101" pitchFamily="2" charset="-122"/>
              </a:rPr>
              <a:t>3.2  </a:t>
            </a:r>
            <a:r>
              <a:rPr lang="zh-CN" altLang="en-US" dirty="0">
                <a:latin typeface="华文仿宋" panose="02010600040101010101" pitchFamily="2" charset="-122"/>
                <a:ea typeface="华文仿宋" panose="02010600040101010101" pitchFamily="2" charset="-122"/>
              </a:rPr>
              <a:t>研究方法</a:t>
            </a:r>
            <a:endParaRPr lang="en-US" altLang="zh-CN" dirty="0">
              <a:latin typeface="华文仿宋" panose="02010600040101010101" pitchFamily="2" charset="-122"/>
              <a:ea typeface="华文仿宋" panose="02010600040101010101" pitchFamily="2" charset="-122"/>
            </a:endParaRPr>
          </a:p>
          <a:p>
            <a:r>
              <a:rPr lang="en-US" altLang="zh-CN" dirty="0">
                <a:latin typeface="华文仿宋" panose="02010600040101010101" pitchFamily="2" charset="-122"/>
                <a:ea typeface="华文仿宋" panose="02010600040101010101" pitchFamily="2" charset="-122"/>
              </a:rPr>
              <a:t>3.3  </a:t>
            </a:r>
            <a:r>
              <a:rPr lang="zh-CN" altLang="en-US" dirty="0">
                <a:latin typeface="华文仿宋" panose="02010600040101010101" pitchFamily="2" charset="-122"/>
                <a:ea typeface="华文仿宋" panose="02010600040101010101" pitchFamily="2" charset="-122"/>
              </a:rPr>
              <a:t>结果与结论</a:t>
            </a:r>
            <a:endParaRPr lang="en-US" altLang="zh-CN" dirty="0">
              <a:latin typeface="华文仿宋" panose="02010600040101010101" pitchFamily="2" charset="-122"/>
              <a:ea typeface="华文仿宋" panose="02010600040101010101" pitchFamily="2" charset="-122"/>
            </a:endParaRPr>
          </a:p>
        </p:txBody>
      </p:sp>
      <p:sp>
        <p:nvSpPr>
          <p:cNvPr id="7" name="矩形: 圆角 6">
            <a:extLst>
              <a:ext uri="{FF2B5EF4-FFF2-40B4-BE49-F238E27FC236}">
                <a16:creationId xmlns:a16="http://schemas.microsoft.com/office/drawing/2014/main" id="{C1A91F00-5683-4DA2-BFA9-F4181F982249}"/>
              </a:ext>
            </a:extLst>
          </p:cNvPr>
          <p:cNvSpPr/>
          <p:nvPr/>
        </p:nvSpPr>
        <p:spPr>
          <a:xfrm>
            <a:off x="260985" y="1849756"/>
            <a:ext cx="1720215" cy="331471"/>
          </a:xfrm>
          <a:prstGeom prst="roundRect">
            <a:avLst>
              <a:gd name="adj" fmla="val 41166"/>
            </a:avLst>
          </a:prstGeom>
          <a:solidFill>
            <a:srgbClr val="0755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9E4701BA-D2A4-4707-9DF7-8B2367424A5F}"/>
              </a:ext>
            </a:extLst>
          </p:cNvPr>
          <p:cNvSpPr txBox="1"/>
          <p:nvPr/>
        </p:nvSpPr>
        <p:spPr>
          <a:xfrm>
            <a:off x="228599" y="1033670"/>
            <a:ext cx="2219399" cy="3196196"/>
          </a:xfrm>
          <a:prstGeom prst="rect">
            <a:avLst/>
          </a:prstGeom>
          <a:noFill/>
        </p:spPr>
        <p:txBody>
          <a:bodyPr wrap="square" rtlCol="0">
            <a:spAutoFit/>
          </a:bodyPr>
          <a:lstStyle/>
          <a:p>
            <a:pPr>
              <a:lnSpc>
                <a:spcPct val="125000"/>
              </a:lnSpc>
              <a:spcAft>
                <a:spcPts val="300"/>
              </a:spcAft>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1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天气风险</a:t>
            </a:r>
            <a:endPar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2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文献研究与进展</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bg1"/>
                </a:solidFill>
                <a:latin typeface="微软雅黑" panose="020B0503020204020204" pitchFamily="34" charset="-122"/>
                <a:ea typeface="微软雅黑" panose="020B0503020204020204" pitchFamily="34" charset="-122"/>
              </a:rPr>
              <a:t>3 </a:t>
            </a:r>
            <a:r>
              <a:rPr lang="zh-CN" altLang="en-US" sz="1800" dirty="0">
                <a:solidFill>
                  <a:schemeClr val="bg1"/>
                </a:solidFill>
                <a:latin typeface="微软雅黑" panose="020B0503020204020204" pitchFamily="34" charset="-122"/>
                <a:ea typeface="微软雅黑" panose="020B0503020204020204" pitchFamily="34" charset="-122"/>
              </a:rPr>
              <a:t>关于本篇论文</a:t>
            </a:r>
            <a:endParaRPr lang="en-US" altLang="zh-CN" sz="1800" dirty="0">
              <a:solidFill>
                <a:schemeClr val="bg1"/>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研究对象</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研究方法</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结果与结论</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4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关联文献</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5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进一步研究设想</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6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参考文献</a:t>
            </a:r>
            <a:endPar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endParaRPr>
          </a:p>
        </p:txBody>
      </p:sp>
      <p:cxnSp>
        <p:nvCxnSpPr>
          <p:cNvPr id="9" name="直接连接符 8">
            <a:extLst>
              <a:ext uri="{FF2B5EF4-FFF2-40B4-BE49-F238E27FC236}">
                <a16:creationId xmlns:a16="http://schemas.microsoft.com/office/drawing/2014/main" id="{C3C43078-9CF8-41E5-B193-A4C9F3450725}"/>
              </a:ext>
            </a:extLst>
          </p:cNvPr>
          <p:cNvCxnSpPr>
            <a:cxnSpLocks/>
          </p:cNvCxnSpPr>
          <p:nvPr/>
        </p:nvCxnSpPr>
        <p:spPr>
          <a:xfrm>
            <a:off x="2448000" y="1080000"/>
            <a:ext cx="0" cy="471267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985393"/>
      </p:ext>
    </p:extLst>
  </p:cSld>
  <p:clrMapOvr>
    <a:masterClrMapping/>
  </p:clrMapOvr>
  <p:transition spd="med">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813AB6-0F14-4058-BA7E-C810CE9AA258}"/>
              </a:ext>
            </a:extLst>
          </p:cNvPr>
          <p:cNvSpPr>
            <a:spLocks noGrp="1"/>
          </p:cNvSpPr>
          <p:nvPr>
            <p:ph type="dt" sz="half" idx="10"/>
          </p:nvPr>
        </p:nvSpPr>
        <p:spPr/>
        <p:txBody>
          <a:bodyPr/>
          <a:lstStyle/>
          <a:p>
            <a:r>
              <a:rPr lang="en-US" altLang="zh-CN"/>
              <a:t>2021/10/20</a:t>
            </a:r>
            <a:endParaRPr lang="zh-CN" altLang="en-US"/>
          </a:p>
        </p:txBody>
      </p:sp>
      <p:sp>
        <p:nvSpPr>
          <p:cNvPr id="3" name="页脚占位符 2">
            <a:extLst>
              <a:ext uri="{FF2B5EF4-FFF2-40B4-BE49-F238E27FC236}">
                <a16:creationId xmlns:a16="http://schemas.microsoft.com/office/drawing/2014/main" id="{421B908B-C65E-428E-90CD-09AEC3133544}"/>
              </a:ext>
            </a:extLst>
          </p:cNvPr>
          <p:cNvSpPr>
            <a:spLocks noGrp="1"/>
          </p:cNvSpPr>
          <p:nvPr>
            <p:ph type="ftr" sz="quarter" idx="11"/>
          </p:nvPr>
        </p:nvSpPr>
        <p:spPr/>
        <p:txBody>
          <a:bodyPr/>
          <a:lstStyle/>
          <a:p>
            <a:r>
              <a:rPr lang="zh-CN" altLang="en-US"/>
              <a:t>吴成诚</a:t>
            </a:r>
          </a:p>
        </p:txBody>
      </p:sp>
      <p:sp>
        <p:nvSpPr>
          <p:cNvPr id="4" name="灯片编号占位符 3">
            <a:extLst>
              <a:ext uri="{FF2B5EF4-FFF2-40B4-BE49-F238E27FC236}">
                <a16:creationId xmlns:a16="http://schemas.microsoft.com/office/drawing/2014/main" id="{5B254E57-8A5A-40FD-852D-65397C0E897D}"/>
              </a:ext>
            </a:extLst>
          </p:cNvPr>
          <p:cNvSpPr>
            <a:spLocks noGrp="1"/>
          </p:cNvSpPr>
          <p:nvPr>
            <p:ph type="sldNum" sz="quarter" idx="12"/>
          </p:nvPr>
        </p:nvSpPr>
        <p:spPr/>
        <p:txBody>
          <a:bodyPr/>
          <a:lstStyle/>
          <a:p>
            <a:fld id="{142560FF-31B5-47AC-BEE7-BE50626B527A}" type="slidenum">
              <a:rPr lang="zh-CN" altLang="en-US" smtClean="0"/>
              <a:t>26</a:t>
            </a:fld>
            <a:endParaRPr lang="zh-CN" altLang="en-US"/>
          </a:p>
        </p:txBody>
      </p:sp>
      <p:cxnSp>
        <p:nvCxnSpPr>
          <p:cNvPr id="9" name="直接连接符 8">
            <a:extLst>
              <a:ext uri="{FF2B5EF4-FFF2-40B4-BE49-F238E27FC236}">
                <a16:creationId xmlns:a16="http://schemas.microsoft.com/office/drawing/2014/main" id="{C3C43078-9CF8-41E5-B193-A4C9F3450725}"/>
              </a:ext>
            </a:extLst>
          </p:cNvPr>
          <p:cNvCxnSpPr>
            <a:cxnSpLocks/>
          </p:cNvCxnSpPr>
          <p:nvPr/>
        </p:nvCxnSpPr>
        <p:spPr>
          <a:xfrm>
            <a:off x="2448000" y="1080000"/>
            <a:ext cx="0" cy="471267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53FA9C3-E26F-4F14-8D64-FF51EAFE94F1}"/>
              </a:ext>
            </a:extLst>
          </p:cNvPr>
          <p:cNvSpPr txBox="1"/>
          <p:nvPr/>
        </p:nvSpPr>
        <p:spPr>
          <a:xfrm>
            <a:off x="2771480" y="1033670"/>
            <a:ext cx="8135332" cy="523220"/>
          </a:xfrm>
          <a:prstGeom prst="rect">
            <a:avLst/>
          </a:prstGeom>
          <a:noFill/>
        </p:spPr>
        <p:txBody>
          <a:bodyPr wrap="square" rtlCol="0">
            <a:spAutoFit/>
          </a:bodyPr>
          <a:lstStyle/>
          <a:p>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3.1  </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研究对象</a:t>
            </a:r>
          </a:p>
        </p:txBody>
      </p:sp>
      <p:sp>
        <p:nvSpPr>
          <p:cNvPr id="11" name="文本框 10">
            <a:extLst>
              <a:ext uri="{FF2B5EF4-FFF2-40B4-BE49-F238E27FC236}">
                <a16:creationId xmlns:a16="http://schemas.microsoft.com/office/drawing/2014/main" id="{D046ED31-6A59-48D8-8C98-066B4BC7D4E5}"/>
              </a:ext>
            </a:extLst>
          </p:cNvPr>
          <p:cNvSpPr txBox="1"/>
          <p:nvPr/>
        </p:nvSpPr>
        <p:spPr>
          <a:xfrm>
            <a:off x="2903456" y="1851439"/>
            <a:ext cx="8785780" cy="2339102"/>
          </a:xfrm>
          <a:prstGeom prst="rect">
            <a:avLst/>
          </a:prstGeom>
          <a:noFill/>
        </p:spPr>
        <p:txBody>
          <a:bodyPr wrap="square" rtlCol="0">
            <a:spAutoFit/>
          </a:bodyPr>
          <a:lstStyle/>
          <a:p>
            <a:pPr marL="285750" indent="-285750">
              <a:spcBef>
                <a:spcPts val="1200"/>
              </a:spcBef>
              <a:spcAft>
                <a:spcPts val="600"/>
              </a:spcAft>
              <a:buFont typeface="Arial" panose="020B0604020202020204" pitchFamily="34" charset="0"/>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短期气温衍生品</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buFont typeface="Wingdings" panose="05000000000000000000" pitchFamily="2" charset="2"/>
              <a:buChar char=""/>
            </a:pPr>
            <a:r>
              <a:rPr lang="en-US" altLang="zh-CN"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T </a:t>
            </a:r>
            <a:r>
              <a:rPr lang="zh-CN" altLang="en-US"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HDD/CDD </a:t>
            </a:r>
            <a:r>
              <a:rPr lang="zh-CN" altLang="en-US"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cHDD</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cCDD</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X</a:t>
            </a:r>
          </a:p>
          <a:p>
            <a:pPr marL="742950" lvl="1" indent="-285750">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从单一衍生品到衍生品组合</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spcBef>
                <a:spcPts val="1200"/>
              </a:spcBef>
              <a:spcAft>
                <a:spcPts val="600"/>
              </a:spcAft>
              <a:buFont typeface="Wingdings" panose="05000000000000000000" pitchFamily="2" charset="2"/>
              <a:buChar char=""/>
            </a:pPr>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组合风险</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系统性风险（损失相依）</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buFont typeface="Wingdings" panose="05000000000000000000" pitchFamily="2" charset="2"/>
              <a:buChar char=""/>
            </a:pPr>
            <a:r>
              <a:rPr lang="en-US" altLang="zh-CN" dirty="0">
                <a:latin typeface="Times New Roman" panose="02020603050405020304" pitchFamily="18" charset="0"/>
                <a:ea typeface="黑体" panose="02010609060101010101" pitchFamily="49" charset="-122"/>
                <a:cs typeface="Times New Roman" panose="02020603050405020304" pitchFamily="18" charset="0"/>
              </a:rPr>
              <a:t>Var(sum(</a:t>
            </a:r>
            <a:r>
              <a:rPr lang="en-US" altLang="zh-CN" b="1" dirty="0" err="1">
                <a:latin typeface="Times New Roman" panose="02020603050405020304" pitchFamily="18" charset="0"/>
                <a:ea typeface="黑体" panose="02010609060101010101" pitchFamily="49" charset="-122"/>
                <a:cs typeface="Times New Roman" panose="02020603050405020304" pitchFamily="18" charset="0"/>
              </a:rPr>
              <a:t>X_i</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&gt;=  sum(Var(</a:t>
            </a:r>
            <a:r>
              <a:rPr lang="en-US" altLang="zh-CN" b="1" dirty="0" err="1">
                <a:latin typeface="Times New Roman" panose="02020603050405020304" pitchFamily="18" charset="0"/>
                <a:ea typeface="黑体" panose="02010609060101010101" pitchFamily="49" charset="-122"/>
                <a:cs typeface="Times New Roman" panose="02020603050405020304" pitchFamily="18" charset="0"/>
              </a:rPr>
              <a:t>X_i</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p>
          <a:p>
            <a:pPr marL="742950" lvl="1" indent="-285750">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使用方差、</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VaR</a:t>
            </a:r>
            <a:r>
              <a:rPr lang="en-US" altLang="zh-CN" dirty="0">
                <a:latin typeface="Times New Roman" panose="02020603050405020304" pitchFamily="18" charset="0"/>
                <a:ea typeface="黑体" panose="02010609060101010101" pitchFamily="49" charset="-122"/>
                <a:cs typeface="Times New Roman" panose="02020603050405020304" pitchFamily="18" charset="0"/>
              </a:rPr>
              <a:t>(Value-at-Risk</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，在险价值</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来度量风险</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矩形: 圆角 11">
            <a:extLst>
              <a:ext uri="{FF2B5EF4-FFF2-40B4-BE49-F238E27FC236}">
                <a16:creationId xmlns:a16="http://schemas.microsoft.com/office/drawing/2014/main" id="{A9E7CF82-A0D3-4C4F-9D78-D2F1F45EB6CB}"/>
              </a:ext>
            </a:extLst>
          </p:cNvPr>
          <p:cNvSpPr/>
          <p:nvPr/>
        </p:nvSpPr>
        <p:spPr>
          <a:xfrm>
            <a:off x="260985" y="2185036"/>
            <a:ext cx="1120775" cy="331471"/>
          </a:xfrm>
          <a:prstGeom prst="roundRect">
            <a:avLst>
              <a:gd name="adj" fmla="val 41166"/>
            </a:avLst>
          </a:prstGeom>
          <a:solidFill>
            <a:srgbClr val="0755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2D92E69C-0B62-432E-911E-D4A72D24F7A1}"/>
              </a:ext>
            </a:extLst>
          </p:cNvPr>
          <p:cNvSpPr txBox="1"/>
          <p:nvPr/>
        </p:nvSpPr>
        <p:spPr>
          <a:xfrm>
            <a:off x="228599" y="1033670"/>
            <a:ext cx="2219399" cy="3196196"/>
          </a:xfrm>
          <a:prstGeom prst="rect">
            <a:avLst/>
          </a:prstGeom>
          <a:noFill/>
        </p:spPr>
        <p:txBody>
          <a:bodyPr wrap="square" rtlCol="0">
            <a:spAutoFit/>
          </a:bodyPr>
          <a:lstStyle/>
          <a:p>
            <a:pPr>
              <a:lnSpc>
                <a:spcPct val="125000"/>
              </a:lnSpc>
              <a:spcAft>
                <a:spcPts val="300"/>
              </a:spcAft>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1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天气风险</a:t>
            </a:r>
            <a:endPar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2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文献研究与进展</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75000"/>
                  </a:schemeClr>
                </a:solidFill>
                <a:latin typeface="微软雅黑" panose="020B0503020204020204" pitchFamily="34" charset="-122"/>
                <a:ea typeface="微软雅黑" panose="020B0503020204020204" pitchFamily="34" charset="-122"/>
              </a:rPr>
              <a:t>3 </a:t>
            </a:r>
            <a:r>
              <a:rPr lang="zh-CN" altLang="en-US" sz="1800" dirty="0">
                <a:solidFill>
                  <a:schemeClr val="accent1">
                    <a:lumMod val="75000"/>
                  </a:schemeClr>
                </a:solidFill>
                <a:latin typeface="微软雅黑" panose="020B0503020204020204" pitchFamily="34" charset="-122"/>
                <a:ea typeface="微软雅黑" panose="020B0503020204020204" pitchFamily="34" charset="-122"/>
              </a:rPr>
              <a:t>关于本篇论文</a:t>
            </a:r>
            <a:endParaRPr lang="en-US" altLang="zh-CN" sz="18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bg1"/>
                </a:solidFill>
                <a:latin typeface="微软雅黑" panose="020B0503020204020204" pitchFamily="34" charset="-122"/>
                <a:ea typeface="微软雅黑" panose="020B0503020204020204" pitchFamily="34" charset="-122"/>
              </a:rPr>
              <a:t>研究对象</a:t>
            </a:r>
            <a:endParaRPr lang="en-US" altLang="zh-CN" sz="1300" dirty="0">
              <a:solidFill>
                <a:schemeClr val="bg1"/>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研究方法</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结果与结论</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4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关联文献</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5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进一步研究设想</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6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参考文献</a:t>
            </a:r>
            <a:endPar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9814085"/>
      </p:ext>
    </p:extLst>
  </p:cSld>
  <p:clrMapOvr>
    <a:masterClrMapping/>
  </p:clrMapOvr>
  <p:transition spd="med">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813AB6-0F14-4058-BA7E-C810CE9AA258}"/>
              </a:ext>
            </a:extLst>
          </p:cNvPr>
          <p:cNvSpPr>
            <a:spLocks noGrp="1"/>
          </p:cNvSpPr>
          <p:nvPr>
            <p:ph type="dt" sz="half" idx="10"/>
          </p:nvPr>
        </p:nvSpPr>
        <p:spPr/>
        <p:txBody>
          <a:bodyPr/>
          <a:lstStyle/>
          <a:p>
            <a:r>
              <a:rPr lang="en-US" altLang="zh-CN"/>
              <a:t>2021/10/20</a:t>
            </a:r>
            <a:endParaRPr lang="zh-CN" altLang="en-US"/>
          </a:p>
        </p:txBody>
      </p:sp>
      <p:sp>
        <p:nvSpPr>
          <p:cNvPr id="3" name="页脚占位符 2">
            <a:extLst>
              <a:ext uri="{FF2B5EF4-FFF2-40B4-BE49-F238E27FC236}">
                <a16:creationId xmlns:a16="http://schemas.microsoft.com/office/drawing/2014/main" id="{421B908B-C65E-428E-90CD-09AEC3133544}"/>
              </a:ext>
            </a:extLst>
          </p:cNvPr>
          <p:cNvSpPr>
            <a:spLocks noGrp="1"/>
          </p:cNvSpPr>
          <p:nvPr>
            <p:ph type="ftr" sz="quarter" idx="11"/>
          </p:nvPr>
        </p:nvSpPr>
        <p:spPr/>
        <p:txBody>
          <a:bodyPr/>
          <a:lstStyle/>
          <a:p>
            <a:r>
              <a:rPr lang="zh-CN" altLang="en-US"/>
              <a:t>吴成诚</a:t>
            </a:r>
          </a:p>
        </p:txBody>
      </p:sp>
      <p:sp>
        <p:nvSpPr>
          <p:cNvPr id="4" name="灯片编号占位符 3">
            <a:extLst>
              <a:ext uri="{FF2B5EF4-FFF2-40B4-BE49-F238E27FC236}">
                <a16:creationId xmlns:a16="http://schemas.microsoft.com/office/drawing/2014/main" id="{5B254E57-8A5A-40FD-852D-65397C0E897D}"/>
              </a:ext>
            </a:extLst>
          </p:cNvPr>
          <p:cNvSpPr>
            <a:spLocks noGrp="1"/>
          </p:cNvSpPr>
          <p:nvPr>
            <p:ph type="sldNum" sz="quarter" idx="12"/>
          </p:nvPr>
        </p:nvSpPr>
        <p:spPr/>
        <p:txBody>
          <a:bodyPr/>
          <a:lstStyle/>
          <a:p>
            <a:fld id="{142560FF-31B5-47AC-BEE7-BE50626B527A}" type="slidenum">
              <a:rPr lang="zh-CN" altLang="en-US" smtClean="0"/>
              <a:t>27</a:t>
            </a:fld>
            <a:endParaRPr lang="zh-CN" altLang="en-US"/>
          </a:p>
        </p:txBody>
      </p:sp>
      <p:cxnSp>
        <p:nvCxnSpPr>
          <p:cNvPr id="9" name="直接连接符 8">
            <a:extLst>
              <a:ext uri="{FF2B5EF4-FFF2-40B4-BE49-F238E27FC236}">
                <a16:creationId xmlns:a16="http://schemas.microsoft.com/office/drawing/2014/main" id="{C3C43078-9CF8-41E5-B193-A4C9F3450725}"/>
              </a:ext>
            </a:extLst>
          </p:cNvPr>
          <p:cNvCxnSpPr>
            <a:cxnSpLocks/>
          </p:cNvCxnSpPr>
          <p:nvPr/>
        </p:nvCxnSpPr>
        <p:spPr>
          <a:xfrm>
            <a:off x="2448000" y="1080000"/>
            <a:ext cx="0" cy="471267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53FA9C3-E26F-4F14-8D64-FF51EAFE94F1}"/>
              </a:ext>
            </a:extLst>
          </p:cNvPr>
          <p:cNvSpPr txBox="1"/>
          <p:nvPr/>
        </p:nvSpPr>
        <p:spPr>
          <a:xfrm>
            <a:off x="2771480" y="1033670"/>
            <a:ext cx="8135332" cy="523220"/>
          </a:xfrm>
          <a:prstGeom prst="rect">
            <a:avLst/>
          </a:prstGeom>
          <a:noFill/>
        </p:spPr>
        <p:txBody>
          <a:bodyPr wrap="square" rtlCol="0">
            <a:spAutoFit/>
          </a:bodyPr>
          <a:lstStyle/>
          <a:p>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3.2  </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研究方法</a:t>
            </a:r>
          </a:p>
        </p:txBody>
      </p:sp>
      <p:sp>
        <p:nvSpPr>
          <p:cNvPr id="11" name="文本框 10">
            <a:extLst>
              <a:ext uri="{FF2B5EF4-FFF2-40B4-BE49-F238E27FC236}">
                <a16:creationId xmlns:a16="http://schemas.microsoft.com/office/drawing/2014/main" id="{D046ED31-6A59-48D8-8C98-066B4BC7D4E5}"/>
              </a:ext>
            </a:extLst>
          </p:cNvPr>
          <p:cNvSpPr txBox="1"/>
          <p:nvPr/>
        </p:nvSpPr>
        <p:spPr>
          <a:xfrm>
            <a:off x="2903456" y="1851439"/>
            <a:ext cx="8785780" cy="4278094"/>
          </a:xfrm>
          <a:prstGeom prst="rect">
            <a:avLst/>
          </a:prstGeom>
          <a:noFill/>
        </p:spPr>
        <p:txBody>
          <a:bodyPr wrap="square" rtlCol="0">
            <a:spAutoFit/>
          </a:bodyPr>
          <a:lstStyle/>
          <a:p>
            <a:pPr>
              <a:spcBef>
                <a:spcPts val="1200"/>
              </a:spcBef>
              <a:spcAft>
                <a:spcPts val="600"/>
              </a:spcAft>
            </a:pPr>
            <a:r>
              <a:rPr lang="zh-CN" altLang="en-US" dirty="0">
                <a:latin typeface="Times New Roman" panose="02020603050405020304" pitchFamily="18" charset="0"/>
                <a:ea typeface="黑体" panose="02010609060101010101" pitchFamily="49" charset="-122"/>
                <a:cs typeface="Times New Roman" panose="02020603050405020304" pitchFamily="18" charset="0"/>
              </a:rPr>
              <a:t>气温建模</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蒙特卡罗模拟</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spcAft>
                <a:spcPts val="600"/>
              </a:spcAft>
              <a:buFont typeface="Arial" panose="020B0604020202020204" pitchFamily="34" charset="0"/>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气温建模：回归</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&amp;</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时序两阶段模型</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buFont typeface="Wingdings" panose="05000000000000000000" pitchFamily="2" charset="2"/>
              <a:buChar char=""/>
            </a:pPr>
            <a:r>
              <a:rPr lang="en-US" altLang="zh-CN"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均值（趋势）模型</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1200150" lvl="2" indent="-285750">
              <a:buFont typeface="Wingdings" panose="05000000000000000000" pitchFamily="2" charset="2"/>
              <a:buChar char="w"/>
            </a:pPr>
            <a:r>
              <a:rPr lang="zh-CN" altLang="en-US" dirty="0">
                <a:latin typeface="Times New Roman" panose="02020603050405020304" pitchFamily="18" charset="0"/>
                <a:ea typeface="黑体" panose="02010609060101010101" pitchFamily="49" charset="-122"/>
                <a:cs typeface="Times New Roman" panose="02020603050405020304" pitchFamily="18" charset="0"/>
              </a:rPr>
              <a:t>一般线性回归</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1200150" lvl="2" indent="-285750">
              <a:buFont typeface="Wingdings" panose="05000000000000000000" pitchFamily="2" charset="2"/>
              <a:buChar char="w"/>
            </a:pPr>
            <a:r>
              <a:rPr lang="zh-CN" altLang="en-US" dirty="0">
                <a:latin typeface="Times New Roman" panose="02020603050405020304" pitchFamily="18" charset="0"/>
                <a:ea typeface="黑体" panose="02010609060101010101" pitchFamily="49" charset="-122"/>
                <a:cs typeface="Times New Roman" panose="02020603050405020304" pitchFamily="18" charset="0"/>
              </a:rPr>
              <a:t>长期线性项、傅里叶级数项</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1200150" lvl="2" indent="-285750">
              <a:buFont typeface="Wingdings" panose="05000000000000000000" pitchFamily="2" charset="2"/>
              <a:buChar char="w"/>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得到残差，定义为</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去趋势气温</a:t>
            </a:r>
            <a:endParaRPr lang="en-US" altLang="zh-CN" b="1"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buFont typeface="Wingdings" panose="05000000000000000000" pitchFamily="2" charset="2"/>
              <a:buChar char="ú"/>
            </a:pPr>
            <a:r>
              <a:rPr lang="zh-CN" altLang="en-US" dirty="0">
                <a:latin typeface="Times New Roman" panose="02020603050405020304" pitchFamily="18" charset="0"/>
                <a:ea typeface="黑体" panose="02010609060101010101" pitchFamily="49" charset="-122"/>
                <a:cs typeface="Times New Roman" panose="02020603050405020304" pitchFamily="18" charset="0"/>
              </a:rPr>
              <a:t>波动模型</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1200150" lvl="2" indent="-285750">
              <a:buFont typeface="Wingdings" panose="05000000000000000000" pitchFamily="2" charset="2"/>
              <a:buChar char="w"/>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对去趋势气温建模，提取其中的时间相依特征、方差非齐特征</a:t>
            </a:r>
          </a:p>
          <a:p>
            <a:pPr marL="1200150" lvl="2" indent="-285750">
              <a:buFont typeface="Wingdings" panose="05000000000000000000" pitchFamily="2" charset="2"/>
              <a:buChar char="w"/>
            </a:pPr>
            <a:r>
              <a:rPr lang="en-US" altLang="zh-CN" dirty="0">
                <a:latin typeface="Times New Roman" panose="02020603050405020304" pitchFamily="18" charset="0"/>
                <a:ea typeface="黑体" panose="02010609060101010101" pitchFamily="49" charset="-122"/>
                <a:cs typeface="Times New Roman" panose="02020603050405020304" pitchFamily="18" charset="0"/>
              </a:rPr>
              <a:t>ARMA- EGARCH</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模型</a:t>
            </a:r>
          </a:p>
          <a:p>
            <a:pPr marL="1200150" lvl="2" indent="-285750">
              <a:buFont typeface="Wingdings" panose="05000000000000000000" pitchFamily="2" charset="2"/>
              <a:buChar char="w"/>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得到标准化误差</a:t>
            </a:r>
            <a:r>
              <a:rPr lang="en-US" altLang="zh-CN" dirty="0">
                <a:latin typeface="Times New Roman" panose="02020603050405020304" pitchFamily="18" charset="0"/>
                <a:ea typeface="黑体" panose="02010609060101010101" pitchFamily="49" charset="-122"/>
                <a:cs typeface="Times New Roman" panose="02020603050405020304" pitchFamily="18" charset="0"/>
              </a:rPr>
              <a:t>e(</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正态分布假设</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p>
          <a:p>
            <a:pPr marL="742950" lvl="1" indent="-285750">
              <a:buFont typeface="Wingdings" panose="05000000000000000000" pitchFamily="2" charset="2"/>
              <a:buChar char="ú"/>
            </a:pPr>
            <a:r>
              <a:rPr lang="zh-CN" altLang="en-US" dirty="0">
                <a:latin typeface="Times New Roman" panose="02020603050405020304" pitchFamily="18" charset="0"/>
                <a:ea typeface="黑体" panose="02010609060101010101" pitchFamily="49" charset="-122"/>
                <a:cs typeface="Times New Roman" panose="02020603050405020304" pitchFamily="18" charset="0"/>
              </a:rPr>
              <a:t>相依结构</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1200150" lvl="2" indent="-285750">
              <a:buFont typeface="Wingdings" panose="05000000000000000000" pitchFamily="2" charset="2"/>
              <a:buChar char="w"/>
            </a:pPr>
            <a:r>
              <a:rPr lang="zh-CN" altLang="en-US" dirty="0">
                <a:latin typeface="Times New Roman" panose="02020603050405020304" pitchFamily="18" charset="0"/>
                <a:ea typeface="黑体" panose="02010609060101010101" pitchFamily="49" charset="-122"/>
                <a:cs typeface="Times New Roman" panose="02020603050405020304" pitchFamily="18" charset="0"/>
              </a:rPr>
              <a:t>所有</a:t>
            </a:r>
            <a:r>
              <a:rPr lang="en-US" altLang="zh-CN" dirty="0">
                <a:latin typeface="Times New Roman" panose="02020603050405020304" pitchFamily="18" charset="0"/>
                <a:ea typeface="黑体" panose="02010609060101010101" pitchFamily="49" charset="-122"/>
                <a:cs typeface="Times New Roman" panose="02020603050405020304" pitchFamily="18" charset="0"/>
              </a:rPr>
              <a:t>29</a:t>
            </a:r>
            <a:r>
              <a:rPr lang="zh-CN" altLang="en-US" dirty="0">
                <a:latin typeface="Times New Roman" panose="02020603050405020304" pitchFamily="18" charset="0"/>
                <a:ea typeface="黑体" panose="02010609060101010101" pitchFamily="49" charset="-122"/>
                <a:cs typeface="Times New Roman" panose="02020603050405020304" pitchFamily="18" charset="0"/>
              </a:rPr>
              <a:t>个城市的</a:t>
            </a:r>
            <a:r>
              <a:rPr lang="en-US" altLang="zh-CN" dirty="0">
                <a:latin typeface="Times New Roman" panose="02020603050405020304" pitchFamily="18" charset="0"/>
                <a:ea typeface="黑体" panose="02010609060101010101" pitchFamily="49" charset="-122"/>
                <a:cs typeface="Times New Roman" panose="02020603050405020304" pitchFamily="18" charset="0"/>
              </a:rPr>
              <a:t>e_1</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e_2,…</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e_29</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，构成多元正态分布 </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N</a:t>
            </a:r>
          </a:p>
          <a:p>
            <a:pPr marL="1200150" lvl="2" indent="-285750">
              <a:buFont typeface="Wingdings" panose="05000000000000000000" pitchFamily="2" charset="2"/>
              <a:buChar char="w"/>
            </a:pPr>
            <a:r>
              <a:rPr lang="zh-CN" altLang="en-US" dirty="0">
                <a:latin typeface="Times New Roman" panose="02020603050405020304" pitchFamily="18" charset="0"/>
                <a:ea typeface="黑体" panose="02010609060101010101" pitchFamily="49" charset="-122"/>
                <a:cs typeface="Times New Roman" panose="02020603050405020304" pitchFamily="18" charset="0"/>
              </a:rPr>
              <a:t>通过波动模型中的所有城市标准化误差</a:t>
            </a:r>
            <a:r>
              <a:rPr lang="en-US" altLang="zh-CN" dirty="0">
                <a:latin typeface="Times New Roman" panose="02020603050405020304" pitchFamily="18" charset="0"/>
                <a:ea typeface="黑体" panose="02010609060101010101" pitchFamily="49" charset="-122"/>
                <a:cs typeface="Times New Roman" panose="02020603050405020304" pitchFamily="18" charset="0"/>
              </a:rPr>
              <a:t>e(</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样本</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，估计分布的协方差阵</a:t>
            </a:r>
          </a:p>
          <a:p>
            <a:pPr marL="285750" indent="-285750">
              <a:spcBef>
                <a:spcPts val="1200"/>
              </a:spcBef>
              <a:spcAft>
                <a:spcPts val="600"/>
              </a:spcAft>
              <a:buFont typeface="Wingdings" panose="05000000000000000000" pitchFamily="2" charset="2"/>
              <a:buChar char=""/>
            </a:pP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矩形: 圆角 11">
            <a:extLst>
              <a:ext uri="{FF2B5EF4-FFF2-40B4-BE49-F238E27FC236}">
                <a16:creationId xmlns:a16="http://schemas.microsoft.com/office/drawing/2014/main" id="{A9E7CF82-A0D3-4C4F-9D78-D2F1F45EB6CB}"/>
              </a:ext>
            </a:extLst>
          </p:cNvPr>
          <p:cNvSpPr/>
          <p:nvPr/>
        </p:nvSpPr>
        <p:spPr>
          <a:xfrm>
            <a:off x="260985" y="2470786"/>
            <a:ext cx="1102995" cy="331471"/>
          </a:xfrm>
          <a:prstGeom prst="roundRect">
            <a:avLst>
              <a:gd name="adj" fmla="val 41166"/>
            </a:avLst>
          </a:prstGeom>
          <a:solidFill>
            <a:srgbClr val="0755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2D92E69C-0B62-432E-911E-D4A72D24F7A1}"/>
              </a:ext>
            </a:extLst>
          </p:cNvPr>
          <p:cNvSpPr txBox="1"/>
          <p:nvPr/>
        </p:nvSpPr>
        <p:spPr>
          <a:xfrm>
            <a:off x="228599" y="1033670"/>
            <a:ext cx="2219399" cy="3196196"/>
          </a:xfrm>
          <a:prstGeom prst="rect">
            <a:avLst/>
          </a:prstGeom>
          <a:noFill/>
        </p:spPr>
        <p:txBody>
          <a:bodyPr wrap="square" rtlCol="0">
            <a:spAutoFit/>
          </a:bodyPr>
          <a:lstStyle/>
          <a:p>
            <a:pPr>
              <a:lnSpc>
                <a:spcPct val="125000"/>
              </a:lnSpc>
              <a:spcAft>
                <a:spcPts val="300"/>
              </a:spcAft>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1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天气风险</a:t>
            </a:r>
            <a:endPar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2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文献研究与进展</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75000"/>
                  </a:schemeClr>
                </a:solidFill>
                <a:latin typeface="微软雅黑" panose="020B0503020204020204" pitchFamily="34" charset="-122"/>
                <a:ea typeface="微软雅黑" panose="020B0503020204020204" pitchFamily="34" charset="-122"/>
              </a:rPr>
              <a:t>3 </a:t>
            </a:r>
            <a:r>
              <a:rPr lang="zh-CN" altLang="en-US" sz="1800" dirty="0">
                <a:solidFill>
                  <a:schemeClr val="accent1">
                    <a:lumMod val="75000"/>
                  </a:schemeClr>
                </a:solidFill>
                <a:latin typeface="微软雅黑" panose="020B0503020204020204" pitchFamily="34" charset="-122"/>
                <a:ea typeface="微软雅黑" panose="020B0503020204020204" pitchFamily="34" charset="-122"/>
              </a:rPr>
              <a:t>关于本篇论文</a:t>
            </a:r>
            <a:endParaRPr lang="en-US" altLang="zh-CN" sz="18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研究对象</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bg1"/>
                </a:solidFill>
                <a:latin typeface="微软雅黑" panose="020B0503020204020204" pitchFamily="34" charset="-122"/>
                <a:ea typeface="微软雅黑" panose="020B0503020204020204" pitchFamily="34" charset="-122"/>
              </a:rPr>
              <a:t>研究方法</a:t>
            </a:r>
            <a:endParaRPr lang="en-US" altLang="zh-CN" sz="1300" dirty="0">
              <a:solidFill>
                <a:schemeClr val="bg1"/>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结果与结论</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4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关联文献</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5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进一步研究设想</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6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参考文献</a:t>
            </a:r>
            <a:endPar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0242698"/>
      </p:ext>
    </p:extLst>
  </p:cSld>
  <p:clrMapOvr>
    <a:masterClrMapping/>
  </p:clrMapOvr>
  <p:transition spd="med">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813AB6-0F14-4058-BA7E-C810CE9AA258}"/>
              </a:ext>
            </a:extLst>
          </p:cNvPr>
          <p:cNvSpPr>
            <a:spLocks noGrp="1"/>
          </p:cNvSpPr>
          <p:nvPr>
            <p:ph type="dt" sz="half" idx="10"/>
          </p:nvPr>
        </p:nvSpPr>
        <p:spPr/>
        <p:txBody>
          <a:bodyPr/>
          <a:lstStyle/>
          <a:p>
            <a:r>
              <a:rPr lang="en-US" altLang="zh-CN"/>
              <a:t>2021/10/20</a:t>
            </a:r>
            <a:endParaRPr lang="zh-CN" altLang="en-US"/>
          </a:p>
        </p:txBody>
      </p:sp>
      <p:sp>
        <p:nvSpPr>
          <p:cNvPr id="3" name="页脚占位符 2">
            <a:extLst>
              <a:ext uri="{FF2B5EF4-FFF2-40B4-BE49-F238E27FC236}">
                <a16:creationId xmlns:a16="http://schemas.microsoft.com/office/drawing/2014/main" id="{421B908B-C65E-428E-90CD-09AEC3133544}"/>
              </a:ext>
            </a:extLst>
          </p:cNvPr>
          <p:cNvSpPr>
            <a:spLocks noGrp="1"/>
          </p:cNvSpPr>
          <p:nvPr>
            <p:ph type="ftr" sz="quarter" idx="11"/>
          </p:nvPr>
        </p:nvSpPr>
        <p:spPr/>
        <p:txBody>
          <a:bodyPr/>
          <a:lstStyle/>
          <a:p>
            <a:r>
              <a:rPr lang="zh-CN" altLang="en-US"/>
              <a:t>吴成诚</a:t>
            </a:r>
          </a:p>
        </p:txBody>
      </p:sp>
      <p:sp>
        <p:nvSpPr>
          <p:cNvPr id="4" name="灯片编号占位符 3">
            <a:extLst>
              <a:ext uri="{FF2B5EF4-FFF2-40B4-BE49-F238E27FC236}">
                <a16:creationId xmlns:a16="http://schemas.microsoft.com/office/drawing/2014/main" id="{5B254E57-8A5A-40FD-852D-65397C0E897D}"/>
              </a:ext>
            </a:extLst>
          </p:cNvPr>
          <p:cNvSpPr>
            <a:spLocks noGrp="1"/>
          </p:cNvSpPr>
          <p:nvPr>
            <p:ph type="sldNum" sz="quarter" idx="12"/>
          </p:nvPr>
        </p:nvSpPr>
        <p:spPr/>
        <p:txBody>
          <a:bodyPr/>
          <a:lstStyle/>
          <a:p>
            <a:fld id="{142560FF-31B5-47AC-BEE7-BE50626B527A}" type="slidenum">
              <a:rPr lang="zh-CN" altLang="en-US" smtClean="0"/>
              <a:t>28</a:t>
            </a:fld>
            <a:endParaRPr lang="zh-CN" altLang="en-US"/>
          </a:p>
        </p:txBody>
      </p:sp>
      <p:cxnSp>
        <p:nvCxnSpPr>
          <p:cNvPr id="9" name="直接连接符 8">
            <a:extLst>
              <a:ext uri="{FF2B5EF4-FFF2-40B4-BE49-F238E27FC236}">
                <a16:creationId xmlns:a16="http://schemas.microsoft.com/office/drawing/2014/main" id="{C3C43078-9CF8-41E5-B193-A4C9F3450725}"/>
              </a:ext>
            </a:extLst>
          </p:cNvPr>
          <p:cNvCxnSpPr>
            <a:cxnSpLocks/>
          </p:cNvCxnSpPr>
          <p:nvPr/>
        </p:nvCxnSpPr>
        <p:spPr>
          <a:xfrm>
            <a:off x="2448000" y="1080000"/>
            <a:ext cx="0" cy="471267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53FA9C3-E26F-4F14-8D64-FF51EAFE94F1}"/>
              </a:ext>
            </a:extLst>
          </p:cNvPr>
          <p:cNvSpPr txBox="1"/>
          <p:nvPr/>
        </p:nvSpPr>
        <p:spPr>
          <a:xfrm>
            <a:off x="2771480" y="1033670"/>
            <a:ext cx="8135332" cy="523220"/>
          </a:xfrm>
          <a:prstGeom prst="rect">
            <a:avLst/>
          </a:prstGeom>
          <a:noFill/>
        </p:spPr>
        <p:txBody>
          <a:bodyPr wrap="square" rtlCol="0">
            <a:spAutoFit/>
          </a:bodyPr>
          <a:lstStyle/>
          <a:p>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3.2  </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研究方法</a:t>
            </a:r>
          </a:p>
        </p:txBody>
      </p:sp>
      <p:sp>
        <p:nvSpPr>
          <p:cNvPr id="11" name="文本框 10">
            <a:extLst>
              <a:ext uri="{FF2B5EF4-FFF2-40B4-BE49-F238E27FC236}">
                <a16:creationId xmlns:a16="http://schemas.microsoft.com/office/drawing/2014/main" id="{D046ED31-6A59-48D8-8C98-066B4BC7D4E5}"/>
              </a:ext>
            </a:extLst>
          </p:cNvPr>
          <p:cNvSpPr txBox="1"/>
          <p:nvPr/>
        </p:nvSpPr>
        <p:spPr>
          <a:xfrm>
            <a:off x="2903456" y="1851439"/>
            <a:ext cx="8785780" cy="2616101"/>
          </a:xfrm>
          <a:prstGeom prst="rect">
            <a:avLst/>
          </a:prstGeom>
          <a:noFill/>
        </p:spPr>
        <p:txBody>
          <a:bodyPr wrap="square" rtlCol="0">
            <a:spAutoFit/>
          </a:bodyPr>
          <a:lstStyle/>
          <a:p>
            <a:pPr>
              <a:spcBef>
                <a:spcPts val="1200"/>
              </a:spcBef>
              <a:spcAft>
                <a:spcPts val="600"/>
              </a:spcAft>
            </a:pPr>
            <a:r>
              <a:rPr lang="zh-CN" altLang="en-US" dirty="0">
                <a:latin typeface="Times New Roman" panose="02020603050405020304" pitchFamily="18" charset="0"/>
                <a:ea typeface="黑体" panose="02010609060101010101" pitchFamily="49" charset="-122"/>
                <a:cs typeface="Times New Roman" panose="02020603050405020304" pitchFamily="18" charset="0"/>
              </a:rPr>
              <a:t>气温建模</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蒙特卡罗模拟</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spcAft>
                <a:spcPts val="600"/>
              </a:spcAft>
              <a:buFont typeface="Arial" panose="020B0604020202020204" pitchFamily="34" charset="0"/>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蒙特卡罗模拟</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生成带有相关性的随机误差</a:t>
            </a:r>
          </a:p>
          <a:p>
            <a:pPr marL="742950" lvl="1" indent="-285750">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反走建模过程，将气温波动与气温趋势重新组装起来</a:t>
            </a:r>
          </a:p>
          <a:p>
            <a:pPr marL="742950" lvl="1" indent="-285750">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得到模拟气温</a:t>
            </a:r>
            <a:r>
              <a:rPr lang="en-US" altLang="zh-CN"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次模拟</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p>
          <a:p>
            <a:pPr marL="742950" lvl="1" indent="-285750">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计算相应气温指数</a:t>
            </a:r>
            <a:r>
              <a:rPr lang="en-US" altLang="zh-CN"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次模拟</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p>
          <a:p>
            <a:pPr marL="742950" lvl="1" indent="-285750">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进行</a:t>
            </a:r>
            <a:r>
              <a:rPr lang="en-US" altLang="zh-CN" dirty="0">
                <a:latin typeface="Times New Roman" panose="02020603050405020304" pitchFamily="18" charset="0"/>
                <a:ea typeface="黑体" panose="02010609060101010101" pitchFamily="49" charset="-122"/>
                <a:cs typeface="Times New Roman" panose="02020603050405020304" pitchFamily="18" charset="0"/>
              </a:rPr>
              <a:t>5000</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次模拟，在模拟结果中计算组合的方差，</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VaR</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等</a:t>
            </a:r>
          </a:p>
          <a:p>
            <a:pPr marL="285750" indent="-285750">
              <a:spcBef>
                <a:spcPts val="1200"/>
              </a:spcBef>
              <a:spcAft>
                <a:spcPts val="600"/>
              </a:spcAft>
              <a:buFont typeface="Wingdings" panose="05000000000000000000" pitchFamily="2" charset="2"/>
              <a:buChar char=""/>
            </a:pP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矩形: 圆角 11">
            <a:extLst>
              <a:ext uri="{FF2B5EF4-FFF2-40B4-BE49-F238E27FC236}">
                <a16:creationId xmlns:a16="http://schemas.microsoft.com/office/drawing/2014/main" id="{A9E7CF82-A0D3-4C4F-9D78-D2F1F45EB6CB}"/>
              </a:ext>
            </a:extLst>
          </p:cNvPr>
          <p:cNvSpPr/>
          <p:nvPr/>
        </p:nvSpPr>
        <p:spPr>
          <a:xfrm>
            <a:off x="260985" y="2470786"/>
            <a:ext cx="1102995" cy="331471"/>
          </a:xfrm>
          <a:prstGeom prst="roundRect">
            <a:avLst>
              <a:gd name="adj" fmla="val 41166"/>
            </a:avLst>
          </a:prstGeom>
          <a:solidFill>
            <a:srgbClr val="0755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2D92E69C-0B62-432E-911E-D4A72D24F7A1}"/>
              </a:ext>
            </a:extLst>
          </p:cNvPr>
          <p:cNvSpPr txBox="1"/>
          <p:nvPr/>
        </p:nvSpPr>
        <p:spPr>
          <a:xfrm>
            <a:off x="228599" y="1033670"/>
            <a:ext cx="2219399" cy="3196196"/>
          </a:xfrm>
          <a:prstGeom prst="rect">
            <a:avLst/>
          </a:prstGeom>
          <a:noFill/>
        </p:spPr>
        <p:txBody>
          <a:bodyPr wrap="square" rtlCol="0">
            <a:spAutoFit/>
          </a:bodyPr>
          <a:lstStyle/>
          <a:p>
            <a:pPr>
              <a:lnSpc>
                <a:spcPct val="125000"/>
              </a:lnSpc>
              <a:spcAft>
                <a:spcPts val="300"/>
              </a:spcAft>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1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天气风险</a:t>
            </a:r>
            <a:endPar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2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文献研究与进展</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75000"/>
                  </a:schemeClr>
                </a:solidFill>
                <a:latin typeface="微软雅黑" panose="020B0503020204020204" pitchFamily="34" charset="-122"/>
                <a:ea typeface="微软雅黑" panose="020B0503020204020204" pitchFamily="34" charset="-122"/>
              </a:rPr>
              <a:t>3 </a:t>
            </a:r>
            <a:r>
              <a:rPr lang="zh-CN" altLang="en-US" sz="1800" dirty="0">
                <a:solidFill>
                  <a:schemeClr val="accent1">
                    <a:lumMod val="75000"/>
                  </a:schemeClr>
                </a:solidFill>
                <a:latin typeface="微软雅黑" panose="020B0503020204020204" pitchFamily="34" charset="-122"/>
                <a:ea typeface="微软雅黑" panose="020B0503020204020204" pitchFamily="34" charset="-122"/>
              </a:rPr>
              <a:t>关于本篇论文</a:t>
            </a:r>
            <a:endParaRPr lang="en-US" altLang="zh-CN" sz="18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研究对象</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bg1"/>
                </a:solidFill>
                <a:latin typeface="微软雅黑" panose="020B0503020204020204" pitchFamily="34" charset="-122"/>
                <a:ea typeface="微软雅黑" panose="020B0503020204020204" pitchFamily="34" charset="-122"/>
              </a:rPr>
              <a:t>研究方法</a:t>
            </a:r>
            <a:endParaRPr lang="en-US" altLang="zh-CN" sz="1300" dirty="0">
              <a:solidFill>
                <a:schemeClr val="bg1"/>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结果与结论</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4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关联文献</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5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进一步研究设想</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6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参考文献</a:t>
            </a:r>
            <a:endPar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2832915"/>
      </p:ext>
    </p:extLst>
  </p:cSld>
  <p:clrMapOvr>
    <a:masterClrMapping/>
  </p:clrMapOvr>
  <p:transition spd="med">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813AB6-0F14-4058-BA7E-C810CE9AA258}"/>
              </a:ext>
            </a:extLst>
          </p:cNvPr>
          <p:cNvSpPr>
            <a:spLocks noGrp="1"/>
          </p:cNvSpPr>
          <p:nvPr>
            <p:ph type="dt" sz="half" idx="10"/>
          </p:nvPr>
        </p:nvSpPr>
        <p:spPr/>
        <p:txBody>
          <a:bodyPr/>
          <a:lstStyle/>
          <a:p>
            <a:r>
              <a:rPr lang="en-US" altLang="zh-CN"/>
              <a:t>2021/10/20</a:t>
            </a:r>
            <a:endParaRPr lang="zh-CN" altLang="en-US"/>
          </a:p>
        </p:txBody>
      </p:sp>
      <p:sp>
        <p:nvSpPr>
          <p:cNvPr id="3" name="页脚占位符 2">
            <a:extLst>
              <a:ext uri="{FF2B5EF4-FFF2-40B4-BE49-F238E27FC236}">
                <a16:creationId xmlns:a16="http://schemas.microsoft.com/office/drawing/2014/main" id="{421B908B-C65E-428E-90CD-09AEC3133544}"/>
              </a:ext>
            </a:extLst>
          </p:cNvPr>
          <p:cNvSpPr>
            <a:spLocks noGrp="1"/>
          </p:cNvSpPr>
          <p:nvPr>
            <p:ph type="ftr" sz="quarter" idx="11"/>
          </p:nvPr>
        </p:nvSpPr>
        <p:spPr/>
        <p:txBody>
          <a:bodyPr/>
          <a:lstStyle/>
          <a:p>
            <a:r>
              <a:rPr lang="zh-CN" altLang="en-US"/>
              <a:t>吴成诚</a:t>
            </a:r>
          </a:p>
        </p:txBody>
      </p:sp>
      <p:sp>
        <p:nvSpPr>
          <p:cNvPr id="4" name="灯片编号占位符 3">
            <a:extLst>
              <a:ext uri="{FF2B5EF4-FFF2-40B4-BE49-F238E27FC236}">
                <a16:creationId xmlns:a16="http://schemas.microsoft.com/office/drawing/2014/main" id="{5B254E57-8A5A-40FD-852D-65397C0E897D}"/>
              </a:ext>
            </a:extLst>
          </p:cNvPr>
          <p:cNvSpPr>
            <a:spLocks noGrp="1"/>
          </p:cNvSpPr>
          <p:nvPr>
            <p:ph type="sldNum" sz="quarter" idx="12"/>
          </p:nvPr>
        </p:nvSpPr>
        <p:spPr/>
        <p:txBody>
          <a:bodyPr/>
          <a:lstStyle/>
          <a:p>
            <a:fld id="{142560FF-31B5-47AC-BEE7-BE50626B527A}" type="slidenum">
              <a:rPr lang="zh-CN" altLang="en-US" smtClean="0"/>
              <a:t>29</a:t>
            </a:fld>
            <a:endParaRPr lang="zh-CN" altLang="en-US"/>
          </a:p>
        </p:txBody>
      </p:sp>
      <p:cxnSp>
        <p:nvCxnSpPr>
          <p:cNvPr id="9" name="直接连接符 8">
            <a:extLst>
              <a:ext uri="{FF2B5EF4-FFF2-40B4-BE49-F238E27FC236}">
                <a16:creationId xmlns:a16="http://schemas.microsoft.com/office/drawing/2014/main" id="{C3C43078-9CF8-41E5-B193-A4C9F3450725}"/>
              </a:ext>
            </a:extLst>
          </p:cNvPr>
          <p:cNvCxnSpPr>
            <a:cxnSpLocks/>
          </p:cNvCxnSpPr>
          <p:nvPr/>
        </p:nvCxnSpPr>
        <p:spPr>
          <a:xfrm>
            <a:off x="2448000" y="1080000"/>
            <a:ext cx="0" cy="471267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53FA9C3-E26F-4F14-8D64-FF51EAFE94F1}"/>
              </a:ext>
            </a:extLst>
          </p:cNvPr>
          <p:cNvSpPr txBox="1"/>
          <p:nvPr/>
        </p:nvSpPr>
        <p:spPr>
          <a:xfrm>
            <a:off x="2771480" y="1033670"/>
            <a:ext cx="8135332" cy="523220"/>
          </a:xfrm>
          <a:prstGeom prst="rect">
            <a:avLst/>
          </a:prstGeom>
          <a:noFill/>
        </p:spPr>
        <p:txBody>
          <a:bodyPr wrap="square" rtlCol="0">
            <a:spAutoFit/>
          </a:bodyPr>
          <a:lstStyle/>
          <a:p>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3.3  </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结果与结论</a:t>
            </a:r>
          </a:p>
        </p:txBody>
      </p:sp>
      <p:sp>
        <p:nvSpPr>
          <p:cNvPr id="11" name="文本框 10">
            <a:extLst>
              <a:ext uri="{FF2B5EF4-FFF2-40B4-BE49-F238E27FC236}">
                <a16:creationId xmlns:a16="http://schemas.microsoft.com/office/drawing/2014/main" id="{D046ED31-6A59-48D8-8C98-066B4BC7D4E5}"/>
              </a:ext>
            </a:extLst>
          </p:cNvPr>
          <p:cNvSpPr txBox="1"/>
          <p:nvPr/>
        </p:nvSpPr>
        <p:spPr>
          <a:xfrm>
            <a:off x="2903456" y="1851439"/>
            <a:ext cx="8785780" cy="369332"/>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波动的</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空间相依性存在</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矩形: 圆角 11">
            <a:extLst>
              <a:ext uri="{FF2B5EF4-FFF2-40B4-BE49-F238E27FC236}">
                <a16:creationId xmlns:a16="http://schemas.microsoft.com/office/drawing/2014/main" id="{A9E7CF82-A0D3-4C4F-9D78-D2F1F45EB6CB}"/>
              </a:ext>
            </a:extLst>
          </p:cNvPr>
          <p:cNvSpPr/>
          <p:nvPr/>
        </p:nvSpPr>
        <p:spPr>
          <a:xfrm>
            <a:off x="260985" y="2755266"/>
            <a:ext cx="1270635" cy="331471"/>
          </a:xfrm>
          <a:prstGeom prst="roundRect">
            <a:avLst>
              <a:gd name="adj" fmla="val 41166"/>
            </a:avLst>
          </a:prstGeom>
          <a:solidFill>
            <a:srgbClr val="0755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2D92E69C-0B62-432E-911E-D4A72D24F7A1}"/>
              </a:ext>
            </a:extLst>
          </p:cNvPr>
          <p:cNvSpPr txBox="1"/>
          <p:nvPr/>
        </p:nvSpPr>
        <p:spPr>
          <a:xfrm>
            <a:off x="228599" y="1033670"/>
            <a:ext cx="2219399" cy="3196196"/>
          </a:xfrm>
          <a:prstGeom prst="rect">
            <a:avLst/>
          </a:prstGeom>
          <a:noFill/>
        </p:spPr>
        <p:txBody>
          <a:bodyPr wrap="square" rtlCol="0">
            <a:spAutoFit/>
          </a:bodyPr>
          <a:lstStyle/>
          <a:p>
            <a:pPr>
              <a:lnSpc>
                <a:spcPct val="125000"/>
              </a:lnSpc>
              <a:spcAft>
                <a:spcPts val="300"/>
              </a:spcAft>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1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天气风险</a:t>
            </a:r>
            <a:endPar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2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文献研究与进展</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75000"/>
                  </a:schemeClr>
                </a:solidFill>
                <a:latin typeface="微软雅黑" panose="020B0503020204020204" pitchFamily="34" charset="-122"/>
                <a:ea typeface="微软雅黑" panose="020B0503020204020204" pitchFamily="34" charset="-122"/>
              </a:rPr>
              <a:t>3 </a:t>
            </a:r>
            <a:r>
              <a:rPr lang="zh-CN" altLang="en-US" sz="1800" dirty="0">
                <a:solidFill>
                  <a:schemeClr val="accent1">
                    <a:lumMod val="75000"/>
                  </a:schemeClr>
                </a:solidFill>
                <a:latin typeface="微软雅黑" panose="020B0503020204020204" pitchFamily="34" charset="-122"/>
                <a:ea typeface="微软雅黑" panose="020B0503020204020204" pitchFamily="34" charset="-122"/>
              </a:rPr>
              <a:t>关于本篇论文</a:t>
            </a:r>
            <a:endParaRPr lang="en-US" altLang="zh-CN" sz="18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研究对象</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研究方法</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bg1"/>
                </a:solidFill>
                <a:latin typeface="微软雅黑" panose="020B0503020204020204" pitchFamily="34" charset="-122"/>
                <a:ea typeface="微软雅黑" panose="020B0503020204020204" pitchFamily="34" charset="-122"/>
              </a:rPr>
              <a:t>结果与结论</a:t>
            </a:r>
            <a:endParaRPr lang="en-US" altLang="zh-CN" sz="1300" dirty="0">
              <a:solidFill>
                <a:schemeClr val="bg1"/>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4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关联文献</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5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进一步研究设想</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6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参考文献</a:t>
            </a:r>
            <a:endPar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3E1DC93D-6AF1-45D9-9CAE-8E24CD0779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0375" y="2454595"/>
            <a:ext cx="7951941" cy="3148456"/>
          </a:xfrm>
          <a:prstGeom prst="rect">
            <a:avLst/>
          </a:prstGeom>
        </p:spPr>
      </p:pic>
    </p:spTree>
    <p:extLst>
      <p:ext uri="{BB962C8B-B14F-4D97-AF65-F5344CB8AC3E}">
        <p14:creationId xmlns:p14="http://schemas.microsoft.com/office/powerpoint/2010/main" val="111219953"/>
      </p:ext>
    </p:extLst>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813AB6-0F14-4058-BA7E-C810CE9AA258}"/>
              </a:ext>
            </a:extLst>
          </p:cNvPr>
          <p:cNvSpPr>
            <a:spLocks noGrp="1"/>
          </p:cNvSpPr>
          <p:nvPr>
            <p:ph type="dt" sz="half" idx="10"/>
          </p:nvPr>
        </p:nvSpPr>
        <p:spPr/>
        <p:txBody>
          <a:bodyPr/>
          <a:lstStyle/>
          <a:p>
            <a:r>
              <a:rPr lang="en-US" altLang="zh-CN"/>
              <a:t>2021/10/20</a:t>
            </a:r>
            <a:endParaRPr lang="zh-CN" altLang="en-US"/>
          </a:p>
        </p:txBody>
      </p:sp>
      <p:sp>
        <p:nvSpPr>
          <p:cNvPr id="3" name="页脚占位符 2">
            <a:extLst>
              <a:ext uri="{FF2B5EF4-FFF2-40B4-BE49-F238E27FC236}">
                <a16:creationId xmlns:a16="http://schemas.microsoft.com/office/drawing/2014/main" id="{421B908B-C65E-428E-90CD-09AEC3133544}"/>
              </a:ext>
            </a:extLst>
          </p:cNvPr>
          <p:cNvSpPr>
            <a:spLocks noGrp="1"/>
          </p:cNvSpPr>
          <p:nvPr>
            <p:ph type="ftr" sz="quarter" idx="11"/>
          </p:nvPr>
        </p:nvSpPr>
        <p:spPr/>
        <p:txBody>
          <a:bodyPr/>
          <a:lstStyle/>
          <a:p>
            <a:r>
              <a:rPr lang="zh-CN" altLang="en-US"/>
              <a:t>吴成诚</a:t>
            </a:r>
          </a:p>
        </p:txBody>
      </p:sp>
      <p:sp>
        <p:nvSpPr>
          <p:cNvPr id="4" name="灯片编号占位符 3">
            <a:extLst>
              <a:ext uri="{FF2B5EF4-FFF2-40B4-BE49-F238E27FC236}">
                <a16:creationId xmlns:a16="http://schemas.microsoft.com/office/drawing/2014/main" id="{5B254E57-8A5A-40FD-852D-65397C0E897D}"/>
              </a:ext>
            </a:extLst>
          </p:cNvPr>
          <p:cNvSpPr>
            <a:spLocks noGrp="1"/>
          </p:cNvSpPr>
          <p:nvPr>
            <p:ph type="sldNum" sz="quarter" idx="12"/>
          </p:nvPr>
        </p:nvSpPr>
        <p:spPr/>
        <p:txBody>
          <a:bodyPr/>
          <a:lstStyle/>
          <a:p>
            <a:fld id="{142560FF-31B5-47AC-BEE7-BE50626B527A}" type="slidenum">
              <a:rPr lang="zh-CN" altLang="en-US" smtClean="0"/>
              <a:t>3</a:t>
            </a:fld>
            <a:endParaRPr lang="zh-CN" altLang="en-US"/>
          </a:p>
        </p:txBody>
      </p:sp>
      <p:sp>
        <p:nvSpPr>
          <p:cNvPr id="5" name="矩形 4">
            <a:extLst>
              <a:ext uri="{FF2B5EF4-FFF2-40B4-BE49-F238E27FC236}">
                <a16:creationId xmlns:a16="http://schemas.microsoft.com/office/drawing/2014/main" id="{ECC254F3-B743-44DF-893D-78DF164818BC}"/>
              </a:ext>
            </a:extLst>
          </p:cNvPr>
          <p:cNvSpPr/>
          <p:nvPr/>
        </p:nvSpPr>
        <p:spPr>
          <a:xfrm>
            <a:off x="4438334" y="2598003"/>
            <a:ext cx="2238113" cy="830997"/>
          </a:xfrm>
          <a:prstGeom prst="rect">
            <a:avLst/>
          </a:prstGeom>
        </p:spPr>
        <p:txBody>
          <a:bodyPr wrap="none">
            <a:spAutoFit/>
          </a:bodyPr>
          <a:lstStyle/>
          <a:p>
            <a:pPr lvl="0"/>
            <a:r>
              <a:rPr lang="en-US" altLang="zh-CN" sz="4800" b="1" dirty="0">
                <a:solidFill>
                  <a:srgbClr val="0058A0"/>
                </a:solidFill>
                <a:ea typeface="黑体" panose="02010609060101010101" pitchFamily="49" charset="-122"/>
              </a:rPr>
              <a:t>1. </a:t>
            </a:r>
            <a:r>
              <a:rPr lang="zh-CN" altLang="en-US" sz="2800" dirty="0">
                <a:solidFill>
                  <a:prstClr val="black"/>
                </a:solidFill>
                <a:latin typeface="黑体" panose="02010609060101010101" pitchFamily="49" charset="-122"/>
                <a:ea typeface="黑体" panose="02010609060101010101" pitchFamily="49" charset="-122"/>
              </a:rPr>
              <a:t>天气风险</a:t>
            </a:r>
            <a:endParaRPr lang="en-US" altLang="zh-CN" sz="2800" dirty="0">
              <a:solidFill>
                <a:prstClr val="black"/>
              </a:solidFill>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7E74A53C-354E-4925-998F-3643F159933E}"/>
              </a:ext>
            </a:extLst>
          </p:cNvPr>
          <p:cNvSpPr txBox="1"/>
          <p:nvPr/>
        </p:nvSpPr>
        <p:spPr>
          <a:xfrm>
            <a:off x="5051393" y="3429000"/>
            <a:ext cx="4114801" cy="1200329"/>
          </a:xfrm>
          <a:prstGeom prst="rect">
            <a:avLst/>
          </a:prstGeom>
          <a:noFill/>
        </p:spPr>
        <p:txBody>
          <a:bodyPr wrap="square" rtlCol="0">
            <a:spAutoFit/>
          </a:bodyPr>
          <a:lstStyle/>
          <a:p>
            <a:pPr marL="396000" indent="-457200"/>
            <a:r>
              <a:rPr lang="en-US" altLang="zh-CN" dirty="0">
                <a:latin typeface="华文仿宋" panose="02010600040101010101" pitchFamily="2" charset="-122"/>
                <a:ea typeface="华文仿宋" panose="02010600040101010101" pitchFamily="2" charset="-122"/>
              </a:rPr>
              <a:t>1.1  </a:t>
            </a:r>
            <a:r>
              <a:rPr lang="zh-CN" altLang="en-US" dirty="0">
                <a:latin typeface="华文仿宋" panose="02010600040101010101" pitchFamily="2" charset="-122"/>
                <a:ea typeface="华文仿宋" panose="02010600040101010101" pitchFamily="2" charset="-122"/>
              </a:rPr>
              <a:t>源自实际生产中的风险对冲需求</a:t>
            </a:r>
            <a:endParaRPr lang="en-US" altLang="zh-CN" dirty="0">
              <a:latin typeface="华文仿宋" panose="02010600040101010101" pitchFamily="2" charset="-122"/>
              <a:ea typeface="华文仿宋" panose="02010600040101010101" pitchFamily="2" charset="-122"/>
            </a:endParaRPr>
          </a:p>
          <a:p>
            <a:pPr marL="396000" indent="-457200"/>
            <a:r>
              <a:rPr lang="en-US" altLang="zh-CN" dirty="0">
                <a:latin typeface="华文仿宋" panose="02010600040101010101" pitchFamily="2" charset="-122"/>
                <a:ea typeface="华文仿宋" panose="02010600040101010101" pitchFamily="2" charset="-122"/>
              </a:rPr>
              <a:t>1.2  </a:t>
            </a:r>
            <a:r>
              <a:rPr lang="zh-CN" altLang="en-US" dirty="0">
                <a:latin typeface="华文仿宋" panose="02010600040101010101" pitchFamily="2" charset="-122"/>
                <a:ea typeface="华文仿宋" panose="02010600040101010101" pitchFamily="2" charset="-122"/>
              </a:rPr>
              <a:t>概念界定</a:t>
            </a:r>
            <a:endParaRPr lang="en-US" altLang="zh-CN" dirty="0">
              <a:latin typeface="华文仿宋" panose="02010600040101010101" pitchFamily="2" charset="-122"/>
              <a:ea typeface="华文仿宋" panose="02010600040101010101" pitchFamily="2" charset="-122"/>
            </a:endParaRPr>
          </a:p>
          <a:p>
            <a:pPr marL="396000" indent="-457200"/>
            <a:r>
              <a:rPr lang="en-US" altLang="zh-CN" dirty="0">
                <a:latin typeface="华文仿宋" panose="02010600040101010101" pitchFamily="2" charset="-122"/>
                <a:ea typeface="华文仿宋" panose="02010600040101010101" pitchFamily="2" charset="-122"/>
              </a:rPr>
              <a:t>1.3  </a:t>
            </a:r>
            <a:r>
              <a:rPr lang="zh-CN" altLang="en-US" dirty="0">
                <a:latin typeface="华文仿宋" panose="02010600040101010101" pitchFamily="2" charset="-122"/>
                <a:ea typeface="华文仿宋" panose="02010600040101010101" pitchFamily="2" charset="-122"/>
              </a:rPr>
              <a:t>对风险管理工具的探讨</a:t>
            </a:r>
            <a:endParaRPr lang="en-US" altLang="zh-CN" dirty="0">
              <a:latin typeface="华文仿宋" panose="02010600040101010101" pitchFamily="2" charset="-122"/>
              <a:ea typeface="华文仿宋" panose="02010600040101010101" pitchFamily="2" charset="-122"/>
            </a:endParaRPr>
          </a:p>
          <a:p>
            <a:pPr marL="396000" indent="-457200"/>
            <a:r>
              <a:rPr lang="en-US" altLang="zh-CN" dirty="0">
                <a:latin typeface="华文仿宋" panose="02010600040101010101" pitchFamily="2" charset="-122"/>
                <a:ea typeface="华文仿宋" panose="02010600040101010101" pitchFamily="2" charset="-122"/>
              </a:rPr>
              <a:t>1.4  </a:t>
            </a:r>
            <a:r>
              <a:rPr lang="zh-CN" altLang="en-US" dirty="0">
                <a:latin typeface="华文仿宋" panose="02010600040101010101" pitchFamily="2" charset="-122"/>
                <a:ea typeface="华文仿宋" panose="02010600040101010101" pitchFamily="2" charset="-122"/>
              </a:rPr>
              <a:t>天气衍生品市场</a:t>
            </a:r>
          </a:p>
        </p:txBody>
      </p:sp>
      <p:sp>
        <p:nvSpPr>
          <p:cNvPr id="7" name="矩形: 圆角 6">
            <a:extLst>
              <a:ext uri="{FF2B5EF4-FFF2-40B4-BE49-F238E27FC236}">
                <a16:creationId xmlns:a16="http://schemas.microsoft.com/office/drawing/2014/main" id="{C1A91F00-5683-4DA2-BFA9-F4181F982249}"/>
              </a:ext>
            </a:extLst>
          </p:cNvPr>
          <p:cNvSpPr/>
          <p:nvPr/>
        </p:nvSpPr>
        <p:spPr>
          <a:xfrm>
            <a:off x="260985" y="1089658"/>
            <a:ext cx="1282065" cy="331471"/>
          </a:xfrm>
          <a:prstGeom prst="roundRect">
            <a:avLst>
              <a:gd name="adj" fmla="val 41166"/>
            </a:avLst>
          </a:prstGeom>
          <a:solidFill>
            <a:srgbClr val="0755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9E4701BA-D2A4-4707-9DF7-8B2367424A5F}"/>
              </a:ext>
            </a:extLst>
          </p:cNvPr>
          <p:cNvSpPr txBox="1"/>
          <p:nvPr/>
        </p:nvSpPr>
        <p:spPr>
          <a:xfrm>
            <a:off x="228599" y="1033670"/>
            <a:ext cx="2219399" cy="3699859"/>
          </a:xfrm>
          <a:prstGeom prst="rect">
            <a:avLst/>
          </a:prstGeom>
          <a:noFill/>
        </p:spPr>
        <p:txBody>
          <a:bodyPr wrap="square" rtlCol="0">
            <a:spAutoFit/>
          </a:bodyPr>
          <a:lstStyle/>
          <a:p>
            <a:pPr>
              <a:lnSpc>
                <a:spcPct val="125000"/>
              </a:lnSpc>
              <a:spcAft>
                <a:spcPts val="300"/>
              </a:spcAft>
            </a:pPr>
            <a:r>
              <a:rPr lang="en-US" altLang="zh-CN" dirty="0">
                <a:solidFill>
                  <a:schemeClr val="bg1"/>
                </a:solidFill>
                <a:latin typeface="微软雅黑" panose="020B0503020204020204" pitchFamily="34" charset="-122"/>
                <a:ea typeface="微软雅黑" panose="020B0503020204020204" pitchFamily="34" charset="-122"/>
              </a:rPr>
              <a:t>1 </a:t>
            </a:r>
            <a:r>
              <a:rPr lang="zh-CN" altLang="en-US" dirty="0">
                <a:solidFill>
                  <a:schemeClr val="bg1"/>
                </a:solidFill>
                <a:latin typeface="微软雅黑" panose="020B0503020204020204" pitchFamily="34" charset="-122"/>
                <a:ea typeface="微软雅黑" panose="020B0503020204020204" pitchFamily="34" charset="-122"/>
              </a:rPr>
              <a:t>天气风险</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源自实际生产中的风险对冲需求</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概念界定</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对风险管理工具的探讨</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天气衍生品市场</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2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文献研究与进展</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3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关于本篇论文</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4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关联文献</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5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进一步研究设想</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6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参考文献</a:t>
            </a:r>
            <a:endPar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endParaRPr>
          </a:p>
        </p:txBody>
      </p:sp>
      <p:cxnSp>
        <p:nvCxnSpPr>
          <p:cNvPr id="9" name="直接连接符 8">
            <a:extLst>
              <a:ext uri="{FF2B5EF4-FFF2-40B4-BE49-F238E27FC236}">
                <a16:creationId xmlns:a16="http://schemas.microsoft.com/office/drawing/2014/main" id="{C3C43078-9CF8-41E5-B193-A4C9F3450725}"/>
              </a:ext>
            </a:extLst>
          </p:cNvPr>
          <p:cNvCxnSpPr>
            <a:cxnSpLocks/>
          </p:cNvCxnSpPr>
          <p:nvPr/>
        </p:nvCxnSpPr>
        <p:spPr>
          <a:xfrm>
            <a:off x="2448000" y="1080000"/>
            <a:ext cx="0" cy="471267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634067"/>
      </p:ext>
    </p:extLst>
  </p:cSld>
  <p:clrMapOvr>
    <a:masterClrMapping/>
  </p:clrMapOvr>
  <p:transition spd="med">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813AB6-0F14-4058-BA7E-C810CE9AA258}"/>
              </a:ext>
            </a:extLst>
          </p:cNvPr>
          <p:cNvSpPr>
            <a:spLocks noGrp="1"/>
          </p:cNvSpPr>
          <p:nvPr>
            <p:ph type="dt" sz="half" idx="10"/>
          </p:nvPr>
        </p:nvSpPr>
        <p:spPr/>
        <p:txBody>
          <a:bodyPr/>
          <a:lstStyle/>
          <a:p>
            <a:r>
              <a:rPr lang="en-US" altLang="zh-CN"/>
              <a:t>2021/10/20</a:t>
            </a:r>
            <a:endParaRPr lang="zh-CN" altLang="en-US"/>
          </a:p>
        </p:txBody>
      </p:sp>
      <p:sp>
        <p:nvSpPr>
          <p:cNvPr id="3" name="页脚占位符 2">
            <a:extLst>
              <a:ext uri="{FF2B5EF4-FFF2-40B4-BE49-F238E27FC236}">
                <a16:creationId xmlns:a16="http://schemas.microsoft.com/office/drawing/2014/main" id="{421B908B-C65E-428E-90CD-09AEC3133544}"/>
              </a:ext>
            </a:extLst>
          </p:cNvPr>
          <p:cNvSpPr>
            <a:spLocks noGrp="1"/>
          </p:cNvSpPr>
          <p:nvPr>
            <p:ph type="ftr" sz="quarter" idx="11"/>
          </p:nvPr>
        </p:nvSpPr>
        <p:spPr/>
        <p:txBody>
          <a:bodyPr/>
          <a:lstStyle/>
          <a:p>
            <a:r>
              <a:rPr lang="zh-CN" altLang="en-US"/>
              <a:t>吴成诚</a:t>
            </a:r>
          </a:p>
        </p:txBody>
      </p:sp>
      <p:sp>
        <p:nvSpPr>
          <p:cNvPr id="4" name="灯片编号占位符 3">
            <a:extLst>
              <a:ext uri="{FF2B5EF4-FFF2-40B4-BE49-F238E27FC236}">
                <a16:creationId xmlns:a16="http://schemas.microsoft.com/office/drawing/2014/main" id="{5B254E57-8A5A-40FD-852D-65397C0E897D}"/>
              </a:ext>
            </a:extLst>
          </p:cNvPr>
          <p:cNvSpPr>
            <a:spLocks noGrp="1"/>
          </p:cNvSpPr>
          <p:nvPr>
            <p:ph type="sldNum" sz="quarter" idx="12"/>
          </p:nvPr>
        </p:nvSpPr>
        <p:spPr/>
        <p:txBody>
          <a:bodyPr/>
          <a:lstStyle/>
          <a:p>
            <a:fld id="{142560FF-31B5-47AC-BEE7-BE50626B527A}" type="slidenum">
              <a:rPr lang="zh-CN" altLang="en-US" smtClean="0"/>
              <a:t>30</a:t>
            </a:fld>
            <a:endParaRPr lang="zh-CN" altLang="en-US"/>
          </a:p>
        </p:txBody>
      </p:sp>
      <p:cxnSp>
        <p:nvCxnSpPr>
          <p:cNvPr id="9" name="直接连接符 8">
            <a:extLst>
              <a:ext uri="{FF2B5EF4-FFF2-40B4-BE49-F238E27FC236}">
                <a16:creationId xmlns:a16="http://schemas.microsoft.com/office/drawing/2014/main" id="{C3C43078-9CF8-41E5-B193-A4C9F3450725}"/>
              </a:ext>
            </a:extLst>
          </p:cNvPr>
          <p:cNvCxnSpPr>
            <a:cxnSpLocks/>
          </p:cNvCxnSpPr>
          <p:nvPr/>
        </p:nvCxnSpPr>
        <p:spPr>
          <a:xfrm>
            <a:off x="2448000" y="1080000"/>
            <a:ext cx="0" cy="471267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53FA9C3-E26F-4F14-8D64-FF51EAFE94F1}"/>
              </a:ext>
            </a:extLst>
          </p:cNvPr>
          <p:cNvSpPr txBox="1"/>
          <p:nvPr/>
        </p:nvSpPr>
        <p:spPr>
          <a:xfrm>
            <a:off x="2771480" y="1033670"/>
            <a:ext cx="8135332" cy="523220"/>
          </a:xfrm>
          <a:prstGeom prst="rect">
            <a:avLst/>
          </a:prstGeom>
          <a:noFill/>
        </p:spPr>
        <p:txBody>
          <a:bodyPr wrap="square" rtlCol="0">
            <a:spAutoFit/>
          </a:bodyPr>
          <a:lstStyle/>
          <a:p>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3.3  </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结果与结论</a:t>
            </a:r>
          </a:p>
        </p:txBody>
      </p:sp>
      <p:sp>
        <p:nvSpPr>
          <p:cNvPr id="11" name="文本框 10">
            <a:extLst>
              <a:ext uri="{FF2B5EF4-FFF2-40B4-BE49-F238E27FC236}">
                <a16:creationId xmlns:a16="http://schemas.microsoft.com/office/drawing/2014/main" id="{D046ED31-6A59-48D8-8C98-066B4BC7D4E5}"/>
              </a:ext>
            </a:extLst>
          </p:cNvPr>
          <p:cNvSpPr txBox="1"/>
          <p:nvPr/>
        </p:nvSpPr>
        <p:spPr>
          <a:xfrm>
            <a:off x="2903456" y="1851439"/>
            <a:ext cx="8785780" cy="369332"/>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波动的</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空间相依性存在</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矩形: 圆角 11">
            <a:extLst>
              <a:ext uri="{FF2B5EF4-FFF2-40B4-BE49-F238E27FC236}">
                <a16:creationId xmlns:a16="http://schemas.microsoft.com/office/drawing/2014/main" id="{A9E7CF82-A0D3-4C4F-9D78-D2F1F45EB6CB}"/>
              </a:ext>
            </a:extLst>
          </p:cNvPr>
          <p:cNvSpPr/>
          <p:nvPr/>
        </p:nvSpPr>
        <p:spPr>
          <a:xfrm>
            <a:off x="260985" y="2755266"/>
            <a:ext cx="1270635" cy="331471"/>
          </a:xfrm>
          <a:prstGeom prst="roundRect">
            <a:avLst>
              <a:gd name="adj" fmla="val 41166"/>
            </a:avLst>
          </a:prstGeom>
          <a:solidFill>
            <a:srgbClr val="0755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2D92E69C-0B62-432E-911E-D4A72D24F7A1}"/>
              </a:ext>
            </a:extLst>
          </p:cNvPr>
          <p:cNvSpPr txBox="1"/>
          <p:nvPr/>
        </p:nvSpPr>
        <p:spPr>
          <a:xfrm>
            <a:off x="228599" y="1033670"/>
            <a:ext cx="2219399" cy="3196196"/>
          </a:xfrm>
          <a:prstGeom prst="rect">
            <a:avLst/>
          </a:prstGeom>
          <a:noFill/>
        </p:spPr>
        <p:txBody>
          <a:bodyPr wrap="square" rtlCol="0">
            <a:spAutoFit/>
          </a:bodyPr>
          <a:lstStyle/>
          <a:p>
            <a:pPr>
              <a:lnSpc>
                <a:spcPct val="125000"/>
              </a:lnSpc>
              <a:spcAft>
                <a:spcPts val="300"/>
              </a:spcAft>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1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天气风险</a:t>
            </a:r>
            <a:endPar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2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文献研究与进展</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75000"/>
                  </a:schemeClr>
                </a:solidFill>
                <a:latin typeface="微软雅黑" panose="020B0503020204020204" pitchFamily="34" charset="-122"/>
                <a:ea typeface="微软雅黑" panose="020B0503020204020204" pitchFamily="34" charset="-122"/>
              </a:rPr>
              <a:t>3 </a:t>
            </a:r>
            <a:r>
              <a:rPr lang="zh-CN" altLang="en-US" sz="1800" dirty="0">
                <a:solidFill>
                  <a:schemeClr val="accent1">
                    <a:lumMod val="75000"/>
                  </a:schemeClr>
                </a:solidFill>
                <a:latin typeface="微软雅黑" panose="020B0503020204020204" pitchFamily="34" charset="-122"/>
                <a:ea typeface="微软雅黑" panose="020B0503020204020204" pitchFamily="34" charset="-122"/>
              </a:rPr>
              <a:t>关于本篇论文</a:t>
            </a:r>
            <a:endParaRPr lang="en-US" altLang="zh-CN" sz="18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研究对象</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研究方法</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bg1"/>
                </a:solidFill>
                <a:latin typeface="微软雅黑" panose="020B0503020204020204" pitchFamily="34" charset="-122"/>
                <a:ea typeface="微软雅黑" panose="020B0503020204020204" pitchFamily="34" charset="-122"/>
              </a:rPr>
              <a:t>结果与结论</a:t>
            </a:r>
            <a:endParaRPr lang="en-US" altLang="zh-CN" sz="1300" dirty="0">
              <a:solidFill>
                <a:schemeClr val="bg1"/>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4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关联文献</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5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进一步研究设想</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6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参考文献</a:t>
            </a:r>
            <a:endPar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3E1DC93D-6AF1-45D9-9CAE-8E24CD07790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44854" y="2220771"/>
            <a:ext cx="6620051" cy="4135579"/>
          </a:xfrm>
          <a:prstGeom prst="rect">
            <a:avLst/>
          </a:prstGeom>
        </p:spPr>
      </p:pic>
    </p:spTree>
    <p:extLst>
      <p:ext uri="{BB962C8B-B14F-4D97-AF65-F5344CB8AC3E}">
        <p14:creationId xmlns:p14="http://schemas.microsoft.com/office/powerpoint/2010/main" val="4232101072"/>
      </p:ext>
    </p:extLst>
  </p:cSld>
  <p:clrMapOvr>
    <a:masterClrMapping/>
  </p:clrMapOvr>
  <p:transition spd="med">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813AB6-0F14-4058-BA7E-C810CE9AA258}"/>
              </a:ext>
            </a:extLst>
          </p:cNvPr>
          <p:cNvSpPr>
            <a:spLocks noGrp="1"/>
          </p:cNvSpPr>
          <p:nvPr>
            <p:ph type="dt" sz="half" idx="10"/>
          </p:nvPr>
        </p:nvSpPr>
        <p:spPr/>
        <p:txBody>
          <a:bodyPr/>
          <a:lstStyle/>
          <a:p>
            <a:r>
              <a:rPr lang="en-US" altLang="zh-CN"/>
              <a:t>2021/10/20</a:t>
            </a:r>
            <a:endParaRPr lang="zh-CN" altLang="en-US"/>
          </a:p>
        </p:txBody>
      </p:sp>
      <p:sp>
        <p:nvSpPr>
          <p:cNvPr id="3" name="页脚占位符 2">
            <a:extLst>
              <a:ext uri="{FF2B5EF4-FFF2-40B4-BE49-F238E27FC236}">
                <a16:creationId xmlns:a16="http://schemas.microsoft.com/office/drawing/2014/main" id="{421B908B-C65E-428E-90CD-09AEC3133544}"/>
              </a:ext>
            </a:extLst>
          </p:cNvPr>
          <p:cNvSpPr>
            <a:spLocks noGrp="1"/>
          </p:cNvSpPr>
          <p:nvPr>
            <p:ph type="ftr" sz="quarter" idx="11"/>
          </p:nvPr>
        </p:nvSpPr>
        <p:spPr/>
        <p:txBody>
          <a:bodyPr/>
          <a:lstStyle/>
          <a:p>
            <a:r>
              <a:rPr lang="zh-CN" altLang="en-US"/>
              <a:t>吴成诚</a:t>
            </a:r>
          </a:p>
        </p:txBody>
      </p:sp>
      <p:sp>
        <p:nvSpPr>
          <p:cNvPr id="4" name="灯片编号占位符 3">
            <a:extLst>
              <a:ext uri="{FF2B5EF4-FFF2-40B4-BE49-F238E27FC236}">
                <a16:creationId xmlns:a16="http://schemas.microsoft.com/office/drawing/2014/main" id="{5B254E57-8A5A-40FD-852D-65397C0E897D}"/>
              </a:ext>
            </a:extLst>
          </p:cNvPr>
          <p:cNvSpPr>
            <a:spLocks noGrp="1"/>
          </p:cNvSpPr>
          <p:nvPr>
            <p:ph type="sldNum" sz="quarter" idx="12"/>
          </p:nvPr>
        </p:nvSpPr>
        <p:spPr/>
        <p:txBody>
          <a:bodyPr/>
          <a:lstStyle/>
          <a:p>
            <a:fld id="{142560FF-31B5-47AC-BEE7-BE50626B527A}" type="slidenum">
              <a:rPr lang="zh-CN" altLang="en-US" smtClean="0"/>
              <a:t>31</a:t>
            </a:fld>
            <a:endParaRPr lang="zh-CN" altLang="en-US"/>
          </a:p>
        </p:txBody>
      </p:sp>
      <p:cxnSp>
        <p:nvCxnSpPr>
          <p:cNvPr id="9" name="直接连接符 8">
            <a:extLst>
              <a:ext uri="{FF2B5EF4-FFF2-40B4-BE49-F238E27FC236}">
                <a16:creationId xmlns:a16="http://schemas.microsoft.com/office/drawing/2014/main" id="{C3C43078-9CF8-41E5-B193-A4C9F3450725}"/>
              </a:ext>
            </a:extLst>
          </p:cNvPr>
          <p:cNvCxnSpPr>
            <a:cxnSpLocks/>
          </p:cNvCxnSpPr>
          <p:nvPr/>
        </p:nvCxnSpPr>
        <p:spPr>
          <a:xfrm>
            <a:off x="2448000" y="1080000"/>
            <a:ext cx="0" cy="471267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53FA9C3-E26F-4F14-8D64-FF51EAFE94F1}"/>
              </a:ext>
            </a:extLst>
          </p:cNvPr>
          <p:cNvSpPr txBox="1"/>
          <p:nvPr/>
        </p:nvSpPr>
        <p:spPr>
          <a:xfrm>
            <a:off x="2771480" y="1033670"/>
            <a:ext cx="8135332" cy="523220"/>
          </a:xfrm>
          <a:prstGeom prst="rect">
            <a:avLst/>
          </a:prstGeom>
          <a:noFill/>
        </p:spPr>
        <p:txBody>
          <a:bodyPr wrap="square" rtlCol="0">
            <a:spAutoFit/>
          </a:bodyPr>
          <a:lstStyle/>
          <a:p>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3.3  </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结果与结论</a:t>
            </a:r>
          </a:p>
        </p:txBody>
      </p:sp>
      <p:sp>
        <p:nvSpPr>
          <p:cNvPr id="11" name="文本框 10">
            <a:extLst>
              <a:ext uri="{FF2B5EF4-FFF2-40B4-BE49-F238E27FC236}">
                <a16:creationId xmlns:a16="http://schemas.microsoft.com/office/drawing/2014/main" id="{D046ED31-6A59-48D8-8C98-066B4BC7D4E5}"/>
              </a:ext>
            </a:extLst>
          </p:cNvPr>
          <p:cNvSpPr txBox="1"/>
          <p:nvPr/>
        </p:nvSpPr>
        <p:spPr>
          <a:xfrm>
            <a:off x="2903456" y="1851439"/>
            <a:ext cx="8785780" cy="369332"/>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考虑了空间相依的建模与模拟结果中，组合损失的尾部更厚，波动更大</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矩形: 圆角 11">
            <a:extLst>
              <a:ext uri="{FF2B5EF4-FFF2-40B4-BE49-F238E27FC236}">
                <a16:creationId xmlns:a16="http://schemas.microsoft.com/office/drawing/2014/main" id="{A9E7CF82-A0D3-4C4F-9D78-D2F1F45EB6CB}"/>
              </a:ext>
            </a:extLst>
          </p:cNvPr>
          <p:cNvSpPr/>
          <p:nvPr/>
        </p:nvSpPr>
        <p:spPr>
          <a:xfrm>
            <a:off x="260985" y="2755266"/>
            <a:ext cx="1270635" cy="331471"/>
          </a:xfrm>
          <a:prstGeom prst="roundRect">
            <a:avLst>
              <a:gd name="adj" fmla="val 41166"/>
            </a:avLst>
          </a:prstGeom>
          <a:solidFill>
            <a:srgbClr val="0755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2D92E69C-0B62-432E-911E-D4A72D24F7A1}"/>
              </a:ext>
            </a:extLst>
          </p:cNvPr>
          <p:cNvSpPr txBox="1"/>
          <p:nvPr/>
        </p:nvSpPr>
        <p:spPr>
          <a:xfrm>
            <a:off x="228599" y="1033670"/>
            <a:ext cx="2219399" cy="3196196"/>
          </a:xfrm>
          <a:prstGeom prst="rect">
            <a:avLst/>
          </a:prstGeom>
          <a:noFill/>
        </p:spPr>
        <p:txBody>
          <a:bodyPr wrap="square" rtlCol="0">
            <a:spAutoFit/>
          </a:bodyPr>
          <a:lstStyle/>
          <a:p>
            <a:pPr>
              <a:lnSpc>
                <a:spcPct val="125000"/>
              </a:lnSpc>
              <a:spcAft>
                <a:spcPts val="300"/>
              </a:spcAft>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1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天气风险</a:t>
            </a:r>
            <a:endPar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2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文献研究与进展</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75000"/>
                  </a:schemeClr>
                </a:solidFill>
                <a:latin typeface="微软雅黑" panose="020B0503020204020204" pitchFamily="34" charset="-122"/>
                <a:ea typeface="微软雅黑" panose="020B0503020204020204" pitchFamily="34" charset="-122"/>
              </a:rPr>
              <a:t>3 </a:t>
            </a:r>
            <a:r>
              <a:rPr lang="zh-CN" altLang="en-US" sz="1800" dirty="0">
                <a:solidFill>
                  <a:schemeClr val="accent1">
                    <a:lumMod val="75000"/>
                  </a:schemeClr>
                </a:solidFill>
                <a:latin typeface="微软雅黑" panose="020B0503020204020204" pitchFamily="34" charset="-122"/>
                <a:ea typeface="微软雅黑" panose="020B0503020204020204" pitchFamily="34" charset="-122"/>
              </a:rPr>
              <a:t>关于本篇论文</a:t>
            </a:r>
            <a:endParaRPr lang="en-US" altLang="zh-CN" sz="18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研究对象</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研究方法</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bg1"/>
                </a:solidFill>
                <a:latin typeface="微软雅黑" panose="020B0503020204020204" pitchFamily="34" charset="-122"/>
                <a:ea typeface="微软雅黑" panose="020B0503020204020204" pitchFamily="34" charset="-122"/>
              </a:rPr>
              <a:t>结果与结论</a:t>
            </a:r>
            <a:endParaRPr lang="en-US" altLang="zh-CN" sz="1300" dirty="0">
              <a:solidFill>
                <a:schemeClr val="bg1"/>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4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关联文献</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5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进一步研究设想</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6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参考文献</a:t>
            </a:r>
            <a:endPar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3E1DC93D-6AF1-45D9-9CAE-8E24CD07790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03456" y="2600621"/>
            <a:ext cx="8779897" cy="3223709"/>
          </a:xfrm>
          <a:prstGeom prst="rect">
            <a:avLst/>
          </a:prstGeom>
        </p:spPr>
      </p:pic>
    </p:spTree>
    <p:extLst>
      <p:ext uri="{BB962C8B-B14F-4D97-AF65-F5344CB8AC3E}">
        <p14:creationId xmlns:p14="http://schemas.microsoft.com/office/powerpoint/2010/main" val="2679214191"/>
      </p:ext>
    </p:extLst>
  </p:cSld>
  <p:clrMapOvr>
    <a:masterClrMapping/>
  </p:clrMapOvr>
  <p:transition spd="med">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813AB6-0F14-4058-BA7E-C810CE9AA258}"/>
              </a:ext>
            </a:extLst>
          </p:cNvPr>
          <p:cNvSpPr>
            <a:spLocks noGrp="1"/>
          </p:cNvSpPr>
          <p:nvPr>
            <p:ph type="dt" sz="half" idx="10"/>
          </p:nvPr>
        </p:nvSpPr>
        <p:spPr/>
        <p:txBody>
          <a:bodyPr/>
          <a:lstStyle/>
          <a:p>
            <a:r>
              <a:rPr lang="en-US" altLang="zh-CN"/>
              <a:t>2021/10/20</a:t>
            </a:r>
            <a:endParaRPr lang="zh-CN" altLang="en-US"/>
          </a:p>
        </p:txBody>
      </p:sp>
      <p:sp>
        <p:nvSpPr>
          <p:cNvPr id="3" name="页脚占位符 2">
            <a:extLst>
              <a:ext uri="{FF2B5EF4-FFF2-40B4-BE49-F238E27FC236}">
                <a16:creationId xmlns:a16="http://schemas.microsoft.com/office/drawing/2014/main" id="{421B908B-C65E-428E-90CD-09AEC3133544}"/>
              </a:ext>
            </a:extLst>
          </p:cNvPr>
          <p:cNvSpPr>
            <a:spLocks noGrp="1"/>
          </p:cNvSpPr>
          <p:nvPr>
            <p:ph type="ftr" sz="quarter" idx="11"/>
          </p:nvPr>
        </p:nvSpPr>
        <p:spPr/>
        <p:txBody>
          <a:bodyPr/>
          <a:lstStyle/>
          <a:p>
            <a:r>
              <a:rPr lang="zh-CN" altLang="en-US"/>
              <a:t>吴成诚</a:t>
            </a:r>
          </a:p>
        </p:txBody>
      </p:sp>
      <p:sp>
        <p:nvSpPr>
          <p:cNvPr id="4" name="灯片编号占位符 3">
            <a:extLst>
              <a:ext uri="{FF2B5EF4-FFF2-40B4-BE49-F238E27FC236}">
                <a16:creationId xmlns:a16="http://schemas.microsoft.com/office/drawing/2014/main" id="{5B254E57-8A5A-40FD-852D-65397C0E897D}"/>
              </a:ext>
            </a:extLst>
          </p:cNvPr>
          <p:cNvSpPr>
            <a:spLocks noGrp="1"/>
          </p:cNvSpPr>
          <p:nvPr>
            <p:ph type="sldNum" sz="quarter" idx="12"/>
          </p:nvPr>
        </p:nvSpPr>
        <p:spPr/>
        <p:txBody>
          <a:bodyPr/>
          <a:lstStyle/>
          <a:p>
            <a:fld id="{142560FF-31B5-47AC-BEE7-BE50626B527A}" type="slidenum">
              <a:rPr lang="zh-CN" altLang="en-US" smtClean="0"/>
              <a:t>32</a:t>
            </a:fld>
            <a:endParaRPr lang="zh-CN" altLang="en-US"/>
          </a:p>
        </p:txBody>
      </p:sp>
      <p:cxnSp>
        <p:nvCxnSpPr>
          <p:cNvPr id="9" name="直接连接符 8">
            <a:extLst>
              <a:ext uri="{FF2B5EF4-FFF2-40B4-BE49-F238E27FC236}">
                <a16:creationId xmlns:a16="http://schemas.microsoft.com/office/drawing/2014/main" id="{C3C43078-9CF8-41E5-B193-A4C9F3450725}"/>
              </a:ext>
            </a:extLst>
          </p:cNvPr>
          <p:cNvCxnSpPr>
            <a:cxnSpLocks/>
          </p:cNvCxnSpPr>
          <p:nvPr/>
        </p:nvCxnSpPr>
        <p:spPr>
          <a:xfrm>
            <a:off x="2448000" y="1080000"/>
            <a:ext cx="0" cy="471267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53FA9C3-E26F-4F14-8D64-FF51EAFE94F1}"/>
              </a:ext>
            </a:extLst>
          </p:cNvPr>
          <p:cNvSpPr txBox="1"/>
          <p:nvPr/>
        </p:nvSpPr>
        <p:spPr>
          <a:xfrm>
            <a:off x="2771480" y="1033670"/>
            <a:ext cx="8135332" cy="523220"/>
          </a:xfrm>
          <a:prstGeom prst="rect">
            <a:avLst/>
          </a:prstGeom>
          <a:noFill/>
        </p:spPr>
        <p:txBody>
          <a:bodyPr wrap="square" rtlCol="0">
            <a:spAutoFit/>
          </a:bodyPr>
          <a:lstStyle/>
          <a:p>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3.3  </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结果与结论</a:t>
            </a:r>
          </a:p>
        </p:txBody>
      </p:sp>
      <p:sp>
        <p:nvSpPr>
          <p:cNvPr id="11" name="文本框 10">
            <a:extLst>
              <a:ext uri="{FF2B5EF4-FFF2-40B4-BE49-F238E27FC236}">
                <a16:creationId xmlns:a16="http://schemas.microsoft.com/office/drawing/2014/main" id="{D046ED31-6A59-48D8-8C98-066B4BC7D4E5}"/>
              </a:ext>
            </a:extLst>
          </p:cNvPr>
          <p:cNvSpPr txBox="1"/>
          <p:nvPr/>
        </p:nvSpPr>
        <p:spPr>
          <a:xfrm>
            <a:off x="2903456" y="1851439"/>
            <a:ext cx="8785780" cy="369332"/>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考虑了空间相依的建模与模拟结果中，组合损失的尾部更厚，波动更大</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矩形: 圆角 11">
            <a:extLst>
              <a:ext uri="{FF2B5EF4-FFF2-40B4-BE49-F238E27FC236}">
                <a16:creationId xmlns:a16="http://schemas.microsoft.com/office/drawing/2014/main" id="{A9E7CF82-A0D3-4C4F-9D78-D2F1F45EB6CB}"/>
              </a:ext>
            </a:extLst>
          </p:cNvPr>
          <p:cNvSpPr/>
          <p:nvPr/>
        </p:nvSpPr>
        <p:spPr>
          <a:xfrm>
            <a:off x="260985" y="2755266"/>
            <a:ext cx="1270635" cy="331471"/>
          </a:xfrm>
          <a:prstGeom prst="roundRect">
            <a:avLst>
              <a:gd name="adj" fmla="val 41166"/>
            </a:avLst>
          </a:prstGeom>
          <a:solidFill>
            <a:srgbClr val="0755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2D92E69C-0B62-432E-911E-D4A72D24F7A1}"/>
              </a:ext>
            </a:extLst>
          </p:cNvPr>
          <p:cNvSpPr txBox="1"/>
          <p:nvPr/>
        </p:nvSpPr>
        <p:spPr>
          <a:xfrm>
            <a:off x="228599" y="1033670"/>
            <a:ext cx="2219399" cy="3196196"/>
          </a:xfrm>
          <a:prstGeom prst="rect">
            <a:avLst/>
          </a:prstGeom>
          <a:noFill/>
        </p:spPr>
        <p:txBody>
          <a:bodyPr wrap="square" rtlCol="0">
            <a:spAutoFit/>
          </a:bodyPr>
          <a:lstStyle/>
          <a:p>
            <a:pPr>
              <a:lnSpc>
                <a:spcPct val="125000"/>
              </a:lnSpc>
              <a:spcAft>
                <a:spcPts val="300"/>
              </a:spcAft>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1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天气风险</a:t>
            </a:r>
            <a:endPar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2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文献研究与进展</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75000"/>
                  </a:schemeClr>
                </a:solidFill>
                <a:latin typeface="微软雅黑" panose="020B0503020204020204" pitchFamily="34" charset="-122"/>
                <a:ea typeface="微软雅黑" panose="020B0503020204020204" pitchFamily="34" charset="-122"/>
              </a:rPr>
              <a:t>3 </a:t>
            </a:r>
            <a:r>
              <a:rPr lang="zh-CN" altLang="en-US" sz="1800" dirty="0">
                <a:solidFill>
                  <a:schemeClr val="accent1">
                    <a:lumMod val="75000"/>
                  </a:schemeClr>
                </a:solidFill>
                <a:latin typeface="微软雅黑" panose="020B0503020204020204" pitchFamily="34" charset="-122"/>
                <a:ea typeface="微软雅黑" panose="020B0503020204020204" pitchFamily="34" charset="-122"/>
              </a:rPr>
              <a:t>关于本篇论文</a:t>
            </a:r>
            <a:endParaRPr lang="en-US" altLang="zh-CN" sz="18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研究对象</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研究方法</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bg1"/>
                </a:solidFill>
                <a:latin typeface="微软雅黑" panose="020B0503020204020204" pitchFamily="34" charset="-122"/>
                <a:ea typeface="微软雅黑" panose="020B0503020204020204" pitchFamily="34" charset="-122"/>
              </a:rPr>
              <a:t>结果与结论</a:t>
            </a:r>
            <a:endParaRPr lang="en-US" altLang="zh-CN" sz="1300" dirty="0">
              <a:solidFill>
                <a:schemeClr val="bg1"/>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4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关联文献</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5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进一步研究设想</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6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参考文献</a:t>
            </a:r>
            <a:endPar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3E1DC93D-6AF1-45D9-9CAE-8E24CD07790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99288" y="2220771"/>
            <a:ext cx="6794115" cy="4254359"/>
          </a:xfrm>
          <a:prstGeom prst="rect">
            <a:avLst/>
          </a:prstGeom>
        </p:spPr>
      </p:pic>
    </p:spTree>
    <p:extLst>
      <p:ext uri="{BB962C8B-B14F-4D97-AF65-F5344CB8AC3E}">
        <p14:creationId xmlns:p14="http://schemas.microsoft.com/office/powerpoint/2010/main" val="463722298"/>
      </p:ext>
    </p:extLst>
  </p:cSld>
  <p:clrMapOvr>
    <a:masterClrMapping/>
  </p:clrMapOvr>
  <p:transition spd="med">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813AB6-0F14-4058-BA7E-C810CE9AA258}"/>
              </a:ext>
            </a:extLst>
          </p:cNvPr>
          <p:cNvSpPr>
            <a:spLocks noGrp="1"/>
          </p:cNvSpPr>
          <p:nvPr>
            <p:ph type="dt" sz="half" idx="10"/>
          </p:nvPr>
        </p:nvSpPr>
        <p:spPr/>
        <p:txBody>
          <a:bodyPr/>
          <a:lstStyle/>
          <a:p>
            <a:r>
              <a:rPr lang="en-US" altLang="zh-CN"/>
              <a:t>2021/10/20</a:t>
            </a:r>
            <a:endParaRPr lang="zh-CN" altLang="en-US"/>
          </a:p>
        </p:txBody>
      </p:sp>
      <p:sp>
        <p:nvSpPr>
          <p:cNvPr id="3" name="页脚占位符 2">
            <a:extLst>
              <a:ext uri="{FF2B5EF4-FFF2-40B4-BE49-F238E27FC236}">
                <a16:creationId xmlns:a16="http://schemas.microsoft.com/office/drawing/2014/main" id="{421B908B-C65E-428E-90CD-09AEC3133544}"/>
              </a:ext>
            </a:extLst>
          </p:cNvPr>
          <p:cNvSpPr>
            <a:spLocks noGrp="1"/>
          </p:cNvSpPr>
          <p:nvPr>
            <p:ph type="ftr" sz="quarter" idx="11"/>
          </p:nvPr>
        </p:nvSpPr>
        <p:spPr/>
        <p:txBody>
          <a:bodyPr/>
          <a:lstStyle/>
          <a:p>
            <a:r>
              <a:rPr lang="zh-CN" altLang="en-US"/>
              <a:t>吴成诚</a:t>
            </a:r>
          </a:p>
        </p:txBody>
      </p:sp>
      <p:sp>
        <p:nvSpPr>
          <p:cNvPr id="4" name="灯片编号占位符 3">
            <a:extLst>
              <a:ext uri="{FF2B5EF4-FFF2-40B4-BE49-F238E27FC236}">
                <a16:creationId xmlns:a16="http://schemas.microsoft.com/office/drawing/2014/main" id="{5B254E57-8A5A-40FD-852D-65397C0E897D}"/>
              </a:ext>
            </a:extLst>
          </p:cNvPr>
          <p:cNvSpPr>
            <a:spLocks noGrp="1"/>
          </p:cNvSpPr>
          <p:nvPr>
            <p:ph type="sldNum" sz="quarter" idx="12"/>
          </p:nvPr>
        </p:nvSpPr>
        <p:spPr/>
        <p:txBody>
          <a:bodyPr/>
          <a:lstStyle/>
          <a:p>
            <a:fld id="{142560FF-31B5-47AC-BEE7-BE50626B527A}" type="slidenum">
              <a:rPr lang="zh-CN" altLang="en-US" smtClean="0"/>
              <a:t>33</a:t>
            </a:fld>
            <a:endParaRPr lang="zh-CN" altLang="en-US"/>
          </a:p>
        </p:txBody>
      </p:sp>
      <p:cxnSp>
        <p:nvCxnSpPr>
          <p:cNvPr id="9" name="直接连接符 8">
            <a:extLst>
              <a:ext uri="{FF2B5EF4-FFF2-40B4-BE49-F238E27FC236}">
                <a16:creationId xmlns:a16="http://schemas.microsoft.com/office/drawing/2014/main" id="{C3C43078-9CF8-41E5-B193-A4C9F3450725}"/>
              </a:ext>
            </a:extLst>
          </p:cNvPr>
          <p:cNvCxnSpPr>
            <a:cxnSpLocks/>
          </p:cNvCxnSpPr>
          <p:nvPr/>
        </p:nvCxnSpPr>
        <p:spPr>
          <a:xfrm>
            <a:off x="2448000" y="1080000"/>
            <a:ext cx="0" cy="471267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53FA9C3-E26F-4F14-8D64-FF51EAFE94F1}"/>
              </a:ext>
            </a:extLst>
          </p:cNvPr>
          <p:cNvSpPr txBox="1"/>
          <p:nvPr/>
        </p:nvSpPr>
        <p:spPr>
          <a:xfrm>
            <a:off x="2771480" y="1033670"/>
            <a:ext cx="8135332" cy="523220"/>
          </a:xfrm>
          <a:prstGeom prst="rect">
            <a:avLst/>
          </a:prstGeom>
          <a:noFill/>
        </p:spPr>
        <p:txBody>
          <a:bodyPr wrap="square" rtlCol="0">
            <a:spAutoFit/>
          </a:bodyPr>
          <a:lstStyle/>
          <a:p>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3.3  </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结果与结论</a:t>
            </a:r>
          </a:p>
        </p:txBody>
      </p:sp>
      <p:sp>
        <p:nvSpPr>
          <p:cNvPr id="11" name="文本框 10">
            <a:extLst>
              <a:ext uri="{FF2B5EF4-FFF2-40B4-BE49-F238E27FC236}">
                <a16:creationId xmlns:a16="http://schemas.microsoft.com/office/drawing/2014/main" id="{D046ED31-6A59-48D8-8C98-066B4BC7D4E5}"/>
              </a:ext>
            </a:extLst>
          </p:cNvPr>
          <p:cNvSpPr txBox="1"/>
          <p:nvPr/>
        </p:nvSpPr>
        <p:spPr>
          <a:xfrm>
            <a:off x="2903456" y="1851439"/>
            <a:ext cx="8785780" cy="369332"/>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意昧着预测时不考虑空间相依，将低估风险</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矩形: 圆角 11">
            <a:extLst>
              <a:ext uri="{FF2B5EF4-FFF2-40B4-BE49-F238E27FC236}">
                <a16:creationId xmlns:a16="http://schemas.microsoft.com/office/drawing/2014/main" id="{A9E7CF82-A0D3-4C4F-9D78-D2F1F45EB6CB}"/>
              </a:ext>
            </a:extLst>
          </p:cNvPr>
          <p:cNvSpPr/>
          <p:nvPr/>
        </p:nvSpPr>
        <p:spPr>
          <a:xfrm>
            <a:off x="260985" y="2755266"/>
            <a:ext cx="1270635" cy="331471"/>
          </a:xfrm>
          <a:prstGeom prst="roundRect">
            <a:avLst>
              <a:gd name="adj" fmla="val 41166"/>
            </a:avLst>
          </a:prstGeom>
          <a:solidFill>
            <a:srgbClr val="0755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2D92E69C-0B62-432E-911E-D4A72D24F7A1}"/>
              </a:ext>
            </a:extLst>
          </p:cNvPr>
          <p:cNvSpPr txBox="1"/>
          <p:nvPr/>
        </p:nvSpPr>
        <p:spPr>
          <a:xfrm>
            <a:off x="228599" y="1033670"/>
            <a:ext cx="2219399" cy="3196196"/>
          </a:xfrm>
          <a:prstGeom prst="rect">
            <a:avLst/>
          </a:prstGeom>
          <a:noFill/>
        </p:spPr>
        <p:txBody>
          <a:bodyPr wrap="square" rtlCol="0">
            <a:spAutoFit/>
          </a:bodyPr>
          <a:lstStyle/>
          <a:p>
            <a:pPr>
              <a:lnSpc>
                <a:spcPct val="125000"/>
              </a:lnSpc>
              <a:spcAft>
                <a:spcPts val="300"/>
              </a:spcAft>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1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天气风险</a:t>
            </a:r>
            <a:endPar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2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文献研究与进展</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75000"/>
                  </a:schemeClr>
                </a:solidFill>
                <a:latin typeface="微软雅黑" panose="020B0503020204020204" pitchFamily="34" charset="-122"/>
                <a:ea typeface="微软雅黑" panose="020B0503020204020204" pitchFamily="34" charset="-122"/>
              </a:rPr>
              <a:t>3 </a:t>
            </a:r>
            <a:r>
              <a:rPr lang="zh-CN" altLang="en-US" sz="1800" dirty="0">
                <a:solidFill>
                  <a:schemeClr val="accent1">
                    <a:lumMod val="75000"/>
                  </a:schemeClr>
                </a:solidFill>
                <a:latin typeface="微软雅黑" panose="020B0503020204020204" pitchFamily="34" charset="-122"/>
                <a:ea typeface="微软雅黑" panose="020B0503020204020204" pitchFamily="34" charset="-122"/>
              </a:rPr>
              <a:t>关于本篇论文</a:t>
            </a:r>
            <a:endParaRPr lang="en-US" altLang="zh-CN" sz="18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研究对象</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研究方法</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bg1"/>
                </a:solidFill>
                <a:latin typeface="微软雅黑" panose="020B0503020204020204" pitchFamily="34" charset="-122"/>
                <a:ea typeface="微软雅黑" panose="020B0503020204020204" pitchFamily="34" charset="-122"/>
              </a:rPr>
              <a:t>结果与结论</a:t>
            </a:r>
            <a:endParaRPr lang="en-US" altLang="zh-CN" sz="1300" dirty="0">
              <a:solidFill>
                <a:schemeClr val="bg1"/>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4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关联文献</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5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进一步研究设想</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6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参考文献</a:t>
            </a:r>
            <a:endPar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3E1DC93D-6AF1-45D9-9CAE-8E24CD07790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96187" y="2600621"/>
            <a:ext cx="7194435" cy="3223709"/>
          </a:xfrm>
          <a:prstGeom prst="rect">
            <a:avLst/>
          </a:prstGeom>
        </p:spPr>
      </p:pic>
    </p:spTree>
    <p:extLst>
      <p:ext uri="{BB962C8B-B14F-4D97-AF65-F5344CB8AC3E}">
        <p14:creationId xmlns:p14="http://schemas.microsoft.com/office/powerpoint/2010/main" val="2912577871"/>
      </p:ext>
    </p:extLst>
  </p:cSld>
  <p:clrMapOvr>
    <a:masterClrMapping/>
  </p:clrMapOvr>
  <p:transition spd="med">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813AB6-0F14-4058-BA7E-C810CE9AA258}"/>
              </a:ext>
            </a:extLst>
          </p:cNvPr>
          <p:cNvSpPr>
            <a:spLocks noGrp="1"/>
          </p:cNvSpPr>
          <p:nvPr>
            <p:ph type="dt" sz="half" idx="10"/>
          </p:nvPr>
        </p:nvSpPr>
        <p:spPr/>
        <p:txBody>
          <a:bodyPr/>
          <a:lstStyle/>
          <a:p>
            <a:r>
              <a:rPr lang="en-US" altLang="zh-CN"/>
              <a:t>2021/10/20</a:t>
            </a:r>
            <a:endParaRPr lang="zh-CN" altLang="en-US"/>
          </a:p>
        </p:txBody>
      </p:sp>
      <p:sp>
        <p:nvSpPr>
          <p:cNvPr id="3" name="页脚占位符 2">
            <a:extLst>
              <a:ext uri="{FF2B5EF4-FFF2-40B4-BE49-F238E27FC236}">
                <a16:creationId xmlns:a16="http://schemas.microsoft.com/office/drawing/2014/main" id="{421B908B-C65E-428E-90CD-09AEC3133544}"/>
              </a:ext>
            </a:extLst>
          </p:cNvPr>
          <p:cNvSpPr>
            <a:spLocks noGrp="1"/>
          </p:cNvSpPr>
          <p:nvPr>
            <p:ph type="ftr" sz="quarter" idx="11"/>
          </p:nvPr>
        </p:nvSpPr>
        <p:spPr/>
        <p:txBody>
          <a:bodyPr/>
          <a:lstStyle/>
          <a:p>
            <a:r>
              <a:rPr lang="zh-CN" altLang="en-US"/>
              <a:t>吴成诚</a:t>
            </a:r>
          </a:p>
        </p:txBody>
      </p:sp>
      <p:sp>
        <p:nvSpPr>
          <p:cNvPr id="4" name="灯片编号占位符 3">
            <a:extLst>
              <a:ext uri="{FF2B5EF4-FFF2-40B4-BE49-F238E27FC236}">
                <a16:creationId xmlns:a16="http://schemas.microsoft.com/office/drawing/2014/main" id="{5B254E57-8A5A-40FD-852D-65397C0E897D}"/>
              </a:ext>
            </a:extLst>
          </p:cNvPr>
          <p:cNvSpPr>
            <a:spLocks noGrp="1"/>
          </p:cNvSpPr>
          <p:nvPr>
            <p:ph type="sldNum" sz="quarter" idx="12"/>
          </p:nvPr>
        </p:nvSpPr>
        <p:spPr/>
        <p:txBody>
          <a:bodyPr/>
          <a:lstStyle/>
          <a:p>
            <a:fld id="{142560FF-31B5-47AC-BEE7-BE50626B527A}" type="slidenum">
              <a:rPr lang="zh-CN" altLang="en-US" smtClean="0"/>
              <a:t>34</a:t>
            </a:fld>
            <a:endParaRPr lang="zh-CN" altLang="en-US"/>
          </a:p>
        </p:txBody>
      </p:sp>
      <p:cxnSp>
        <p:nvCxnSpPr>
          <p:cNvPr id="9" name="直接连接符 8">
            <a:extLst>
              <a:ext uri="{FF2B5EF4-FFF2-40B4-BE49-F238E27FC236}">
                <a16:creationId xmlns:a16="http://schemas.microsoft.com/office/drawing/2014/main" id="{C3C43078-9CF8-41E5-B193-A4C9F3450725}"/>
              </a:ext>
            </a:extLst>
          </p:cNvPr>
          <p:cNvCxnSpPr>
            <a:cxnSpLocks/>
          </p:cNvCxnSpPr>
          <p:nvPr/>
        </p:nvCxnSpPr>
        <p:spPr>
          <a:xfrm>
            <a:off x="2448000" y="1080000"/>
            <a:ext cx="0" cy="471267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53FA9C3-E26F-4F14-8D64-FF51EAFE94F1}"/>
              </a:ext>
            </a:extLst>
          </p:cNvPr>
          <p:cNvSpPr txBox="1"/>
          <p:nvPr/>
        </p:nvSpPr>
        <p:spPr>
          <a:xfrm>
            <a:off x="2771480" y="1033670"/>
            <a:ext cx="8135332" cy="523220"/>
          </a:xfrm>
          <a:prstGeom prst="rect">
            <a:avLst/>
          </a:prstGeom>
          <a:noFill/>
        </p:spPr>
        <p:txBody>
          <a:bodyPr wrap="square" rtlCol="0">
            <a:spAutoFit/>
          </a:bodyPr>
          <a:lstStyle/>
          <a:p>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3.3  </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结果与结论</a:t>
            </a:r>
          </a:p>
        </p:txBody>
      </p:sp>
      <p:sp>
        <p:nvSpPr>
          <p:cNvPr id="11" name="文本框 10">
            <a:extLst>
              <a:ext uri="{FF2B5EF4-FFF2-40B4-BE49-F238E27FC236}">
                <a16:creationId xmlns:a16="http://schemas.microsoft.com/office/drawing/2014/main" id="{D046ED31-6A59-48D8-8C98-066B4BC7D4E5}"/>
              </a:ext>
            </a:extLst>
          </p:cNvPr>
          <p:cNvSpPr txBox="1"/>
          <p:nvPr/>
        </p:nvSpPr>
        <p:spPr>
          <a:xfrm>
            <a:off x="2903456" y="1851439"/>
            <a:ext cx="8785780" cy="369332"/>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意昧着预测时不考虑空间相依，将低估风险</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矩形: 圆角 11">
            <a:extLst>
              <a:ext uri="{FF2B5EF4-FFF2-40B4-BE49-F238E27FC236}">
                <a16:creationId xmlns:a16="http://schemas.microsoft.com/office/drawing/2014/main" id="{A9E7CF82-A0D3-4C4F-9D78-D2F1F45EB6CB}"/>
              </a:ext>
            </a:extLst>
          </p:cNvPr>
          <p:cNvSpPr/>
          <p:nvPr/>
        </p:nvSpPr>
        <p:spPr>
          <a:xfrm>
            <a:off x="260985" y="2755266"/>
            <a:ext cx="1270635" cy="331471"/>
          </a:xfrm>
          <a:prstGeom prst="roundRect">
            <a:avLst>
              <a:gd name="adj" fmla="val 41166"/>
            </a:avLst>
          </a:prstGeom>
          <a:solidFill>
            <a:srgbClr val="0755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2D92E69C-0B62-432E-911E-D4A72D24F7A1}"/>
              </a:ext>
            </a:extLst>
          </p:cNvPr>
          <p:cNvSpPr txBox="1"/>
          <p:nvPr/>
        </p:nvSpPr>
        <p:spPr>
          <a:xfrm>
            <a:off x="228599" y="1033670"/>
            <a:ext cx="2219399" cy="3196196"/>
          </a:xfrm>
          <a:prstGeom prst="rect">
            <a:avLst/>
          </a:prstGeom>
          <a:noFill/>
        </p:spPr>
        <p:txBody>
          <a:bodyPr wrap="square" rtlCol="0">
            <a:spAutoFit/>
          </a:bodyPr>
          <a:lstStyle/>
          <a:p>
            <a:pPr>
              <a:lnSpc>
                <a:spcPct val="125000"/>
              </a:lnSpc>
              <a:spcAft>
                <a:spcPts val="300"/>
              </a:spcAft>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1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天气风险</a:t>
            </a:r>
            <a:endPar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2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文献研究与进展</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75000"/>
                  </a:schemeClr>
                </a:solidFill>
                <a:latin typeface="微软雅黑" panose="020B0503020204020204" pitchFamily="34" charset="-122"/>
                <a:ea typeface="微软雅黑" panose="020B0503020204020204" pitchFamily="34" charset="-122"/>
              </a:rPr>
              <a:t>3 </a:t>
            </a:r>
            <a:r>
              <a:rPr lang="zh-CN" altLang="en-US" sz="1800" dirty="0">
                <a:solidFill>
                  <a:schemeClr val="accent1">
                    <a:lumMod val="75000"/>
                  </a:schemeClr>
                </a:solidFill>
                <a:latin typeface="微软雅黑" panose="020B0503020204020204" pitchFamily="34" charset="-122"/>
                <a:ea typeface="微软雅黑" panose="020B0503020204020204" pitchFamily="34" charset="-122"/>
              </a:rPr>
              <a:t>关于本篇论文</a:t>
            </a:r>
            <a:endParaRPr lang="en-US" altLang="zh-CN" sz="18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研究对象</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研究方法</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bg1"/>
                </a:solidFill>
                <a:latin typeface="微软雅黑" panose="020B0503020204020204" pitchFamily="34" charset="-122"/>
                <a:ea typeface="微软雅黑" panose="020B0503020204020204" pitchFamily="34" charset="-122"/>
              </a:rPr>
              <a:t>结果与结论</a:t>
            </a:r>
            <a:endParaRPr lang="en-US" altLang="zh-CN" sz="1300" dirty="0">
              <a:solidFill>
                <a:schemeClr val="bg1"/>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4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关联文献</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5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进一步研究设想</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6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参考文献</a:t>
            </a:r>
            <a:endPar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3E1DC93D-6AF1-45D9-9CAE-8E24CD07790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713528" y="2552240"/>
            <a:ext cx="7165636" cy="3344295"/>
          </a:xfrm>
          <a:prstGeom prst="rect">
            <a:avLst/>
          </a:prstGeom>
        </p:spPr>
      </p:pic>
    </p:spTree>
    <p:extLst>
      <p:ext uri="{BB962C8B-B14F-4D97-AF65-F5344CB8AC3E}">
        <p14:creationId xmlns:p14="http://schemas.microsoft.com/office/powerpoint/2010/main" val="1802132672"/>
      </p:ext>
    </p:extLst>
  </p:cSld>
  <p:clrMapOvr>
    <a:masterClrMapping/>
  </p:clrMapOvr>
  <p:transition spd="med">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813AB6-0F14-4058-BA7E-C810CE9AA258}"/>
              </a:ext>
            </a:extLst>
          </p:cNvPr>
          <p:cNvSpPr>
            <a:spLocks noGrp="1"/>
          </p:cNvSpPr>
          <p:nvPr>
            <p:ph type="dt" sz="half" idx="10"/>
          </p:nvPr>
        </p:nvSpPr>
        <p:spPr/>
        <p:txBody>
          <a:bodyPr/>
          <a:lstStyle/>
          <a:p>
            <a:r>
              <a:rPr lang="en-US" altLang="zh-CN"/>
              <a:t>2021/10/20</a:t>
            </a:r>
            <a:endParaRPr lang="zh-CN" altLang="en-US"/>
          </a:p>
        </p:txBody>
      </p:sp>
      <p:sp>
        <p:nvSpPr>
          <p:cNvPr id="3" name="页脚占位符 2">
            <a:extLst>
              <a:ext uri="{FF2B5EF4-FFF2-40B4-BE49-F238E27FC236}">
                <a16:creationId xmlns:a16="http://schemas.microsoft.com/office/drawing/2014/main" id="{421B908B-C65E-428E-90CD-09AEC3133544}"/>
              </a:ext>
            </a:extLst>
          </p:cNvPr>
          <p:cNvSpPr>
            <a:spLocks noGrp="1"/>
          </p:cNvSpPr>
          <p:nvPr>
            <p:ph type="ftr" sz="quarter" idx="11"/>
          </p:nvPr>
        </p:nvSpPr>
        <p:spPr/>
        <p:txBody>
          <a:bodyPr/>
          <a:lstStyle/>
          <a:p>
            <a:r>
              <a:rPr lang="zh-CN" altLang="en-US"/>
              <a:t>吴成诚</a:t>
            </a:r>
          </a:p>
        </p:txBody>
      </p:sp>
      <p:sp>
        <p:nvSpPr>
          <p:cNvPr id="4" name="灯片编号占位符 3">
            <a:extLst>
              <a:ext uri="{FF2B5EF4-FFF2-40B4-BE49-F238E27FC236}">
                <a16:creationId xmlns:a16="http://schemas.microsoft.com/office/drawing/2014/main" id="{5B254E57-8A5A-40FD-852D-65397C0E897D}"/>
              </a:ext>
            </a:extLst>
          </p:cNvPr>
          <p:cNvSpPr>
            <a:spLocks noGrp="1"/>
          </p:cNvSpPr>
          <p:nvPr>
            <p:ph type="sldNum" sz="quarter" idx="12"/>
          </p:nvPr>
        </p:nvSpPr>
        <p:spPr/>
        <p:txBody>
          <a:bodyPr/>
          <a:lstStyle/>
          <a:p>
            <a:fld id="{142560FF-31B5-47AC-BEE7-BE50626B527A}" type="slidenum">
              <a:rPr lang="zh-CN" altLang="en-US" smtClean="0"/>
              <a:t>35</a:t>
            </a:fld>
            <a:endParaRPr lang="zh-CN" altLang="en-US"/>
          </a:p>
        </p:txBody>
      </p:sp>
      <p:cxnSp>
        <p:nvCxnSpPr>
          <p:cNvPr id="9" name="直接连接符 8">
            <a:extLst>
              <a:ext uri="{FF2B5EF4-FFF2-40B4-BE49-F238E27FC236}">
                <a16:creationId xmlns:a16="http://schemas.microsoft.com/office/drawing/2014/main" id="{C3C43078-9CF8-41E5-B193-A4C9F3450725}"/>
              </a:ext>
            </a:extLst>
          </p:cNvPr>
          <p:cNvCxnSpPr>
            <a:cxnSpLocks/>
          </p:cNvCxnSpPr>
          <p:nvPr/>
        </p:nvCxnSpPr>
        <p:spPr>
          <a:xfrm>
            <a:off x="2448000" y="1080000"/>
            <a:ext cx="0" cy="471267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53FA9C3-E26F-4F14-8D64-FF51EAFE94F1}"/>
              </a:ext>
            </a:extLst>
          </p:cNvPr>
          <p:cNvSpPr txBox="1"/>
          <p:nvPr/>
        </p:nvSpPr>
        <p:spPr>
          <a:xfrm>
            <a:off x="2771480" y="1033670"/>
            <a:ext cx="8135332" cy="523220"/>
          </a:xfrm>
          <a:prstGeom prst="rect">
            <a:avLst/>
          </a:prstGeom>
          <a:noFill/>
        </p:spPr>
        <p:txBody>
          <a:bodyPr wrap="square" rtlCol="0">
            <a:spAutoFit/>
          </a:bodyPr>
          <a:lstStyle/>
          <a:p>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3.3  </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结果与结论</a:t>
            </a:r>
          </a:p>
        </p:txBody>
      </p:sp>
      <p:sp>
        <p:nvSpPr>
          <p:cNvPr id="11" name="文本框 10">
            <a:extLst>
              <a:ext uri="{FF2B5EF4-FFF2-40B4-BE49-F238E27FC236}">
                <a16:creationId xmlns:a16="http://schemas.microsoft.com/office/drawing/2014/main" id="{D046ED31-6A59-48D8-8C98-066B4BC7D4E5}"/>
              </a:ext>
            </a:extLst>
          </p:cNvPr>
          <p:cNvSpPr txBox="1"/>
          <p:nvPr/>
        </p:nvSpPr>
        <p:spPr>
          <a:xfrm>
            <a:off x="2903456" y="1851439"/>
            <a:ext cx="8785780" cy="369332"/>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空间模型的模拟结果，城市间气温相关性更接近实际数据</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矩形: 圆角 11">
            <a:extLst>
              <a:ext uri="{FF2B5EF4-FFF2-40B4-BE49-F238E27FC236}">
                <a16:creationId xmlns:a16="http://schemas.microsoft.com/office/drawing/2014/main" id="{A9E7CF82-A0D3-4C4F-9D78-D2F1F45EB6CB}"/>
              </a:ext>
            </a:extLst>
          </p:cNvPr>
          <p:cNvSpPr/>
          <p:nvPr/>
        </p:nvSpPr>
        <p:spPr>
          <a:xfrm>
            <a:off x="260985" y="2755266"/>
            <a:ext cx="1270635" cy="331471"/>
          </a:xfrm>
          <a:prstGeom prst="roundRect">
            <a:avLst>
              <a:gd name="adj" fmla="val 41166"/>
            </a:avLst>
          </a:prstGeom>
          <a:solidFill>
            <a:srgbClr val="0755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2D92E69C-0B62-432E-911E-D4A72D24F7A1}"/>
              </a:ext>
            </a:extLst>
          </p:cNvPr>
          <p:cNvSpPr txBox="1"/>
          <p:nvPr/>
        </p:nvSpPr>
        <p:spPr>
          <a:xfrm>
            <a:off x="228599" y="1033670"/>
            <a:ext cx="2219399" cy="3196196"/>
          </a:xfrm>
          <a:prstGeom prst="rect">
            <a:avLst/>
          </a:prstGeom>
          <a:noFill/>
        </p:spPr>
        <p:txBody>
          <a:bodyPr wrap="square" rtlCol="0">
            <a:spAutoFit/>
          </a:bodyPr>
          <a:lstStyle/>
          <a:p>
            <a:pPr>
              <a:lnSpc>
                <a:spcPct val="125000"/>
              </a:lnSpc>
              <a:spcAft>
                <a:spcPts val="300"/>
              </a:spcAft>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1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天气风险</a:t>
            </a:r>
            <a:endPar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2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文献研究与进展</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75000"/>
                  </a:schemeClr>
                </a:solidFill>
                <a:latin typeface="微软雅黑" panose="020B0503020204020204" pitchFamily="34" charset="-122"/>
                <a:ea typeface="微软雅黑" panose="020B0503020204020204" pitchFamily="34" charset="-122"/>
              </a:rPr>
              <a:t>3 </a:t>
            </a:r>
            <a:r>
              <a:rPr lang="zh-CN" altLang="en-US" sz="1800" dirty="0">
                <a:solidFill>
                  <a:schemeClr val="accent1">
                    <a:lumMod val="75000"/>
                  </a:schemeClr>
                </a:solidFill>
                <a:latin typeface="微软雅黑" panose="020B0503020204020204" pitchFamily="34" charset="-122"/>
                <a:ea typeface="微软雅黑" panose="020B0503020204020204" pitchFamily="34" charset="-122"/>
              </a:rPr>
              <a:t>关于本篇论文</a:t>
            </a:r>
            <a:endParaRPr lang="en-US" altLang="zh-CN" sz="18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研究对象</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研究方法</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bg1"/>
                </a:solidFill>
                <a:latin typeface="微软雅黑" panose="020B0503020204020204" pitchFamily="34" charset="-122"/>
                <a:ea typeface="微软雅黑" panose="020B0503020204020204" pitchFamily="34" charset="-122"/>
              </a:rPr>
              <a:t>结果与结论</a:t>
            </a:r>
            <a:endParaRPr lang="en-US" altLang="zh-CN" sz="1300" dirty="0">
              <a:solidFill>
                <a:schemeClr val="bg1"/>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4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关联文献</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5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进一步研究设想</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6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参考文献</a:t>
            </a:r>
            <a:endPar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3E1DC93D-6AF1-45D9-9CAE-8E24CD07790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38398" y="2600621"/>
            <a:ext cx="6910012" cy="3223709"/>
          </a:xfrm>
          <a:prstGeom prst="rect">
            <a:avLst/>
          </a:prstGeom>
        </p:spPr>
      </p:pic>
    </p:spTree>
    <p:extLst>
      <p:ext uri="{BB962C8B-B14F-4D97-AF65-F5344CB8AC3E}">
        <p14:creationId xmlns:p14="http://schemas.microsoft.com/office/powerpoint/2010/main" val="3504593055"/>
      </p:ext>
    </p:extLst>
  </p:cSld>
  <p:clrMapOvr>
    <a:masterClrMapping/>
  </p:clrMapOvr>
  <p:transition spd="med">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813AB6-0F14-4058-BA7E-C810CE9AA258}"/>
              </a:ext>
            </a:extLst>
          </p:cNvPr>
          <p:cNvSpPr>
            <a:spLocks noGrp="1"/>
          </p:cNvSpPr>
          <p:nvPr>
            <p:ph type="dt" sz="half" idx="10"/>
          </p:nvPr>
        </p:nvSpPr>
        <p:spPr/>
        <p:txBody>
          <a:bodyPr/>
          <a:lstStyle/>
          <a:p>
            <a:r>
              <a:rPr lang="en-US" altLang="zh-CN"/>
              <a:t>2021/10/20</a:t>
            </a:r>
            <a:endParaRPr lang="zh-CN" altLang="en-US"/>
          </a:p>
        </p:txBody>
      </p:sp>
      <p:sp>
        <p:nvSpPr>
          <p:cNvPr id="3" name="页脚占位符 2">
            <a:extLst>
              <a:ext uri="{FF2B5EF4-FFF2-40B4-BE49-F238E27FC236}">
                <a16:creationId xmlns:a16="http://schemas.microsoft.com/office/drawing/2014/main" id="{421B908B-C65E-428E-90CD-09AEC3133544}"/>
              </a:ext>
            </a:extLst>
          </p:cNvPr>
          <p:cNvSpPr>
            <a:spLocks noGrp="1"/>
          </p:cNvSpPr>
          <p:nvPr>
            <p:ph type="ftr" sz="quarter" idx="11"/>
          </p:nvPr>
        </p:nvSpPr>
        <p:spPr/>
        <p:txBody>
          <a:bodyPr/>
          <a:lstStyle/>
          <a:p>
            <a:r>
              <a:rPr lang="zh-CN" altLang="en-US"/>
              <a:t>吴成诚</a:t>
            </a:r>
          </a:p>
        </p:txBody>
      </p:sp>
      <p:sp>
        <p:nvSpPr>
          <p:cNvPr id="4" name="灯片编号占位符 3">
            <a:extLst>
              <a:ext uri="{FF2B5EF4-FFF2-40B4-BE49-F238E27FC236}">
                <a16:creationId xmlns:a16="http://schemas.microsoft.com/office/drawing/2014/main" id="{5B254E57-8A5A-40FD-852D-65397C0E897D}"/>
              </a:ext>
            </a:extLst>
          </p:cNvPr>
          <p:cNvSpPr>
            <a:spLocks noGrp="1"/>
          </p:cNvSpPr>
          <p:nvPr>
            <p:ph type="sldNum" sz="quarter" idx="12"/>
          </p:nvPr>
        </p:nvSpPr>
        <p:spPr/>
        <p:txBody>
          <a:bodyPr/>
          <a:lstStyle/>
          <a:p>
            <a:fld id="{142560FF-31B5-47AC-BEE7-BE50626B527A}" type="slidenum">
              <a:rPr lang="zh-CN" altLang="en-US" smtClean="0"/>
              <a:t>36</a:t>
            </a:fld>
            <a:endParaRPr lang="zh-CN" altLang="en-US"/>
          </a:p>
        </p:txBody>
      </p:sp>
      <p:cxnSp>
        <p:nvCxnSpPr>
          <p:cNvPr id="9" name="直接连接符 8">
            <a:extLst>
              <a:ext uri="{FF2B5EF4-FFF2-40B4-BE49-F238E27FC236}">
                <a16:creationId xmlns:a16="http://schemas.microsoft.com/office/drawing/2014/main" id="{C3C43078-9CF8-41E5-B193-A4C9F3450725}"/>
              </a:ext>
            </a:extLst>
          </p:cNvPr>
          <p:cNvCxnSpPr>
            <a:cxnSpLocks/>
          </p:cNvCxnSpPr>
          <p:nvPr/>
        </p:nvCxnSpPr>
        <p:spPr>
          <a:xfrm>
            <a:off x="2448000" y="1080000"/>
            <a:ext cx="0" cy="471267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53FA9C3-E26F-4F14-8D64-FF51EAFE94F1}"/>
              </a:ext>
            </a:extLst>
          </p:cNvPr>
          <p:cNvSpPr txBox="1"/>
          <p:nvPr/>
        </p:nvSpPr>
        <p:spPr>
          <a:xfrm>
            <a:off x="2771480" y="1033670"/>
            <a:ext cx="8135332" cy="523220"/>
          </a:xfrm>
          <a:prstGeom prst="rect">
            <a:avLst/>
          </a:prstGeom>
          <a:noFill/>
        </p:spPr>
        <p:txBody>
          <a:bodyPr wrap="square" rtlCol="0">
            <a:spAutoFit/>
          </a:bodyPr>
          <a:lstStyle/>
          <a:p>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3.3  </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结果与结论</a:t>
            </a:r>
          </a:p>
        </p:txBody>
      </p:sp>
      <p:sp>
        <p:nvSpPr>
          <p:cNvPr id="11" name="文本框 10">
            <a:extLst>
              <a:ext uri="{FF2B5EF4-FFF2-40B4-BE49-F238E27FC236}">
                <a16:creationId xmlns:a16="http://schemas.microsoft.com/office/drawing/2014/main" id="{D046ED31-6A59-48D8-8C98-066B4BC7D4E5}"/>
              </a:ext>
            </a:extLst>
          </p:cNvPr>
          <p:cNvSpPr txBox="1"/>
          <p:nvPr/>
        </p:nvSpPr>
        <p:spPr>
          <a:xfrm>
            <a:off x="2903456" y="1851439"/>
            <a:ext cx="8785780" cy="369332"/>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空间模型的模拟结果，城市间气温相关性更接近实际数据</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矩形: 圆角 11">
            <a:extLst>
              <a:ext uri="{FF2B5EF4-FFF2-40B4-BE49-F238E27FC236}">
                <a16:creationId xmlns:a16="http://schemas.microsoft.com/office/drawing/2014/main" id="{A9E7CF82-A0D3-4C4F-9D78-D2F1F45EB6CB}"/>
              </a:ext>
            </a:extLst>
          </p:cNvPr>
          <p:cNvSpPr/>
          <p:nvPr/>
        </p:nvSpPr>
        <p:spPr>
          <a:xfrm>
            <a:off x="260985" y="2755266"/>
            <a:ext cx="1270635" cy="331471"/>
          </a:xfrm>
          <a:prstGeom prst="roundRect">
            <a:avLst>
              <a:gd name="adj" fmla="val 41166"/>
            </a:avLst>
          </a:prstGeom>
          <a:solidFill>
            <a:srgbClr val="0755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2D92E69C-0B62-432E-911E-D4A72D24F7A1}"/>
              </a:ext>
            </a:extLst>
          </p:cNvPr>
          <p:cNvSpPr txBox="1"/>
          <p:nvPr/>
        </p:nvSpPr>
        <p:spPr>
          <a:xfrm>
            <a:off x="228599" y="1033670"/>
            <a:ext cx="2219399" cy="3196196"/>
          </a:xfrm>
          <a:prstGeom prst="rect">
            <a:avLst/>
          </a:prstGeom>
          <a:noFill/>
        </p:spPr>
        <p:txBody>
          <a:bodyPr wrap="square" rtlCol="0">
            <a:spAutoFit/>
          </a:bodyPr>
          <a:lstStyle/>
          <a:p>
            <a:pPr>
              <a:lnSpc>
                <a:spcPct val="125000"/>
              </a:lnSpc>
              <a:spcAft>
                <a:spcPts val="300"/>
              </a:spcAft>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1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天气风险</a:t>
            </a:r>
            <a:endPar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2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文献研究与进展</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75000"/>
                  </a:schemeClr>
                </a:solidFill>
                <a:latin typeface="微软雅黑" panose="020B0503020204020204" pitchFamily="34" charset="-122"/>
                <a:ea typeface="微软雅黑" panose="020B0503020204020204" pitchFamily="34" charset="-122"/>
              </a:rPr>
              <a:t>3 </a:t>
            </a:r>
            <a:r>
              <a:rPr lang="zh-CN" altLang="en-US" sz="1800" dirty="0">
                <a:solidFill>
                  <a:schemeClr val="accent1">
                    <a:lumMod val="75000"/>
                  </a:schemeClr>
                </a:solidFill>
                <a:latin typeface="微软雅黑" panose="020B0503020204020204" pitchFamily="34" charset="-122"/>
                <a:ea typeface="微软雅黑" panose="020B0503020204020204" pitchFamily="34" charset="-122"/>
              </a:rPr>
              <a:t>关于本篇论文</a:t>
            </a:r>
            <a:endParaRPr lang="en-US" altLang="zh-CN" sz="18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研究对象</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研究方法</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bg1"/>
                </a:solidFill>
                <a:latin typeface="微软雅黑" panose="020B0503020204020204" pitchFamily="34" charset="-122"/>
                <a:ea typeface="微软雅黑" panose="020B0503020204020204" pitchFamily="34" charset="-122"/>
              </a:rPr>
              <a:t>结果与结论</a:t>
            </a:r>
            <a:endParaRPr lang="en-US" altLang="zh-CN" sz="1300" dirty="0">
              <a:solidFill>
                <a:schemeClr val="bg1"/>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4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关联文献</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5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进一步研究设想</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6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参考文献</a:t>
            </a:r>
            <a:endPar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3E1DC93D-6AF1-45D9-9CAE-8E24CD07790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62237" y="3086737"/>
            <a:ext cx="7268217" cy="1153523"/>
          </a:xfrm>
          <a:prstGeom prst="rect">
            <a:avLst/>
          </a:prstGeom>
        </p:spPr>
      </p:pic>
    </p:spTree>
    <p:extLst>
      <p:ext uri="{BB962C8B-B14F-4D97-AF65-F5344CB8AC3E}">
        <p14:creationId xmlns:p14="http://schemas.microsoft.com/office/powerpoint/2010/main" val="4112500647"/>
      </p:ext>
    </p:extLst>
  </p:cSld>
  <p:clrMapOvr>
    <a:masterClrMapping/>
  </p:clrMapOvr>
  <p:transition spd="med">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813AB6-0F14-4058-BA7E-C810CE9AA258}"/>
              </a:ext>
            </a:extLst>
          </p:cNvPr>
          <p:cNvSpPr>
            <a:spLocks noGrp="1"/>
          </p:cNvSpPr>
          <p:nvPr>
            <p:ph type="dt" sz="half" idx="10"/>
          </p:nvPr>
        </p:nvSpPr>
        <p:spPr/>
        <p:txBody>
          <a:bodyPr/>
          <a:lstStyle/>
          <a:p>
            <a:r>
              <a:rPr lang="en-US" altLang="zh-CN"/>
              <a:t>2021/10/20</a:t>
            </a:r>
            <a:endParaRPr lang="zh-CN" altLang="en-US"/>
          </a:p>
        </p:txBody>
      </p:sp>
      <p:sp>
        <p:nvSpPr>
          <p:cNvPr id="3" name="页脚占位符 2">
            <a:extLst>
              <a:ext uri="{FF2B5EF4-FFF2-40B4-BE49-F238E27FC236}">
                <a16:creationId xmlns:a16="http://schemas.microsoft.com/office/drawing/2014/main" id="{421B908B-C65E-428E-90CD-09AEC3133544}"/>
              </a:ext>
            </a:extLst>
          </p:cNvPr>
          <p:cNvSpPr>
            <a:spLocks noGrp="1"/>
          </p:cNvSpPr>
          <p:nvPr>
            <p:ph type="ftr" sz="quarter" idx="11"/>
          </p:nvPr>
        </p:nvSpPr>
        <p:spPr/>
        <p:txBody>
          <a:bodyPr/>
          <a:lstStyle/>
          <a:p>
            <a:r>
              <a:rPr lang="zh-CN" altLang="en-US"/>
              <a:t>吴成诚</a:t>
            </a:r>
          </a:p>
        </p:txBody>
      </p:sp>
      <p:sp>
        <p:nvSpPr>
          <p:cNvPr id="4" name="灯片编号占位符 3">
            <a:extLst>
              <a:ext uri="{FF2B5EF4-FFF2-40B4-BE49-F238E27FC236}">
                <a16:creationId xmlns:a16="http://schemas.microsoft.com/office/drawing/2014/main" id="{5B254E57-8A5A-40FD-852D-65397C0E897D}"/>
              </a:ext>
            </a:extLst>
          </p:cNvPr>
          <p:cNvSpPr>
            <a:spLocks noGrp="1"/>
          </p:cNvSpPr>
          <p:nvPr>
            <p:ph type="sldNum" sz="quarter" idx="12"/>
          </p:nvPr>
        </p:nvSpPr>
        <p:spPr/>
        <p:txBody>
          <a:bodyPr/>
          <a:lstStyle/>
          <a:p>
            <a:fld id="{142560FF-31B5-47AC-BEE7-BE50626B527A}" type="slidenum">
              <a:rPr lang="zh-CN" altLang="en-US" smtClean="0"/>
              <a:t>37</a:t>
            </a:fld>
            <a:endParaRPr lang="zh-CN" altLang="en-US"/>
          </a:p>
        </p:txBody>
      </p:sp>
      <p:sp>
        <p:nvSpPr>
          <p:cNvPr id="5" name="矩形 4">
            <a:extLst>
              <a:ext uri="{FF2B5EF4-FFF2-40B4-BE49-F238E27FC236}">
                <a16:creationId xmlns:a16="http://schemas.microsoft.com/office/drawing/2014/main" id="{ECC254F3-B743-44DF-893D-78DF164818BC}"/>
              </a:ext>
            </a:extLst>
          </p:cNvPr>
          <p:cNvSpPr/>
          <p:nvPr/>
        </p:nvSpPr>
        <p:spPr>
          <a:xfrm>
            <a:off x="4438334" y="2598003"/>
            <a:ext cx="2238113" cy="830997"/>
          </a:xfrm>
          <a:prstGeom prst="rect">
            <a:avLst/>
          </a:prstGeom>
        </p:spPr>
        <p:txBody>
          <a:bodyPr wrap="none">
            <a:spAutoFit/>
          </a:bodyPr>
          <a:lstStyle/>
          <a:p>
            <a:pPr lvl="0"/>
            <a:r>
              <a:rPr lang="en-US" altLang="zh-CN" sz="4800" b="1" dirty="0">
                <a:solidFill>
                  <a:srgbClr val="0058A0"/>
                </a:solidFill>
                <a:ea typeface="黑体" panose="02010609060101010101" pitchFamily="49" charset="-122"/>
              </a:rPr>
              <a:t>4. </a:t>
            </a:r>
            <a:r>
              <a:rPr lang="zh-CN" altLang="en-US" sz="2800" dirty="0">
                <a:solidFill>
                  <a:prstClr val="black"/>
                </a:solidFill>
                <a:latin typeface="黑体" panose="02010609060101010101" pitchFamily="49" charset="-122"/>
                <a:ea typeface="黑体" panose="02010609060101010101" pitchFamily="49" charset="-122"/>
              </a:rPr>
              <a:t>关联文献</a:t>
            </a:r>
            <a:endParaRPr lang="en-US" altLang="zh-CN" sz="2800" dirty="0">
              <a:solidFill>
                <a:prstClr val="black"/>
              </a:solidFill>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7E74A53C-354E-4925-998F-3643F159933E}"/>
              </a:ext>
            </a:extLst>
          </p:cNvPr>
          <p:cNvSpPr txBox="1"/>
          <p:nvPr/>
        </p:nvSpPr>
        <p:spPr>
          <a:xfrm>
            <a:off x="5051391" y="3429000"/>
            <a:ext cx="4578381" cy="646331"/>
          </a:xfrm>
          <a:prstGeom prst="rect">
            <a:avLst/>
          </a:prstGeom>
          <a:noFill/>
        </p:spPr>
        <p:txBody>
          <a:bodyPr wrap="square" rtlCol="0">
            <a:spAutoFit/>
          </a:bodyPr>
          <a:lstStyle/>
          <a:p>
            <a:r>
              <a:rPr lang="en-US" altLang="zh-CN" dirty="0">
                <a:latin typeface="Times New Roman" panose="02020603050405020304" pitchFamily="18" charset="0"/>
                <a:ea typeface="华文仿宋" panose="02010600040101010101" pitchFamily="2" charset="-122"/>
                <a:cs typeface="Times New Roman" panose="02020603050405020304" pitchFamily="18" charset="0"/>
              </a:rPr>
              <a:t>A Portfolio of Weather Risk Transfer Contracts Efficiently Reduces Risk</a:t>
            </a:r>
          </a:p>
        </p:txBody>
      </p:sp>
      <p:sp>
        <p:nvSpPr>
          <p:cNvPr id="7" name="矩形: 圆角 6">
            <a:extLst>
              <a:ext uri="{FF2B5EF4-FFF2-40B4-BE49-F238E27FC236}">
                <a16:creationId xmlns:a16="http://schemas.microsoft.com/office/drawing/2014/main" id="{C1A91F00-5683-4DA2-BFA9-F4181F982249}"/>
              </a:ext>
            </a:extLst>
          </p:cNvPr>
          <p:cNvSpPr/>
          <p:nvPr/>
        </p:nvSpPr>
        <p:spPr>
          <a:xfrm>
            <a:off x="260985" y="2238376"/>
            <a:ext cx="1275715" cy="331471"/>
          </a:xfrm>
          <a:prstGeom prst="roundRect">
            <a:avLst>
              <a:gd name="adj" fmla="val 41166"/>
            </a:avLst>
          </a:prstGeom>
          <a:solidFill>
            <a:srgbClr val="0755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9E4701BA-D2A4-4707-9DF7-8B2367424A5F}"/>
              </a:ext>
            </a:extLst>
          </p:cNvPr>
          <p:cNvSpPr txBox="1"/>
          <p:nvPr/>
        </p:nvSpPr>
        <p:spPr>
          <a:xfrm>
            <a:off x="228599" y="1033670"/>
            <a:ext cx="2219399" cy="2330574"/>
          </a:xfrm>
          <a:prstGeom prst="rect">
            <a:avLst/>
          </a:prstGeom>
          <a:noFill/>
        </p:spPr>
        <p:txBody>
          <a:bodyPr wrap="square" rtlCol="0">
            <a:spAutoFit/>
          </a:bodyPr>
          <a:lstStyle/>
          <a:p>
            <a:pPr>
              <a:lnSpc>
                <a:spcPct val="125000"/>
              </a:lnSpc>
              <a:spcAft>
                <a:spcPts val="300"/>
              </a:spcAft>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1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天气风险</a:t>
            </a:r>
            <a:endPar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2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文献研究与进展</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3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关于本篇论文</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bg1"/>
                </a:solidFill>
                <a:latin typeface="微软雅黑" panose="020B0503020204020204" pitchFamily="34" charset="-122"/>
                <a:ea typeface="微软雅黑" panose="020B0503020204020204" pitchFamily="34" charset="-122"/>
              </a:rPr>
              <a:t>4 </a:t>
            </a:r>
            <a:r>
              <a:rPr lang="zh-CN" altLang="en-US" sz="1800" dirty="0">
                <a:solidFill>
                  <a:schemeClr val="bg1"/>
                </a:solidFill>
                <a:latin typeface="微软雅黑" panose="020B0503020204020204" pitchFamily="34" charset="-122"/>
                <a:ea typeface="微软雅黑" panose="020B0503020204020204" pitchFamily="34" charset="-122"/>
              </a:rPr>
              <a:t>关联文献</a:t>
            </a:r>
            <a:endParaRPr lang="en-US" altLang="zh-CN" sz="1800" dirty="0">
              <a:solidFill>
                <a:schemeClr val="bg1"/>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5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进一步研究设想</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6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参考文献</a:t>
            </a:r>
            <a:endPar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endParaRPr>
          </a:p>
        </p:txBody>
      </p:sp>
      <p:cxnSp>
        <p:nvCxnSpPr>
          <p:cNvPr id="9" name="直接连接符 8">
            <a:extLst>
              <a:ext uri="{FF2B5EF4-FFF2-40B4-BE49-F238E27FC236}">
                <a16:creationId xmlns:a16="http://schemas.microsoft.com/office/drawing/2014/main" id="{C3C43078-9CF8-41E5-B193-A4C9F3450725}"/>
              </a:ext>
            </a:extLst>
          </p:cNvPr>
          <p:cNvCxnSpPr>
            <a:cxnSpLocks/>
          </p:cNvCxnSpPr>
          <p:nvPr/>
        </p:nvCxnSpPr>
        <p:spPr>
          <a:xfrm>
            <a:off x="2448000" y="1080000"/>
            <a:ext cx="0" cy="471267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375270"/>
      </p:ext>
    </p:extLst>
  </p:cSld>
  <p:clrMapOvr>
    <a:masterClrMapping/>
  </p:clrMapOvr>
  <p:transition spd="med">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813AB6-0F14-4058-BA7E-C810CE9AA258}"/>
              </a:ext>
            </a:extLst>
          </p:cNvPr>
          <p:cNvSpPr>
            <a:spLocks noGrp="1"/>
          </p:cNvSpPr>
          <p:nvPr>
            <p:ph type="dt" sz="half" idx="10"/>
          </p:nvPr>
        </p:nvSpPr>
        <p:spPr/>
        <p:txBody>
          <a:bodyPr/>
          <a:lstStyle/>
          <a:p>
            <a:r>
              <a:rPr lang="en-US" altLang="zh-CN"/>
              <a:t>2021/10/20</a:t>
            </a:r>
            <a:endParaRPr lang="zh-CN" altLang="en-US"/>
          </a:p>
        </p:txBody>
      </p:sp>
      <p:sp>
        <p:nvSpPr>
          <p:cNvPr id="3" name="页脚占位符 2">
            <a:extLst>
              <a:ext uri="{FF2B5EF4-FFF2-40B4-BE49-F238E27FC236}">
                <a16:creationId xmlns:a16="http://schemas.microsoft.com/office/drawing/2014/main" id="{421B908B-C65E-428E-90CD-09AEC3133544}"/>
              </a:ext>
            </a:extLst>
          </p:cNvPr>
          <p:cNvSpPr>
            <a:spLocks noGrp="1"/>
          </p:cNvSpPr>
          <p:nvPr>
            <p:ph type="ftr" sz="quarter" idx="11"/>
          </p:nvPr>
        </p:nvSpPr>
        <p:spPr/>
        <p:txBody>
          <a:bodyPr/>
          <a:lstStyle/>
          <a:p>
            <a:r>
              <a:rPr lang="zh-CN" altLang="en-US"/>
              <a:t>吴成诚</a:t>
            </a:r>
          </a:p>
        </p:txBody>
      </p:sp>
      <p:sp>
        <p:nvSpPr>
          <p:cNvPr id="4" name="灯片编号占位符 3">
            <a:extLst>
              <a:ext uri="{FF2B5EF4-FFF2-40B4-BE49-F238E27FC236}">
                <a16:creationId xmlns:a16="http://schemas.microsoft.com/office/drawing/2014/main" id="{5B254E57-8A5A-40FD-852D-65397C0E897D}"/>
              </a:ext>
            </a:extLst>
          </p:cNvPr>
          <p:cNvSpPr>
            <a:spLocks noGrp="1"/>
          </p:cNvSpPr>
          <p:nvPr>
            <p:ph type="sldNum" sz="quarter" idx="12"/>
          </p:nvPr>
        </p:nvSpPr>
        <p:spPr/>
        <p:txBody>
          <a:bodyPr/>
          <a:lstStyle/>
          <a:p>
            <a:fld id="{142560FF-31B5-47AC-BEE7-BE50626B527A}" type="slidenum">
              <a:rPr lang="zh-CN" altLang="en-US" smtClean="0"/>
              <a:t>38</a:t>
            </a:fld>
            <a:endParaRPr lang="zh-CN" altLang="en-US"/>
          </a:p>
        </p:txBody>
      </p:sp>
      <p:cxnSp>
        <p:nvCxnSpPr>
          <p:cNvPr id="9" name="直接连接符 8">
            <a:extLst>
              <a:ext uri="{FF2B5EF4-FFF2-40B4-BE49-F238E27FC236}">
                <a16:creationId xmlns:a16="http://schemas.microsoft.com/office/drawing/2014/main" id="{C3C43078-9CF8-41E5-B193-A4C9F3450725}"/>
              </a:ext>
            </a:extLst>
          </p:cNvPr>
          <p:cNvCxnSpPr>
            <a:cxnSpLocks/>
          </p:cNvCxnSpPr>
          <p:nvPr/>
        </p:nvCxnSpPr>
        <p:spPr>
          <a:xfrm>
            <a:off x="2448000" y="1080000"/>
            <a:ext cx="0" cy="471267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53FA9C3-E26F-4F14-8D64-FF51EAFE94F1}"/>
              </a:ext>
            </a:extLst>
          </p:cNvPr>
          <p:cNvSpPr txBox="1"/>
          <p:nvPr/>
        </p:nvSpPr>
        <p:spPr>
          <a:xfrm>
            <a:off x="2771479" y="1033670"/>
            <a:ext cx="8582319" cy="954107"/>
          </a:xfrm>
          <a:prstGeom prst="rect">
            <a:avLst/>
          </a:prstGeom>
          <a:noFill/>
        </p:spPr>
        <p:txBody>
          <a:bodyPr wrap="square" rtlCol="0">
            <a:spAutoFit/>
          </a:bodyPr>
          <a:lstStyle/>
          <a:p>
            <a:r>
              <a:rPr lang="en-US" altLang="zh-CN" sz="2800" dirty="0">
                <a:latin typeface="Times New Roman" panose="02020603050405020304" pitchFamily="18" charset="0"/>
                <a:ea typeface="华文仿宋" panose="02010600040101010101" pitchFamily="2" charset="-122"/>
                <a:cs typeface="Times New Roman" panose="02020603050405020304" pitchFamily="18" charset="0"/>
              </a:rPr>
              <a:t>A Portfolio of Weather Risk Transfer Contracts Efficiently Reduces Risk</a:t>
            </a:r>
          </a:p>
        </p:txBody>
      </p:sp>
      <p:sp>
        <p:nvSpPr>
          <p:cNvPr id="11" name="文本框 10">
            <a:extLst>
              <a:ext uri="{FF2B5EF4-FFF2-40B4-BE49-F238E27FC236}">
                <a16:creationId xmlns:a16="http://schemas.microsoft.com/office/drawing/2014/main" id="{D046ED31-6A59-48D8-8C98-066B4BC7D4E5}"/>
              </a:ext>
            </a:extLst>
          </p:cNvPr>
          <p:cNvSpPr txBox="1"/>
          <p:nvPr/>
        </p:nvSpPr>
        <p:spPr>
          <a:xfrm>
            <a:off x="2903456" y="2201959"/>
            <a:ext cx="8785780" cy="2416046"/>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组合有效降低风险</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spcAft>
                <a:spcPts val="600"/>
              </a:spcAft>
              <a:buFont typeface="Arial" panose="020B0604020202020204" pitchFamily="34" charset="0"/>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通过构造不同城市、不同标的、不同方向的衍生品组合，降低金融机构的最优经济资本要求</a:t>
            </a:r>
            <a:r>
              <a:rPr lang="en-US" altLang="zh-CN" dirty="0">
                <a:latin typeface="Times New Roman" panose="02020603050405020304" pitchFamily="18" charset="0"/>
                <a:ea typeface="黑体" panose="02010609060101010101" pitchFamily="49" charset="-122"/>
                <a:cs typeface="Times New Roman" panose="02020603050405020304" pitchFamily="18" charset="0"/>
              </a:rPr>
              <a:t>(Optimal Economic Capital)</a:t>
            </a:r>
          </a:p>
          <a:p>
            <a:pPr marL="285750" indent="-285750">
              <a:spcAft>
                <a:spcPts val="600"/>
              </a:spcAft>
              <a:buFont typeface="Arial" panose="020B0604020202020204" pitchFamily="34" charset="0"/>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一种基于经济资本的定价公式</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p>
          <a:p>
            <a:pPr marL="742950" lvl="1" indent="-285750">
              <a:buFont typeface="Wingdings" panose="05000000000000000000" pitchFamily="2" charset="2"/>
              <a:buChar char=""/>
            </a:pPr>
            <a:r>
              <a:rPr lang="en-US" altLang="zh-CN" dirty="0">
                <a:latin typeface="Times New Roman" panose="02020603050405020304" pitchFamily="18" charset="0"/>
                <a:ea typeface="黑体" panose="02010609060101010101" pitchFamily="49" charset="-122"/>
                <a:cs typeface="Times New Roman" panose="02020603050405020304" pitchFamily="18" charset="0"/>
              </a:rPr>
              <a:t>P = E(</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 </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VaR</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 r</a:t>
            </a:r>
          </a:p>
          <a:p>
            <a:pPr marL="742950" lvl="1" indent="-285750">
              <a:buFont typeface="Wingdings" panose="05000000000000000000" pitchFamily="2" charset="2"/>
              <a:buChar char=""/>
            </a:pP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VaR</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Y</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&lt;= </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VaR</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 </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VaR</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Y</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p>
          <a:p>
            <a:pPr marL="285750" indent="-285750">
              <a:spcBef>
                <a:spcPts val="1200"/>
              </a:spcBef>
              <a:spcAft>
                <a:spcPts val="600"/>
              </a:spcAft>
              <a:buFont typeface="Wingdings" panose="05000000000000000000" pitchFamily="2" charset="2"/>
              <a:buChar char=""/>
            </a:pP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 name="矩形: 圆角 13">
            <a:extLst>
              <a:ext uri="{FF2B5EF4-FFF2-40B4-BE49-F238E27FC236}">
                <a16:creationId xmlns:a16="http://schemas.microsoft.com/office/drawing/2014/main" id="{D398DA11-A205-44C2-A654-FCC3932672F4}"/>
              </a:ext>
            </a:extLst>
          </p:cNvPr>
          <p:cNvSpPr/>
          <p:nvPr/>
        </p:nvSpPr>
        <p:spPr>
          <a:xfrm>
            <a:off x="260985" y="2238376"/>
            <a:ext cx="1275715" cy="331471"/>
          </a:xfrm>
          <a:prstGeom prst="roundRect">
            <a:avLst>
              <a:gd name="adj" fmla="val 41166"/>
            </a:avLst>
          </a:prstGeom>
          <a:solidFill>
            <a:srgbClr val="0755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4E44842B-DDF8-463B-BDDD-2CFDBE881E98}"/>
              </a:ext>
            </a:extLst>
          </p:cNvPr>
          <p:cNvSpPr txBox="1"/>
          <p:nvPr/>
        </p:nvSpPr>
        <p:spPr>
          <a:xfrm>
            <a:off x="228599" y="1033670"/>
            <a:ext cx="2219399" cy="2330574"/>
          </a:xfrm>
          <a:prstGeom prst="rect">
            <a:avLst/>
          </a:prstGeom>
          <a:noFill/>
        </p:spPr>
        <p:txBody>
          <a:bodyPr wrap="square" rtlCol="0">
            <a:spAutoFit/>
          </a:bodyPr>
          <a:lstStyle/>
          <a:p>
            <a:pPr>
              <a:lnSpc>
                <a:spcPct val="125000"/>
              </a:lnSpc>
              <a:spcAft>
                <a:spcPts val="300"/>
              </a:spcAft>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1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天气风险</a:t>
            </a:r>
            <a:endPar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2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文献研究与进展</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3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关于本篇论文</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bg1"/>
                </a:solidFill>
                <a:latin typeface="微软雅黑" panose="020B0503020204020204" pitchFamily="34" charset="-122"/>
                <a:ea typeface="微软雅黑" panose="020B0503020204020204" pitchFamily="34" charset="-122"/>
              </a:rPr>
              <a:t>4 </a:t>
            </a:r>
            <a:r>
              <a:rPr lang="zh-CN" altLang="en-US" sz="1800" dirty="0">
                <a:solidFill>
                  <a:schemeClr val="bg1"/>
                </a:solidFill>
                <a:latin typeface="微软雅黑" panose="020B0503020204020204" pitchFamily="34" charset="-122"/>
                <a:ea typeface="微软雅黑" panose="020B0503020204020204" pitchFamily="34" charset="-122"/>
              </a:rPr>
              <a:t>关联文献</a:t>
            </a:r>
            <a:endParaRPr lang="en-US" altLang="zh-CN" sz="1800" dirty="0">
              <a:solidFill>
                <a:schemeClr val="bg1"/>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5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进一步研究设想</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6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参考文献</a:t>
            </a:r>
            <a:endPar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59555213"/>
      </p:ext>
    </p:extLst>
  </p:cSld>
  <p:clrMapOvr>
    <a:masterClrMapping/>
  </p:clrMapOvr>
  <p:transition spd="med">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813AB6-0F14-4058-BA7E-C810CE9AA258}"/>
              </a:ext>
            </a:extLst>
          </p:cNvPr>
          <p:cNvSpPr>
            <a:spLocks noGrp="1"/>
          </p:cNvSpPr>
          <p:nvPr>
            <p:ph type="dt" sz="half" idx="10"/>
          </p:nvPr>
        </p:nvSpPr>
        <p:spPr/>
        <p:txBody>
          <a:bodyPr/>
          <a:lstStyle/>
          <a:p>
            <a:r>
              <a:rPr lang="en-US" altLang="zh-CN"/>
              <a:t>2021/10/20</a:t>
            </a:r>
            <a:endParaRPr lang="zh-CN" altLang="en-US"/>
          </a:p>
        </p:txBody>
      </p:sp>
      <p:sp>
        <p:nvSpPr>
          <p:cNvPr id="3" name="页脚占位符 2">
            <a:extLst>
              <a:ext uri="{FF2B5EF4-FFF2-40B4-BE49-F238E27FC236}">
                <a16:creationId xmlns:a16="http://schemas.microsoft.com/office/drawing/2014/main" id="{421B908B-C65E-428E-90CD-09AEC3133544}"/>
              </a:ext>
            </a:extLst>
          </p:cNvPr>
          <p:cNvSpPr>
            <a:spLocks noGrp="1"/>
          </p:cNvSpPr>
          <p:nvPr>
            <p:ph type="ftr" sz="quarter" idx="11"/>
          </p:nvPr>
        </p:nvSpPr>
        <p:spPr/>
        <p:txBody>
          <a:bodyPr/>
          <a:lstStyle/>
          <a:p>
            <a:r>
              <a:rPr lang="zh-CN" altLang="en-US"/>
              <a:t>吴成诚</a:t>
            </a:r>
          </a:p>
        </p:txBody>
      </p:sp>
      <p:sp>
        <p:nvSpPr>
          <p:cNvPr id="4" name="灯片编号占位符 3">
            <a:extLst>
              <a:ext uri="{FF2B5EF4-FFF2-40B4-BE49-F238E27FC236}">
                <a16:creationId xmlns:a16="http://schemas.microsoft.com/office/drawing/2014/main" id="{5B254E57-8A5A-40FD-852D-65397C0E897D}"/>
              </a:ext>
            </a:extLst>
          </p:cNvPr>
          <p:cNvSpPr>
            <a:spLocks noGrp="1"/>
          </p:cNvSpPr>
          <p:nvPr>
            <p:ph type="sldNum" sz="quarter" idx="12"/>
          </p:nvPr>
        </p:nvSpPr>
        <p:spPr/>
        <p:txBody>
          <a:bodyPr/>
          <a:lstStyle/>
          <a:p>
            <a:fld id="{142560FF-31B5-47AC-BEE7-BE50626B527A}" type="slidenum">
              <a:rPr lang="zh-CN" altLang="en-US" smtClean="0"/>
              <a:t>39</a:t>
            </a:fld>
            <a:endParaRPr lang="zh-CN" altLang="en-US"/>
          </a:p>
        </p:txBody>
      </p:sp>
      <p:cxnSp>
        <p:nvCxnSpPr>
          <p:cNvPr id="9" name="直接连接符 8">
            <a:extLst>
              <a:ext uri="{FF2B5EF4-FFF2-40B4-BE49-F238E27FC236}">
                <a16:creationId xmlns:a16="http://schemas.microsoft.com/office/drawing/2014/main" id="{C3C43078-9CF8-41E5-B193-A4C9F3450725}"/>
              </a:ext>
            </a:extLst>
          </p:cNvPr>
          <p:cNvCxnSpPr>
            <a:cxnSpLocks/>
          </p:cNvCxnSpPr>
          <p:nvPr/>
        </p:nvCxnSpPr>
        <p:spPr>
          <a:xfrm>
            <a:off x="2448000" y="1080000"/>
            <a:ext cx="0" cy="471267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53FA9C3-E26F-4F14-8D64-FF51EAFE94F1}"/>
              </a:ext>
            </a:extLst>
          </p:cNvPr>
          <p:cNvSpPr txBox="1"/>
          <p:nvPr/>
        </p:nvSpPr>
        <p:spPr>
          <a:xfrm>
            <a:off x="2771479" y="1033670"/>
            <a:ext cx="8582319" cy="954107"/>
          </a:xfrm>
          <a:prstGeom prst="rect">
            <a:avLst/>
          </a:prstGeom>
          <a:noFill/>
        </p:spPr>
        <p:txBody>
          <a:bodyPr wrap="square" rtlCol="0">
            <a:spAutoFit/>
          </a:bodyPr>
          <a:lstStyle/>
          <a:p>
            <a:r>
              <a:rPr lang="en-US" altLang="zh-CN" sz="2800" dirty="0">
                <a:latin typeface="Times New Roman" panose="02020603050405020304" pitchFamily="18" charset="0"/>
                <a:ea typeface="华文仿宋" panose="02010600040101010101" pitchFamily="2" charset="-122"/>
                <a:cs typeface="Times New Roman" panose="02020603050405020304" pitchFamily="18" charset="0"/>
              </a:rPr>
              <a:t>A Portfolio of Weather Risk Transfer Contracts Efficiently Reduces Risk</a:t>
            </a:r>
          </a:p>
        </p:txBody>
      </p:sp>
      <p:sp>
        <p:nvSpPr>
          <p:cNvPr id="14" name="矩形: 圆角 13">
            <a:extLst>
              <a:ext uri="{FF2B5EF4-FFF2-40B4-BE49-F238E27FC236}">
                <a16:creationId xmlns:a16="http://schemas.microsoft.com/office/drawing/2014/main" id="{D398DA11-A205-44C2-A654-FCC3932672F4}"/>
              </a:ext>
            </a:extLst>
          </p:cNvPr>
          <p:cNvSpPr/>
          <p:nvPr/>
        </p:nvSpPr>
        <p:spPr>
          <a:xfrm>
            <a:off x="260985" y="2238376"/>
            <a:ext cx="1275715" cy="331471"/>
          </a:xfrm>
          <a:prstGeom prst="roundRect">
            <a:avLst>
              <a:gd name="adj" fmla="val 41166"/>
            </a:avLst>
          </a:prstGeom>
          <a:solidFill>
            <a:srgbClr val="0755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4E44842B-DDF8-463B-BDDD-2CFDBE881E98}"/>
              </a:ext>
            </a:extLst>
          </p:cNvPr>
          <p:cNvSpPr txBox="1"/>
          <p:nvPr/>
        </p:nvSpPr>
        <p:spPr>
          <a:xfrm>
            <a:off x="228599" y="1033670"/>
            <a:ext cx="2219399" cy="2330574"/>
          </a:xfrm>
          <a:prstGeom prst="rect">
            <a:avLst/>
          </a:prstGeom>
          <a:noFill/>
        </p:spPr>
        <p:txBody>
          <a:bodyPr wrap="square" rtlCol="0">
            <a:spAutoFit/>
          </a:bodyPr>
          <a:lstStyle/>
          <a:p>
            <a:pPr>
              <a:lnSpc>
                <a:spcPct val="125000"/>
              </a:lnSpc>
              <a:spcAft>
                <a:spcPts val="300"/>
              </a:spcAft>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1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天气风险</a:t>
            </a:r>
            <a:endPar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2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文献研究与进展</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3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关于本篇论文</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bg1"/>
                </a:solidFill>
                <a:latin typeface="微软雅黑" panose="020B0503020204020204" pitchFamily="34" charset="-122"/>
                <a:ea typeface="微软雅黑" panose="020B0503020204020204" pitchFamily="34" charset="-122"/>
              </a:rPr>
              <a:t>4 </a:t>
            </a:r>
            <a:r>
              <a:rPr lang="zh-CN" altLang="en-US" sz="1800" dirty="0">
                <a:solidFill>
                  <a:schemeClr val="bg1"/>
                </a:solidFill>
                <a:latin typeface="微软雅黑" panose="020B0503020204020204" pitchFamily="34" charset="-122"/>
                <a:ea typeface="微软雅黑" panose="020B0503020204020204" pitchFamily="34" charset="-122"/>
              </a:rPr>
              <a:t>关联文献</a:t>
            </a:r>
            <a:endParaRPr lang="en-US" altLang="zh-CN" sz="1800" dirty="0">
              <a:solidFill>
                <a:schemeClr val="bg1"/>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5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进一步研究设想</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6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参考文献</a:t>
            </a:r>
            <a:endPar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CEBCA350-2B10-4AB0-99F0-437C257D91C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581400" y="2377910"/>
            <a:ext cx="7009618" cy="2592670"/>
          </a:xfrm>
          <a:prstGeom prst="rect">
            <a:avLst/>
          </a:prstGeom>
        </p:spPr>
      </p:pic>
    </p:spTree>
    <p:extLst>
      <p:ext uri="{BB962C8B-B14F-4D97-AF65-F5344CB8AC3E}">
        <p14:creationId xmlns:p14="http://schemas.microsoft.com/office/powerpoint/2010/main" val="2632543215"/>
      </p:ext>
    </p:extLst>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813AB6-0F14-4058-BA7E-C810CE9AA258}"/>
              </a:ext>
            </a:extLst>
          </p:cNvPr>
          <p:cNvSpPr>
            <a:spLocks noGrp="1"/>
          </p:cNvSpPr>
          <p:nvPr>
            <p:ph type="dt" sz="half" idx="10"/>
          </p:nvPr>
        </p:nvSpPr>
        <p:spPr/>
        <p:txBody>
          <a:bodyPr/>
          <a:lstStyle/>
          <a:p>
            <a:r>
              <a:rPr lang="en-US" altLang="zh-CN"/>
              <a:t>2021/10/20</a:t>
            </a:r>
            <a:endParaRPr lang="zh-CN" altLang="en-US"/>
          </a:p>
        </p:txBody>
      </p:sp>
      <p:sp>
        <p:nvSpPr>
          <p:cNvPr id="3" name="页脚占位符 2">
            <a:extLst>
              <a:ext uri="{FF2B5EF4-FFF2-40B4-BE49-F238E27FC236}">
                <a16:creationId xmlns:a16="http://schemas.microsoft.com/office/drawing/2014/main" id="{421B908B-C65E-428E-90CD-09AEC3133544}"/>
              </a:ext>
            </a:extLst>
          </p:cNvPr>
          <p:cNvSpPr>
            <a:spLocks noGrp="1"/>
          </p:cNvSpPr>
          <p:nvPr>
            <p:ph type="ftr" sz="quarter" idx="11"/>
          </p:nvPr>
        </p:nvSpPr>
        <p:spPr/>
        <p:txBody>
          <a:bodyPr/>
          <a:lstStyle/>
          <a:p>
            <a:r>
              <a:rPr lang="zh-CN" altLang="en-US"/>
              <a:t>吴成诚</a:t>
            </a:r>
          </a:p>
        </p:txBody>
      </p:sp>
      <p:sp>
        <p:nvSpPr>
          <p:cNvPr id="4" name="灯片编号占位符 3">
            <a:extLst>
              <a:ext uri="{FF2B5EF4-FFF2-40B4-BE49-F238E27FC236}">
                <a16:creationId xmlns:a16="http://schemas.microsoft.com/office/drawing/2014/main" id="{5B254E57-8A5A-40FD-852D-65397C0E897D}"/>
              </a:ext>
            </a:extLst>
          </p:cNvPr>
          <p:cNvSpPr>
            <a:spLocks noGrp="1"/>
          </p:cNvSpPr>
          <p:nvPr>
            <p:ph type="sldNum" sz="quarter" idx="12"/>
          </p:nvPr>
        </p:nvSpPr>
        <p:spPr/>
        <p:txBody>
          <a:bodyPr/>
          <a:lstStyle/>
          <a:p>
            <a:fld id="{142560FF-31B5-47AC-BEE7-BE50626B527A}" type="slidenum">
              <a:rPr lang="zh-CN" altLang="en-US" smtClean="0"/>
              <a:t>4</a:t>
            </a:fld>
            <a:endParaRPr lang="zh-CN" altLang="en-US"/>
          </a:p>
        </p:txBody>
      </p:sp>
      <p:sp>
        <p:nvSpPr>
          <p:cNvPr id="7" name="矩形: 圆角 6">
            <a:extLst>
              <a:ext uri="{FF2B5EF4-FFF2-40B4-BE49-F238E27FC236}">
                <a16:creationId xmlns:a16="http://schemas.microsoft.com/office/drawing/2014/main" id="{C1A91F00-5683-4DA2-BFA9-F4181F982249}"/>
              </a:ext>
            </a:extLst>
          </p:cNvPr>
          <p:cNvSpPr/>
          <p:nvPr/>
        </p:nvSpPr>
        <p:spPr>
          <a:xfrm>
            <a:off x="260985" y="1424938"/>
            <a:ext cx="2111375" cy="571502"/>
          </a:xfrm>
          <a:prstGeom prst="roundRect">
            <a:avLst>
              <a:gd name="adj" fmla="val 29611"/>
            </a:avLst>
          </a:prstGeom>
          <a:solidFill>
            <a:srgbClr val="0755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9E4701BA-D2A4-4707-9DF7-8B2367424A5F}"/>
              </a:ext>
            </a:extLst>
          </p:cNvPr>
          <p:cNvSpPr txBox="1"/>
          <p:nvPr/>
        </p:nvSpPr>
        <p:spPr>
          <a:xfrm>
            <a:off x="228599" y="1033670"/>
            <a:ext cx="2219399" cy="3699859"/>
          </a:xfrm>
          <a:prstGeom prst="rect">
            <a:avLst/>
          </a:prstGeom>
          <a:noFill/>
        </p:spPr>
        <p:txBody>
          <a:bodyPr wrap="square" rtlCol="0">
            <a:spAutoFit/>
          </a:bodyPr>
          <a:lstStyle/>
          <a:p>
            <a:pPr>
              <a:lnSpc>
                <a:spcPct val="125000"/>
              </a:lnSpc>
              <a:spcAft>
                <a:spcPts val="300"/>
              </a:spcAft>
            </a:pPr>
            <a:r>
              <a:rPr lang="en-US" altLang="zh-CN" dirty="0">
                <a:solidFill>
                  <a:schemeClr val="accent1">
                    <a:lumMod val="75000"/>
                  </a:schemeClr>
                </a:solidFill>
                <a:latin typeface="微软雅黑" panose="020B0503020204020204" pitchFamily="34" charset="-122"/>
                <a:ea typeface="微软雅黑" panose="020B0503020204020204" pitchFamily="34" charset="-122"/>
              </a:rPr>
              <a:t>1 </a:t>
            </a:r>
            <a:r>
              <a:rPr lang="zh-CN" altLang="en-US" dirty="0">
                <a:solidFill>
                  <a:schemeClr val="accent1">
                    <a:lumMod val="75000"/>
                  </a:schemeClr>
                </a:solidFill>
                <a:latin typeface="微软雅黑" panose="020B0503020204020204" pitchFamily="34" charset="-122"/>
                <a:ea typeface="微软雅黑" panose="020B0503020204020204" pitchFamily="34" charset="-122"/>
              </a:rPr>
              <a:t>天气风险</a:t>
            </a:r>
            <a:endParaRPr lang="en-US" altLang="zh-CN"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bg1"/>
                </a:solidFill>
                <a:latin typeface="微软雅黑" panose="020B0503020204020204" pitchFamily="34" charset="-122"/>
                <a:ea typeface="微软雅黑" panose="020B0503020204020204" pitchFamily="34" charset="-122"/>
              </a:rPr>
              <a:t>源自实际生产中的风险对冲需求</a:t>
            </a:r>
            <a:endParaRPr lang="en-US" altLang="zh-CN" sz="1300" dirty="0">
              <a:solidFill>
                <a:schemeClr val="bg1"/>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概念界定</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对风险管理工具的探讨</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天气衍生品市场</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2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文献研究与进展</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3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关于本篇论文</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4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关联文献</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5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进一步研究设想</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a:lnSpc>
                <a:spcPct val="125000"/>
              </a:lnSpc>
              <a:spcAft>
                <a:spcPts val="300"/>
              </a:spcAft>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6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参考文献</a:t>
            </a:r>
            <a:endPar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endParaRPr>
          </a:p>
        </p:txBody>
      </p:sp>
      <p:cxnSp>
        <p:nvCxnSpPr>
          <p:cNvPr id="9" name="直接连接符 8">
            <a:extLst>
              <a:ext uri="{FF2B5EF4-FFF2-40B4-BE49-F238E27FC236}">
                <a16:creationId xmlns:a16="http://schemas.microsoft.com/office/drawing/2014/main" id="{C3C43078-9CF8-41E5-B193-A4C9F3450725}"/>
              </a:ext>
            </a:extLst>
          </p:cNvPr>
          <p:cNvCxnSpPr>
            <a:cxnSpLocks/>
          </p:cNvCxnSpPr>
          <p:nvPr/>
        </p:nvCxnSpPr>
        <p:spPr>
          <a:xfrm>
            <a:off x="2448000" y="1080000"/>
            <a:ext cx="0" cy="471267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53FA9C3-E26F-4F14-8D64-FF51EAFE94F1}"/>
              </a:ext>
            </a:extLst>
          </p:cNvPr>
          <p:cNvSpPr txBox="1"/>
          <p:nvPr/>
        </p:nvSpPr>
        <p:spPr>
          <a:xfrm>
            <a:off x="2771480" y="1033670"/>
            <a:ext cx="8135332" cy="523220"/>
          </a:xfrm>
          <a:prstGeom prst="rect">
            <a:avLst/>
          </a:prstGeom>
          <a:noFill/>
        </p:spPr>
        <p:txBody>
          <a:bodyPr wrap="square" rtlCol="0">
            <a:spAutoFit/>
          </a:bodyPr>
          <a:lstStyle/>
          <a:p>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1.1  </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源自实际生产中的风险对冲需求</a:t>
            </a:r>
          </a:p>
        </p:txBody>
      </p:sp>
      <p:sp>
        <p:nvSpPr>
          <p:cNvPr id="11" name="文本框 10">
            <a:extLst>
              <a:ext uri="{FF2B5EF4-FFF2-40B4-BE49-F238E27FC236}">
                <a16:creationId xmlns:a16="http://schemas.microsoft.com/office/drawing/2014/main" id="{D046ED31-6A59-48D8-8C98-066B4BC7D4E5}"/>
              </a:ext>
            </a:extLst>
          </p:cNvPr>
          <p:cNvSpPr txBox="1"/>
          <p:nvPr/>
        </p:nvSpPr>
        <p:spPr>
          <a:xfrm>
            <a:off x="2903456" y="1851439"/>
            <a:ext cx="8785780" cy="2062103"/>
          </a:xfrm>
          <a:prstGeom prst="rect">
            <a:avLst/>
          </a:prstGeom>
          <a:noFill/>
        </p:spPr>
        <p:txBody>
          <a:bodyPr wrap="square" rtlCol="0">
            <a:spAutoFit/>
          </a:bodyPr>
          <a:lstStyle/>
          <a:p>
            <a:pPr marL="285750" indent="-285750">
              <a:spcBef>
                <a:spcPts val="1200"/>
              </a:spcBef>
              <a:spcAft>
                <a:spcPts val="600"/>
              </a:spcAft>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例子</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buFont typeface="Wingdings" panose="05000000000000000000" pitchFamily="2" charset="2"/>
              <a:buChar char=""/>
            </a:pPr>
            <a:r>
              <a:rPr lang="zh-CN" altLang="en-US" dirty="0">
                <a:latin typeface="黑体" panose="02010609060101010101" pitchFamily="49" charset="-122"/>
                <a:ea typeface="黑体" panose="02010609060101010101" pitchFamily="49" charset="-122"/>
              </a:rPr>
              <a:t>大型企业，如水力发电能源企业</a:t>
            </a:r>
            <a:endParaRPr lang="en-US" altLang="zh-CN" dirty="0">
              <a:latin typeface="黑体" panose="02010609060101010101" pitchFamily="49" charset="-122"/>
              <a:ea typeface="黑体" panose="02010609060101010101" pitchFamily="49" charset="-122"/>
            </a:endParaRPr>
          </a:p>
          <a:p>
            <a:pPr marL="742950" lvl="1" indent="-285750">
              <a:buFont typeface="Wingdings" panose="05000000000000000000" pitchFamily="2" charset="2"/>
              <a:buChar char=""/>
            </a:pPr>
            <a:r>
              <a:rPr lang="zh-CN" altLang="en-US" dirty="0">
                <a:latin typeface="黑体" panose="02010609060101010101" pitchFamily="49" charset="-122"/>
                <a:ea typeface="黑体" panose="02010609060101010101" pitchFamily="49" charset="-122"/>
              </a:rPr>
              <a:t>小型经营者，如滑雪场</a:t>
            </a:r>
            <a:endParaRPr lang="en-US" altLang="zh-CN" dirty="0">
              <a:latin typeface="黑体" panose="02010609060101010101" pitchFamily="49" charset="-122"/>
              <a:ea typeface="黑体" panose="02010609060101010101" pitchFamily="49" charset="-122"/>
            </a:endParaRPr>
          </a:p>
          <a:p>
            <a:pPr marL="285750" indent="-285750">
              <a:spcBef>
                <a:spcPts val="1200"/>
              </a:spcBef>
              <a:spcAft>
                <a:spcPts val="600"/>
              </a:spcAft>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定义</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buFont typeface="Wingdings" panose="05000000000000000000" pitchFamily="2" charset="2"/>
              <a:buChar char="ú"/>
            </a:pPr>
            <a:r>
              <a:rPr lang="zh-CN" altLang="en-US" dirty="0">
                <a:latin typeface="黑体" panose="02010609060101010101" pitchFamily="49" charset="-122"/>
                <a:ea typeface="黑体" panose="02010609060101010101" pitchFamily="49" charset="-122"/>
              </a:rPr>
              <a:t>由于天气变化的不确定性造成的损失风险，称为天气风险</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Keller, 2002; Woodard</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dirty="0">
                <a:latin typeface="Times New Roman" panose="02020603050405020304" pitchFamily="18" charset="0"/>
                <a:ea typeface="黑体" panose="02010609060101010101" pitchFamily="49" charset="-122"/>
                <a:cs typeface="Times New Roman" panose="02020603050405020304" pitchFamily="18" charset="0"/>
              </a:rPr>
              <a:t>Garcia, 2008; Filar</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Haurie</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2010; </a:t>
            </a:r>
            <a:r>
              <a:rPr lang="zh-CN" altLang="en-US" dirty="0">
                <a:latin typeface="Times New Roman" panose="02020603050405020304" pitchFamily="18" charset="0"/>
                <a:ea typeface="黑体" panose="02010609060101010101" pitchFamily="49" charset="-122"/>
                <a:cs typeface="Times New Roman" panose="02020603050405020304" pitchFamily="18" charset="0"/>
              </a:rPr>
              <a:t>侯县平</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2019</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256499277"/>
      </p:ext>
    </p:extLst>
  </p:cSld>
  <p:clrMapOvr>
    <a:masterClrMapping/>
  </p:clrMapOvr>
  <p:transition spd="med">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813AB6-0F14-4058-BA7E-C810CE9AA258}"/>
              </a:ext>
            </a:extLst>
          </p:cNvPr>
          <p:cNvSpPr>
            <a:spLocks noGrp="1"/>
          </p:cNvSpPr>
          <p:nvPr>
            <p:ph type="dt" sz="half" idx="10"/>
          </p:nvPr>
        </p:nvSpPr>
        <p:spPr/>
        <p:txBody>
          <a:bodyPr/>
          <a:lstStyle/>
          <a:p>
            <a:r>
              <a:rPr lang="en-US" altLang="zh-CN"/>
              <a:t>2021/10/20</a:t>
            </a:r>
            <a:endParaRPr lang="zh-CN" altLang="en-US"/>
          </a:p>
        </p:txBody>
      </p:sp>
      <p:sp>
        <p:nvSpPr>
          <p:cNvPr id="3" name="页脚占位符 2">
            <a:extLst>
              <a:ext uri="{FF2B5EF4-FFF2-40B4-BE49-F238E27FC236}">
                <a16:creationId xmlns:a16="http://schemas.microsoft.com/office/drawing/2014/main" id="{421B908B-C65E-428E-90CD-09AEC3133544}"/>
              </a:ext>
            </a:extLst>
          </p:cNvPr>
          <p:cNvSpPr>
            <a:spLocks noGrp="1"/>
          </p:cNvSpPr>
          <p:nvPr>
            <p:ph type="ftr" sz="quarter" idx="11"/>
          </p:nvPr>
        </p:nvSpPr>
        <p:spPr/>
        <p:txBody>
          <a:bodyPr/>
          <a:lstStyle/>
          <a:p>
            <a:r>
              <a:rPr lang="zh-CN" altLang="en-US"/>
              <a:t>吴成诚</a:t>
            </a:r>
          </a:p>
        </p:txBody>
      </p:sp>
      <p:sp>
        <p:nvSpPr>
          <p:cNvPr id="4" name="灯片编号占位符 3">
            <a:extLst>
              <a:ext uri="{FF2B5EF4-FFF2-40B4-BE49-F238E27FC236}">
                <a16:creationId xmlns:a16="http://schemas.microsoft.com/office/drawing/2014/main" id="{5B254E57-8A5A-40FD-852D-65397C0E897D}"/>
              </a:ext>
            </a:extLst>
          </p:cNvPr>
          <p:cNvSpPr>
            <a:spLocks noGrp="1"/>
          </p:cNvSpPr>
          <p:nvPr>
            <p:ph type="sldNum" sz="quarter" idx="12"/>
          </p:nvPr>
        </p:nvSpPr>
        <p:spPr/>
        <p:txBody>
          <a:bodyPr/>
          <a:lstStyle/>
          <a:p>
            <a:fld id="{142560FF-31B5-47AC-BEE7-BE50626B527A}" type="slidenum">
              <a:rPr lang="zh-CN" altLang="en-US" smtClean="0"/>
              <a:t>40</a:t>
            </a:fld>
            <a:endParaRPr lang="zh-CN" altLang="en-US"/>
          </a:p>
        </p:txBody>
      </p:sp>
      <p:cxnSp>
        <p:nvCxnSpPr>
          <p:cNvPr id="9" name="直接连接符 8">
            <a:extLst>
              <a:ext uri="{FF2B5EF4-FFF2-40B4-BE49-F238E27FC236}">
                <a16:creationId xmlns:a16="http://schemas.microsoft.com/office/drawing/2014/main" id="{C3C43078-9CF8-41E5-B193-A4C9F3450725}"/>
              </a:ext>
            </a:extLst>
          </p:cNvPr>
          <p:cNvCxnSpPr>
            <a:cxnSpLocks/>
          </p:cNvCxnSpPr>
          <p:nvPr/>
        </p:nvCxnSpPr>
        <p:spPr>
          <a:xfrm>
            <a:off x="2448000" y="1080000"/>
            <a:ext cx="0" cy="471267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53FA9C3-E26F-4F14-8D64-FF51EAFE94F1}"/>
              </a:ext>
            </a:extLst>
          </p:cNvPr>
          <p:cNvSpPr txBox="1"/>
          <p:nvPr/>
        </p:nvSpPr>
        <p:spPr>
          <a:xfrm>
            <a:off x="2771479" y="1033670"/>
            <a:ext cx="8582319" cy="954107"/>
          </a:xfrm>
          <a:prstGeom prst="rect">
            <a:avLst/>
          </a:prstGeom>
          <a:noFill/>
        </p:spPr>
        <p:txBody>
          <a:bodyPr wrap="square" rtlCol="0">
            <a:spAutoFit/>
          </a:bodyPr>
          <a:lstStyle/>
          <a:p>
            <a:r>
              <a:rPr lang="en-US" altLang="zh-CN" sz="2800" dirty="0">
                <a:latin typeface="Times New Roman" panose="02020603050405020304" pitchFamily="18" charset="0"/>
                <a:ea typeface="华文仿宋" panose="02010600040101010101" pitchFamily="2" charset="-122"/>
                <a:cs typeface="Times New Roman" panose="02020603050405020304" pitchFamily="18" charset="0"/>
              </a:rPr>
              <a:t>A Portfolio of Weather Risk Transfer Contracts Efficiently Reduces Risk</a:t>
            </a:r>
          </a:p>
        </p:txBody>
      </p:sp>
      <p:sp>
        <p:nvSpPr>
          <p:cNvPr id="14" name="矩形: 圆角 13">
            <a:extLst>
              <a:ext uri="{FF2B5EF4-FFF2-40B4-BE49-F238E27FC236}">
                <a16:creationId xmlns:a16="http://schemas.microsoft.com/office/drawing/2014/main" id="{D398DA11-A205-44C2-A654-FCC3932672F4}"/>
              </a:ext>
            </a:extLst>
          </p:cNvPr>
          <p:cNvSpPr/>
          <p:nvPr/>
        </p:nvSpPr>
        <p:spPr>
          <a:xfrm>
            <a:off x="260985" y="2238376"/>
            <a:ext cx="1275715" cy="331471"/>
          </a:xfrm>
          <a:prstGeom prst="roundRect">
            <a:avLst>
              <a:gd name="adj" fmla="val 41166"/>
            </a:avLst>
          </a:prstGeom>
          <a:solidFill>
            <a:srgbClr val="0755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4E44842B-DDF8-463B-BDDD-2CFDBE881E98}"/>
              </a:ext>
            </a:extLst>
          </p:cNvPr>
          <p:cNvSpPr txBox="1"/>
          <p:nvPr/>
        </p:nvSpPr>
        <p:spPr>
          <a:xfrm>
            <a:off x="228599" y="1033670"/>
            <a:ext cx="2219399" cy="2330574"/>
          </a:xfrm>
          <a:prstGeom prst="rect">
            <a:avLst/>
          </a:prstGeom>
          <a:noFill/>
        </p:spPr>
        <p:txBody>
          <a:bodyPr wrap="square" rtlCol="0">
            <a:spAutoFit/>
          </a:bodyPr>
          <a:lstStyle/>
          <a:p>
            <a:pPr>
              <a:lnSpc>
                <a:spcPct val="125000"/>
              </a:lnSpc>
              <a:spcAft>
                <a:spcPts val="300"/>
              </a:spcAft>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1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天气风险</a:t>
            </a:r>
            <a:endPar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2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文献研究与进展</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3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关于本篇论文</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bg1"/>
                </a:solidFill>
                <a:latin typeface="微软雅黑" panose="020B0503020204020204" pitchFamily="34" charset="-122"/>
                <a:ea typeface="微软雅黑" panose="020B0503020204020204" pitchFamily="34" charset="-122"/>
              </a:rPr>
              <a:t>4 </a:t>
            </a:r>
            <a:r>
              <a:rPr lang="zh-CN" altLang="en-US" sz="1800" dirty="0">
                <a:solidFill>
                  <a:schemeClr val="bg1"/>
                </a:solidFill>
                <a:latin typeface="微软雅黑" panose="020B0503020204020204" pitchFamily="34" charset="-122"/>
                <a:ea typeface="微软雅黑" panose="020B0503020204020204" pitchFamily="34" charset="-122"/>
              </a:rPr>
              <a:t>关联文献</a:t>
            </a:r>
            <a:endParaRPr lang="en-US" altLang="zh-CN" sz="1800" dirty="0">
              <a:solidFill>
                <a:schemeClr val="bg1"/>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5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进一步研究设想</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6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参考文献</a:t>
            </a:r>
            <a:endPar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CEBCA350-2B10-4AB0-99F0-437C257D91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1915966"/>
            <a:ext cx="7009618" cy="4440384"/>
          </a:xfrm>
          <a:prstGeom prst="rect">
            <a:avLst/>
          </a:prstGeom>
        </p:spPr>
      </p:pic>
    </p:spTree>
    <p:extLst>
      <p:ext uri="{BB962C8B-B14F-4D97-AF65-F5344CB8AC3E}">
        <p14:creationId xmlns:p14="http://schemas.microsoft.com/office/powerpoint/2010/main" val="981292408"/>
      </p:ext>
    </p:extLst>
  </p:cSld>
  <p:clrMapOvr>
    <a:masterClrMapping/>
  </p:clrMapOvr>
  <p:transition spd="med">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813AB6-0F14-4058-BA7E-C810CE9AA258}"/>
              </a:ext>
            </a:extLst>
          </p:cNvPr>
          <p:cNvSpPr>
            <a:spLocks noGrp="1"/>
          </p:cNvSpPr>
          <p:nvPr>
            <p:ph type="dt" sz="half" idx="10"/>
          </p:nvPr>
        </p:nvSpPr>
        <p:spPr/>
        <p:txBody>
          <a:bodyPr/>
          <a:lstStyle/>
          <a:p>
            <a:r>
              <a:rPr lang="en-US" altLang="zh-CN"/>
              <a:t>2021/10/20</a:t>
            </a:r>
            <a:endParaRPr lang="zh-CN" altLang="en-US"/>
          </a:p>
        </p:txBody>
      </p:sp>
      <p:sp>
        <p:nvSpPr>
          <p:cNvPr id="3" name="页脚占位符 2">
            <a:extLst>
              <a:ext uri="{FF2B5EF4-FFF2-40B4-BE49-F238E27FC236}">
                <a16:creationId xmlns:a16="http://schemas.microsoft.com/office/drawing/2014/main" id="{421B908B-C65E-428E-90CD-09AEC3133544}"/>
              </a:ext>
            </a:extLst>
          </p:cNvPr>
          <p:cNvSpPr>
            <a:spLocks noGrp="1"/>
          </p:cNvSpPr>
          <p:nvPr>
            <p:ph type="ftr" sz="quarter" idx="11"/>
          </p:nvPr>
        </p:nvSpPr>
        <p:spPr/>
        <p:txBody>
          <a:bodyPr/>
          <a:lstStyle/>
          <a:p>
            <a:r>
              <a:rPr lang="zh-CN" altLang="en-US"/>
              <a:t>吴成诚</a:t>
            </a:r>
          </a:p>
        </p:txBody>
      </p:sp>
      <p:sp>
        <p:nvSpPr>
          <p:cNvPr id="4" name="灯片编号占位符 3">
            <a:extLst>
              <a:ext uri="{FF2B5EF4-FFF2-40B4-BE49-F238E27FC236}">
                <a16:creationId xmlns:a16="http://schemas.microsoft.com/office/drawing/2014/main" id="{5B254E57-8A5A-40FD-852D-65397C0E897D}"/>
              </a:ext>
            </a:extLst>
          </p:cNvPr>
          <p:cNvSpPr>
            <a:spLocks noGrp="1"/>
          </p:cNvSpPr>
          <p:nvPr>
            <p:ph type="sldNum" sz="quarter" idx="12"/>
          </p:nvPr>
        </p:nvSpPr>
        <p:spPr/>
        <p:txBody>
          <a:bodyPr/>
          <a:lstStyle/>
          <a:p>
            <a:fld id="{142560FF-31B5-47AC-BEE7-BE50626B527A}" type="slidenum">
              <a:rPr lang="zh-CN" altLang="en-US" smtClean="0"/>
              <a:t>41</a:t>
            </a:fld>
            <a:endParaRPr lang="zh-CN" altLang="en-US"/>
          </a:p>
        </p:txBody>
      </p:sp>
      <p:cxnSp>
        <p:nvCxnSpPr>
          <p:cNvPr id="9" name="直接连接符 8">
            <a:extLst>
              <a:ext uri="{FF2B5EF4-FFF2-40B4-BE49-F238E27FC236}">
                <a16:creationId xmlns:a16="http://schemas.microsoft.com/office/drawing/2014/main" id="{C3C43078-9CF8-41E5-B193-A4C9F3450725}"/>
              </a:ext>
            </a:extLst>
          </p:cNvPr>
          <p:cNvCxnSpPr>
            <a:cxnSpLocks/>
          </p:cNvCxnSpPr>
          <p:nvPr/>
        </p:nvCxnSpPr>
        <p:spPr>
          <a:xfrm>
            <a:off x="2448000" y="1080000"/>
            <a:ext cx="0" cy="471267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53FA9C3-E26F-4F14-8D64-FF51EAFE94F1}"/>
              </a:ext>
            </a:extLst>
          </p:cNvPr>
          <p:cNvSpPr txBox="1"/>
          <p:nvPr/>
        </p:nvSpPr>
        <p:spPr>
          <a:xfrm>
            <a:off x="2771479" y="1033670"/>
            <a:ext cx="8582319" cy="954107"/>
          </a:xfrm>
          <a:prstGeom prst="rect">
            <a:avLst/>
          </a:prstGeom>
          <a:noFill/>
        </p:spPr>
        <p:txBody>
          <a:bodyPr wrap="square" rtlCol="0">
            <a:spAutoFit/>
          </a:bodyPr>
          <a:lstStyle/>
          <a:p>
            <a:r>
              <a:rPr lang="en-US" altLang="zh-CN" sz="2800" dirty="0">
                <a:latin typeface="Times New Roman" panose="02020603050405020304" pitchFamily="18" charset="0"/>
                <a:ea typeface="华文仿宋" panose="02010600040101010101" pitchFamily="2" charset="-122"/>
                <a:cs typeface="Times New Roman" panose="02020603050405020304" pitchFamily="18" charset="0"/>
              </a:rPr>
              <a:t>A Portfolio of Weather Risk Transfer Contracts Efficiently Reduces Risk</a:t>
            </a:r>
          </a:p>
        </p:txBody>
      </p:sp>
      <p:sp>
        <p:nvSpPr>
          <p:cNvPr id="14" name="矩形: 圆角 13">
            <a:extLst>
              <a:ext uri="{FF2B5EF4-FFF2-40B4-BE49-F238E27FC236}">
                <a16:creationId xmlns:a16="http://schemas.microsoft.com/office/drawing/2014/main" id="{D398DA11-A205-44C2-A654-FCC3932672F4}"/>
              </a:ext>
            </a:extLst>
          </p:cNvPr>
          <p:cNvSpPr/>
          <p:nvPr/>
        </p:nvSpPr>
        <p:spPr>
          <a:xfrm>
            <a:off x="260985" y="2238376"/>
            <a:ext cx="1275715" cy="331471"/>
          </a:xfrm>
          <a:prstGeom prst="roundRect">
            <a:avLst>
              <a:gd name="adj" fmla="val 41166"/>
            </a:avLst>
          </a:prstGeom>
          <a:solidFill>
            <a:srgbClr val="0755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4E44842B-DDF8-463B-BDDD-2CFDBE881E98}"/>
              </a:ext>
            </a:extLst>
          </p:cNvPr>
          <p:cNvSpPr txBox="1"/>
          <p:nvPr/>
        </p:nvSpPr>
        <p:spPr>
          <a:xfrm>
            <a:off x="228599" y="1033670"/>
            <a:ext cx="2219399" cy="2330574"/>
          </a:xfrm>
          <a:prstGeom prst="rect">
            <a:avLst/>
          </a:prstGeom>
          <a:noFill/>
        </p:spPr>
        <p:txBody>
          <a:bodyPr wrap="square" rtlCol="0">
            <a:spAutoFit/>
          </a:bodyPr>
          <a:lstStyle/>
          <a:p>
            <a:pPr>
              <a:lnSpc>
                <a:spcPct val="125000"/>
              </a:lnSpc>
              <a:spcAft>
                <a:spcPts val="300"/>
              </a:spcAft>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1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天气风险</a:t>
            </a:r>
            <a:endPar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2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文献研究与进展</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3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关于本篇论文</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bg1"/>
                </a:solidFill>
                <a:latin typeface="微软雅黑" panose="020B0503020204020204" pitchFamily="34" charset="-122"/>
                <a:ea typeface="微软雅黑" panose="020B0503020204020204" pitchFamily="34" charset="-122"/>
              </a:rPr>
              <a:t>4 </a:t>
            </a:r>
            <a:r>
              <a:rPr lang="zh-CN" altLang="en-US" sz="1800" dirty="0">
                <a:solidFill>
                  <a:schemeClr val="bg1"/>
                </a:solidFill>
                <a:latin typeface="微软雅黑" panose="020B0503020204020204" pitchFamily="34" charset="-122"/>
                <a:ea typeface="微软雅黑" panose="020B0503020204020204" pitchFamily="34" charset="-122"/>
              </a:rPr>
              <a:t>关联文献</a:t>
            </a:r>
            <a:endParaRPr lang="en-US" altLang="zh-CN" sz="1800" dirty="0">
              <a:solidFill>
                <a:schemeClr val="bg1"/>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5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进一步研究设想</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6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参考文献</a:t>
            </a:r>
            <a:endPar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CEBCA350-2B10-4AB0-99F0-437C257D91C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581400" y="2472004"/>
            <a:ext cx="7009618" cy="3328307"/>
          </a:xfrm>
          <a:prstGeom prst="rect">
            <a:avLst/>
          </a:prstGeom>
        </p:spPr>
      </p:pic>
    </p:spTree>
    <p:extLst>
      <p:ext uri="{BB962C8B-B14F-4D97-AF65-F5344CB8AC3E}">
        <p14:creationId xmlns:p14="http://schemas.microsoft.com/office/powerpoint/2010/main" val="2857605331"/>
      </p:ext>
    </p:extLst>
  </p:cSld>
  <p:clrMapOvr>
    <a:masterClrMapping/>
  </p:clrMapOvr>
  <p:transition spd="med">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813AB6-0F14-4058-BA7E-C810CE9AA258}"/>
              </a:ext>
            </a:extLst>
          </p:cNvPr>
          <p:cNvSpPr>
            <a:spLocks noGrp="1"/>
          </p:cNvSpPr>
          <p:nvPr>
            <p:ph type="dt" sz="half" idx="10"/>
          </p:nvPr>
        </p:nvSpPr>
        <p:spPr/>
        <p:txBody>
          <a:bodyPr/>
          <a:lstStyle/>
          <a:p>
            <a:r>
              <a:rPr lang="en-US" altLang="zh-CN"/>
              <a:t>2021/10/20</a:t>
            </a:r>
            <a:endParaRPr lang="zh-CN" altLang="en-US"/>
          </a:p>
        </p:txBody>
      </p:sp>
      <p:sp>
        <p:nvSpPr>
          <p:cNvPr id="3" name="页脚占位符 2">
            <a:extLst>
              <a:ext uri="{FF2B5EF4-FFF2-40B4-BE49-F238E27FC236}">
                <a16:creationId xmlns:a16="http://schemas.microsoft.com/office/drawing/2014/main" id="{421B908B-C65E-428E-90CD-09AEC3133544}"/>
              </a:ext>
            </a:extLst>
          </p:cNvPr>
          <p:cNvSpPr>
            <a:spLocks noGrp="1"/>
          </p:cNvSpPr>
          <p:nvPr>
            <p:ph type="ftr" sz="quarter" idx="11"/>
          </p:nvPr>
        </p:nvSpPr>
        <p:spPr/>
        <p:txBody>
          <a:bodyPr/>
          <a:lstStyle/>
          <a:p>
            <a:r>
              <a:rPr lang="zh-CN" altLang="en-US"/>
              <a:t>吴成诚</a:t>
            </a:r>
          </a:p>
        </p:txBody>
      </p:sp>
      <p:sp>
        <p:nvSpPr>
          <p:cNvPr id="4" name="灯片编号占位符 3">
            <a:extLst>
              <a:ext uri="{FF2B5EF4-FFF2-40B4-BE49-F238E27FC236}">
                <a16:creationId xmlns:a16="http://schemas.microsoft.com/office/drawing/2014/main" id="{5B254E57-8A5A-40FD-852D-65397C0E897D}"/>
              </a:ext>
            </a:extLst>
          </p:cNvPr>
          <p:cNvSpPr>
            <a:spLocks noGrp="1"/>
          </p:cNvSpPr>
          <p:nvPr>
            <p:ph type="sldNum" sz="quarter" idx="12"/>
          </p:nvPr>
        </p:nvSpPr>
        <p:spPr/>
        <p:txBody>
          <a:bodyPr/>
          <a:lstStyle/>
          <a:p>
            <a:fld id="{142560FF-31B5-47AC-BEE7-BE50626B527A}" type="slidenum">
              <a:rPr lang="zh-CN" altLang="en-US" smtClean="0"/>
              <a:t>42</a:t>
            </a:fld>
            <a:endParaRPr lang="zh-CN" altLang="en-US"/>
          </a:p>
        </p:txBody>
      </p:sp>
      <p:sp>
        <p:nvSpPr>
          <p:cNvPr id="5" name="矩形 4">
            <a:extLst>
              <a:ext uri="{FF2B5EF4-FFF2-40B4-BE49-F238E27FC236}">
                <a16:creationId xmlns:a16="http://schemas.microsoft.com/office/drawing/2014/main" id="{ECC254F3-B743-44DF-893D-78DF164818BC}"/>
              </a:ext>
            </a:extLst>
          </p:cNvPr>
          <p:cNvSpPr/>
          <p:nvPr/>
        </p:nvSpPr>
        <p:spPr>
          <a:xfrm>
            <a:off x="4438334" y="2598003"/>
            <a:ext cx="3315331" cy="830997"/>
          </a:xfrm>
          <a:prstGeom prst="rect">
            <a:avLst/>
          </a:prstGeom>
        </p:spPr>
        <p:txBody>
          <a:bodyPr wrap="none">
            <a:spAutoFit/>
          </a:bodyPr>
          <a:lstStyle/>
          <a:p>
            <a:pPr lvl="0"/>
            <a:r>
              <a:rPr lang="en-US" altLang="zh-CN" sz="4800" b="1" dirty="0">
                <a:solidFill>
                  <a:srgbClr val="0058A0"/>
                </a:solidFill>
                <a:ea typeface="黑体" panose="02010609060101010101" pitchFamily="49" charset="-122"/>
              </a:rPr>
              <a:t>5. </a:t>
            </a:r>
            <a:r>
              <a:rPr lang="zh-CN" altLang="en-US" sz="2800" dirty="0">
                <a:solidFill>
                  <a:prstClr val="black"/>
                </a:solidFill>
                <a:latin typeface="黑体" panose="02010609060101010101" pitchFamily="49" charset="-122"/>
                <a:ea typeface="黑体" panose="02010609060101010101" pitchFamily="49" charset="-122"/>
              </a:rPr>
              <a:t>进一步研究设想</a:t>
            </a:r>
            <a:endParaRPr lang="en-US" altLang="zh-CN" sz="2800" dirty="0">
              <a:solidFill>
                <a:prstClr val="black"/>
              </a:solidFill>
              <a:latin typeface="黑体" panose="02010609060101010101" pitchFamily="49" charset="-122"/>
              <a:ea typeface="黑体" panose="02010609060101010101" pitchFamily="49" charset="-122"/>
            </a:endParaRPr>
          </a:p>
        </p:txBody>
      </p:sp>
      <p:sp>
        <p:nvSpPr>
          <p:cNvPr id="7" name="矩形: 圆角 6">
            <a:extLst>
              <a:ext uri="{FF2B5EF4-FFF2-40B4-BE49-F238E27FC236}">
                <a16:creationId xmlns:a16="http://schemas.microsoft.com/office/drawing/2014/main" id="{C1A91F00-5683-4DA2-BFA9-F4181F982249}"/>
              </a:ext>
            </a:extLst>
          </p:cNvPr>
          <p:cNvSpPr/>
          <p:nvPr/>
        </p:nvSpPr>
        <p:spPr>
          <a:xfrm>
            <a:off x="260985" y="2611756"/>
            <a:ext cx="1953895" cy="331471"/>
          </a:xfrm>
          <a:prstGeom prst="roundRect">
            <a:avLst>
              <a:gd name="adj" fmla="val 41166"/>
            </a:avLst>
          </a:prstGeom>
          <a:solidFill>
            <a:srgbClr val="0755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9E4701BA-D2A4-4707-9DF7-8B2367424A5F}"/>
              </a:ext>
            </a:extLst>
          </p:cNvPr>
          <p:cNvSpPr txBox="1"/>
          <p:nvPr/>
        </p:nvSpPr>
        <p:spPr>
          <a:xfrm>
            <a:off x="228599" y="1033670"/>
            <a:ext cx="2219399" cy="2330574"/>
          </a:xfrm>
          <a:prstGeom prst="rect">
            <a:avLst/>
          </a:prstGeom>
          <a:noFill/>
        </p:spPr>
        <p:txBody>
          <a:bodyPr wrap="square" rtlCol="0">
            <a:spAutoFit/>
          </a:bodyPr>
          <a:lstStyle/>
          <a:p>
            <a:pPr>
              <a:lnSpc>
                <a:spcPct val="125000"/>
              </a:lnSpc>
              <a:spcAft>
                <a:spcPts val="300"/>
              </a:spcAft>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1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天气风险</a:t>
            </a:r>
            <a:endPar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2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文献研究与进展</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3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关于本篇论文</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4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关联文献</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bg1"/>
                </a:solidFill>
                <a:latin typeface="微软雅黑" panose="020B0503020204020204" pitchFamily="34" charset="-122"/>
                <a:ea typeface="微软雅黑" panose="020B0503020204020204" pitchFamily="34" charset="-122"/>
              </a:rPr>
              <a:t>5 </a:t>
            </a:r>
            <a:r>
              <a:rPr lang="zh-CN" altLang="en-US" sz="1800" dirty="0">
                <a:solidFill>
                  <a:schemeClr val="bg1"/>
                </a:solidFill>
                <a:latin typeface="微软雅黑" panose="020B0503020204020204" pitchFamily="34" charset="-122"/>
                <a:ea typeface="微软雅黑" panose="020B0503020204020204" pitchFamily="34" charset="-122"/>
              </a:rPr>
              <a:t>进一步研究设想</a:t>
            </a:r>
            <a:endParaRPr lang="en-US" altLang="zh-CN" sz="1800" dirty="0">
              <a:solidFill>
                <a:schemeClr val="bg1"/>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6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参考文献</a:t>
            </a:r>
            <a:endPar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endParaRPr>
          </a:p>
        </p:txBody>
      </p:sp>
      <p:cxnSp>
        <p:nvCxnSpPr>
          <p:cNvPr id="9" name="直接连接符 8">
            <a:extLst>
              <a:ext uri="{FF2B5EF4-FFF2-40B4-BE49-F238E27FC236}">
                <a16:creationId xmlns:a16="http://schemas.microsoft.com/office/drawing/2014/main" id="{C3C43078-9CF8-41E5-B193-A4C9F3450725}"/>
              </a:ext>
            </a:extLst>
          </p:cNvPr>
          <p:cNvCxnSpPr>
            <a:cxnSpLocks/>
          </p:cNvCxnSpPr>
          <p:nvPr/>
        </p:nvCxnSpPr>
        <p:spPr>
          <a:xfrm>
            <a:off x="2448000" y="1080000"/>
            <a:ext cx="0" cy="471267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996798"/>
      </p:ext>
    </p:extLst>
  </p:cSld>
  <p:clrMapOvr>
    <a:masterClrMapping/>
  </p:clrMapOvr>
  <p:transition spd="med">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813AB6-0F14-4058-BA7E-C810CE9AA258}"/>
              </a:ext>
            </a:extLst>
          </p:cNvPr>
          <p:cNvSpPr>
            <a:spLocks noGrp="1"/>
          </p:cNvSpPr>
          <p:nvPr>
            <p:ph type="dt" sz="half" idx="10"/>
          </p:nvPr>
        </p:nvSpPr>
        <p:spPr/>
        <p:txBody>
          <a:bodyPr/>
          <a:lstStyle/>
          <a:p>
            <a:r>
              <a:rPr lang="en-US" altLang="zh-CN"/>
              <a:t>2021/10/20</a:t>
            </a:r>
            <a:endParaRPr lang="zh-CN" altLang="en-US"/>
          </a:p>
        </p:txBody>
      </p:sp>
      <p:sp>
        <p:nvSpPr>
          <p:cNvPr id="3" name="页脚占位符 2">
            <a:extLst>
              <a:ext uri="{FF2B5EF4-FFF2-40B4-BE49-F238E27FC236}">
                <a16:creationId xmlns:a16="http://schemas.microsoft.com/office/drawing/2014/main" id="{421B908B-C65E-428E-90CD-09AEC3133544}"/>
              </a:ext>
            </a:extLst>
          </p:cNvPr>
          <p:cNvSpPr>
            <a:spLocks noGrp="1"/>
          </p:cNvSpPr>
          <p:nvPr>
            <p:ph type="ftr" sz="quarter" idx="11"/>
          </p:nvPr>
        </p:nvSpPr>
        <p:spPr/>
        <p:txBody>
          <a:bodyPr/>
          <a:lstStyle/>
          <a:p>
            <a:r>
              <a:rPr lang="zh-CN" altLang="en-US"/>
              <a:t>吴成诚</a:t>
            </a:r>
          </a:p>
        </p:txBody>
      </p:sp>
      <p:sp>
        <p:nvSpPr>
          <p:cNvPr id="4" name="灯片编号占位符 3">
            <a:extLst>
              <a:ext uri="{FF2B5EF4-FFF2-40B4-BE49-F238E27FC236}">
                <a16:creationId xmlns:a16="http://schemas.microsoft.com/office/drawing/2014/main" id="{5B254E57-8A5A-40FD-852D-65397C0E897D}"/>
              </a:ext>
            </a:extLst>
          </p:cNvPr>
          <p:cNvSpPr>
            <a:spLocks noGrp="1"/>
          </p:cNvSpPr>
          <p:nvPr>
            <p:ph type="sldNum" sz="quarter" idx="12"/>
          </p:nvPr>
        </p:nvSpPr>
        <p:spPr/>
        <p:txBody>
          <a:bodyPr/>
          <a:lstStyle/>
          <a:p>
            <a:fld id="{142560FF-31B5-47AC-BEE7-BE50626B527A}" type="slidenum">
              <a:rPr lang="zh-CN" altLang="en-US" smtClean="0"/>
              <a:t>43</a:t>
            </a:fld>
            <a:endParaRPr lang="zh-CN" altLang="en-US"/>
          </a:p>
        </p:txBody>
      </p:sp>
      <p:cxnSp>
        <p:nvCxnSpPr>
          <p:cNvPr id="9" name="直接连接符 8">
            <a:extLst>
              <a:ext uri="{FF2B5EF4-FFF2-40B4-BE49-F238E27FC236}">
                <a16:creationId xmlns:a16="http://schemas.microsoft.com/office/drawing/2014/main" id="{C3C43078-9CF8-41E5-B193-A4C9F3450725}"/>
              </a:ext>
            </a:extLst>
          </p:cNvPr>
          <p:cNvCxnSpPr>
            <a:cxnSpLocks/>
          </p:cNvCxnSpPr>
          <p:nvPr/>
        </p:nvCxnSpPr>
        <p:spPr>
          <a:xfrm>
            <a:off x="2448000" y="1080000"/>
            <a:ext cx="0" cy="471267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D046ED31-6A59-48D8-8C98-066B4BC7D4E5}"/>
              </a:ext>
            </a:extLst>
          </p:cNvPr>
          <p:cNvSpPr txBox="1"/>
          <p:nvPr/>
        </p:nvSpPr>
        <p:spPr>
          <a:xfrm>
            <a:off x="2903456" y="1087522"/>
            <a:ext cx="8785780" cy="537070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从对单一天气指数的空间自相依建模，拓展到多指标交叉复杂相依结构建模 </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spcAft>
                <a:spcPts val="600"/>
              </a:spcAft>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使用一个高维联合分布，或采用分层模型思想</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spcBef>
                <a:spcPts val="1200"/>
              </a:spcBef>
              <a:spcAft>
                <a:spcPts val="600"/>
              </a:spcAft>
              <a:buFont typeface="Arial" panose="020B0604020202020204" pitchFamily="34" charset="0"/>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在天气衍生品的组合风险管理问题中引入新的相依结构，（混合）</a:t>
            </a:r>
            <a:r>
              <a:rPr lang="en-US" altLang="zh-CN" dirty="0">
                <a:latin typeface="Times New Roman" panose="02020603050405020304" pitchFamily="18" charset="0"/>
                <a:ea typeface="黑体" panose="02010609060101010101" pitchFamily="49" charset="-122"/>
                <a:cs typeface="Times New Roman" panose="02020603050405020304" pitchFamily="18" charset="0"/>
              </a:rPr>
              <a:t>Erlang</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分布，进行建模</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现有文献中多使用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Copula</a:t>
            </a:r>
          </a:p>
          <a:p>
            <a:pPr marL="742950" lvl="1" indent="-285750">
              <a:buFont typeface="Wingdings" panose="05000000000000000000" pitchFamily="2" charset="2"/>
              <a:buChar char=""/>
            </a:pPr>
            <a:r>
              <a:rPr lang="en-US" altLang="zh-CN" dirty="0">
                <a:latin typeface="Times New Roman" panose="02020603050405020304" pitchFamily="18" charset="0"/>
                <a:ea typeface="黑体" panose="02010609060101010101" pitchFamily="49" charset="-122"/>
                <a:cs typeface="Times New Roman" panose="02020603050405020304" pitchFamily="18" charset="0"/>
              </a:rPr>
              <a:t>Erlang</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分布在非负随机变量分布拟合上表现良好</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buFont typeface="Wingdings" panose="05000000000000000000" pitchFamily="2" charset="2"/>
              <a:buChar char=""/>
            </a:pPr>
            <a:r>
              <a:rPr lang="en-US" altLang="zh-CN" dirty="0">
                <a:latin typeface="Times New Roman" panose="02020603050405020304" pitchFamily="18" charset="0"/>
                <a:ea typeface="黑体" panose="02010609060101010101" pitchFamily="49" charset="-122"/>
                <a:cs typeface="Times New Roman" panose="02020603050405020304" pitchFamily="18" charset="0"/>
              </a:rPr>
              <a:t>Copula</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dirty="0">
                <a:latin typeface="Times New Roman" panose="02020603050405020304" pitchFamily="18" charset="0"/>
                <a:ea typeface="黑体" panose="02010609060101010101" pitchFamily="49" charset="-122"/>
                <a:cs typeface="Times New Roman" panose="02020603050405020304" pitchFamily="18" charset="0"/>
              </a:rPr>
              <a:t>Erlang</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结合</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spcBef>
                <a:spcPts val="1200"/>
              </a:spcBef>
              <a:spcAft>
                <a:spcPts val="600"/>
              </a:spcAft>
              <a:buFont typeface="Arial" panose="020B0604020202020204" pitchFamily="34" charset="0"/>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关注天气衍生品在实际应用中必然存在的组合问题及买卖双方风险管理的影响分析</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国内文献鲜少涉及（多在研究定价模型）</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国内天气衍生品市场正式上线后，具有实际意义</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buFont typeface="Wingdings" panose="05000000000000000000" pitchFamily="2" charset="2"/>
              <a:buChar char=""/>
            </a:pPr>
            <a:r>
              <a:rPr lang="en-US" altLang="zh-CN" dirty="0">
                <a:latin typeface="Times New Roman" panose="02020603050405020304" pitchFamily="18" charset="0"/>
                <a:ea typeface="黑体" panose="02010609060101010101" pitchFamily="49" charset="-122"/>
                <a:cs typeface="Times New Roman" panose="02020603050405020304" pitchFamily="18" charset="0"/>
              </a:rPr>
              <a:t>Copula</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dirty="0">
                <a:latin typeface="Times New Roman" panose="02020603050405020304" pitchFamily="18" charset="0"/>
                <a:ea typeface="黑体" panose="02010609060101010101" pitchFamily="49" charset="-122"/>
                <a:cs typeface="Times New Roman" panose="02020603050405020304" pitchFamily="18" charset="0"/>
              </a:rPr>
              <a:t>Erlang</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结合</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spcBef>
                <a:spcPts val="1200"/>
              </a:spcBef>
              <a:spcAft>
                <a:spcPts val="600"/>
              </a:spcAft>
              <a:buFont typeface="Arial" panose="020B0604020202020204" pitchFamily="34" charset="0"/>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尝试提供一个衍生品市场中卖方如何优化其资产配置的研究视角</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卖方配置意愿、组合风险管理</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在考虑其他金融资产的前提下涉及最优投资组合</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buFont typeface="Wingdings" panose="05000000000000000000" pitchFamily="2" charset="2"/>
              <a:buChar char=""/>
            </a:pP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buFont typeface="Wingdings" panose="05000000000000000000" pitchFamily="2" charset="2"/>
              <a:buChar char=""/>
            </a:pP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矩形: 圆角 11">
            <a:extLst>
              <a:ext uri="{FF2B5EF4-FFF2-40B4-BE49-F238E27FC236}">
                <a16:creationId xmlns:a16="http://schemas.microsoft.com/office/drawing/2014/main" id="{68D6FA58-80C8-4C31-9ABB-2837E0FC8E58}"/>
              </a:ext>
            </a:extLst>
          </p:cNvPr>
          <p:cNvSpPr/>
          <p:nvPr/>
        </p:nvSpPr>
        <p:spPr>
          <a:xfrm>
            <a:off x="260985" y="2611756"/>
            <a:ext cx="1953895" cy="331471"/>
          </a:xfrm>
          <a:prstGeom prst="roundRect">
            <a:avLst>
              <a:gd name="adj" fmla="val 41166"/>
            </a:avLst>
          </a:prstGeom>
          <a:solidFill>
            <a:srgbClr val="0755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645CDF3E-8806-4B02-98CE-19067DD9D85D}"/>
              </a:ext>
            </a:extLst>
          </p:cNvPr>
          <p:cNvSpPr txBox="1"/>
          <p:nvPr/>
        </p:nvSpPr>
        <p:spPr>
          <a:xfrm>
            <a:off x="228599" y="1033670"/>
            <a:ext cx="2219399" cy="2330574"/>
          </a:xfrm>
          <a:prstGeom prst="rect">
            <a:avLst/>
          </a:prstGeom>
          <a:noFill/>
        </p:spPr>
        <p:txBody>
          <a:bodyPr wrap="square" rtlCol="0">
            <a:spAutoFit/>
          </a:bodyPr>
          <a:lstStyle/>
          <a:p>
            <a:pPr>
              <a:lnSpc>
                <a:spcPct val="125000"/>
              </a:lnSpc>
              <a:spcAft>
                <a:spcPts val="300"/>
              </a:spcAft>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1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天气风险</a:t>
            </a:r>
            <a:endPar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2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文献研究与进展</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3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关于本篇论文</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4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关联文献</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bg1"/>
                </a:solidFill>
                <a:latin typeface="微软雅黑" panose="020B0503020204020204" pitchFamily="34" charset="-122"/>
                <a:ea typeface="微软雅黑" panose="020B0503020204020204" pitchFamily="34" charset="-122"/>
              </a:rPr>
              <a:t>5 </a:t>
            </a:r>
            <a:r>
              <a:rPr lang="zh-CN" altLang="en-US" sz="1800" dirty="0">
                <a:solidFill>
                  <a:schemeClr val="bg1"/>
                </a:solidFill>
                <a:latin typeface="微软雅黑" panose="020B0503020204020204" pitchFamily="34" charset="-122"/>
                <a:ea typeface="微软雅黑" panose="020B0503020204020204" pitchFamily="34" charset="-122"/>
              </a:rPr>
              <a:t>进一步研究设想</a:t>
            </a:r>
            <a:endParaRPr lang="en-US" altLang="zh-CN" sz="1800" dirty="0">
              <a:solidFill>
                <a:schemeClr val="bg1"/>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6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参考文献</a:t>
            </a:r>
            <a:endPar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2489090"/>
      </p:ext>
    </p:extLst>
  </p:cSld>
  <p:clrMapOvr>
    <a:masterClrMapping/>
  </p:clrMapOvr>
  <p:transition spd="med">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813AB6-0F14-4058-BA7E-C810CE9AA258}"/>
              </a:ext>
            </a:extLst>
          </p:cNvPr>
          <p:cNvSpPr>
            <a:spLocks noGrp="1"/>
          </p:cNvSpPr>
          <p:nvPr>
            <p:ph type="dt" sz="half" idx="10"/>
          </p:nvPr>
        </p:nvSpPr>
        <p:spPr/>
        <p:txBody>
          <a:bodyPr/>
          <a:lstStyle/>
          <a:p>
            <a:r>
              <a:rPr lang="en-US" altLang="zh-CN"/>
              <a:t>2021/10/20</a:t>
            </a:r>
            <a:endParaRPr lang="zh-CN" altLang="en-US"/>
          </a:p>
        </p:txBody>
      </p:sp>
      <p:sp>
        <p:nvSpPr>
          <p:cNvPr id="3" name="页脚占位符 2">
            <a:extLst>
              <a:ext uri="{FF2B5EF4-FFF2-40B4-BE49-F238E27FC236}">
                <a16:creationId xmlns:a16="http://schemas.microsoft.com/office/drawing/2014/main" id="{421B908B-C65E-428E-90CD-09AEC3133544}"/>
              </a:ext>
            </a:extLst>
          </p:cNvPr>
          <p:cNvSpPr>
            <a:spLocks noGrp="1"/>
          </p:cNvSpPr>
          <p:nvPr>
            <p:ph type="ftr" sz="quarter" idx="11"/>
          </p:nvPr>
        </p:nvSpPr>
        <p:spPr/>
        <p:txBody>
          <a:bodyPr/>
          <a:lstStyle/>
          <a:p>
            <a:r>
              <a:rPr lang="zh-CN" altLang="en-US"/>
              <a:t>吴成诚</a:t>
            </a:r>
          </a:p>
        </p:txBody>
      </p:sp>
      <p:sp>
        <p:nvSpPr>
          <p:cNvPr id="4" name="灯片编号占位符 3">
            <a:extLst>
              <a:ext uri="{FF2B5EF4-FFF2-40B4-BE49-F238E27FC236}">
                <a16:creationId xmlns:a16="http://schemas.microsoft.com/office/drawing/2014/main" id="{5B254E57-8A5A-40FD-852D-65397C0E897D}"/>
              </a:ext>
            </a:extLst>
          </p:cNvPr>
          <p:cNvSpPr>
            <a:spLocks noGrp="1"/>
          </p:cNvSpPr>
          <p:nvPr>
            <p:ph type="sldNum" sz="quarter" idx="12"/>
          </p:nvPr>
        </p:nvSpPr>
        <p:spPr/>
        <p:txBody>
          <a:bodyPr/>
          <a:lstStyle/>
          <a:p>
            <a:fld id="{142560FF-31B5-47AC-BEE7-BE50626B527A}" type="slidenum">
              <a:rPr lang="zh-CN" altLang="en-US" smtClean="0"/>
              <a:t>44</a:t>
            </a:fld>
            <a:endParaRPr lang="zh-CN" altLang="en-US"/>
          </a:p>
        </p:txBody>
      </p:sp>
      <p:cxnSp>
        <p:nvCxnSpPr>
          <p:cNvPr id="9" name="直接连接符 8">
            <a:extLst>
              <a:ext uri="{FF2B5EF4-FFF2-40B4-BE49-F238E27FC236}">
                <a16:creationId xmlns:a16="http://schemas.microsoft.com/office/drawing/2014/main" id="{C3C43078-9CF8-41E5-B193-A4C9F3450725}"/>
              </a:ext>
            </a:extLst>
          </p:cNvPr>
          <p:cNvCxnSpPr>
            <a:cxnSpLocks/>
          </p:cNvCxnSpPr>
          <p:nvPr/>
        </p:nvCxnSpPr>
        <p:spPr>
          <a:xfrm>
            <a:off x="2448000" y="1080000"/>
            <a:ext cx="0" cy="471267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D046ED31-6A59-48D8-8C98-066B4BC7D4E5}"/>
              </a:ext>
            </a:extLst>
          </p:cNvPr>
          <p:cNvSpPr txBox="1"/>
          <p:nvPr/>
        </p:nvSpPr>
        <p:spPr>
          <a:xfrm>
            <a:off x="2903456" y="1087522"/>
            <a:ext cx="8785780" cy="4801314"/>
          </a:xfrm>
          <a:prstGeom prst="rect">
            <a:avLst/>
          </a:prstGeom>
          <a:noFill/>
        </p:spPr>
        <p:txBody>
          <a:bodyPr wrap="square" rtlCol="0">
            <a:spAutoFit/>
          </a:bodyPr>
          <a:lstStyle/>
          <a:p>
            <a:pPr marL="396000" indent="-457200" algn="just">
              <a:spcAft>
                <a:spcPts val="600"/>
              </a:spcAft>
            </a:pP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Bodily S E, Coleman D M. A Portfolio of Weather Risk Transfer Contracts Efficiently Reduces Risk[J]. Climate Risk Management, 2021: 100332. </a:t>
            </a:r>
          </a:p>
          <a:p>
            <a:pPr marL="396000" indent="-457200" algn="just">
              <a:spcAft>
                <a:spcPts val="600"/>
              </a:spcAft>
            </a:pP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Campbell S D, Diebold F X. Weather forecasting for weather derivatives[J]. Journal of the American Statistical Association, 2005, 100(469): 6-16. </a:t>
            </a:r>
          </a:p>
          <a:p>
            <a:pPr marL="396000" indent="-457200" algn="just">
              <a:spcAft>
                <a:spcPts val="600"/>
              </a:spcAft>
            </a:pP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Cao M, Wei J. Weather derivatives valuation and market price of weather risk[J]. Journal of Futures Markets: Futures, Options, and Other Derivative Products, 2004, 24(11): 1065-1089. </a:t>
            </a:r>
          </a:p>
          <a:p>
            <a:pPr marL="396000" indent="-457200" algn="just">
              <a:spcAft>
                <a:spcPts val="600"/>
              </a:spcAft>
            </a:pP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CME Group. Managing climate risk with CME Group weather futures and options [EB/OL]. (2021-01-20)[2021-09-25]. https://www.cmegroup.com/education/articles-and-reports/managing-climate-risk-with-cme-group-weather-futures-and-options.html.</a:t>
            </a:r>
          </a:p>
          <a:p>
            <a:pPr marL="396000" indent="-457200" algn="just">
              <a:spcAft>
                <a:spcPts val="600"/>
              </a:spcAft>
            </a:pP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Cossette H, </a:t>
            </a:r>
            <a:r>
              <a:rPr lang="en-US" altLang="zh-CN" sz="1400" dirty="0" err="1">
                <a:latin typeface="Times New Roman" panose="02020603050405020304" pitchFamily="18" charset="0"/>
                <a:ea typeface="黑体" panose="02010609060101010101" pitchFamily="49" charset="-122"/>
                <a:cs typeface="Times New Roman" panose="02020603050405020304" pitchFamily="18" charset="0"/>
              </a:rPr>
              <a:t>Côté</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 M P, Marceau E, et al. Multivariate distribution defined with </a:t>
            </a:r>
            <a:r>
              <a:rPr lang="en-US" altLang="zh-CN" sz="1400" dirty="0" err="1">
                <a:latin typeface="Times New Roman" panose="02020603050405020304" pitchFamily="18" charset="0"/>
                <a:ea typeface="黑体" panose="02010609060101010101" pitchFamily="49" charset="-122"/>
                <a:cs typeface="Times New Roman" panose="02020603050405020304" pitchFamily="18" charset="0"/>
              </a:rPr>
              <a:t>Farlie</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–Gumbel–Morgenstern copula and mixed Erlang marginals: Aggregation and capital allocation[J]. Insurance: Mathematics and Economics, 2013, 52(3): 560-572.</a:t>
            </a:r>
          </a:p>
          <a:p>
            <a:pPr marL="396000" indent="-457200" algn="just">
              <a:spcAft>
                <a:spcPts val="600"/>
              </a:spcAft>
            </a:pP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Dupuis D J. Modeling waves of extreme temperature: the changing tails of four cities[J]. Journal of the American Statistical Association, 2012, 107(497): 24-39.</a:t>
            </a:r>
          </a:p>
          <a:p>
            <a:pPr marL="396000" indent="-457200" algn="just">
              <a:spcAft>
                <a:spcPts val="600"/>
              </a:spcAft>
            </a:pPr>
            <a:r>
              <a:rPr lang="en-US" altLang="zh-CN" sz="1400" dirty="0" err="1">
                <a:latin typeface="Times New Roman" panose="02020603050405020304" pitchFamily="18" charset="0"/>
                <a:ea typeface="黑体" panose="02010609060101010101" pitchFamily="49" charset="-122"/>
                <a:cs typeface="Times New Roman" panose="02020603050405020304" pitchFamily="18" charset="0"/>
              </a:rPr>
              <a:t>Ederington</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 L H. The hedging performance of the new futures markets[J]. The journal of finance, 1979, 34(1): 157-170.</a:t>
            </a:r>
          </a:p>
          <a:p>
            <a:pPr marL="396000" indent="-457200" algn="just">
              <a:spcAft>
                <a:spcPts val="600"/>
              </a:spcAft>
            </a:pP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Elias R S, Wahab M I M, Fang L. A comparison of regime-switching temperature modeling approaches for applications in weather derivatives[J]. European Journal of Operational Research, 2014, 232(3): 549-560. </a:t>
            </a:r>
          </a:p>
          <a:p>
            <a:pPr marL="396000" indent="-457200" algn="just">
              <a:spcAft>
                <a:spcPts val="600"/>
              </a:spcAft>
            </a:pP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Erhardt R, Engler D. An extension of spatial dependence models for estimating short-term temperature portfolio risk[J]. North American Actuarial Journal, 2018, 22(3): 473-490. </a:t>
            </a:r>
          </a:p>
        </p:txBody>
      </p:sp>
      <p:sp>
        <p:nvSpPr>
          <p:cNvPr id="12" name="矩形: 圆角 11">
            <a:extLst>
              <a:ext uri="{FF2B5EF4-FFF2-40B4-BE49-F238E27FC236}">
                <a16:creationId xmlns:a16="http://schemas.microsoft.com/office/drawing/2014/main" id="{68D6FA58-80C8-4C31-9ABB-2837E0FC8E58}"/>
              </a:ext>
            </a:extLst>
          </p:cNvPr>
          <p:cNvSpPr/>
          <p:nvPr/>
        </p:nvSpPr>
        <p:spPr>
          <a:xfrm>
            <a:off x="260985" y="2997836"/>
            <a:ext cx="1273175" cy="331471"/>
          </a:xfrm>
          <a:prstGeom prst="roundRect">
            <a:avLst>
              <a:gd name="adj" fmla="val 41166"/>
            </a:avLst>
          </a:prstGeom>
          <a:solidFill>
            <a:srgbClr val="0755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645CDF3E-8806-4B02-98CE-19067DD9D85D}"/>
              </a:ext>
            </a:extLst>
          </p:cNvPr>
          <p:cNvSpPr txBox="1"/>
          <p:nvPr/>
        </p:nvSpPr>
        <p:spPr>
          <a:xfrm>
            <a:off x="228599" y="1033670"/>
            <a:ext cx="2219399" cy="2330574"/>
          </a:xfrm>
          <a:prstGeom prst="rect">
            <a:avLst/>
          </a:prstGeom>
          <a:noFill/>
        </p:spPr>
        <p:txBody>
          <a:bodyPr wrap="square" rtlCol="0">
            <a:spAutoFit/>
          </a:bodyPr>
          <a:lstStyle/>
          <a:p>
            <a:pPr>
              <a:lnSpc>
                <a:spcPct val="125000"/>
              </a:lnSpc>
              <a:spcAft>
                <a:spcPts val="300"/>
              </a:spcAft>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1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天气风险</a:t>
            </a:r>
            <a:endPar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2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文献研究与进展</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3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关于本篇论文</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4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关联文献</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5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进一步研究设想</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dirty="0">
                <a:solidFill>
                  <a:schemeClr val="bg1"/>
                </a:solidFill>
                <a:latin typeface="微软雅黑" panose="020B0503020204020204" pitchFamily="34" charset="-122"/>
                <a:ea typeface="微软雅黑" panose="020B0503020204020204" pitchFamily="34" charset="-122"/>
              </a:rPr>
              <a:t>6 </a:t>
            </a:r>
            <a:r>
              <a:rPr lang="zh-CN" altLang="en-US" dirty="0">
                <a:solidFill>
                  <a:schemeClr val="bg1"/>
                </a:solidFill>
                <a:latin typeface="微软雅黑" panose="020B0503020204020204" pitchFamily="34" charset="-122"/>
                <a:ea typeface="微软雅黑" panose="020B0503020204020204" pitchFamily="34" charset="-122"/>
              </a:rPr>
              <a:t>参考文献</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840309"/>
      </p:ext>
    </p:extLst>
  </p:cSld>
  <p:clrMapOvr>
    <a:masterClrMapping/>
  </p:clrMapOvr>
  <p:transition spd="med">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813AB6-0F14-4058-BA7E-C810CE9AA258}"/>
              </a:ext>
            </a:extLst>
          </p:cNvPr>
          <p:cNvSpPr>
            <a:spLocks noGrp="1"/>
          </p:cNvSpPr>
          <p:nvPr>
            <p:ph type="dt" sz="half" idx="10"/>
          </p:nvPr>
        </p:nvSpPr>
        <p:spPr/>
        <p:txBody>
          <a:bodyPr/>
          <a:lstStyle/>
          <a:p>
            <a:r>
              <a:rPr lang="en-US" altLang="zh-CN"/>
              <a:t>2021/10/20</a:t>
            </a:r>
            <a:endParaRPr lang="zh-CN" altLang="en-US"/>
          </a:p>
        </p:txBody>
      </p:sp>
      <p:sp>
        <p:nvSpPr>
          <p:cNvPr id="3" name="页脚占位符 2">
            <a:extLst>
              <a:ext uri="{FF2B5EF4-FFF2-40B4-BE49-F238E27FC236}">
                <a16:creationId xmlns:a16="http://schemas.microsoft.com/office/drawing/2014/main" id="{421B908B-C65E-428E-90CD-09AEC3133544}"/>
              </a:ext>
            </a:extLst>
          </p:cNvPr>
          <p:cNvSpPr>
            <a:spLocks noGrp="1"/>
          </p:cNvSpPr>
          <p:nvPr>
            <p:ph type="ftr" sz="quarter" idx="11"/>
          </p:nvPr>
        </p:nvSpPr>
        <p:spPr/>
        <p:txBody>
          <a:bodyPr/>
          <a:lstStyle/>
          <a:p>
            <a:r>
              <a:rPr lang="zh-CN" altLang="en-US"/>
              <a:t>吴成诚</a:t>
            </a:r>
          </a:p>
        </p:txBody>
      </p:sp>
      <p:sp>
        <p:nvSpPr>
          <p:cNvPr id="4" name="灯片编号占位符 3">
            <a:extLst>
              <a:ext uri="{FF2B5EF4-FFF2-40B4-BE49-F238E27FC236}">
                <a16:creationId xmlns:a16="http://schemas.microsoft.com/office/drawing/2014/main" id="{5B254E57-8A5A-40FD-852D-65397C0E897D}"/>
              </a:ext>
            </a:extLst>
          </p:cNvPr>
          <p:cNvSpPr>
            <a:spLocks noGrp="1"/>
          </p:cNvSpPr>
          <p:nvPr>
            <p:ph type="sldNum" sz="quarter" idx="12"/>
          </p:nvPr>
        </p:nvSpPr>
        <p:spPr/>
        <p:txBody>
          <a:bodyPr/>
          <a:lstStyle/>
          <a:p>
            <a:fld id="{142560FF-31B5-47AC-BEE7-BE50626B527A}" type="slidenum">
              <a:rPr lang="zh-CN" altLang="en-US" smtClean="0"/>
              <a:t>45</a:t>
            </a:fld>
            <a:endParaRPr lang="zh-CN" altLang="en-US"/>
          </a:p>
        </p:txBody>
      </p:sp>
      <p:cxnSp>
        <p:nvCxnSpPr>
          <p:cNvPr id="9" name="直接连接符 8">
            <a:extLst>
              <a:ext uri="{FF2B5EF4-FFF2-40B4-BE49-F238E27FC236}">
                <a16:creationId xmlns:a16="http://schemas.microsoft.com/office/drawing/2014/main" id="{C3C43078-9CF8-41E5-B193-A4C9F3450725}"/>
              </a:ext>
            </a:extLst>
          </p:cNvPr>
          <p:cNvCxnSpPr>
            <a:cxnSpLocks/>
          </p:cNvCxnSpPr>
          <p:nvPr/>
        </p:nvCxnSpPr>
        <p:spPr>
          <a:xfrm>
            <a:off x="2448000" y="1080000"/>
            <a:ext cx="0" cy="471267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D046ED31-6A59-48D8-8C98-066B4BC7D4E5}"/>
              </a:ext>
            </a:extLst>
          </p:cNvPr>
          <p:cNvSpPr txBox="1"/>
          <p:nvPr/>
        </p:nvSpPr>
        <p:spPr>
          <a:xfrm>
            <a:off x="2903456" y="1087522"/>
            <a:ext cx="8785780" cy="4585871"/>
          </a:xfrm>
          <a:prstGeom prst="rect">
            <a:avLst/>
          </a:prstGeom>
          <a:noFill/>
        </p:spPr>
        <p:txBody>
          <a:bodyPr wrap="square" rtlCol="0">
            <a:spAutoFit/>
          </a:bodyPr>
          <a:lstStyle/>
          <a:p>
            <a:pPr marL="396000" indent="-457200" algn="just">
              <a:spcAft>
                <a:spcPts val="600"/>
              </a:spcAft>
            </a:pP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Filar J A, </a:t>
            </a:r>
            <a:r>
              <a:rPr lang="en-US" altLang="zh-CN" sz="1400" dirty="0" err="1">
                <a:latin typeface="Times New Roman" panose="02020603050405020304" pitchFamily="18" charset="0"/>
                <a:ea typeface="黑体" panose="02010609060101010101" pitchFamily="49" charset="-122"/>
                <a:cs typeface="Times New Roman" panose="02020603050405020304" pitchFamily="18" charset="0"/>
              </a:rPr>
              <a:t>Haurie</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 A. Uncertainty and environmental decision making[M]. Springer US, 2010. Hainaut D. Hedging of crop harvest with derivatives on temperature[J]. Insurance: Mathematics and Economics, 2019, 84: 98-114. </a:t>
            </a:r>
          </a:p>
          <a:p>
            <a:pPr marL="396000" indent="-457200" algn="just">
              <a:spcAft>
                <a:spcPts val="600"/>
              </a:spcAft>
            </a:pP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Keller J L. Weather risk assessment at the dawn of ensemble numerical weather </a:t>
            </a:r>
            <a:r>
              <a:rPr lang="en-US" altLang="zh-CN" sz="1400" dirty="0" err="1">
                <a:latin typeface="Times New Roman" panose="02020603050405020304" pitchFamily="18" charset="0"/>
                <a:ea typeface="黑体" panose="02010609060101010101" pitchFamily="49" charset="-122"/>
                <a:cs typeface="Times New Roman" panose="02020603050405020304" pitchFamily="18" charset="0"/>
              </a:rPr>
              <a:t>predic-tion</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[C]//Proceedings of the American Meteorological Society: 3rd Symposium on Environmental Applications, Orlando, J9–J15. 2002. </a:t>
            </a:r>
          </a:p>
          <a:p>
            <a:pPr marL="396000" indent="-457200" algn="just">
              <a:spcAft>
                <a:spcPts val="600"/>
              </a:spcAft>
            </a:pPr>
            <a:r>
              <a:rPr lang="en-US" altLang="zh-CN" sz="1400" dirty="0" err="1">
                <a:latin typeface="Times New Roman" panose="02020603050405020304" pitchFamily="18" charset="0"/>
                <a:ea typeface="黑体" panose="02010609060101010101" pitchFamily="49" charset="-122"/>
                <a:cs typeface="Times New Roman" panose="02020603050405020304" pitchFamily="18" charset="0"/>
              </a:rPr>
              <a:t>Krupskii</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 P, </a:t>
            </a:r>
            <a:r>
              <a:rPr lang="en-US" altLang="zh-CN" sz="1400" dirty="0" err="1">
                <a:latin typeface="Times New Roman" panose="02020603050405020304" pitchFamily="18" charset="0"/>
                <a:ea typeface="黑体" panose="02010609060101010101" pitchFamily="49" charset="-122"/>
                <a:cs typeface="Times New Roman" panose="02020603050405020304" pitchFamily="18" charset="0"/>
              </a:rPr>
              <a:t>Huser</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 R, </a:t>
            </a:r>
            <a:r>
              <a:rPr lang="en-US" altLang="zh-CN" sz="1400" dirty="0" err="1">
                <a:latin typeface="Times New Roman" panose="02020603050405020304" pitchFamily="18" charset="0"/>
                <a:ea typeface="黑体" panose="02010609060101010101" pitchFamily="49" charset="-122"/>
                <a:cs typeface="Times New Roman" panose="02020603050405020304" pitchFamily="18" charset="0"/>
              </a:rPr>
              <a:t>Genton</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 M G. Factor copula models for replicated spatial data[J]. Journal of the American Statistical Association, 2018, 113(521): 467-479. </a:t>
            </a:r>
          </a:p>
          <a:p>
            <a:pPr marL="396000" indent="-457200" algn="just">
              <a:spcAft>
                <a:spcPts val="600"/>
              </a:spcAft>
            </a:pP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Lee S C K, Lin X S. Modeling and evaluating insurance losses via mixtures of Erlang distributions[J]. North American Actuarial Journal, 2010, 14(1): 107-130. </a:t>
            </a:r>
          </a:p>
          <a:p>
            <a:pPr marL="396000" indent="-457200" algn="just">
              <a:spcAft>
                <a:spcPts val="600"/>
              </a:spcAft>
            </a:pP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Lee S C K, Lin X S. Modeling dependent risks with multivariate Erlang mixtures[J]. ASTIN Bulletin: The Journal of the IAA, 2012, 42(1): 153-180. </a:t>
            </a:r>
          </a:p>
          <a:p>
            <a:pPr marL="396000" indent="-457200" algn="just">
              <a:spcAft>
                <a:spcPts val="600"/>
              </a:spcAft>
            </a:pPr>
            <a:r>
              <a:rPr lang="en-US" altLang="zh-CN" sz="1400" dirty="0" err="1">
                <a:latin typeface="Times New Roman" panose="02020603050405020304" pitchFamily="18" charset="0"/>
                <a:ea typeface="黑体" panose="02010609060101010101" pitchFamily="49" charset="-122"/>
                <a:cs typeface="Times New Roman" panose="02020603050405020304" pitchFamily="18" charset="0"/>
              </a:rPr>
              <a:t>Okhrin</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 O, </a:t>
            </a:r>
            <a:r>
              <a:rPr lang="en-US" altLang="zh-CN" sz="1400" dirty="0" err="1">
                <a:latin typeface="Times New Roman" panose="02020603050405020304" pitchFamily="18" charset="0"/>
                <a:ea typeface="黑体" panose="02010609060101010101" pitchFamily="49" charset="-122"/>
                <a:cs typeface="Times New Roman" panose="02020603050405020304" pitchFamily="18" charset="0"/>
              </a:rPr>
              <a:t>Odening</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 M, Xu W. Systemic weather risk and crop insurance: the case of China[J]. Journal of Risk and Insurance, 2013, 80(2): 351-372. </a:t>
            </a:r>
          </a:p>
          <a:p>
            <a:pPr marL="396000" indent="-457200" algn="just">
              <a:spcAft>
                <a:spcPts val="600"/>
              </a:spcAft>
            </a:pP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Pollard J S, Oldfield J, </a:t>
            </a:r>
            <a:r>
              <a:rPr lang="en-US" altLang="zh-CN" sz="1400" dirty="0" err="1">
                <a:latin typeface="Times New Roman" panose="02020603050405020304" pitchFamily="18" charset="0"/>
                <a:ea typeface="黑体" panose="02010609060101010101" pitchFamily="49" charset="-122"/>
                <a:cs typeface="Times New Roman" panose="02020603050405020304" pitchFamily="18" charset="0"/>
              </a:rPr>
              <a:t>Randalls</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 S, et al. Firm finances, weather derivatives and </a:t>
            </a:r>
            <a:r>
              <a:rPr lang="en-US" altLang="zh-CN" sz="1400" dirty="0" err="1">
                <a:latin typeface="Times New Roman" panose="02020603050405020304" pitchFamily="18" charset="0"/>
                <a:ea typeface="黑体" panose="02010609060101010101" pitchFamily="49" charset="-122"/>
                <a:cs typeface="Times New Roman" panose="02020603050405020304" pitchFamily="18" charset="0"/>
              </a:rPr>
              <a:t>geog-raphy</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[J]. </a:t>
            </a:r>
            <a:r>
              <a:rPr lang="en-US" altLang="zh-CN" sz="1400" dirty="0" err="1">
                <a:latin typeface="Times New Roman" panose="02020603050405020304" pitchFamily="18" charset="0"/>
                <a:ea typeface="黑体" panose="02010609060101010101" pitchFamily="49" charset="-122"/>
                <a:cs typeface="Times New Roman" panose="02020603050405020304" pitchFamily="18" charset="0"/>
              </a:rPr>
              <a:t>Geoforum</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 2008, 39(2): 616-624. </a:t>
            </a:r>
          </a:p>
          <a:p>
            <a:pPr marL="396000" indent="-457200" algn="just">
              <a:spcAft>
                <a:spcPts val="600"/>
              </a:spcAft>
            </a:pP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Shen Z, </a:t>
            </a:r>
            <a:r>
              <a:rPr lang="en-US" altLang="zh-CN" sz="1400" dirty="0" err="1">
                <a:latin typeface="Times New Roman" panose="02020603050405020304" pitchFamily="18" charset="0"/>
                <a:ea typeface="黑体" panose="02010609060101010101" pitchFamily="49" charset="-122"/>
                <a:cs typeface="Times New Roman" panose="02020603050405020304" pitchFamily="18" charset="0"/>
              </a:rPr>
              <a:t>Odening</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 M, </a:t>
            </a:r>
            <a:r>
              <a:rPr lang="en-US" altLang="zh-CN" sz="1400" dirty="0" err="1">
                <a:latin typeface="Times New Roman" panose="02020603050405020304" pitchFamily="18" charset="0"/>
                <a:ea typeface="黑体" panose="02010609060101010101" pitchFamily="49" charset="-122"/>
                <a:cs typeface="Times New Roman" panose="02020603050405020304" pitchFamily="18" charset="0"/>
              </a:rPr>
              <a:t>Okhrin</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 O. Can expert knowledge compensate for data scarcity in crop insurance pricing?[J]. European Review of Agricultural Economics, 2016, 43(2): 237-269. </a:t>
            </a:r>
          </a:p>
          <a:p>
            <a:pPr marL="396000" indent="-457200" algn="just">
              <a:spcAft>
                <a:spcPts val="600"/>
              </a:spcAft>
            </a:pP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Van Nostrand J M, </a:t>
            </a:r>
            <a:r>
              <a:rPr lang="en-US" altLang="zh-CN" sz="1400" dirty="0" err="1">
                <a:latin typeface="Times New Roman" panose="02020603050405020304" pitchFamily="18" charset="0"/>
                <a:ea typeface="黑体" panose="02010609060101010101" pitchFamily="49" charset="-122"/>
                <a:cs typeface="Times New Roman" panose="02020603050405020304" pitchFamily="18" charset="0"/>
              </a:rPr>
              <a:t>Nevius</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 J G. Parametric insurance: using objective measures to ad-dress the impacts of natural disasters and climate change[J]. Environmental Claims Journal, 2011, 23(3-4): 227-237. </a:t>
            </a:r>
          </a:p>
        </p:txBody>
      </p:sp>
      <p:sp>
        <p:nvSpPr>
          <p:cNvPr id="12" name="矩形: 圆角 11">
            <a:extLst>
              <a:ext uri="{FF2B5EF4-FFF2-40B4-BE49-F238E27FC236}">
                <a16:creationId xmlns:a16="http://schemas.microsoft.com/office/drawing/2014/main" id="{68D6FA58-80C8-4C31-9ABB-2837E0FC8E58}"/>
              </a:ext>
            </a:extLst>
          </p:cNvPr>
          <p:cNvSpPr/>
          <p:nvPr/>
        </p:nvSpPr>
        <p:spPr>
          <a:xfrm>
            <a:off x="260985" y="2997836"/>
            <a:ext cx="1273175" cy="331471"/>
          </a:xfrm>
          <a:prstGeom prst="roundRect">
            <a:avLst>
              <a:gd name="adj" fmla="val 41166"/>
            </a:avLst>
          </a:prstGeom>
          <a:solidFill>
            <a:srgbClr val="0755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645CDF3E-8806-4B02-98CE-19067DD9D85D}"/>
              </a:ext>
            </a:extLst>
          </p:cNvPr>
          <p:cNvSpPr txBox="1"/>
          <p:nvPr/>
        </p:nvSpPr>
        <p:spPr>
          <a:xfrm>
            <a:off x="228599" y="1033670"/>
            <a:ext cx="2219399" cy="2330574"/>
          </a:xfrm>
          <a:prstGeom prst="rect">
            <a:avLst/>
          </a:prstGeom>
          <a:noFill/>
        </p:spPr>
        <p:txBody>
          <a:bodyPr wrap="square" rtlCol="0">
            <a:spAutoFit/>
          </a:bodyPr>
          <a:lstStyle/>
          <a:p>
            <a:pPr>
              <a:lnSpc>
                <a:spcPct val="125000"/>
              </a:lnSpc>
              <a:spcAft>
                <a:spcPts val="300"/>
              </a:spcAft>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1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天气风险</a:t>
            </a:r>
            <a:endPar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2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文献研究与进展</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3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关于本篇论文</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4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关联文献</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5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进一步研究设想</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dirty="0">
                <a:solidFill>
                  <a:schemeClr val="bg1"/>
                </a:solidFill>
                <a:latin typeface="微软雅黑" panose="020B0503020204020204" pitchFamily="34" charset="-122"/>
                <a:ea typeface="微软雅黑" panose="020B0503020204020204" pitchFamily="34" charset="-122"/>
              </a:rPr>
              <a:t>6 </a:t>
            </a:r>
            <a:r>
              <a:rPr lang="zh-CN" altLang="en-US" dirty="0">
                <a:solidFill>
                  <a:schemeClr val="bg1"/>
                </a:solidFill>
                <a:latin typeface="微软雅黑" panose="020B0503020204020204" pitchFamily="34" charset="-122"/>
                <a:ea typeface="微软雅黑" panose="020B0503020204020204" pitchFamily="34" charset="-122"/>
              </a:rPr>
              <a:t>参考文献</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6333287"/>
      </p:ext>
    </p:extLst>
  </p:cSld>
  <p:clrMapOvr>
    <a:masterClrMapping/>
  </p:clrMapOvr>
  <p:transition spd="med">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813AB6-0F14-4058-BA7E-C810CE9AA258}"/>
              </a:ext>
            </a:extLst>
          </p:cNvPr>
          <p:cNvSpPr>
            <a:spLocks noGrp="1"/>
          </p:cNvSpPr>
          <p:nvPr>
            <p:ph type="dt" sz="half" idx="10"/>
          </p:nvPr>
        </p:nvSpPr>
        <p:spPr/>
        <p:txBody>
          <a:bodyPr/>
          <a:lstStyle/>
          <a:p>
            <a:r>
              <a:rPr lang="en-US" altLang="zh-CN"/>
              <a:t>2021/10/20</a:t>
            </a:r>
            <a:endParaRPr lang="zh-CN" altLang="en-US"/>
          </a:p>
        </p:txBody>
      </p:sp>
      <p:sp>
        <p:nvSpPr>
          <p:cNvPr id="3" name="页脚占位符 2">
            <a:extLst>
              <a:ext uri="{FF2B5EF4-FFF2-40B4-BE49-F238E27FC236}">
                <a16:creationId xmlns:a16="http://schemas.microsoft.com/office/drawing/2014/main" id="{421B908B-C65E-428E-90CD-09AEC3133544}"/>
              </a:ext>
            </a:extLst>
          </p:cNvPr>
          <p:cNvSpPr>
            <a:spLocks noGrp="1"/>
          </p:cNvSpPr>
          <p:nvPr>
            <p:ph type="ftr" sz="quarter" idx="11"/>
          </p:nvPr>
        </p:nvSpPr>
        <p:spPr/>
        <p:txBody>
          <a:bodyPr/>
          <a:lstStyle/>
          <a:p>
            <a:r>
              <a:rPr lang="zh-CN" altLang="en-US"/>
              <a:t>吴成诚</a:t>
            </a:r>
          </a:p>
        </p:txBody>
      </p:sp>
      <p:sp>
        <p:nvSpPr>
          <p:cNvPr id="4" name="灯片编号占位符 3">
            <a:extLst>
              <a:ext uri="{FF2B5EF4-FFF2-40B4-BE49-F238E27FC236}">
                <a16:creationId xmlns:a16="http://schemas.microsoft.com/office/drawing/2014/main" id="{5B254E57-8A5A-40FD-852D-65397C0E897D}"/>
              </a:ext>
            </a:extLst>
          </p:cNvPr>
          <p:cNvSpPr>
            <a:spLocks noGrp="1"/>
          </p:cNvSpPr>
          <p:nvPr>
            <p:ph type="sldNum" sz="quarter" idx="12"/>
          </p:nvPr>
        </p:nvSpPr>
        <p:spPr/>
        <p:txBody>
          <a:bodyPr/>
          <a:lstStyle/>
          <a:p>
            <a:fld id="{142560FF-31B5-47AC-BEE7-BE50626B527A}" type="slidenum">
              <a:rPr lang="zh-CN" altLang="en-US" smtClean="0"/>
              <a:t>46</a:t>
            </a:fld>
            <a:endParaRPr lang="zh-CN" altLang="en-US"/>
          </a:p>
        </p:txBody>
      </p:sp>
      <p:cxnSp>
        <p:nvCxnSpPr>
          <p:cNvPr id="9" name="直接连接符 8">
            <a:extLst>
              <a:ext uri="{FF2B5EF4-FFF2-40B4-BE49-F238E27FC236}">
                <a16:creationId xmlns:a16="http://schemas.microsoft.com/office/drawing/2014/main" id="{C3C43078-9CF8-41E5-B193-A4C9F3450725}"/>
              </a:ext>
            </a:extLst>
          </p:cNvPr>
          <p:cNvCxnSpPr>
            <a:cxnSpLocks/>
          </p:cNvCxnSpPr>
          <p:nvPr/>
        </p:nvCxnSpPr>
        <p:spPr>
          <a:xfrm>
            <a:off x="2448000" y="1080000"/>
            <a:ext cx="0" cy="471267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D046ED31-6A59-48D8-8C98-066B4BC7D4E5}"/>
              </a:ext>
            </a:extLst>
          </p:cNvPr>
          <p:cNvSpPr txBox="1"/>
          <p:nvPr/>
        </p:nvSpPr>
        <p:spPr>
          <a:xfrm>
            <a:off x="2903456" y="1087522"/>
            <a:ext cx="8785780" cy="4739759"/>
          </a:xfrm>
          <a:prstGeom prst="rect">
            <a:avLst/>
          </a:prstGeom>
          <a:noFill/>
        </p:spPr>
        <p:txBody>
          <a:bodyPr wrap="square" rtlCol="0">
            <a:spAutoFit/>
          </a:bodyPr>
          <a:lstStyle/>
          <a:p>
            <a:pPr marL="396000" indent="-457200" algn="just">
              <a:spcAft>
                <a:spcPts val="600"/>
              </a:spcAft>
            </a:pP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Wang M, Wen M </a:t>
            </a:r>
            <a:r>
              <a:rPr lang="en-US" altLang="zh-CN" sz="1400" dirty="0" err="1">
                <a:latin typeface="Times New Roman" panose="02020603050405020304" pitchFamily="18" charset="0"/>
                <a:ea typeface="黑体" panose="02010609060101010101" pitchFamily="49" charset="-122"/>
                <a:cs typeface="Times New Roman" panose="02020603050405020304" pitchFamily="18" charset="0"/>
              </a:rPr>
              <a:t>M</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 Yang C </a:t>
            </a:r>
            <a:r>
              <a:rPr lang="en-US" altLang="zh-CN" sz="1400" dirty="0" err="1">
                <a:latin typeface="Times New Roman" panose="02020603050405020304" pitchFamily="18" charset="0"/>
                <a:ea typeface="黑体" panose="02010609060101010101" pitchFamily="49" charset="-122"/>
                <a:cs typeface="Times New Roman" panose="02020603050405020304" pitchFamily="18" charset="0"/>
              </a:rPr>
              <a:t>C</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 Weather derivatives, price forwards, and corporate risk management[J]. The Journal of Risk Finance, 2010. </a:t>
            </a:r>
          </a:p>
          <a:p>
            <a:pPr marL="396000" indent="-457200" algn="just">
              <a:spcAft>
                <a:spcPts val="600"/>
              </a:spcAft>
            </a:pP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Woodard J D, Garcia P. Basis risk and weather hedging effectiveness[J]. Agricultural Finance Review, 2008, 68(1): 99-117. </a:t>
            </a:r>
          </a:p>
          <a:p>
            <a:pPr marL="396000" indent="-457200" algn="just">
              <a:spcAft>
                <a:spcPts val="600"/>
              </a:spcAft>
            </a:pP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Woodard J D, Garcia P. Weather derivatives, spatial aggregation, and systemic risk: implications for reinsurance hedging[J]. Journal of Agricultural and Resource Eco-nomics, 2008: 34-51. </a:t>
            </a:r>
          </a:p>
          <a:p>
            <a:pPr marL="396000" indent="-457200" algn="just">
              <a:spcAft>
                <a:spcPts val="600"/>
              </a:spcAft>
            </a:pP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Zhu W, Tan K S, Porth L, et al. Spatial dependence and aggregation in weather risk hedging: A Lévy subordinated hierarchical </a:t>
            </a:r>
            <a:r>
              <a:rPr lang="en-US" altLang="zh-CN" sz="1400" dirty="0" err="1">
                <a:latin typeface="Times New Roman" panose="02020603050405020304" pitchFamily="18" charset="0"/>
                <a:ea typeface="黑体" panose="02010609060101010101" pitchFamily="49" charset="-122"/>
                <a:cs typeface="Times New Roman" panose="02020603050405020304" pitchFamily="18" charset="0"/>
              </a:rPr>
              <a:t>archimedean</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 copulas (LSHAC) ap-</a:t>
            </a:r>
            <a:r>
              <a:rPr lang="en-US" altLang="zh-CN" sz="1400" dirty="0" err="1">
                <a:latin typeface="Times New Roman" panose="02020603050405020304" pitchFamily="18" charset="0"/>
                <a:ea typeface="黑体" panose="02010609060101010101" pitchFamily="49" charset="-122"/>
                <a:cs typeface="Times New Roman" panose="02020603050405020304" pitchFamily="18" charset="0"/>
              </a:rPr>
              <a:t>proach</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[J]. ASTIN Bulletin: The Journal of the IAA, 2018, 48(2): 779-815.</a:t>
            </a:r>
          </a:p>
          <a:p>
            <a:pPr marL="396000" indent="-457200" algn="just">
              <a:spcAft>
                <a:spcPts val="600"/>
              </a:spcAft>
            </a:pPr>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崔海蓉 </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曹广喜 </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张京波 </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高温天气衍生品设计及其定价模型 </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以长江中下游地区水稻为例 </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[J]. </a:t>
            </a:r>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系统工程 </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 2017, 35(04): 79-84. </a:t>
            </a:r>
          </a:p>
          <a:p>
            <a:pPr marL="396000" indent="-457200" algn="just">
              <a:spcAft>
                <a:spcPts val="600"/>
              </a:spcAft>
            </a:pPr>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李永 </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崔习刚 </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刘鹃 </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反距离加权法天气衍生品空间基差风险对冲效果 </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[J]. </a:t>
            </a:r>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中国人口 </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资源与环境 </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 2013, 23(10): 160-168.</a:t>
            </a:r>
          </a:p>
          <a:p>
            <a:pPr marL="396000" indent="-457200" algn="just">
              <a:spcAft>
                <a:spcPts val="600"/>
              </a:spcAft>
            </a:pPr>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李永</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马宇 </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崔习刚 </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天气衍生品基差风险量化及对冲效果研究 </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[J]. </a:t>
            </a:r>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管理评论 </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 2015, 27(10): 33-43.</a:t>
            </a:r>
          </a:p>
          <a:p>
            <a:pPr marL="396000" indent="-457200" algn="just">
              <a:spcAft>
                <a:spcPts val="600"/>
              </a:spcAft>
            </a:pPr>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孟一坤</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天气衍生品研究综述 </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[J]. </a:t>
            </a:r>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金融评论 </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 2015, 7(04): 110-123+126.</a:t>
            </a:r>
          </a:p>
          <a:p>
            <a:pPr marL="396000" indent="-457200" algn="just">
              <a:spcAft>
                <a:spcPts val="600"/>
              </a:spcAft>
            </a:pPr>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王明亮</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何建敏 </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陈百硕 </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曹杰 </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时变 </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O-U</a:t>
            </a:r>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模型在气温预测及气温期货定价中的适应性研究 </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基于北京 </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1951-2012</a:t>
            </a:r>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年的日平均气温数据 </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[J]. </a:t>
            </a:r>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中国管理科学 </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 2015, 23(02): 44-49.</a:t>
            </a:r>
          </a:p>
          <a:p>
            <a:pPr marL="396000" indent="-457200" algn="just">
              <a:spcAft>
                <a:spcPts val="600"/>
              </a:spcAft>
            </a:pPr>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张译元</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孟生旺 </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因子 </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Copula</a:t>
            </a:r>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空间偏相依模型与农业系统性风险度量 </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[J]. </a:t>
            </a:r>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统计研究 </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 2021, 38(03): 122-134.</a:t>
            </a:r>
          </a:p>
        </p:txBody>
      </p:sp>
      <p:sp>
        <p:nvSpPr>
          <p:cNvPr id="12" name="矩形: 圆角 11">
            <a:extLst>
              <a:ext uri="{FF2B5EF4-FFF2-40B4-BE49-F238E27FC236}">
                <a16:creationId xmlns:a16="http://schemas.microsoft.com/office/drawing/2014/main" id="{68D6FA58-80C8-4C31-9ABB-2837E0FC8E58}"/>
              </a:ext>
            </a:extLst>
          </p:cNvPr>
          <p:cNvSpPr/>
          <p:nvPr/>
        </p:nvSpPr>
        <p:spPr>
          <a:xfrm>
            <a:off x="260985" y="2997836"/>
            <a:ext cx="1273175" cy="331471"/>
          </a:xfrm>
          <a:prstGeom prst="roundRect">
            <a:avLst>
              <a:gd name="adj" fmla="val 41166"/>
            </a:avLst>
          </a:prstGeom>
          <a:solidFill>
            <a:srgbClr val="0755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645CDF3E-8806-4B02-98CE-19067DD9D85D}"/>
              </a:ext>
            </a:extLst>
          </p:cNvPr>
          <p:cNvSpPr txBox="1"/>
          <p:nvPr/>
        </p:nvSpPr>
        <p:spPr>
          <a:xfrm>
            <a:off x="228599" y="1033670"/>
            <a:ext cx="2219399" cy="2330574"/>
          </a:xfrm>
          <a:prstGeom prst="rect">
            <a:avLst/>
          </a:prstGeom>
          <a:noFill/>
        </p:spPr>
        <p:txBody>
          <a:bodyPr wrap="square" rtlCol="0">
            <a:spAutoFit/>
          </a:bodyPr>
          <a:lstStyle/>
          <a:p>
            <a:pPr>
              <a:lnSpc>
                <a:spcPct val="125000"/>
              </a:lnSpc>
              <a:spcAft>
                <a:spcPts val="300"/>
              </a:spcAft>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1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天气风险</a:t>
            </a:r>
            <a:endPar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2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文献研究与进展</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3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关于本篇论文</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4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关联文献</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5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进一步研究设想</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dirty="0">
                <a:solidFill>
                  <a:schemeClr val="bg1"/>
                </a:solidFill>
                <a:latin typeface="微软雅黑" panose="020B0503020204020204" pitchFamily="34" charset="-122"/>
                <a:ea typeface="微软雅黑" panose="020B0503020204020204" pitchFamily="34" charset="-122"/>
              </a:rPr>
              <a:t>6 </a:t>
            </a:r>
            <a:r>
              <a:rPr lang="zh-CN" altLang="en-US" dirty="0">
                <a:solidFill>
                  <a:schemeClr val="bg1"/>
                </a:solidFill>
                <a:latin typeface="微软雅黑" panose="020B0503020204020204" pitchFamily="34" charset="-122"/>
                <a:ea typeface="微软雅黑" panose="020B0503020204020204" pitchFamily="34" charset="-122"/>
              </a:rPr>
              <a:t>参考文献</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55439720"/>
      </p:ext>
    </p:extLst>
  </p:cSld>
  <p:clrMapOvr>
    <a:masterClrMapping/>
  </p:clrMapOvr>
  <p:transition spd="med">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813AB6-0F14-4058-BA7E-C810CE9AA258}"/>
              </a:ext>
            </a:extLst>
          </p:cNvPr>
          <p:cNvSpPr>
            <a:spLocks noGrp="1"/>
          </p:cNvSpPr>
          <p:nvPr>
            <p:ph type="dt" sz="half" idx="10"/>
          </p:nvPr>
        </p:nvSpPr>
        <p:spPr/>
        <p:txBody>
          <a:bodyPr/>
          <a:lstStyle/>
          <a:p>
            <a:r>
              <a:rPr lang="en-US" altLang="zh-CN"/>
              <a:t>2021/10/20</a:t>
            </a:r>
            <a:endParaRPr lang="zh-CN" altLang="en-US"/>
          </a:p>
        </p:txBody>
      </p:sp>
      <p:sp>
        <p:nvSpPr>
          <p:cNvPr id="3" name="页脚占位符 2">
            <a:extLst>
              <a:ext uri="{FF2B5EF4-FFF2-40B4-BE49-F238E27FC236}">
                <a16:creationId xmlns:a16="http://schemas.microsoft.com/office/drawing/2014/main" id="{421B908B-C65E-428E-90CD-09AEC3133544}"/>
              </a:ext>
            </a:extLst>
          </p:cNvPr>
          <p:cNvSpPr>
            <a:spLocks noGrp="1"/>
          </p:cNvSpPr>
          <p:nvPr>
            <p:ph type="ftr" sz="quarter" idx="11"/>
          </p:nvPr>
        </p:nvSpPr>
        <p:spPr/>
        <p:txBody>
          <a:bodyPr/>
          <a:lstStyle/>
          <a:p>
            <a:r>
              <a:rPr lang="zh-CN" altLang="en-US"/>
              <a:t>吴成诚</a:t>
            </a:r>
          </a:p>
        </p:txBody>
      </p:sp>
      <p:sp>
        <p:nvSpPr>
          <p:cNvPr id="4" name="灯片编号占位符 3">
            <a:extLst>
              <a:ext uri="{FF2B5EF4-FFF2-40B4-BE49-F238E27FC236}">
                <a16:creationId xmlns:a16="http://schemas.microsoft.com/office/drawing/2014/main" id="{5B254E57-8A5A-40FD-852D-65397C0E897D}"/>
              </a:ext>
            </a:extLst>
          </p:cNvPr>
          <p:cNvSpPr>
            <a:spLocks noGrp="1"/>
          </p:cNvSpPr>
          <p:nvPr>
            <p:ph type="sldNum" sz="quarter" idx="12"/>
          </p:nvPr>
        </p:nvSpPr>
        <p:spPr/>
        <p:txBody>
          <a:bodyPr/>
          <a:lstStyle/>
          <a:p>
            <a:fld id="{142560FF-31B5-47AC-BEE7-BE50626B527A}" type="slidenum">
              <a:rPr lang="zh-CN" altLang="en-US" smtClean="0"/>
              <a:t>5</a:t>
            </a:fld>
            <a:endParaRPr lang="zh-CN" altLang="en-US"/>
          </a:p>
        </p:txBody>
      </p:sp>
      <p:sp>
        <p:nvSpPr>
          <p:cNvPr id="7" name="矩形: 圆角 6">
            <a:extLst>
              <a:ext uri="{FF2B5EF4-FFF2-40B4-BE49-F238E27FC236}">
                <a16:creationId xmlns:a16="http://schemas.microsoft.com/office/drawing/2014/main" id="{C1A91F00-5683-4DA2-BFA9-F4181F982249}"/>
              </a:ext>
            </a:extLst>
          </p:cNvPr>
          <p:cNvSpPr/>
          <p:nvPr/>
        </p:nvSpPr>
        <p:spPr>
          <a:xfrm>
            <a:off x="260985" y="1953258"/>
            <a:ext cx="1120775" cy="331471"/>
          </a:xfrm>
          <a:prstGeom prst="roundRect">
            <a:avLst>
              <a:gd name="adj" fmla="val 41166"/>
            </a:avLst>
          </a:prstGeom>
          <a:solidFill>
            <a:srgbClr val="0755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9E4701BA-D2A4-4707-9DF7-8B2367424A5F}"/>
              </a:ext>
            </a:extLst>
          </p:cNvPr>
          <p:cNvSpPr txBox="1"/>
          <p:nvPr/>
        </p:nvSpPr>
        <p:spPr>
          <a:xfrm>
            <a:off x="228599" y="1033670"/>
            <a:ext cx="2219399" cy="3699859"/>
          </a:xfrm>
          <a:prstGeom prst="rect">
            <a:avLst/>
          </a:prstGeom>
          <a:noFill/>
        </p:spPr>
        <p:txBody>
          <a:bodyPr wrap="square" rtlCol="0">
            <a:spAutoFit/>
          </a:bodyPr>
          <a:lstStyle/>
          <a:p>
            <a:pPr>
              <a:lnSpc>
                <a:spcPct val="125000"/>
              </a:lnSpc>
              <a:spcAft>
                <a:spcPts val="300"/>
              </a:spcAft>
            </a:pPr>
            <a:r>
              <a:rPr lang="en-US" altLang="zh-CN" dirty="0">
                <a:solidFill>
                  <a:schemeClr val="accent1">
                    <a:lumMod val="75000"/>
                  </a:schemeClr>
                </a:solidFill>
                <a:latin typeface="微软雅黑" panose="020B0503020204020204" pitchFamily="34" charset="-122"/>
                <a:ea typeface="微软雅黑" panose="020B0503020204020204" pitchFamily="34" charset="-122"/>
              </a:rPr>
              <a:t>1 </a:t>
            </a:r>
            <a:r>
              <a:rPr lang="zh-CN" altLang="en-US" dirty="0">
                <a:solidFill>
                  <a:schemeClr val="accent1">
                    <a:lumMod val="75000"/>
                  </a:schemeClr>
                </a:solidFill>
                <a:latin typeface="微软雅黑" panose="020B0503020204020204" pitchFamily="34" charset="-122"/>
                <a:ea typeface="微软雅黑" panose="020B0503020204020204" pitchFamily="34" charset="-122"/>
              </a:rPr>
              <a:t>天气风险</a:t>
            </a:r>
            <a:endParaRPr lang="en-US" altLang="zh-CN"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源自实际生产中的风险对冲需求</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bg1"/>
                </a:solidFill>
                <a:latin typeface="微软雅黑" panose="020B0503020204020204" pitchFamily="34" charset="-122"/>
                <a:ea typeface="微软雅黑" panose="020B0503020204020204" pitchFamily="34" charset="-122"/>
              </a:rPr>
              <a:t>概念界定</a:t>
            </a:r>
            <a:endParaRPr lang="en-US" altLang="zh-CN" sz="1300" dirty="0">
              <a:solidFill>
                <a:schemeClr val="bg1"/>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对风险管理工具的探讨</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天气衍生品市场</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2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文献研究与进展</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3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关于本篇论文</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4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关联文献</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5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进一步研究设想</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a:lnSpc>
                <a:spcPct val="125000"/>
              </a:lnSpc>
              <a:spcAft>
                <a:spcPts val="300"/>
              </a:spcAft>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6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参考文献</a:t>
            </a:r>
            <a:endPar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endParaRPr>
          </a:p>
        </p:txBody>
      </p:sp>
      <p:cxnSp>
        <p:nvCxnSpPr>
          <p:cNvPr id="9" name="直接连接符 8">
            <a:extLst>
              <a:ext uri="{FF2B5EF4-FFF2-40B4-BE49-F238E27FC236}">
                <a16:creationId xmlns:a16="http://schemas.microsoft.com/office/drawing/2014/main" id="{C3C43078-9CF8-41E5-B193-A4C9F3450725}"/>
              </a:ext>
            </a:extLst>
          </p:cNvPr>
          <p:cNvCxnSpPr>
            <a:cxnSpLocks/>
          </p:cNvCxnSpPr>
          <p:nvPr/>
        </p:nvCxnSpPr>
        <p:spPr>
          <a:xfrm>
            <a:off x="2448000" y="1080000"/>
            <a:ext cx="0" cy="471267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53FA9C3-E26F-4F14-8D64-FF51EAFE94F1}"/>
              </a:ext>
            </a:extLst>
          </p:cNvPr>
          <p:cNvSpPr txBox="1"/>
          <p:nvPr/>
        </p:nvSpPr>
        <p:spPr>
          <a:xfrm>
            <a:off x="2771480" y="1033670"/>
            <a:ext cx="8135332" cy="523220"/>
          </a:xfrm>
          <a:prstGeom prst="rect">
            <a:avLst/>
          </a:prstGeom>
          <a:noFill/>
        </p:spPr>
        <p:txBody>
          <a:bodyPr wrap="square" rtlCol="0">
            <a:spAutoFit/>
          </a:bodyPr>
          <a:lstStyle/>
          <a:p>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1.2  </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概念界定</a:t>
            </a:r>
          </a:p>
        </p:txBody>
      </p:sp>
      <p:sp>
        <p:nvSpPr>
          <p:cNvPr id="11" name="文本框 10">
            <a:extLst>
              <a:ext uri="{FF2B5EF4-FFF2-40B4-BE49-F238E27FC236}">
                <a16:creationId xmlns:a16="http://schemas.microsoft.com/office/drawing/2014/main" id="{D046ED31-6A59-48D8-8C98-066B4BC7D4E5}"/>
              </a:ext>
            </a:extLst>
          </p:cNvPr>
          <p:cNvSpPr txBox="1"/>
          <p:nvPr/>
        </p:nvSpPr>
        <p:spPr>
          <a:xfrm>
            <a:off x="2903456" y="1851439"/>
            <a:ext cx="8785780" cy="1277273"/>
          </a:xfrm>
          <a:prstGeom prst="rect">
            <a:avLst/>
          </a:prstGeom>
          <a:noFill/>
        </p:spPr>
        <p:txBody>
          <a:bodyPr wrap="square" rtlCol="0">
            <a:spAutoFit/>
          </a:bodyPr>
          <a:lstStyle/>
          <a:p>
            <a:pPr marL="285750" indent="-285750">
              <a:spcBef>
                <a:spcPts val="1200"/>
              </a:spcBef>
              <a:spcAft>
                <a:spcPts val="600"/>
              </a:spcAft>
              <a:buFont typeface="Arial" panose="020B0604020202020204" pitchFamily="34" charset="0"/>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天气风险（</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Weatehr</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Risk</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）和巨灾风险（</a:t>
            </a:r>
            <a:r>
              <a:rPr lang="en-US" altLang="zh-CN" dirty="0">
                <a:latin typeface="Times New Roman" panose="02020603050405020304" pitchFamily="18" charset="0"/>
                <a:ea typeface="黑体" panose="02010609060101010101" pitchFamily="49" charset="-122"/>
                <a:cs typeface="Times New Roman" panose="02020603050405020304" pitchFamily="18" charset="0"/>
              </a:rPr>
              <a:t>Catastrophe Risk</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buFont typeface="Wingdings" panose="05000000000000000000" pitchFamily="2" charset="2"/>
              <a:buChar char=""/>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持续时间</a:t>
            </a:r>
            <a:endParaRPr lang="en-US" altLang="zh-CN" b="1"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强度</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频率</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2" name="组合 11">
            <a:extLst>
              <a:ext uri="{FF2B5EF4-FFF2-40B4-BE49-F238E27FC236}">
                <a16:creationId xmlns:a16="http://schemas.microsoft.com/office/drawing/2014/main" id="{E56E5873-6660-48A5-8E38-3DC151EFAF5E}"/>
              </a:ext>
            </a:extLst>
          </p:cNvPr>
          <p:cNvGrpSpPr/>
          <p:nvPr/>
        </p:nvGrpSpPr>
        <p:grpSpPr>
          <a:xfrm>
            <a:off x="3581400" y="2873740"/>
            <a:ext cx="6920107" cy="2950590"/>
            <a:chOff x="1273704" y="1734532"/>
            <a:chExt cx="6920107" cy="2950590"/>
          </a:xfrm>
        </p:grpSpPr>
        <p:sp>
          <p:nvSpPr>
            <p:cNvPr id="13" name="椭圆 12">
              <a:extLst>
                <a:ext uri="{FF2B5EF4-FFF2-40B4-BE49-F238E27FC236}">
                  <a16:creationId xmlns:a16="http://schemas.microsoft.com/office/drawing/2014/main" id="{339A5AC7-4F03-4B8C-9B10-B3ED70522147}"/>
                </a:ext>
              </a:extLst>
            </p:cNvPr>
            <p:cNvSpPr/>
            <p:nvPr/>
          </p:nvSpPr>
          <p:spPr>
            <a:xfrm>
              <a:off x="2450969" y="1734532"/>
              <a:ext cx="2950590" cy="295059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230AB582-39FE-4C58-B51A-A8181F9DA034}"/>
                </a:ext>
              </a:extLst>
            </p:cNvPr>
            <p:cNvSpPr/>
            <p:nvPr/>
          </p:nvSpPr>
          <p:spPr>
            <a:xfrm>
              <a:off x="4078664" y="1734532"/>
              <a:ext cx="2950590" cy="295059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BCE03A30-C024-45F2-B899-02087C88349C}"/>
                </a:ext>
              </a:extLst>
            </p:cNvPr>
            <p:cNvSpPr txBox="1"/>
            <p:nvPr/>
          </p:nvSpPr>
          <p:spPr>
            <a:xfrm>
              <a:off x="1273704" y="3005312"/>
              <a:ext cx="1107996" cy="369332"/>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天气风险</a:t>
              </a:r>
              <a:endParaRPr lang="en-US" altLang="zh-CN" dirty="0">
                <a:latin typeface="黑体" panose="02010609060101010101" pitchFamily="49" charset="-122"/>
                <a:ea typeface="黑体" panose="02010609060101010101" pitchFamily="49" charset="-122"/>
              </a:endParaRPr>
            </a:p>
          </p:txBody>
        </p:sp>
        <p:sp>
          <p:nvSpPr>
            <p:cNvPr id="16" name="文本框 15">
              <a:extLst>
                <a:ext uri="{FF2B5EF4-FFF2-40B4-BE49-F238E27FC236}">
                  <a16:creationId xmlns:a16="http://schemas.microsoft.com/office/drawing/2014/main" id="{1AD9B949-2AE3-4235-9EF3-7CF21E577F82}"/>
                </a:ext>
              </a:extLst>
            </p:cNvPr>
            <p:cNvSpPr txBox="1"/>
            <p:nvPr/>
          </p:nvSpPr>
          <p:spPr>
            <a:xfrm>
              <a:off x="7085815" y="3009771"/>
              <a:ext cx="1107996" cy="369332"/>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巨灾风险</a:t>
              </a:r>
              <a:endParaRPr lang="en-US" altLang="zh-CN" dirty="0">
                <a:latin typeface="黑体" panose="02010609060101010101" pitchFamily="49" charset="-122"/>
                <a:ea typeface="黑体" panose="02010609060101010101" pitchFamily="49" charset="-122"/>
              </a:endParaRPr>
            </a:p>
          </p:txBody>
        </p:sp>
        <p:sp>
          <p:nvSpPr>
            <p:cNvPr id="17" name="文本框 16">
              <a:extLst>
                <a:ext uri="{FF2B5EF4-FFF2-40B4-BE49-F238E27FC236}">
                  <a16:creationId xmlns:a16="http://schemas.microsoft.com/office/drawing/2014/main" id="{2604A59F-62C2-4F14-AE8F-4066864808B3}"/>
                </a:ext>
              </a:extLst>
            </p:cNvPr>
            <p:cNvSpPr txBox="1"/>
            <p:nvPr/>
          </p:nvSpPr>
          <p:spPr>
            <a:xfrm>
              <a:off x="2654257" y="2594274"/>
              <a:ext cx="1367846" cy="1477328"/>
            </a:xfrm>
            <a:prstGeom prst="rect">
              <a:avLst/>
            </a:prstGeom>
            <a:noFill/>
          </p:spPr>
          <p:txBody>
            <a:bodyPr wrap="square" rtlCol="0">
              <a:spAutoFit/>
            </a:bodyPr>
            <a:lstStyle/>
            <a:p>
              <a:pPr>
                <a:spcBef>
                  <a:spcPts val="1200"/>
                </a:spcBef>
              </a:pPr>
              <a:r>
                <a:rPr lang="zh-CN" altLang="en-US" sz="1600" b="1" dirty="0">
                  <a:latin typeface="宋体" panose="02010600030101010101" pitchFamily="2" charset="-122"/>
                  <a:ea typeface="宋体" panose="02010600030101010101" pitchFamily="2" charset="-122"/>
                </a:rPr>
                <a:t>区域性气候反常</a:t>
              </a:r>
              <a:endParaRPr lang="en-US" altLang="zh-CN" sz="1600" b="1" dirty="0">
                <a:latin typeface="宋体" panose="02010600030101010101" pitchFamily="2" charset="-122"/>
                <a:ea typeface="宋体" panose="02010600030101010101" pitchFamily="2" charset="-122"/>
              </a:endParaRPr>
            </a:p>
            <a:p>
              <a:r>
                <a:rPr lang="en-US" altLang="zh-CN" sz="1600" b="1" dirty="0">
                  <a:latin typeface="宋体" panose="02010600030101010101" pitchFamily="2" charset="-122"/>
                  <a:ea typeface="宋体" panose="02010600030101010101" pitchFamily="2" charset="-122"/>
                </a:rPr>
                <a:t>(</a:t>
              </a:r>
              <a:r>
                <a:rPr lang="zh-CN" altLang="en-US" sz="1600" b="1" dirty="0">
                  <a:latin typeface="宋体" panose="02010600030101010101" pitchFamily="2" charset="-122"/>
                  <a:ea typeface="宋体" panose="02010600030101010101" pitchFamily="2" charset="-122"/>
                </a:rPr>
                <a:t>气象事件</a:t>
              </a:r>
              <a:r>
                <a:rPr lang="en-US" altLang="zh-CN" sz="1600" b="1" dirty="0">
                  <a:latin typeface="宋体" panose="02010600030101010101" pitchFamily="2" charset="-122"/>
                  <a:ea typeface="宋体" panose="02010600030101010101" pitchFamily="2" charset="-122"/>
                </a:rPr>
                <a:t>)</a:t>
              </a:r>
            </a:p>
            <a:p>
              <a:pPr>
                <a:spcBef>
                  <a:spcPts val="1200"/>
                </a:spcBef>
              </a:pPr>
              <a:r>
                <a:rPr lang="zh-CN" altLang="en-US" sz="1600" dirty="0">
                  <a:latin typeface="宋体" panose="02010600030101010101" pitchFamily="2" charset="-122"/>
                  <a:ea typeface="宋体" panose="02010600030101010101" pitchFamily="2" charset="-122"/>
                </a:rPr>
                <a:t>如连续高温、降水短缺</a:t>
              </a:r>
              <a:endParaRPr lang="en-US" altLang="zh-CN" sz="1600" dirty="0">
                <a:latin typeface="宋体" panose="02010600030101010101" pitchFamily="2" charset="-122"/>
                <a:ea typeface="宋体" panose="02010600030101010101" pitchFamily="2" charset="-122"/>
              </a:endParaRPr>
            </a:p>
          </p:txBody>
        </p:sp>
        <p:sp>
          <p:nvSpPr>
            <p:cNvPr id="18" name="文本框 17">
              <a:extLst>
                <a:ext uri="{FF2B5EF4-FFF2-40B4-BE49-F238E27FC236}">
                  <a16:creationId xmlns:a16="http://schemas.microsoft.com/office/drawing/2014/main" id="{A80E3C12-3396-41D8-9147-EE29A0F54677}"/>
                </a:ext>
              </a:extLst>
            </p:cNvPr>
            <p:cNvSpPr txBox="1"/>
            <p:nvPr/>
          </p:nvSpPr>
          <p:spPr>
            <a:xfrm>
              <a:off x="4172006" y="2594274"/>
              <a:ext cx="1215446" cy="1215717"/>
            </a:xfrm>
            <a:prstGeom prst="rect">
              <a:avLst/>
            </a:prstGeom>
            <a:noFill/>
          </p:spPr>
          <p:txBody>
            <a:bodyPr wrap="square" rtlCol="0">
              <a:spAutoFit/>
            </a:bodyPr>
            <a:lstStyle/>
            <a:p>
              <a:pPr>
                <a:spcBef>
                  <a:spcPts val="1200"/>
                </a:spcBef>
              </a:pPr>
              <a:r>
                <a:rPr lang="zh-CN" altLang="en-US" sz="1600" b="1" dirty="0">
                  <a:latin typeface="宋体" panose="02010600030101010101" pitchFamily="2" charset="-122"/>
                  <a:ea typeface="宋体" panose="02010600030101010101" pitchFamily="2" charset="-122"/>
                </a:rPr>
                <a:t>极端事件</a:t>
              </a:r>
              <a:endParaRPr lang="en-US" altLang="zh-CN" sz="1600" b="1" dirty="0">
                <a:latin typeface="宋体" panose="02010600030101010101" pitchFamily="2" charset="-122"/>
                <a:ea typeface="宋体" panose="02010600030101010101" pitchFamily="2" charset="-122"/>
              </a:endParaRPr>
            </a:p>
            <a:p>
              <a:pPr>
                <a:spcBef>
                  <a:spcPts val="3000"/>
                </a:spcBef>
              </a:pPr>
              <a:r>
                <a:rPr lang="zh-CN" altLang="en-US" sz="1600" dirty="0">
                  <a:latin typeface="宋体" panose="02010600030101010101" pitchFamily="2" charset="-122"/>
                  <a:ea typeface="宋体" panose="02010600030101010101" pitchFamily="2" charset="-122"/>
                </a:rPr>
                <a:t>如飓风、暴雨</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致洪涝</a:t>
              </a:r>
              <a:r>
                <a:rPr lang="en-US" altLang="zh-CN" sz="1600" dirty="0">
                  <a:latin typeface="宋体" panose="02010600030101010101" pitchFamily="2" charset="-122"/>
                  <a:ea typeface="宋体" panose="02010600030101010101" pitchFamily="2" charset="-122"/>
                </a:rPr>
                <a:t>)</a:t>
              </a:r>
            </a:p>
          </p:txBody>
        </p:sp>
        <p:sp>
          <p:nvSpPr>
            <p:cNvPr id="19" name="文本框 18">
              <a:extLst>
                <a:ext uri="{FF2B5EF4-FFF2-40B4-BE49-F238E27FC236}">
                  <a16:creationId xmlns:a16="http://schemas.microsoft.com/office/drawing/2014/main" id="{A74766DF-368B-4A56-8FED-270306663E86}"/>
                </a:ext>
              </a:extLst>
            </p:cNvPr>
            <p:cNvSpPr txBox="1"/>
            <p:nvPr/>
          </p:nvSpPr>
          <p:spPr>
            <a:xfrm>
              <a:off x="5595962" y="2917439"/>
              <a:ext cx="1224782" cy="584775"/>
            </a:xfrm>
            <a:prstGeom prst="rect">
              <a:avLst/>
            </a:prstGeom>
            <a:noFill/>
          </p:spPr>
          <p:txBody>
            <a:bodyPr wrap="square" rtlCol="0">
              <a:spAutoFit/>
            </a:bodyPr>
            <a:lstStyle/>
            <a:p>
              <a:pPr>
                <a:spcBef>
                  <a:spcPts val="3000"/>
                </a:spcBef>
              </a:pPr>
              <a:r>
                <a:rPr lang="zh-CN" altLang="en-US" sz="1600" dirty="0">
                  <a:latin typeface="宋体" panose="02010600030101010101" pitchFamily="2" charset="-122"/>
                  <a:ea typeface="宋体" panose="02010600030101010101" pitchFamily="2" charset="-122"/>
                </a:rPr>
                <a:t>地震、海啸等</a:t>
              </a:r>
              <a:endParaRPr lang="en-US" altLang="zh-CN" sz="1600" dirty="0">
                <a:latin typeface="宋体" panose="02010600030101010101" pitchFamily="2" charset="-122"/>
                <a:ea typeface="宋体" panose="02010600030101010101" pitchFamily="2" charset="-122"/>
              </a:endParaRPr>
            </a:p>
          </p:txBody>
        </p:sp>
      </p:grpSp>
    </p:spTree>
    <p:extLst>
      <p:ext uri="{BB962C8B-B14F-4D97-AF65-F5344CB8AC3E}">
        <p14:creationId xmlns:p14="http://schemas.microsoft.com/office/powerpoint/2010/main" val="3676367659"/>
      </p:ext>
    </p:extLst>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813AB6-0F14-4058-BA7E-C810CE9AA258}"/>
              </a:ext>
            </a:extLst>
          </p:cNvPr>
          <p:cNvSpPr>
            <a:spLocks noGrp="1"/>
          </p:cNvSpPr>
          <p:nvPr>
            <p:ph type="dt" sz="half" idx="10"/>
          </p:nvPr>
        </p:nvSpPr>
        <p:spPr/>
        <p:txBody>
          <a:bodyPr/>
          <a:lstStyle/>
          <a:p>
            <a:r>
              <a:rPr lang="en-US" altLang="zh-CN"/>
              <a:t>2021/10/20</a:t>
            </a:r>
            <a:endParaRPr lang="zh-CN" altLang="en-US"/>
          </a:p>
        </p:txBody>
      </p:sp>
      <p:sp>
        <p:nvSpPr>
          <p:cNvPr id="3" name="页脚占位符 2">
            <a:extLst>
              <a:ext uri="{FF2B5EF4-FFF2-40B4-BE49-F238E27FC236}">
                <a16:creationId xmlns:a16="http://schemas.microsoft.com/office/drawing/2014/main" id="{421B908B-C65E-428E-90CD-09AEC3133544}"/>
              </a:ext>
            </a:extLst>
          </p:cNvPr>
          <p:cNvSpPr>
            <a:spLocks noGrp="1"/>
          </p:cNvSpPr>
          <p:nvPr>
            <p:ph type="ftr" sz="quarter" idx="11"/>
          </p:nvPr>
        </p:nvSpPr>
        <p:spPr/>
        <p:txBody>
          <a:bodyPr/>
          <a:lstStyle/>
          <a:p>
            <a:r>
              <a:rPr lang="zh-CN" altLang="en-US"/>
              <a:t>吴成诚</a:t>
            </a:r>
          </a:p>
        </p:txBody>
      </p:sp>
      <p:sp>
        <p:nvSpPr>
          <p:cNvPr id="4" name="灯片编号占位符 3">
            <a:extLst>
              <a:ext uri="{FF2B5EF4-FFF2-40B4-BE49-F238E27FC236}">
                <a16:creationId xmlns:a16="http://schemas.microsoft.com/office/drawing/2014/main" id="{5B254E57-8A5A-40FD-852D-65397C0E897D}"/>
              </a:ext>
            </a:extLst>
          </p:cNvPr>
          <p:cNvSpPr>
            <a:spLocks noGrp="1"/>
          </p:cNvSpPr>
          <p:nvPr>
            <p:ph type="sldNum" sz="quarter" idx="12"/>
          </p:nvPr>
        </p:nvSpPr>
        <p:spPr/>
        <p:txBody>
          <a:bodyPr/>
          <a:lstStyle/>
          <a:p>
            <a:fld id="{142560FF-31B5-47AC-BEE7-BE50626B527A}" type="slidenum">
              <a:rPr lang="zh-CN" altLang="en-US" smtClean="0"/>
              <a:t>6</a:t>
            </a:fld>
            <a:endParaRPr lang="zh-CN" altLang="en-US"/>
          </a:p>
        </p:txBody>
      </p:sp>
      <p:sp>
        <p:nvSpPr>
          <p:cNvPr id="7" name="矩形: 圆角 6">
            <a:extLst>
              <a:ext uri="{FF2B5EF4-FFF2-40B4-BE49-F238E27FC236}">
                <a16:creationId xmlns:a16="http://schemas.microsoft.com/office/drawing/2014/main" id="{C1A91F00-5683-4DA2-BFA9-F4181F982249}"/>
              </a:ext>
            </a:extLst>
          </p:cNvPr>
          <p:cNvSpPr/>
          <p:nvPr/>
        </p:nvSpPr>
        <p:spPr>
          <a:xfrm>
            <a:off x="260985" y="1953258"/>
            <a:ext cx="1120775" cy="331471"/>
          </a:xfrm>
          <a:prstGeom prst="roundRect">
            <a:avLst>
              <a:gd name="adj" fmla="val 41166"/>
            </a:avLst>
          </a:prstGeom>
          <a:solidFill>
            <a:srgbClr val="0755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9E4701BA-D2A4-4707-9DF7-8B2367424A5F}"/>
              </a:ext>
            </a:extLst>
          </p:cNvPr>
          <p:cNvSpPr txBox="1"/>
          <p:nvPr/>
        </p:nvSpPr>
        <p:spPr>
          <a:xfrm>
            <a:off x="228599" y="1033670"/>
            <a:ext cx="2219399" cy="3699859"/>
          </a:xfrm>
          <a:prstGeom prst="rect">
            <a:avLst/>
          </a:prstGeom>
          <a:noFill/>
        </p:spPr>
        <p:txBody>
          <a:bodyPr wrap="square" rtlCol="0">
            <a:spAutoFit/>
          </a:bodyPr>
          <a:lstStyle/>
          <a:p>
            <a:pPr>
              <a:lnSpc>
                <a:spcPct val="125000"/>
              </a:lnSpc>
              <a:spcAft>
                <a:spcPts val="300"/>
              </a:spcAft>
            </a:pPr>
            <a:r>
              <a:rPr lang="en-US" altLang="zh-CN" dirty="0">
                <a:solidFill>
                  <a:schemeClr val="accent1">
                    <a:lumMod val="75000"/>
                  </a:schemeClr>
                </a:solidFill>
                <a:latin typeface="微软雅黑" panose="020B0503020204020204" pitchFamily="34" charset="-122"/>
                <a:ea typeface="微软雅黑" panose="020B0503020204020204" pitchFamily="34" charset="-122"/>
              </a:rPr>
              <a:t>1 </a:t>
            </a:r>
            <a:r>
              <a:rPr lang="zh-CN" altLang="en-US" dirty="0">
                <a:solidFill>
                  <a:schemeClr val="accent1">
                    <a:lumMod val="75000"/>
                  </a:schemeClr>
                </a:solidFill>
                <a:latin typeface="微软雅黑" panose="020B0503020204020204" pitchFamily="34" charset="-122"/>
                <a:ea typeface="微软雅黑" panose="020B0503020204020204" pitchFamily="34" charset="-122"/>
              </a:rPr>
              <a:t>天气风险</a:t>
            </a:r>
            <a:endParaRPr lang="en-US" altLang="zh-CN"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源自实际生产中的风险对冲需求</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bg1"/>
                </a:solidFill>
                <a:latin typeface="微软雅黑" panose="020B0503020204020204" pitchFamily="34" charset="-122"/>
                <a:ea typeface="微软雅黑" panose="020B0503020204020204" pitchFamily="34" charset="-122"/>
              </a:rPr>
              <a:t>概念界定</a:t>
            </a:r>
            <a:endParaRPr lang="en-US" altLang="zh-CN" sz="1300" dirty="0">
              <a:solidFill>
                <a:schemeClr val="bg1"/>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对风险管理工具的探讨</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天气衍生品市场</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2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文献研究与进展</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3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关于本篇论文</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4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关联文献</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5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进一步研究设想</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a:lnSpc>
                <a:spcPct val="125000"/>
              </a:lnSpc>
              <a:spcAft>
                <a:spcPts val="300"/>
              </a:spcAft>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6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参考文献</a:t>
            </a:r>
            <a:endPar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endParaRPr>
          </a:p>
        </p:txBody>
      </p:sp>
      <p:cxnSp>
        <p:nvCxnSpPr>
          <p:cNvPr id="9" name="直接连接符 8">
            <a:extLst>
              <a:ext uri="{FF2B5EF4-FFF2-40B4-BE49-F238E27FC236}">
                <a16:creationId xmlns:a16="http://schemas.microsoft.com/office/drawing/2014/main" id="{C3C43078-9CF8-41E5-B193-A4C9F3450725}"/>
              </a:ext>
            </a:extLst>
          </p:cNvPr>
          <p:cNvCxnSpPr>
            <a:cxnSpLocks/>
          </p:cNvCxnSpPr>
          <p:nvPr/>
        </p:nvCxnSpPr>
        <p:spPr>
          <a:xfrm>
            <a:off x="2448000" y="1080000"/>
            <a:ext cx="0" cy="471267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53FA9C3-E26F-4F14-8D64-FF51EAFE94F1}"/>
              </a:ext>
            </a:extLst>
          </p:cNvPr>
          <p:cNvSpPr txBox="1"/>
          <p:nvPr/>
        </p:nvSpPr>
        <p:spPr>
          <a:xfrm>
            <a:off x="2771480" y="1033670"/>
            <a:ext cx="8135332" cy="523220"/>
          </a:xfrm>
          <a:prstGeom prst="rect">
            <a:avLst/>
          </a:prstGeom>
          <a:noFill/>
        </p:spPr>
        <p:txBody>
          <a:bodyPr wrap="square" rtlCol="0">
            <a:spAutoFit/>
          </a:bodyPr>
          <a:lstStyle/>
          <a:p>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1.2  </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概念界定</a:t>
            </a:r>
          </a:p>
        </p:txBody>
      </p:sp>
      <p:sp>
        <p:nvSpPr>
          <p:cNvPr id="11" name="文本框 10">
            <a:extLst>
              <a:ext uri="{FF2B5EF4-FFF2-40B4-BE49-F238E27FC236}">
                <a16:creationId xmlns:a16="http://schemas.microsoft.com/office/drawing/2014/main" id="{D046ED31-6A59-48D8-8C98-066B4BC7D4E5}"/>
              </a:ext>
            </a:extLst>
          </p:cNvPr>
          <p:cNvSpPr txBox="1"/>
          <p:nvPr/>
        </p:nvSpPr>
        <p:spPr>
          <a:xfrm>
            <a:off x="2903456" y="1851439"/>
            <a:ext cx="8785780" cy="2769989"/>
          </a:xfrm>
          <a:prstGeom prst="rect">
            <a:avLst/>
          </a:prstGeom>
          <a:noFill/>
        </p:spPr>
        <p:txBody>
          <a:bodyPr wrap="square" rtlCol="0">
            <a:spAutoFit/>
          </a:bodyPr>
          <a:lstStyle/>
          <a:p>
            <a:pPr marL="285750" indent="-285750">
              <a:spcBef>
                <a:spcPts val="1200"/>
              </a:spcBef>
              <a:spcAft>
                <a:spcPts val="600"/>
              </a:spcAft>
              <a:buFont typeface="Arial" panose="020B0604020202020204" pitchFamily="34" charset="0"/>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天气风险（</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Weatehr</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Risk</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）和巨灾风险（</a:t>
            </a:r>
            <a:r>
              <a:rPr lang="en-US" altLang="zh-CN" dirty="0">
                <a:latin typeface="Times New Roman" panose="02020603050405020304" pitchFamily="18" charset="0"/>
                <a:ea typeface="黑体" panose="02010609060101010101" pitchFamily="49" charset="-122"/>
                <a:cs typeface="Times New Roman" panose="02020603050405020304" pitchFamily="18" charset="0"/>
              </a:rPr>
              <a:t>Catastrophe Risk</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buFont typeface="Wingdings" panose="05000000000000000000" pitchFamily="2" charset="2"/>
              <a:buChar char=""/>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持续时间</a:t>
            </a:r>
            <a:endParaRPr lang="en-US" altLang="zh-CN" b="1"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强度</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频率</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spcBef>
                <a:spcPts val="1200"/>
              </a:spcBef>
              <a:spcAft>
                <a:spcPts val="600"/>
              </a:spcAft>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巨灾风险 ，“低频率</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高强度”</a:t>
            </a:r>
            <a:br>
              <a:rPr lang="en-US" altLang="zh-CN" dirty="0">
                <a:latin typeface="Times New Roman" panose="02020603050405020304" pitchFamily="18" charset="0"/>
                <a:ea typeface="黑体" panose="02010609060101010101" pitchFamily="49" charset="-122"/>
                <a:cs typeface="Times New Roman" panose="02020603050405020304" pitchFamily="18" charset="0"/>
              </a:rPr>
            </a:br>
            <a:r>
              <a:rPr lang="zh-CN" altLang="en-US" dirty="0">
                <a:latin typeface="Times New Roman" panose="02020603050405020304" pitchFamily="18" charset="0"/>
                <a:ea typeface="黑体" panose="02010609060101010101" pitchFamily="49" charset="-122"/>
                <a:cs typeface="Times New Roman" panose="02020603050405020304" pitchFamily="18" charset="0"/>
              </a:rPr>
              <a:t>区域性气候反常，“高频率</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低强度”</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spcBef>
                <a:spcPts val="1200"/>
              </a:spcBef>
              <a:spcAft>
                <a:spcPts val="600"/>
              </a:spcAft>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这里研究的天气风险特指</a:t>
            </a:r>
            <a:r>
              <a:rPr lang="zh-CN" altLang="en-US" u="sng" dirty="0">
                <a:latin typeface="Times New Roman" panose="02020603050405020304" pitchFamily="18" charset="0"/>
                <a:ea typeface="黑体" panose="02010609060101010101" pitchFamily="49" charset="-122"/>
                <a:cs typeface="Times New Roman" panose="02020603050405020304" pitchFamily="18" charset="0"/>
              </a:rPr>
              <a:t>区域性气候反常风险</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，关注天气的累积影响对实际经济生产生活造成的威胁</a:t>
            </a:r>
          </a:p>
        </p:txBody>
      </p:sp>
    </p:spTree>
    <p:extLst>
      <p:ext uri="{BB962C8B-B14F-4D97-AF65-F5344CB8AC3E}">
        <p14:creationId xmlns:p14="http://schemas.microsoft.com/office/powerpoint/2010/main" val="2819039202"/>
      </p:ext>
    </p:extLst>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813AB6-0F14-4058-BA7E-C810CE9AA258}"/>
              </a:ext>
            </a:extLst>
          </p:cNvPr>
          <p:cNvSpPr>
            <a:spLocks noGrp="1"/>
          </p:cNvSpPr>
          <p:nvPr>
            <p:ph type="dt" sz="half" idx="10"/>
          </p:nvPr>
        </p:nvSpPr>
        <p:spPr/>
        <p:txBody>
          <a:bodyPr/>
          <a:lstStyle/>
          <a:p>
            <a:r>
              <a:rPr lang="en-US" altLang="zh-CN"/>
              <a:t>2021/10/20</a:t>
            </a:r>
            <a:endParaRPr lang="zh-CN" altLang="en-US"/>
          </a:p>
        </p:txBody>
      </p:sp>
      <p:sp>
        <p:nvSpPr>
          <p:cNvPr id="3" name="页脚占位符 2">
            <a:extLst>
              <a:ext uri="{FF2B5EF4-FFF2-40B4-BE49-F238E27FC236}">
                <a16:creationId xmlns:a16="http://schemas.microsoft.com/office/drawing/2014/main" id="{421B908B-C65E-428E-90CD-09AEC3133544}"/>
              </a:ext>
            </a:extLst>
          </p:cNvPr>
          <p:cNvSpPr>
            <a:spLocks noGrp="1"/>
          </p:cNvSpPr>
          <p:nvPr>
            <p:ph type="ftr" sz="quarter" idx="11"/>
          </p:nvPr>
        </p:nvSpPr>
        <p:spPr/>
        <p:txBody>
          <a:bodyPr/>
          <a:lstStyle/>
          <a:p>
            <a:r>
              <a:rPr lang="zh-CN" altLang="en-US"/>
              <a:t>吴成诚</a:t>
            </a:r>
          </a:p>
        </p:txBody>
      </p:sp>
      <p:sp>
        <p:nvSpPr>
          <p:cNvPr id="4" name="灯片编号占位符 3">
            <a:extLst>
              <a:ext uri="{FF2B5EF4-FFF2-40B4-BE49-F238E27FC236}">
                <a16:creationId xmlns:a16="http://schemas.microsoft.com/office/drawing/2014/main" id="{5B254E57-8A5A-40FD-852D-65397C0E897D}"/>
              </a:ext>
            </a:extLst>
          </p:cNvPr>
          <p:cNvSpPr>
            <a:spLocks noGrp="1"/>
          </p:cNvSpPr>
          <p:nvPr>
            <p:ph type="sldNum" sz="quarter" idx="12"/>
          </p:nvPr>
        </p:nvSpPr>
        <p:spPr/>
        <p:txBody>
          <a:bodyPr/>
          <a:lstStyle/>
          <a:p>
            <a:fld id="{142560FF-31B5-47AC-BEE7-BE50626B527A}" type="slidenum">
              <a:rPr lang="zh-CN" altLang="en-US" smtClean="0"/>
              <a:t>7</a:t>
            </a:fld>
            <a:endParaRPr lang="zh-CN" altLang="en-US"/>
          </a:p>
        </p:txBody>
      </p:sp>
      <p:sp>
        <p:nvSpPr>
          <p:cNvPr id="7" name="矩形: 圆角 6">
            <a:extLst>
              <a:ext uri="{FF2B5EF4-FFF2-40B4-BE49-F238E27FC236}">
                <a16:creationId xmlns:a16="http://schemas.microsoft.com/office/drawing/2014/main" id="{C1A91F00-5683-4DA2-BFA9-F4181F982249}"/>
              </a:ext>
            </a:extLst>
          </p:cNvPr>
          <p:cNvSpPr/>
          <p:nvPr/>
        </p:nvSpPr>
        <p:spPr>
          <a:xfrm>
            <a:off x="260985" y="2237738"/>
            <a:ext cx="2091055" cy="331471"/>
          </a:xfrm>
          <a:prstGeom prst="roundRect">
            <a:avLst>
              <a:gd name="adj" fmla="val 41166"/>
            </a:avLst>
          </a:prstGeom>
          <a:solidFill>
            <a:srgbClr val="0755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9E4701BA-D2A4-4707-9DF7-8B2367424A5F}"/>
              </a:ext>
            </a:extLst>
          </p:cNvPr>
          <p:cNvSpPr txBox="1"/>
          <p:nvPr/>
        </p:nvSpPr>
        <p:spPr>
          <a:xfrm>
            <a:off x="228599" y="1033670"/>
            <a:ext cx="2219399" cy="3699859"/>
          </a:xfrm>
          <a:prstGeom prst="rect">
            <a:avLst/>
          </a:prstGeom>
          <a:noFill/>
        </p:spPr>
        <p:txBody>
          <a:bodyPr wrap="square" rtlCol="0">
            <a:spAutoFit/>
          </a:bodyPr>
          <a:lstStyle/>
          <a:p>
            <a:pPr>
              <a:lnSpc>
                <a:spcPct val="125000"/>
              </a:lnSpc>
              <a:spcAft>
                <a:spcPts val="300"/>
              </a:spcAft>
            </a:pPr>
            <a:r>
              <a:rPr lang="en-US" altLang="zh-CN" dirty="0">
                <a:solidFill>
                  <a:schemeClr val="accent1">
                    <a:lumMod val="75000"/>
                  </a:schemeClr>
                </a:solidFill>
                <a:latin typeface="微软雅黑" panose="020B0503020204020204" pitchFamily="34" charset="-122"/>
                <a:ea typeface="微软雅黑" panose="020B0503020204020204" pitchFamily="34" charset="-122"/>
              </a:rPr>
              <a:t>1 </a:t>
            </a:r>
            <a:r>
              <a:rPr lang="zh-CN" altLang="en-US" dirty="0">
                <a:solidFill>
                  <a:schemeClr val="accent1">
                    <a:lumMod val="75000"/>
                  </a:schemeClr>
                </a:solidFill>
                <a:latin typeface="微软雅黑" panose="020B0503020204020204" pitchFamily="34" charset="-122"/>
                <a:ea typeface="微软雅黑" panose="020B0503020204020204" pitchFamily="34" charset="-122"/>
              </a:rPr>
              <a:t>天气风险</a:t>
            </a:r>
            <a:endParaRPr lang="en-US" altLang="zh-CN"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源自实际生产中的风险对冲需求</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概念界定</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bg1"/>
                </a:solidFill>
                <a:latin typeface="微软雅黑" panose="020B0503020204020204" pitchFamily="34" charset="-122"/>
                <a:ea typeface="微软雅黑" panose="020B0503020204020204" pitchFamily="34" charset="-122"/>
              </a:rPr>
              <a:t>对风险管理工具的探讨</a:t>
            </a:r>
            <a:endParaRPr lang="en-US" altLang="zh-CN" sz="1300" dirty="0">
              <a:solidFill>
                <a:schemeClr val="bg1"/>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天气衍生品市场</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2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文献研究与进展</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3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关于本篇论文</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4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关联文献</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5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进一步研究设想</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a:lnSpc>
                <a:spcPct val="125000"/>
              </a:lnSpc>
              <a:spcAft>
                <a:spcPts val="300"/>
              </a:spcAft>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6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参考文献</a:t>
            </a:r>
            <a:endPar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endParaRPr>
          </a:p>
        </p:txBody>
      </p:sp>
      <p:cxnSp>
        <p:nvCxnSpPr>
          <p:cNvPr id="9" name="直接连接符 8">
            <a:extLst>
              <a:ext uri="{FF2B5EF4-FFF2-40B4-BE49-F238E27FC236}">
                <a16:creationId xmlns:a16="http://schemas.microsoft.com/office/drawing/2014/main" id="{C3C43078-9CF8-41E5-B193-A4C9F3450725}"/>
              </a:ext>
            </a:extLst>
          </p:cNvPr>
          <p:cNvCxnSpPr>
            <a:cxnSpLocks/>
          </p:cNvCxnSpPr>
          <p:nvPr/>
        </p:nvCxnSpPr>
        <p:spPr>
          <a:xfrm>
            <a:off x="2448000" y="1080000"/>
            <a:ext cx="0" cy="471267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53FA9C3-E26F-4F14-8D64-FF51EAFE94F1}"/>
              </a:ext>
            </a:extLst>
          </p:cNvPr>
          <p:cNvSpPr txBox="1"/>
          <p:nvPr/>
        </p:nvSpPr>
        <p:spPr>
          <a:xfrm>
            <a:off x="2771480" y="1033670"/>
            <a:ext cx="8135332" cy="523220"/>
          </a:xfrm>
          <a:prstGeom prst="rect">
            <a:avLst/>
          </a:prstGeom>
          <a:noFill/>
        </p:spPr>
        <p:txBody>
          <a:bodyPr wrap="square" rtlCol="0">
            <a:spAutoFit/>
          </a:bodyPr>
          <a:lstStyle/>
          <a:p>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1.3  </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对风险管理工具的探讨</a:t>
            </a:r>
          </a:p>
        </p:txBody>
      </p:sp>
      <p:sp>
        <p:nvSpPr>
          <p:cNvPr id="11" name="文本框 10">
            <a:extLst>
              <a:ext uri="{FF2B5EF4-FFF2-40B4-BE49-F238E27FC236}">
                <a16:creationId xmlns:a16="http://schemas.microsoft.com/office/drawing/2014/main" id="{D046ED31-6A59-48D8-8C98-066B4BC7D4E5}"/>
              </a:ext>
            </a:extLst>
          </p:cNvPr>
          <p:cNvSpPr txBox="1"/>
          <p:nvPr/>
        </p:nvSpPr>
        <p:spPr>
          <a:xfrm>
            <a:off x="2903456" y="1851439"/>
            <a:ext cx="8785780" cy="3046988"/>
          </a:xfrm>
          <a:prstGeom prst="rect">
            <a:avLst/>
          </a:prstGeom>
          <a:noFill/>
        </p:spPr>
        <p:txBody>
          <a:bodyPr wrap="square" rtlCol="0">
            <a:spAutoFit/>
          </a:bodyPr>
          <a:lstStyle/>
          <a:p>
            <a:pPr marL="285750" indent="-285750">
              <a:spcBef>
                <a:spcPts val="1200"/>
              </a:spcBef>
              <a:spcAft>
                <a:spcPts val="600"/>
              </a:spcAft>
              <a:buFont typeface="Arial" panose="020B0604020202020204" pitchFamily="34" charset="0"/>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以农业风险管理为例</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传统的损失赔偿型保险 </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指数型保险</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spcBef>
                <a:spcPts val="1200"/>
              </a:spcBef>
              <a:spcAft>
                <a:spcPts val="600"/>
              </a:spcAft>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保险在这个问题上是否具有</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效率</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和风控</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优势</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br>
              <a:rPr lang="en-US" altLang="zh-CN" dirty="0">
                <a:latin typeface="Times New Roman" panose="02020603050405020304" pitchFamily="18" charset="0"/>
                <a:ea typeface="黑体" panose="02010609060101010101" pitchFamily="49" charset="-122"/>
                <a:cs typeface="Times New Roman" panose="02020603050405020304" pitchFamily="18" charset="0"/>
              </a:rPr>
            </a:br>
            <a:r>
              <a:rPr lang="zh-CN" altLang="en-US" dirty="0">
                <a:latin typeface="Times New Roman" panose="02020603050405020304" pitchFamily="18" charset="0"/>
                <a:ea typeface="黑体" panose="02010609060101010101" pitchFamily="49" charset="-122"/>
                <a:cs typeface="Times New Roman" panose="02020603050405020304" pitchFamily="18" charset="0"/>
              </a:rPr>
              <a:t>卖方</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实际风险承担者</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视角</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风险分散原理                       </a:t>
            </a:r>
            <a:r>
              <a:rPr lang="en-US" altLang="zh-CN" b="1" dirty="0">
                <a:solidFill>
                  <a:srgbClr val="0058A0"/>
                </a:solidFill>
                <a:latin typeface="Times New Roman" panose="02020603050405020304" pitchFamily="18" charset="0"/>
                <a:ea typeface="黑体" panose="02010609060101010101" pitchFamily="49" charset="-122"/>
                <a:cs typeface="Times New Roman" panose="02020603050405020304" pitchFamily="18" charset="0"/>
              </a:rPr>
              <a:t>V.S.</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a:latin typeface="Times New Roman" panose="02020603050405020304" pitchFamily="18" charset="0"/>
                <a:ea typeface="黑体" panose="02010609060101010101" pitchFamily="49" charset="-122"/>
                <a:cs typeface="Times New Roman" panose="02020603050405020304" pitchFamily="18" charset="0"/>
              </a:rPr>
              <a:t>“高频低强度”，区域性赔付事件</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风险分散，保单池充足率   </a:t>
            </a:r>
            <a:r>
              <a:rPr lang="en-US" altLang="zh-CN" b="1" dirty="0">
                <a:solidFill>
                  <a:srgbClr val="0058A0"/>
                </a:solidFill>
                <a:latin typeface="Times New Roman" panose="02020603050405020304" pitchFamily="18" charset="0"/>
                <a:ea typeface="黑体" panose="02010609060101010101" pitchFamily="49" charset="-122"/>
                <a:cs typeface="Times New Roman" panose="02020603050405020304" pitchFamily="18" charset="0"/>
              </a:rPr>
              <a:t>V.S.   </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多样化、个性化的对冲需求</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损失赔偿原则                       </a:t>
            </a:r>
            <a:r>
              <a:rPr lang="en-US" altLang="zh-CN" b="1" dirty="0">
                <a:solidFill>
                  <a:srgbClr val="0058A0"/>
                </a:solidFill>
                <a:latin typeface="Times New Roman" panose="02020603050405020304" pitchFamily="18" charset="0"/>
                <a:ea typeface="黑体" panose="02010609060101010101" pitchFamily="49" charset="-122"/>
                <a:cs typeface="Times New Roman" panose="02020603050405020304" pitchFamily="18" charset="0"/>
              </a:rPr>
              <a:t>V.S.   </a:t>
            </a:r>
            <a:r>
              <a:rPr lang="zh-CN" altLang="en-US" dirty="0">
                <a:latin typeface="Times New Roman" panose="02020603050405020304" pitchFamily="18" charset="0"/>
                <a:ea typeface="黑体" panose="02010609060101010101" pitchFamily="49" charset="-122"/>
                <a:cs typeface="Times New Roman" panose="02020603050405020304" pitchFamily="18" charset="0"/>
              </a:rPr>
              <a:t>不同实体对同一气象事件的利弊不同</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spcBef>
                <a:spcPts val="1200"/>
              </a:spcBef>
              <a:spcAft>
                <a:spcPts val="600"/>
              </a:spcAft>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保险可以保巨灾，但未必适合管理</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区域性</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天气风险</a:t>
            </a:r>
          </a:p>
        </p:txBody>
      </p:sp>
    </p:spTree>
    <p:extLst>
      <p:ext uri="{BB962C8B-B14F-4D97-AF65-F5344CB8AC3E}">
        <p14:creationId xmlns:p14="http://schemas.microsoft.com/office/powerpoint/2010/main" val="3405783248"/>
      </p:ext>
    </p:extLst>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813AB6-0F14-4058-BA7E-C810CE9AA258}"/>
              </a:ext>
            </a:extLst>
          </p:cNvPr>
          <p:cNvSpPr>
            <a:spLocks noGrp="1"/>
          </p:cNvSpPr>
          <p:nvPr>
            <p:ph type="dt" sz="half" idx="10"/>
          </p:nvPr>
        </p:nvSpPr>
        <p:spPr/>
        <p:txBody>
          <a:bodyPr/>
          <a:lstStyle/>
          <a:p>
            <a:r>
              <a:rPr lang="en-US" altLang="zh-CN"/>
              <a:t>2021/10/20</a:t>
            </a:r>
            <a:endParaRPr lang="zh-CN" altLang="en-US"/>
          </a:p>
        </p:txBody>
      </p:sp>
      <p:sp>
        <p:nvSpPr>
          <p:cNvPr id="3" name="页脚占位符 2">
            <a:extLst>
              <a:ext uri="{FF2B5EF4-FFF2-40B4-BE49-F238E27FC236}">
                <a16:creationId xmlns:a16="http://schemas.microsoft.com/office/drawing/2014/main" id="{421B908B-C65E-428E-90CD-09AEC3133544}"/>
              </a:ext>
            </a:extLst>
          </p:cNvPr>
          <p:cNvSpPr>
            <a:spLocks noGrp="1"/>
          </p:cNvSpPr>
          <p:nvPr>
            <p:ph type="ftr" sz="quarter" idx="11"/>
          </p:nvPr>
        </p:nvSpPr>
        <p:spPr/>
        <p:txBody>
          <a:bodyPr/>
          <a:lstStyle/>
          <a:p>
            <a:r>
              <a:rPr lang="zh-CN" altLang="en-US"/>
              <a:t>吴成诚</a:t>
            </a:r>
          </a:p>
        </p:txBody>
      </p:sp>
      <p:sp>
        <p:nvSpPr>
          <p:cNvPr id="4" name="灯片编号占位符 3">
            <a:extLst>
              <a:ext uri="{FF2B5EF4-FFF2-40B4-BE49-F238E27FC236}">
                <a16:creationId xmlns:a16="http://schemas.microsoft.com/office/drawing/2014/main" id="{5B254E57-8A5A-40FD-852D-65397C0E897D}"/>
              </a:ext>
            </a:extLst>
          </p:cNvPr>
          <p:cNvSpPr>
            <a:spLocks noGrp="1"/>
          </p:cNvSpPr>
          <p:nvPr>
            <p:ph type="sldNum" sz="quarter" idx="12"/>
          </p:nvPr>
        </p:nvSpPr>
        <p:spPr/>
        <p:txBody>
          <a:bodyPr/>
          <a:lstStyle/>
          <a:p>
            <a:fld id="{142560FF-31B5-47AC-BEE7-BE50626B527A}" type="slidenum">
              <a:rPr lang="zh-CN" altLang="en-US" smtClean="0"/>
              <a:t>8</a:t>
            </a:fld>
            <a:endParaRPr lang="zh-CN" altLang="en-US"/>
          </a:p>
        </p:txBody>
      </p:sp>
      <p:cxnSp>
        <p:nvCxnSpPr>
          <p:cNvPr id="9" name="直接连接符 8">
            <a:extLst>
              <a:ext uri="{FF2B5EF4-FFF2-40B4-BE49-F238E27FC236}">
                <a16:creationId xmlns:a16="http://schemas.microsoft.com/office/drawing/2014/main" id="{C3C43078-9CF8-41E5-B193-A4C9F3450725}"/>
              </a:ext>
            </a:extLst>
          </p:cNvPr>
          <p:cNvCxnSpPr>
            <a:cxnSpLocks/>
          </p:cNvCxnSpPr>
          <p:nvPr/>
        </p:nvCxnSpPr>
        <p:spPr>
          <a:xfrm>
            <a:off x="2448000" y="1080000"/>
            <a:ext cx="0" cy="471267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53FA9C3-E26F-4F14-8D64-FF51EAFE94F1}"/>
              </a:ext>
            </a:extLst>
          </p:cNvPr>
          <p:cNvSpPr txBox="1"/>
          <p:nvPr/>
        </p:nvSpPr>
        <p:spPr>
          <a:xfrm>
            <a:off x="2771480" y="1033670"/>
            <a:ext cx="8135332" cy="523220"/>
          </a:xfrm>
          <a:prstGeom prst="rect">
            <a:avLst/>
          </a:prstGeom>
          <a:noFill/>
        </p:spPr>
        <p:txBody>
          <a:bodyPr wrap="square" rtlCol="0">
            <a:spAutoFit/>
          </a:bodyPr>
          <a:lstStyle/>
          <a:p>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1.4  </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天气衍生品市场</a:t>
            </a:r>
          </a:p>
        </p:txBody>
      </p:sp>
      <p:sp>
        <p:nvSpPr>
          <p:cNvPr id="11" name="文本框 10">
            <a:extLst>
              <a:ext uri="{FF2B5EF4-FFF2-40B4-BE49-F238E27FC236}">
                <a16:creationId xmlns:a16="http://schemas.microsoft.com/office/drawing/2014/main" id="{D046ED31-6A59-48D8-8C98-066B4BC7D4E5}"/>
              </a:ext>
            </a:extLst>
          </p:cNvPr>
          <p:cNvSpPr txBox="1"/>
          <p:nvPr/>
        </p:nvSpPr>
        <p:spPr>
          <a:xfrm>
            <a:off x="2903456" y="1851439"/>
            <a:ext cx="8785780" cy="2339102"/>
          </a:xfrm>
          <a:prstGeom prst="rect">
            <a:avLst/>
          </a:prstGeom>
          <a:noFill/>
        </p:spPr>
        <p:txBody>
          <a:bodyPr wrap="square" rtlCol="0">
            <a:spAutoFit/>
          </a:bodyPr>
          <a:lstStyle/>
          <a:p>
            <a:pPr marL="285750" indent="-285750">
              <a:spcBef>
                <a:spcPts val="1200"/>
              </a:spcBef>
              <a:spcAft>
                <a:spcPts val="600"/>
              </a:spcAft>
              <a:buFont typeface="Arial" panose="020B0604020202020204" pitchFamily="34" charset="0"/>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为什么走向衍生品市场？  </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体量、参与者  </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灵活性  </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天气风险与金融风险的低相关 </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spcBef>
                <a:spcPts val="1200"/>
              </a:spcBef>
              <a:spcAft>
                <a:spcPts val="600"/>
              </a:spcAft>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主要产品 </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buFont typeface="Wingdings" panose="05000000000000000000" pitchFamily="2" charset="2"/>
              <a:buChar char=""/>
            </a:pPr>
            <a:r>
              <a:rPr lang="en-US" altLang="zh-CN" dirty="0">
                <a:latin typeface="Times New Roman" panose="02020603050405020304" pitchFamily="18" charset="0"/>
                <a:ea typeface="黑体" panose="02010609060101010101" pitchFamily="49" charset="-122"/>
                <a:cs typeface="Times New Roman" panose="02020603050405020304" pitchFamily="18" charset="0"/>
              </a:rPr>
              <a:t>Futures</a:t>
            </a:r>
          </a:p>
          <a:p>
            <a:pPr marL="742950" lvl="1" indent="-285750">
              <a:buFont typeface="Wingdings" panose="05000000000000000000" pitchFamily="2" charset="2"/>
              <a:buChar char=""/>
            </a:pPr>
            <a:r>
              <a:rPr lang="en-US" altLang="zh-CN" dirty="0">
                <a:latin typeface="Times New Roman" panose="02020603050405020304" pitchFamily="18" charset="0"/>
                <a:ea typeface="黑体" panose="02010609060101010101" pitchFamily="49" charset="-122"/>
                <a:cs typeface="Times New Roman" panose="02020603050405020304" pitchFamily="18" charset="0"/>
              </a:rPr>
              <a:t>Swaps, Call Options &amp; Put Options, Collars</a:t>
            </a:r>
          </a:p>
        </p:txBody>
      </p:sp>
      <p:sp>
        <p:nvSpPr>
          <p:cNvPr id="12" name="矩形: 圆角 11">
            <a:extLst>
              <a:ext uri="{FF2B5EF4-FFF2-40B4-BE49-F238E27FC236}">
                <a16:creationId xmlns:a16="http://schemas.microsoft.com/office/drawing/2014/main" id="{47BF1127-F8C3-4B91-B665-D23E4A41580E}"/>
              </a:ext>
            </a:extLst>
          </p:cNvPr>
          <p:cNvSpPr/>
          <p:nvPr/>
        </p:nvSpPr>
        <p:spPr>
          <a:xfrm>
            <a:off x="269240" y="2526028"/>
            <a:ext cx="1569720" cy="331471"/>
          </a:xfrm>
          <a:prstGeom prst="roundRect">
            <a:avLst>
              <a:gd name="adj" fmla="val 41166"/>
            </a:avLst>
          </a:prstGeom>
          <a:solidFill>
            <a:srgbClr val="0755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F4B751F9-3D60-4EE8-A17B-F1FABD501929}"/>
              </a:ext>
            </a:extLst>
          </p:cNvPr>
          <p:cNvSpPr txBox="1"/>
          <p:nvPr/>
        </p:nvSpPr>
        <p:spPr>
          <a:xfrm>
            <a:off x="228599" y="1033670"/>
            <a:ext cx="2219399" cy="3699859"/>
          </a:xfrm>
          <a:prstGeom prst="rect">
            <a:avLst/>
          </a:prstGeom>
          <a:noFill/>
        </p:spPr>
        <p:txBody>
          <a:bodyPr wrap="square" rtlCol="0">
            <a:spAutoFit/>
          </a:bodyPr>
          <a:lstStyle/>
          <a:p>
            <a:pPr>
              <a:lnSpc>
                <a:spcPct val="125000"/>
              </a:lnSpc>
              <a:spcAft>
                <a:spcPts val="300"/>
              </a:spcAft>
            </a:pPr>
            <a:r>
              <a:rPr lang="en-US" altLang="zh-CN" dirty="0">
                <a:solidFill>
                  <a:schemeClr val="accent1">
                    <a:lumMod val="75000"/>
                  </a:schemeClr>
                </a:solidFill>
                <a:latin typeface="微软雅黑" panose="020B0503020204020204" pitchFamily="34" charset="-122"/>
                <a:ea typeface="微软雅黑" panose="020B0503020204020204" pitchFamily="34" charset="-122"/>
              </a:rPr>
              <a:t>1 </a:t>
            </a:r>
            <a:r>
              <a:rPr lang="zh-CN" altLang="en-US" dirty="0">
                <a:solidFill>
                  <a:schemeClr val="accent1">
                    <a:lumMod val="75000"/>
                  </a:schemeClr>
                </a:solidFill>
                <a:latin typeface="微软雅黑" panose="020B0503020204020204" pitchFamily="34" charset="-122"/>
                <a:ea typeface="微软雅黑" panose="020B0503020204020204" pitchFamily="34" charset="-122"/>
              </a:rPr>
              <a:t>天气风险</a:t>
            </a:r>
            <a:endParaRPr lang="en-US" altLang="zh-CN"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源自实际生产中的风险对冲需求</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概念界定</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对风险管理工具的探讨</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bg1"/>
                </a:solidFill>
                <a:latin typeface="微软雅黑" panose="020B0503020204020204" pitchFamily="34" charset="-122"/>
                <a:ea typeface="微软雅黑" panose="020B0503020204020204" pitchFamily="34" charset="-122"/>
              </a:rPr>
              <a:t>天气衍生品市场</a:t>
            </a:r>
            <a:endParaRPr lang="en-US" altLang="zh-CN" sz="1300" dirty="0">
              <a:solidFill>
                <a:schemeClr val="bg1"/>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2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文献研究与进展</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3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关于本篇论文</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4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关联文献</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5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进一步研究设想</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a:lnSpc>
                <a:spcPct val="125000"/>
              </a:lnSpc>
              <a:spcAft>
                <a:spcPts val="300"/>
              </a:spcAft>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6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参考文献</a:t>
            </a:r>
            <a:endPar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60298556"/>
      </p:ext>
    </p:extLst>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圆角 11">
            <a:extLst>
              <a:ext uri="{FF2B5EF4-FFF2-40B4-BE49-F238E27FC236}">
                <a16:creationId xmlns:a16="http://schemas.microsoft.com/office/drawing/2014/main" id="{5E86DF2C-C41A-468B-B455-9548B4CCA5A5}"/>
              </a:ext>
            </a:extLst>
          </p:cNvPr>
          <p:cNvSpPr/>
          <p:nvPr/>
        </p:nvSpPr>
        <p:spPr>
          <a:xfrm>
            <a:off x="269240" y="2526028"/>
            <a:ext cx="1569720" cy="331471"/>
          </a:xfrm>
          <a:prstGeom prst="roundRect">
            <a:avLst>
              <a:gd name="adj" fmla="val 41166"/>
            </a:avLst>
          </a:prstGeom>
          <a:solidFill>
            <a:srgbClr val="0755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a:extLst>
              <a:ext uri="{FF2B5EF4-FFF2-40B4-BE49-F238E27FC236}">
                <a16:creationId xmlns:a16="http://schemas.microsoft.com/office/drawing/2014/main" id="{E5813AB6-0F14-4058-BA7E-C810CE9AA258}"/>
              </a:ext>
            </a:extLst>
          </p:cNvPr>
          <p:cNvSpPr>
            <a:spLocks noGrp="1"/>
          </p:cNvSpPr>
          <p:nvPr>
            <p:ph type="dt" sz="half" idx="10"/>
          </p:nvPr>
        </p:nvSpPr>
        <p:spPr/>
        <p:txBody>
          <a:bodyPr/>
          <a:lstStyle/>
          <a:p>
            <a:r>
              <a:rPr lang="en-US" altLang="zh-CN"/>
              <a:t>2021/10/20</a:t>
            </a:r>
            <a:endParaRPr lang="zh-CN" altLang="en-US"/>
          </a:p>
        </p:txBody>
      </p:sp>
      <p:sp>
        <p:nvSpPr>
          <p:cNvPr id="3" name="页脚占位符 2">
            <a:extLst>
              <a:ext uri="{FF2B5EF4-FFF2-40B4-BE49-F238E27FC236}">
                <a16:creationId xmlns:a16="http://schemas.microsoft.com/office/drawing/2014/main" id="{421B908B-C65E-428E-90CD-09AEC3133544}"/>
              </a:ext>
            </a:extLst>
          </p:cNvPr>
          <p:cNvSpPr>
            <a:spLocks noGrp="1"/>
          </p:cNvSpPr>
          <p:nvPr>
            <p:ph type="ftr" sz="quarter" idx="11"/>
          </p:nvPr>
        </p:nvSpPr>
        <p:spPr/>
        <p:txBody>
          <a:bodyPr/>
          <a:lstStyle/>
          <a:p>
            <a:r>
              <a:rPr lang="zh-CN" altLang="en-US"/>
              <a:t>吴成诚</a:t>
            </a:r>
          </a:p>
        </p:txBody>
      </p:sp>
      <p:sp>
        <p:nvSpPr>
          <p:cNvPr id="4" name="灯片编号占位符 3">
            <a:extLst>
              <a:ext uri="{FF2B5EF4-FFF2-40B4-BE49-F238E27FC236}">
                <a16:creationId xmlns:a16="http://schemas.microsoft.com/office/drawing/2014/main" id="{5B254E57-8A5A-40FD-852D-65397C0E897D}"/>
              </a:ext>
            </a:extLst>
          </p:cNvPr>
          <p:cNvSpPr>
            <a:spLocks noGrp="1"/>
          </p:cNvSpPr>
          <p:nvPr>
            <p:ph type="sldNum" sz="quarter" idx="12"/>
          </p:nvPr>
        </p:nvSpPr>
        <p:spPr/>
        <p:txBody>
          <a:bodyPr/>
          <a:lstStyle/>
          <a:p>
            <a:fld id="{142560FF-31B5-47AC-BEE7-BE50626B527A}" type="slidenum">
              <a:rPr lang="zh-CN" altLang="en-US" smtClean="0"/>
              <a:t>9</a:t>
            </a:fld>
            <a:endParaRPr lang="zh-CN" altLang="en-US"/>
          </a:p>
        </p:txBody>
      </p:sp>
      <p:sp>
        <p:nvSpPr>
          <p:cNvPr id="8" name="文本框 7">
            <a:extLst>
              <a:ext uri="{FF2B5EF4-FFF2-40B4-BE49-F238E27FC236}">
                <a16:creationId xmlns:a16="http://schemas.microsoft.com/office/drawing/2014/main" id="{9E4701BA-D2A4-4707-9DF7-8B2367424A5F}"/>
              </a:ext>
            </a:extLst>
          </p:cNvPr>
          <p:cNvSpPr txBox="1"/>
          <p:nvPr/>
        </p:nvSpPr>
        <p:spPr>
          <a:xfrm>
            <a:off x="228599" y="1033670"/>
            <a:ext cx="2219399" cy="3699859"/>
          </a:xfrm>
          <a:prstGeom prst="rect">
            <a:avLst/>
          </a:prstGeom>
          <a:noFill/>
        </p:spPr>
        <p:txBody>
          <a:bodyPr wrap="square" rtlCol="0">
            <a:spAutoFit/>
          </a:bodyPr>
          <a:lstStyle/>
          <a:p>
            <a:pPr>
              <a:lnSpc>
                <a:spcPct val="125000"/>
              </a:lnSpc>
              <a:spcAft>
                <a:spcPts val="300"/>
              </a:spcAft>
            </a:pPr>
            <a:r>
              <a:rPr lang="en-US" altLang="zh-CN" dirty="0">
                <a:solidFill>
                  <a:schemeClr val="accent1">
                    <a:lumMod val="75000"/>
                  </a:schemeClr>
                </a:solidFill>
                <a:latin typeface="微软雅黑" panose="020B0503020204020204" pitchFamily="34" charset="-122"/>
                <a:ea typeface="微软雅黑" panose="020B0503020204020204" pitchFamily="34" charset="-122"/>
              </a:rPr>
              <a:t>1 </a:t>
            </a:r>
            <a:r>
              <a:rPr lang="zh-CN" altLang="en-US" dirty="0">
                <a:solidFill>
                  <a:schemeClr val="accent1">
                    <a:lumMod val="75000"/>
                  </a:schemeClr>
                </a:solidFill>
                <a:latin typeface="微软雅黑" panose="020B0503020204020204" pitchFamily="34" charset="-122"/>
                <a:ea typeface="微软雅黑" panose="020B0503020204020204" pitchFamily="34" charset="-122"/>
              </a:rPr>
              <a:t>天气风险</a:t>
            </a:r>
            <a:endParaRPr lang="en-US" altLang="zh-CN"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源自实际生产中的风险对冲需求</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概念界定</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accent1">
                    <a:lumMod val="75000"/>
                  </a:schemeClr>
                </a:solidFill>
                <a:latin typeface="微软雅黑" panose="020B0503020204020204" pitchFamily="34" charset="-122"/>
                <a:ea typeface="微软雅黑" panose="020B0503020204020204" pitchFamily="34" charset="-122"/>
              </a:rPr>
              <a:t>对风险管理工具的探讨</a:t>
            </a:r>
            <a:endParaRPr lang="en-US" altLang="zh-CN" sz="13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125000"/>
              </a:lnSpc>
              <a:spcAft>
                <a:spcPts val="300"/>
              </a:spcAft>
              <a:buFont typeface="Wingdings" panose="05000000000000000000" pitchFamily="2" charset="2"/>
              <a:buChar char=""/>
            </a:pPr>
            <a:r>
              <a:rPr lang="zh-CN" altLang="en-US" sz="1300" dirty="0">
                <a:solidFill>
                  <a:schemeClr val="bg1"/>
                </a:solidFill>
                <a:latin typeface="微软雅黑" panose="020B0503020204020204" pitchFamily="34" charset="-122"/>
                <a:ea typeface="微软雅黑" panose="020B0503020204020204" pitchFamily="34" charset="-122"/>
              </a:rPr>
              <a:t>天气衍生品市场</a:t>
            </a:r>
            <a:endParaRPr lang="en-US" altLang="zh-CN" sz="1300" dirty="0">
              <a:solidFill>
                <a:schemeClr val="bg1"/>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2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文献研究与进展</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3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关于本篇论文</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4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关联文献</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marL="0" indent="0">
              <a:lnSpc>
                <a:spcPct val="125000"/>
              </a:lnSpc>
              <a:spcAft>
                <a:spcPts val="300"/>
              </a:spcAft>
              <a:buFont typeface="Wingdings" panose="05000000000000000000" pitchFamily="2" charset="2"/>
              <a:buNone/>
            </a:pPr>
            <a:r>
              <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rPr>
              <a:t>5 </a:t>
            </a:r>
            <a:r>
              <a:rPr lang="zh-CN" altLang="en-US" sz="1800" dirty="0">
                <a:solidFill>
                  <a:schemeClr val="accent1">
                    <a:lumMod val="20000"/>
                    <a:lumOff val="80000"/>
                  </a:schemeClr>
                </a:solidFill>
                <a:latin typeface="微软雅黑" panose="020B0503020204020204" pitchFamily="34" charset="-122"/>
                <a:ea typeface="微软雅黑" panose="020B0503020204020204" pitchFamily="34" charset="-122"/>
              </a:rPr>
              <a:t>进一步研究设想</a:t>
            </a:r>
            <a:endParaRPr lang="en-US" altLang="zh-CN" sz="1800" dirty="0">
              <a:solidFill>
                <a:schemeClr val="accent1">
                  <a:lumMod val="20000"/>
                  <a:lumOff val="80000"/>
                </a:schemeClr>
              </a:solidFill>
              <a:latin typeface="微软雅黑" panose="020B0503020204020204" pitchFamily="34" charset="-122"/>
              <a:ea typeface="微软雅黑" panose="020B0503020204020204" pitchFamily="34" charset="-122"/>
            </a:endParaRPr>
          </a:p>
          <a:p>
            <a:pPr>
              <a:lnSpc>
                <a:spcPct val="125000"/>
              </a:lnSpc>
              <a:spcAft>
                <a:spcPts val="300"/>
              </a:spcAft>
            </a:pPr>
            <a:r>
              <a:rPr lang="en-US" altLang="zh-CN" dirty="0">
                <a:solidFill>
                  <a:schemeClr val="accent1">
                    <a:lumMod val="20000"/>
                    <a:lumOff val="80000"/>
                  </a:schemeClr>
                </a:solidFill>
                <a:latin typeface="微软雅黑" panose="020B0503020204020204" pitchFamily="34" charset="-122"/>
                <a:ea typeface="微软雅黑" panose="020B0503020204020204" pitchFamily="34" charset="-122"/>
              </a:rPr>
              <a:t>6 </a:t>
            </a:r>
            <a:r>
              <a:rPr lang="zh-CN" altLang="en-US" dirty="0">
                <a:solidFill>
                  <a:schemeClr val="accent1">
                    <a:lumMod val="20000"/>
                    <a:lumOff val="80000"/>
                  </a:schemeClr>
                </a:solidFill>
                <a:latin typeface="微软雅黑" panose="020B0503020204020204" pitchFamily="34" charset="-122"/>
                <a:ea typeface="微软雅黑" panose="020B0503020204020204" pitchFamily="34" charset="-122"/>
              </a:rPr>
              <a:t>参考文献</a:t>
            </a:r>
            <a:endPar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endParaRPr>
          </a:p>
        </p:txBody>
      </p:sp>
      <p:cxnSp>
        <p:nvCxnSpPr>
          <p:cNvPr id="9" name="直接连接符 8">
            <a:extLst>
              <a:ext uri="{FF2B5EF4-FFF2-40B4-BE49-F238E27FC236}">
                <a16:creationId xmlns:a16="http://schemas.microsoft.com/office/drawing/2014/main" id="{C3C43078-9CF8-41E5-B193-A4C9F3450725}"/>
              </a:ext>
            </a:extLst>
          </p:cNvPr>
          <p:cNvCxnSpPr>
            <a:cxnSpLocks/>
          </p:cNvCxnSpPr>
          <p:nvPr/>
        </p:nvCxnSpPr>
        <p:spPr>
          <a:xfrm>
            <a:off x="2448000" y="1080000"/>
            <a:ext cx="0" cy="471267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53FA9C3-E26F-4F14-8D64-FF51EAFE94F1}"/>
              </a:ext>
            </a:extLst>
          </p:cNvPr>
          <p:cNvSpPr txBox="1"/>
          <p:nvPr/>
        </p:nvSpPr>
        <p:spPr>
          <a:xfrm>
            <a:off x="2771480" y="1033670"/>
            <a:ext cx="8135332" cy="523220"/>
          </a:xfrm>
          <a:prstGeom prst="rect">
            <a:avLst/>
          </a:prstGeom>
          <a:noFill/>
        </p:spPr>
        <p:txBody>
          <a:bodyPr wrap="square" rtlCol="0">
            <a:spAutoFit/>
          </a:bodyPr>
          <a:lstStyle/>
          <a:p>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1.4  </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天气衍生品市场</a:t>
            </a:r>
          </a:p>
        </p:txBody>
      </p:sp>
      <p:sp>
        <p:nvSpPr>
          <p:cNvPr id="11" name="文本框 10">
            <a:extLst>
              <a:ext uri="{FF2B5EF4-FFF2-40B4-BE49-F238E27FC236}">
                <a16:creationId xmlns:a16="http://schemas.microsoft.com/office/drawing/2014/main" id="{D046ED31-6A59-48D8-8C98-066B4BC7D4E5}"/>
              </a:ext>
            </a:extLst>
          </p:cNvPr>
          <p:cNvSpPr txBox="1"/>
          <p:nvPr/>
        </p:nvSpPr>
        <p:spPr>
          <a:xfrm>
            <a:off x="2903456" y="1851439"/>
            <a:ext cx="8785780" cy="2108269"/>
          </a:xfrm>
          <a:prstGeom prst="rect">
            <a:avLst/>
          </a:prstGeom>
          <a:noFill/>
        </p:spPr>
        <p:txBody>
          <a:bodyPr wrap="square" rtlCol="0">
            <a:spAutoFit/>
          </a:bodyPr>
          <a:lstStyle/>
          <a:p>
            <a:pPr marL="285750" indent="-285750">
              <a:spcBef>
                <a:spcPts val="1200"/>
              </a:spcBef>
              <a:spcAft>
                <a:spcPts val="600"/>
              </a:spcAft>
              <a:buFont typeface="Arial" panose="020B0604020202020204" pitchFamily="34" charset="0"/>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目前的市场  </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场外市场</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1200150" lvl="2" indent="-285750">
              <a:buFont typeface="Wingdings" panose="05000000000000000000" pitchFamily="2" charset="2"/>
              <a:buChar char="w"/>
            </a:pPr>
            <a:r>
              <a:rPr lang="en-US" altLang="zh-CN" dirty="0">
                <a:latin typeface="Times New Roman" panose="02020603050405020304" pitchFamily="18" charset="0"/>
                <a:ea typeface="黑体" panose="02010609060101010101" pitchFamily="49" charset="-122"/>
                <a:cs typeface="Times New Roman" panose="02020603050405020304" pitchFamily="18" charset="0"/>
              </a:rPr>
              <a:t>1997</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年首单衍生品交易美国科赫能源</a:t>
            </a:r>
            <a:r>
              <a:rPr lang="en-US" altLang="zh-CN" dirty="0">
                <a:latin typeface="Times New Roman" panose="02020603050405020304" pitchFamily="18" charset="0"/>
                <a:ea typeface="黑体" panose="02010609060101010101" pitchFamily="49" charset="-122"/>
                <a:cs typeface="Times New Roman" panose="02020603050405020304" pitchFamily="18" charset="0"/>
              </a:rPr>
              <a:t>(Koch Energy)</a:t>
            </a:r>
            <a:r>
              <a:rPr lang="zh-CN" altLang="en-US" dirty="0">
                <a:latin typeface="Times New Roman" panose="02020603050405020304" pitchFamily="18" charset="0"/>
                <a:ea typeface="黑体" panose="02010609060101010101" pitchFamily="49" charset="-122"/>
                <a:cs typeface="Times New Roman" panose="02020603050405020304" pitchFamily="18" charset="0"/>
              </a:rPr>
              <a:t>与安然</a:t>
            </a:r>
            <a:r>
              <a:rPr lang="en-US" altLang="zh-CN" dirty="0">
                <a:latin typeface="Times New Roman" panose="02020603050405020304" pitchFamily="18" charset="0"/>
                <a:ea typeface="黑体" panose="02010609060101010101" pitchFamily="49" charset="-122"/>
                <a:cs typeface="Times New Roman" panose="02020603050405020304" pitchFamily="18" charset="0"/>
              </a:rPr>
              <a:t>(Enron)</a:t>
            </a:r>
            <a:r>
              <a:rPr lang="zh-CN" altLang="en-US" dirty="0">
                <a:latin typeface="Times New Roman" panose="02020603050405020304" pitchFamily="18" charset="0"/>
                <a:ea typeface="黑体" panose="02010609060101010101" pitchFamily="49" charset="-122"/>
                <a:cs typeface="Times New Roman" panose="02020603050405020304" pitchFamily="18" charset="0"/>
              </a:rPr>
              <a:t>以气温指数为基础在场外交易天气互换合约</a:t>
            </a:r>
            <a:r>
              <a:rPr lang="en-US" altLang="zh-CN" dirty="0">
                <a:latin typeface="Times New Roman" panose="02020603050405020304" pitchFamily="18" charset="0"/>
                <a:ea typeface="黑体" panose="02010609060101010101" pitchFamily="49" charset="-122"/>
                <a:cs typeface="Times New Roman" panose="02020603050405020304" pitchFamily="18" charset="0"/>
              </a:rPr>
              <a:t>(Swap)</a:t>
            </a:r>
          </a:p>
          <a:p>
            <a:pPr marL="1200150" lvl="2" indent="-285750">
              <a:buFont typeface="Wingdings" panose="05000000000000000000" pitchFamily="2" charset="2"/>
              <a:buChar char="w"/>
            </a:pP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WeatherXchange</a:t>
            </a:r>
            <a:r>
              <a:rPr lang="zh-CN" altLang="en-US" dirty="0">
                <a:latin typeface="Times New Roman" panose="02020603050405020304" pitchFamily="18" charset="0"/>
                <a:ea typeface="黑体" panose="02010609060101010101" pitchFamily="49" charset="-122"/>
                <a:cs typeface="Times New Roman" panose="02020603050405020304" pitchFamily="18" charset="0"/>
              </a:rPr>
              <a:t>  </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灵活性  </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buFont typeface="Wingdings" panose="05000000000000000000" pitchFamily="2" charset="2"/>
              <a:buChar cha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天气风险与金融风险的低相关 </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369139581"/>
      </p:ext>
    </p:extLst>
  </p:cSld>
  <p:clrMapOvr>
    <a:masterClrMapping/>
  </p:clrMapOvr>
  <p:transition spd="med">
    <p:fade thruBlk="1"/>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2098</TotalTime>
  <Words>5186</Words>
  <Application>Microsoft Office PowerPoint</Application>
  <PresentationFormat>宽屏</PresentationFormat>
  <Paragraphs>790</Paragraphs>
  <Slides>46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46</vt:i4>
      </vt:variant>
    </vt:vector>
  </HeadingPairs>
  <TitlesOfParts>
    <vt:vector size="57" baseType="lpstr">
      <vt:lpstr>等线</vt:lpstr>
      <vt:lpstr>黑体</vt:lpstr>
      <vt:lpstr>华文仿宋</vt:lpstr>
      <vt:lpstr>宋体</vt:lpstr>
      <vt:lpstr>微软雅黑</vt:lpstr>
      <vt:lpstr>Arial</vt:lpstr>
      <vt:lpstr>Calibri</vt:lpstr>
      <vt:lpstr>Calibri Light</vt:lpstr>
      <vt:lpstr>Times New Roman</vt:lpstr>
      <vt:lpstr>Wingdings</vt:lpstr>
      <vt:lpstr>Office 主题​​</vt:lpstr>
      <vt:lpstr>An Extension of Spatial Dependence Models for Estimating Short-Term Temperature Portfolio Risk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chengcheng wu</dc:creator>
  <cp:lastModifiedBy>chengcheng wu</cp:lastModifiedBy>
  <cp:revision>84</cp:revision>
  <dcterms:created xsi:type="dcterms:W3CDTF">2019-06-24T13:48:12Z</dcterms:created>
  <dcterms:modified xsi:type="dcterms:W3CDTF">2021-11-05T03:00:14Z</dcterms:modified>
</cp:coreProperties>
</file>