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71" r:id="rId2"/>
    <p:sldId id="272" r:id="rId3"/>
    <p:sldId id="277" r:id="rId4"/>
    <p:sldId id="273" r:id="rId5"/>
    <p:sldId id="274" r:id="rId6"/>
    <p:sldId id="275" r:id="rId7"/>
    <p:sldId id="276" r:id="rId8"/>
    <p:sldId id="278" r:id="rId9"/>
    <p:sldId id="279" r:id="rId10"/>
    <p:sldId id="280" r:id="rId11"/>
    <p:sldId id="281" r:id="rId12"/>
    <p:sldId id="282" r:id="rId13"/>
    <p:sldId id="283" r:id="rId14"/>
    <p:sldId id="284" r:id="rId15"/>
    <p:sldId id="28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3B"/>
    <a:srgbClr val="FFFFCC"/>
    <a:srgbClr val="FFFF99"/>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86" autoAdjust="0"/>
    <p:restoredTop sz="80134" autoAdjust="0"/>
  </p:normalViewPr>
  <p:slideViewPr>
    <p:cSldViewPr snapToGrid="0">
      <p:cViewPr varScale="1">
        <p:scale>
          <a:sx n="50" d="100"/>
          <a:sy n="50" d="100"/>
        </p:scale>
        <p:origin x="8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59002-CA88-4FE6-9346-18E872B736EB}" type="datetimeFigureOut">
              <a:rPr lang="zh-CN" altLang="en-US" smtClean="0"/>
              <a:t>2021/9/22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E84BE-E606-4869-BBCB-351FADD21DAE}" type="slidenum">
              <a:rPr lang="zh-CN" altLang="en-US" smtClean="0"/>
              <a:t>‹#›</a:t>
            </a:fld>
            <a:endParaRPr lang="zh-CN" altLang="en-US"/>
          </a:p>
        </p:txBody>
      </p:sp>
    </p:spTree>
    <p:extLst>
      <p:ext uri="{BB962C8B-B14F-4D97-AF65-F5344CB8AC3E}">
        <p14:creationId xmlns:p14="http://schemas.microsoft.com/office/powerpoint/2010/main" val="1618014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休闲消费数据包含了教育文化娱乐支出等核心内容，另外交通通讯支出、医疗保健支出、生活用品及服务支出、其他用品及服务支出等也纳入分析范畴。</a:t>
            </a:r>
          </a:p>
        </p:txBody>
      </p:sp>
      <p:sp>
        <p:nvSpPr>
          <p:cNvPr id="4" name="灯片编号占位符 3"/>
          <p:cNvSpPr>
            <a:spLocks noGrp="1"/>
          </p:cNvSpPr>
          <p:nvPr>
            <p:ph type="sldNum" sz="quarter" idx="5"/>
          </p:nvPr>
        </p:nvSpPr>
        <p:spPr/>
        <p:txBody>
          <a:bodyPr/>
          <a:lstStyle/>
          <a:p>
            <a:fld id="{DA0E84BE-E606-4869-BBCB-351FADD21DAE}" type="slidenum">
              <a:rPr lang="zh-CN" altLang="en-US" smtClean="0"/>
              <a:t>10</a:t>
            </a:fld>
            <a:endParaRPr lang="zh-CN" altLang="en-US"/>
          </a:p>
        </p:txBody>
      </p:sp>
    </p:spTree>
    <p:extLst>
      <p:ext uri="{BB962C8B-B14F-4D97-AF65-F5344CB8AC3E}">
        <p14:creationId xmlns:p14="http://schemas.microsoft.com/office/powerpoint/2010/main" val="45863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53044D-515A-4520-B29B-DBBCAAA03622}" type="datetime12">
              <a:rPr lang="zh-CN" altLang="en-US" smtClean="0"/>
              <a:t>下午2时4分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a:t>
            </a:fld>
            <a:endParaRPr lang="zh-CN" altLang="en-US"/>
          </a:p>
        </p:txBody>
      </p:sp>
      <p:sp>
        <p:nvSpPr>
          <p:cNvPr id="10" name="文本占位符 9"/>
          <p:cNvSpPr>
            <a:spLocks noGrp="1"/>
          </p:cNvSpPr>
          <p:nvPr>
            <p:ph type="body" sz="quarter" idx="13"/>
          </p:nvPr>
        </p:nvSpPr>
        <p:spPr>
          <a:xfrm>
            <a:off x="838200" y="48491"/>
            <a:ext cx="4973637" cy="811213"/>
          </a:xfrm>
        </p:spPr>
        <p:txBody>
          <a:bodyPr/>
          <a:lstStyle>
            <a:lvl1pPr>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187614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33CD14B-CEE5-4C60-BEBC-3ADA85B91A27}" type="datetime12">
              <a:rPr lang="zh-CN" altLang="en-US" smtClean="0"/>
              <a:t>下午2时4分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332370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0169ED-09C9-446C-BE9C-A2509AA96CED}" type="datetime12">
              <a:rPr lang="zh-CN" altLang="en-US" smtClean="0"/>
              <a:t>下午2时4分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1766960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F30274-7174-43B1-B3A7-31B62F13384E}" type="datetime12">
              <a:rPr lang="zh-CN" altLang="en-US" smtClean="0"/>
              <a:t>下午2时4分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93182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3FCB138E-31E2-47DB-89E8-0A04496E2DD8}" type="datetime12">
              <a:rPr lang="zh-CN" altLang="en-US" smtClean="0"/>
              <a:t>下午2时4分</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BD7AAA66-E6EB-43DA-9057-902BA6A932A4}" type="slidenum">
              <a:rPr lang="zh-CN" altLang="en-US" smtClean="0"/>
              <a:pPr/>
              <a:t>‹#›</a:t>
            </a:fld>
            <a:endParaRPr lang="zh-CN" altLang="en-US" dirty="0"/>
          </a:p>
        </p:txBody>
      </p:sp>
    </p:spTree>
    <p:extLst>
      <p:ext uri="{BB962C8B-B14F-4D97-AF65-F5344CB8AC3E}">
        <p14:creationId xmlns:p14="http://schemas.microsoft.com/office/powerpoint/2010/main" val="125835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6B5805A-D1E3-4632-9AA4-DFFAC08DE050}" type="datetime12">
              <a:rPr lang="zh-CN" altLang="en-US" smtClean="0"/>
              <a:t>下午2时4分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81230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01B8357-6B36-422E-A10E-D774452385BA}" type="datetime12">
              <a:rPr lang="zh-CN" altLang="en-US" smtClean="0"/>
              <a:t>下午2时4分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a:t>
            </a:fld>
            <a:endParaRPr lang="zh-CN" altLang="en-US"/>
          </a:p>
        </p:txBody>
      </p:sp>
      <p:sp>
        <p:nvSpPr>
          <p:cNvPr id="8" name="文本占位符 7"/>
          <p:cNvSpPr>
            <a:spLocks noGrp="1"/>
          </p:cNvSpPr>
          <p:nvPr>
            <p:ph type="body" sz="quarter" idx="13" hasCustomPrompt="1"/>
          </p:nvPr>
        </p:nvSpPr>
        <p:spPr>
          <a:xfrm>
            <a:off x="4669416" y="4370820"/>
            <a:ext cx="3248025" cy="1260475"/>
          </a:xfrm>
        </p:spPr>
        <p:txBody>
          <a:bodyPr/>
          <a:lstStyle>
            <a:lvl1pPr marL="0" indent="0" algn="ctr">
              <a:buNone/>
              <a:defRPr/>
            </a:lvl1pPr>
          </a:lstStyle>
          <a:p>
            <a:pPr lvl="0"/>
            <a:r>
              <a:rPr lang="zh-CN" altLang="en-US" dirty="0"/>
              <a:t>作者</a:t>
            </a:r>
            <a:endParaRPr lang="en-US" altLang="zh-CN" dirty="0"/>
          </a:p>
          <a:p>
            <a:pPr lvl="0"/>
            <a:r>
              <a:rPr lang="zh-CN" altLang="en-US" dirty="0"/>
              <a:t>单位</a:t>
            </a:r>
          </a:p>
        </p:txBody>
      </p:sp>
    </p:spTree>
    <p:extLst>
      <p:ext uri="{BB962C8B-B14F-4D97-AF65-F5344CB8AC3E}">
        <p14:creationId xmlns:p14="http://schemas.microsoft.com/office/powerpoint/2010/main" val="311194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16054B1-D197-46B3-B49B-EB61328E1D57}" type="datetime12">
              <a:rPr lang="zh-CN" altLang="en-US" smtClean="0"/>
              <a:t>下午2时4分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a:t>
            </a:fld>
            <a:endParaRPr lang="zh-CN" altLang="en-US"/>
          </a:p>
        </p:txBody>
      </p:sp>
      <p:sp>
        <p:nvSpPr>
          <p:cNvPr id="8" name="文本占位符 7"/>
          <p:cNvSpPr>
            <a:spLocks noGrp="1"/>
          </p:cNvSpPr>
          <p:nvPr>
            <p:ph type="body" sz="quarter" idx="13" hasCustomPrompt="1"/>
          </p:nvPr>
        </p:nvSpPr>
        <p:spPr>
          <a:xfrm>
            <a:off x="890587" y="5292725"/>
            <a:ext cx="2638425" cy="823913"/>
          </a:xfrm>
        </p:spPr>
        <p:txBody>
          <a:bodyPr>
            <a:normAutofit/>
          </a:bodyPr>
          <a:lstStyle>
            <a:lvl1pPr marL="0" indent="0">
              <a:buNone/>
              <a:defRPr sz="2000"/>
            </a:lvl1pPr>
          </a:lstStyle>
          <a:p>
            <a:pPr lvl="0"/>
            <a:r>
              <a:rPr lang="zh-CN" altLang="en-US" dirty="0"/>
              <a:t>作者</a:t>
            </a:r>
          </a:p>
        </p:txBody>
      </p:sp>
    </p:spTree>
    <p:extLst>
      <p:ext uri="{BB962C8B-B14F-4D97-AF65-F5344CB8AC3E}">
        <p14:creationId xmlns:p14="http://schemas.microsoft.com/office/powerpoint/2010/main" val="5143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B16759-442F-4A30-8565-1DFE0CB5EDB4}" type="datetime12">
              <a:rPr lang="zh-CN" altLang="en-US" smtClean="0"/>
              <a:t>下午2时4分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106776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4EB9BC6-6A8D-41AA-B457-D5C19FBFB23A}" type="datetime12">
              <a:rPr lang="zh-CN" altLang="en-US" smtClean="0"/>
              <a:t>下午2时4分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228646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ED6FA5-7E0F-49C1-B958-80B1DB667BEF}" type="datetime12">
              <a:rPr lang="zh-CN" altLang="en-US" smtClean="0"/>
              <a:t>下午2时4分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62663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6E999F-CC77-47E2-853C-C1182019BE62}" type="datetime12">
              <a:rPr lang="zh-CN" altLang="en-US" smtClean="0"/>
              <a:t>下午2时4分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220345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D5D4D1D-5C12-4F6E-ADF6-6D8FBBE4F0D1}" type="datetime12">
              <a:rPr lang="zh-CN" altLang="en-US" smtClean="0"/>
              <a:t>下午2时4分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AAA66-E6EB-43DA-9057-902BA6A932A4}" type="slidenum">
              <a:rPr lang="zh-CN" altLang="en-US" smtClean="0"/>
              <a:t>‹#›</a:t>
            </a:fld>
            <a:endParaRPr lang="zh-CN" altLang="en-US"/>
          </a:p>
        </p:txBody>
      </p:sp>
    </p:spTree>
    <p:extLst>
      <p:ext uri="{BB962C8B-B14F-4D97-AF65-F5344CB8AC3E}">
        <p14:creationId xmlns:p14="http://schemas.microsoft.com/office/powerpoint/2010/main" val="232036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grpSp>
        <p:nvGrpSpPr>
          <p:cNvPr id="10" name="组合 9"/>
          <p:cNvGrpSpPr/>
          <p:nvPr userDrawn="1"/>
        </p:nvGrpSpPr>
        <p:grpSpPr>
          <a:xfrm>
            <a:off x="-6220" y="6291942"/>
            <a:ext cx="12185780" cy="572277"/>
            <a:chOff x="0" y="-10708"/>
            <a:chExt cx="12185780" cy="572277"/>
          </a:xfrm>
        </p:grpSpPr>
        <p:sp>
          <p:nvSpPr>
            <p:cNvPr id="11" name="文本框 10"/>
            <p:cNvSpPr txBox="1"/>
            <p:nvPr userDrawn="1"/>
          </p:nvSpPr>
          <p:spPr>
            <a:xfrm>
              <a:off x="0" y="-4487"/>
              <a:ext cx="6089780" cy="55983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zh-CN" altLang="en-US" dirty="0"/>
            </a:p>
          </p:txBody>
        </p:sp>
        <p:sp>
          <p:nvSpPr>
            <p:cNvPr id="12" name="文本框 11"/>
            <p:cNvSpPr txBox="1"/>
            <p:nvPr userDrawn="1"/>
          </p:nvSpPr>
          <p:spPr>
            <a:xfrm>
              <a:off x="6089780" y="-10708"/>
              <a:ext cx="6096000" cy="572277"/>
            </a:xfrm>
            <a:prstGeom prst="rect">
              <a:avLst/>
            </a:prstGeom>
            <a:solidFill>
              <a:srgbClr val="C00000"/>
            </a:solidFill>
          </p:spPr>
          <p:txBody>
            <a:bodyPr wrap="square" rtlCol="0">
              <a:spAutoFit/>
            </a:bodyPr>
            <a:lstStyle/>
            <a:p>
              <a:endParaRPr lang="zh-CN" altLang="en-US" dirty="0"/>
            </a:p>
          </p:txBody>
        </p:sp>
      </p:grpSp>
      <p:sp>
        <p:nvSpPr>
          <p:cNvPr id="2" name="标题占位符 1"/>
          <p:cNvSpPr>
            <a:spLocks noGrp="1"/>
          </p:cNvSpPr>
          <p:nvPr>
            <p:ph type="title"/>
          </p:nvPr>
        </p:nvSpPr>
        <p:spPr>
          <a:xfrm>
            <a:off x="414319" y="715362"/>
            <a:ext cx="9062190" cy="737128"/>
          </a:xfrm>
          <a:prstGeom prst="rect">
            <a:avLst/>
          </a:prstGeom>
          <a:noFill/>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E242BA05-AB7A-49DC-AAC8-7B51FEA80801}" type="datetime12">
              <a:rPr lang="zh-CN" altLang="en-US" smtClean="0"/>
              <a:t>下午2时4分</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BD7AAA66-E6EB-43DA-9057-902BA6A932A4}" type="slidenum">
              <a:rPr lang="zh-CN" altLang="en-US" smtClean="0"/>
              <a:pPr/>
              <a:t>‹#›</a:t>
            </a:fld>
            <a:endParaRPr lang="zh-CN" altLang="en-US" dirty="0"/>
          </a:p>
        </p:txBody>
      </p:sp>
      <p:sp>
        <p:nvSpPr>
          <p:cNvPr id="7" name="文本框 6"/>
          <p:cNvSpPr txBox="1"/>
          <p:nvPr userDrawn="1"/>
        </p:nvSpPr>
        <p:spPr>
          <a:xfrm>
            <a:off x="5610" y="-4487"/>
            <a:ext cx="608978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zh-CN" altLang="en-US" sz="3200" dirty="0"/>
          </a:p>
        </p:txBody>
      </p:sp>
      <p:sp>
        <p:nvSpPr>
          <p:cNvPr id="8" name="文本框 7"/>
          <p:cNvSpPr txBox="1"/>
          <p:nvPr userDrawn="1"/>
        </p:nvSpPr>
        <p:spPr>
          <a:xfrm>
            <a:off x="6083560" y="1123"/>
            <a:ext cx="6096000" cy="584775"/>
          </a:xfrm>
          <a:prstGeom prst="rect">
            <a:avLst/>
          </a:prstGeom>
          <a:solidFill>
            <a:srgbClr val="C00000"/>
          </a:solidFill>
        </p:spPr>
        <p:txBody>
          <a:bodyPr wrap="square" rtlCol="0">
            <a:spAutoFit/>
          </a:bodyPr>
          <a:lstStyle/>
          <a:p>
            <a:endParaRPr lang="zh-CN" altLang="en-US" sz="3200" dirty="0"/>
          </a:p>
        </p:txBody>
      </p:sp>
      <p:grpSp>
        <p:nvGrpSpPr>
          <p:cNvPr id="9" name="组合 8"/>
          <p:cNvGrpSpPr/>
          <p:nvPr userDrawn="1"/>
        </p:nvGrpSpPr>
        <p:grpSpPr>
          <a:xfrm>
            <a:off x="-6220" y="6176963"/>
            <a:ext cx="12185780" cy="93314"/>
            <a:chOff x="-6220" y="6101000"/>
            <a:chExt cx="12185780" cy="169277"/>
          </a:xfrm>
        </p:grpSpPr>
        <p:sp>
          <p:nvSpPr>
            <p:cNvPr id="14" name="文本框 13"/>
            <p:cNvSpPr txBox="1"/>
            <p:nvPr userDrawn="1"/>
          </p:nvSpPr>
          <p:spPr>
            <a:xfrm>
              <a:off x="-6220" y="6110143"/>
              <a:ext cx="6089780" cy="1538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zh-CN" altLang="en-US" sz="400" dirty="0"/>
            </a:p>
          </p:txBody>
        </p:sp>
        <p:sp>
          <p:nvSpPr>
            <p:cNvPr id="15" name="文本框 14"/>
            <p:cNvSpPr txBox="1"/>
            <p:nvPr userDrawn="1"/>
          </p:nvSpPr>
          <p:spPr>
            <a:xfrm>
              <a:off x="6083560" y="6101000"/>
              <a:ext cx="6096000" cy="169277"/>
            </a:xfrm>
            <a:prstGeom prst="rect">
              <a:avLst/>
            </a:prstGeom>
            <a:solidFill>
              <a:srgbClr val="C00000"/>
            </a:solidFill>
          </p:spPr>
          <p:txBody>
            <a:bodyPr wrap="square" rtlCol="0">
              <a:spAutoFit/>
            </a:bodyPr>
            <a:lstStyle/>
            <a:p>
              <a:endParaRPr lang="zh-CN" altLang="en-US" sz="500"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15176" y="44192"/>
            <a:ext cx="1750327" cy="462478"/>
          </a:xfrm>
          <a:prstGeom prst="rect">
            <a:avLst/>
          </a:prstGeom>
        </p:spPr>
      </p:pic>
      <p:pic>
        <p:nvPicPr>
          <p:cNvPr id="17" name="图片 1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046707" y="-476"/>
            <a:ext cx="576865" cy="576865"/>
          </a:xfrm>
          <a:prstGeom prst="rect">
            <a:avLst/>
          </a:prstGeom>
        </p:spPr>
      </p:pic>
    </p:spTree>
    <p:extLst>
      <p:ext uri="{BB962C8B-B14F-4D97-AF65-F5344CB8AC3E}">
        <p14:creationId xmlns:p14="http://schemas.microsoft.com/office/powerpoint/2010/main" val="2715449234"/>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62" r:id="rId13"/>
  </p:sldLayoutIdLst>
  <p:hf hdr="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1</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4000" dirty="0">
              <a:latin typeface="Times New Roman" panose="02020603050405020304" pitchFamily="18" charset="0"/>
              <a:ea typeface="宋体" panose="02010600030101010101" pitchFamily="2" charset="-122"/>
            </a:endParaRPr>
          </a:p>
        </p:txBody>
      </p:sp>
      <p:sp>
        <p:nvSpPr>
          <p:cNvPr id="3" name="文本框 2"/>
          <p:cNvSpPr txBox="1"/>
          <p:nvPr/>
        </p:nvSpPr>
        <p:spPr>
          <a:xfrm>
            <a:off x="3729446" y="3769768"/>
            <a:ext cx="4114800" cy="2511457"/>
          </a:xfrm>
          <a:prstGeom prst="rect">
            <a:avLst/>
          </a:prstGeom>
          <a:noFill/>
        </p:spPr>
        <p:txBody>
          <a:bodyPr wrap="square" rtlCol="0">
            <a:spAutoFit/>
          </a:bodyPr>
          <a:lstStyle/>
          <a:p>
            <a:pPr>
              <a:lnSpc>
                <a:spcPct val="130000"/>
              </a:lnSpc>
              <a:buClr>
                <a:srgbClr val="C00000"/>
              </a:buClr>
            </a:pPr>
            <a:endParaRPr lang="en-US" altLang="zh-CN" sz="2400" dirty="0">
              <a:latin typeface="Times New Roman" panose="02020603050405020304" pitchFamily="18" charset="0"/>
            </a:endParaRPr>
          </a:p>
          <a:p>
            <a:pPr marL="342900" indent="-342900" algn="ctr">
              <a:lnSpc>
                <a:spcPct val="130000"/>
              </a:lnSpc>
              <a:buClr>
                <a:srgbClr val="C00000"/>
              </a:buClr>
              <a:buFont typeface="Wingdings" panose="05000000000000000000" pitchFamily="2" charset="2"/>
              <a:buChar char="Ø"/>
            </a:pPr>
            <a:r>
              <a:rPr lang="zh-CN" altLang="en-US" sz="2000" dirty="0">
                <a:latin typeface="Times New Roman" panose="02020603050405020304" pitchFamily="18" charset="0"/>
              </a:rPr>
              <a:t> </a:t>
            </a:r>
            <a:r>
              <a:rPr lang="zh-CN" altLang="en-US" dirty="0">
                <a:latin typeface="Times New Roman" panose="02020603050405020304" pitchFamily="18" charset="0"/>
              </a:rPr>
              <a:t>杜治仙</a:t>
            </a:r>
            <a:endParaRPr lang="en-US" altLang="zh-CN" dirty="0">
              <a:latin typeface="Times New Roman" panose="02020603050405020304" pitchFamily="18" charset="0"/>
            </a:endParaRPr>
          </a:p>
          <a:p>
            <a:pPr marL="342900" indent="-342900" algn="ctr">
              <a:lnSpc>
                <a:spcPct val="130000"/>
              </a:lnSpc>
              <a:buClr>
                <a:srgbClr val="C00000"/>
              </a:buClr>
              <a:buFont typeface="Wingdings" panose="05000000000000000000" pitchFamily="2" charset="2"/>
              <a:buChar char="Ø"/>
            </a:pPr>
            <a:r>
              <a:rPr lang="en-US" altLang="zh-CN" dirty="0">
                <a:latin typeface="Times New Roman" panose="02020603050405020304" pitchFamily="18" charset="0"/>
              </a:rPr>
              <a:t>2020000780</a:t>
            </a:r>
          </a:p>
          <a:p>
            <a:pPr marL="342900" indent="-342900" algn="ctr">
              <a:lnSpc>
                <a:spcPct val="130000"/>
              </a:lnSpc>
              <a:buClr>
                <a:srgbClr val="C00000"/>
              </a:buClr>
              <a:buFont typeface="Wingdings" panose="05000000000000000000" pitchFamily="2" charset="2"/>
              <a:buChar char="Ø"/>
            </a:pPr>
            <a:r>
              <a:rPr lang="en-US" altLang="zh-CN" dirty="0">
                <a:latin typeface="Times New Roman" panose="02020603050405020304" pitchFamily="18" charset="0"/>
              </a:rPr>
              <a:t> 2021.9.22</a:t>
            </a:r>
          </a:p>
          <a:p>
            <a:pPr marL="342900" indent="-342900">
              <a:buFont typeface="Wingdings" panose="05000000000000000000" pitchFamily="2" charset="2"/>
              <a:buChar char="Ø"/>
            </a:pPr>
            <a:endParaRPr lang="en-US" altLang="zh-CN" sz="2400" dirty="0">
              <a:latin typeface="Times New Roman" panose="02020603050405020304" pitchFamily="18" charset="0"/>
            </a:endParaRPr>
          </a:p>
          <a:p>
            <a:endParaRPr lang="zh-CN" altLang="en-US" sz="2400" dirty="0">
              <a:latin typeface="Times New Roman" panose="02020603050405020304" pitchFamily="18" charset="0"/>
            </a:endParaRPr>
          </a:p>
        </p:txBody>
      </p:sp>
      <p:sp>
        <p:nvSpPr>
          <p:cNvPr id="4" name="文本框 3">
            <a:extLst>
              <a:ext uri="{FF2B5EF4-FFF2-40B4-BE49-F238E27FC236}">
                <a16:creationId xmlns:a16="http://schemas.microsoft.com/office/drawing/2014/main" id="{DD97E14E-907C-491F-9987-0006196ED907}"/>
              </a:ext>
            </a:extLst>
          </p:cNvPr>
          <p:cNvSpPr txBox="1"/>
          <p:nvPr/>
        </p:nvSpPr>
        <p:spPr>
          <a:xfrm>
            <a:off x="1704704" y="2541010"/>
            <a:ext cx="8164285" cy="707886"/>
          </a:xfrm>
          <a:prstGeom prst="rect">
            <a:avLst/>
          </a:prstGeom>
          <a:noFill/>
        </p:spPr>
        <p:txBody>
          <a:bodyPr wrap="square" rtlCol="0">
            <a:spAutoFit/>
          </a:bodyPr>
          <a:lstStyle/>
          <a:p>
            <a:pPr algn="ctr"/>
            <a:r>
              <a:rPr lang="zh-CN" altLang="en-US" sz="4000" dirty="0">
                <a:latin typeface="华光小标宋_CNKI" panose="02000500000000000000" pitchFamily="2" charset="-122"/>
                <a:ea typeface="华光小标宋_CNKI" panose="02000500000000000000" pitchFamily="2" charset="-122"/>
              </a:rPr>
              <a:t>休   闲   消   费</a:t>
            </a:r>
          </a:p>
        </p:txBody>
      </p:sp>
    </p:spTree>
    <p:extLst>
      <p:ext uri="{BB962C8B-B14F-4D97-AF65-F5344CB8AC3E}">
        <p14:creationId xmlns:p14="http://schemas.microsoft.com/office/powerpoint/2010/main" val="77917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10</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休闲消费规模测度</a:t>
            </a:r>
            <a:endParaRPr lang="en-US" altLang="zh-CN" sz="3200" b="1" dirty="0">
              <a:latin typeface="华光综艺_CNKI" panose="02000500000000000000" pitchFamily="2" charset="-122"/>
              <a:ea typeface="华光综艺_CNKI" panose="02000500000000000000" pitchFamily="2" charset="-122"/>
            </a:endParaRPr>
          </a:p>
        </p:txBody>
      </p:sp>
      <p:grpSp>
        <p:nvGrpSpPr>
          <p:cNvPr id="11" name="组合 10">
            <a:extLst>
              <a:ext uri="{FF2B5EF4-FFF2-40B4-BE49-F238E27FC236}">
                <a16:creationId xmlns:a16="http://schemas.microsoft.com/office/drawing/2014/main" id="{85EA25C1-541D-4C26-81CA-A91B2C439768}"/>
              </a:ext>
            </a:extLst>
          </p:cNvPr>
          <p:cNvGrpSpPr/>
          <p:nvPr/>
        </p:nvGrpSpPr>
        <p:grpSpPr>
          <a:xfrm>
            <a:off x="695960" y="2130052"/>
            <a:ext cx="10657840" cy="3065256"/>
            <a:chOff x="0" y="1359828"/>
            <a:chExt cx="12100560" cy="3483428"/>
          </a:xfrm>
        </p:grpSpPr>
        <p:pic>
          <p:nvPicPr>
            <p:cNvPr id="8" name="图片 7">
              <a:extLst>
                <a:ext uri="{FF2B5EF4-FFF2-40B4-BE49-F238E27FC236}">
                  <a16:creationId xmlns:a16="http://schemas.microsoft.com/office/drawing/2014/main" id="{289C1C3E-B3AA-4E94-BFBC-B0BD24F75377}"/>
                </a:ext>
              </a:extLst>
            </p:cNvPr>
            <p:cNvPicPr>
              <a:picLocks noChangeAspect="1"/>
            </p:cNvPicPr>
            <p:nvPr/>
          </p:nvPicPr>
          <p:blipFill rotWithShape="1">
            <a:blip r:embed="rId3"/>
            <a:srcRect t="5107" r="750"/>
            <a:stretch/>
          </p:blipFill>
          <p:spPr>
            <a:xfrm>
              <a:off x="0" y="1359828"/>
              <a:ext cx="12100560" cy="1741714"/>
            </a:xfrm>
            <a:prstGeom prst="rect">
              <a:avLst/>
            </a:prstGeom>
          </p:spPr>
        </p:pic>
        <p:pic>
          <p:nvPicPr>
            <p:cNvPr id="10" name="图片 9">
              <a:extLst>
                <a:ext uri="{FF2B5EF4-FFF2-40B4-BE49-F238E27FC236}">
                  <a16:creationId xmlns:a16="http://schemas.microsoft.com/office/drawing/2014/main" id="{D356D8AA-0FAD-468F-AAFB-5D84040116F8}"/>
                </a:ext>
              </a:extLst>
            </p:cNvPr>
            <p:cNvPicPr>
              <a:picLocks noChangeAspect="1"/>
            </p:cNvPicPr>
            <p:nvPr/>
          </p:nvPicPr>
          <p:blipFill rotWithShape="1">
            <a:blip r:embed="rId4"/>
            <a:srcRect l="751" r="583"/>
            <a:stretch/>
          </p:blipFill>
          <p:spPr>
            <a:xfrm>
              <a:off x="10160" y="3101542"/>
              <a:ext cx="12029440" cy="1741714"/>
            </a:xfrm>
            <a:prstGeom prst="rect">
              <a:avLst/>
            </a:prstGeom>
          </p:spPr>
        </p:pic>
      </p:grpSp>
      <p:sp>
        <p:nvSpPr>
          <p:cNvPr id="13" name="文本框 12">
            <a:extLst>
              <a:ext uri="{FF2B5EF4-FFF2-40B4-BE49-F238E27FC236}">
                <a16:creationId xmlns:a16="http://schemas.microsoft.com/office/drawing/2014/main" id="{E71EB5D1-C40D-40C5-A4C7-0EC32331A9EA}"/>
              </a:ext>
            </a:extLst>
          </p:cNvPr>
          <p:cNvSpPr txBox="1"/>
          <p:nvPr/>
        </p:nvSpPr>
        <p:spPr>
          <a:xfrm>
            <a:off x="3086100" y="1553612"/>
            <a:ext cx="6172200" cy="400110"/>
          </a:xfrm>
          <a:prstGeom prst="rect">
            <a:avLst/>
          </a:prstGeom>
          <a:noFill/>
        </p:spPr>
        <p:txBody>
          <a:bodyPr wrap="square">
            <a:spAutoFit/>
          </a:bodyPr>
          <a:lstStyle/>
          <a:p>
            <a:r>
              <a:rPr lang="zh-CN" altLang="en-US" sz="2000" dirty="0">
                <a:latin typeface="Times New Roman" panose="02020603050405020304" pitchFamily="18" charset="0"/>
                <a:ea typeface="楷体" panose="02010609060101010101" pitchFamily="49" charset="-122"/>
              </a:rPr>
              <a:t>中国城镇居民人均可支配收入、总消费及休闲消费</a:t>
            </a:r>
            <a:r>
              <a:rPr lang="zh-CN" altLang="en-US" dirty="0"/>
              <a:t> </a:t>
            </a:r>
          </a:p>
        </p:txBody>
      </p:sp>
    </p:spTree>
    <p:extLst>
      <p:ext uri="{BB962C8B-B14F-4D97-AF65-F5344CB8AC3E}">
        <p14:creationId xmlns:p14="http://schemas.microsoft.com/office/powerpoint/2010/main" val="159287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11</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休闲消费结构测度</a:t>
            </a:r>
            <a:endParaRPr lang="en-US" altLang="zh-CN" sz="3200" b="1" dirty="0">
              <a:latin typeface="华光综艺_CNKI" panose="02000500000000000000" pitchFamily="2" charset="-122"/>
              <a:ea typeface="华光综艺_CNKI" panose="02000500000000000000" pitchFamily="2" charset="-122"/>
            </a:endParaRPr>
          </a:p>
        </p:txBody>
      </p:sp>
      <p:sp>
        <p:nvSpPr>
          <p:cNvPr id="8" name="文本框 7">
            <a:extLst>
              <a:ext uri="{FF2B5EF4-FFF2-40B4-BE49-F238E27FC236}">
                <a16:creationId xmlns:a16="http://schemas.microsoft.com/office/drawing/2014/main" id="{2DA16E73-F591-4014-9B50-AB2151370F89}"/>
              </a:ext>
            </a:extLst>
          </p:cNvPr>
          <p:cNvSpPr txBox="1"/>
          <p:nvPr/>
        </p:nvSpPr>
        <p:spPr>
          <a:xfrm>
            <a:off x="859970" y="1576991"/>
            <a:ext cx="10493830" cy="5254324"/>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新型恩格尔系数（休闲系数）</a:t>
            </a:r>
            <a:endParaRPr lang="en-US" altLang="zh-CN" sz="2800" dirty="0">
              <a:latin typeface="楷体" panose="02010609060101010101" pitchFamily="49" charset="-122"/>
              <a:ea typeface="楷体" panose="02010609060101010101" pitchFamily="49" charset="-122"/>
            </a:endParaRPr>
          </a:p>
          <a:p>
            <a:pPr marL="457200" indent="-457200">
              <a:lnSpc>
                <a:spcPct val="150000"/>
              </a:lnSpc>
              <a:buClr>
                <a:srgbClr val="C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休闲消费支出与总消费支出的比重（生理需求层次、健康娱乐层次、发展需求层次、精神需求层次）</a:t>
            </a:r>
            <a:endParaRPr lang="en-US" altLang="zh-CN" sz="2400" dirty="0">
              <a:latin typeface="楷体" panose="02010609060101010101" pitchFamily="49" charset="-122"/>
              <a:ea typeface="楷体" panose="02010609060101010101" pitchFamily="49" charset="-122"/>
            </a:endParaRPr>
          </a:p>
          <a:p>
            <a:pPr marL="457200" indent="-457200">
              <a:lnSpc>
                <a:spcPct val="150000"/>
              </a:lnSpc>
              <a:buClr>
                <a:srgbClr val="C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休闲消费时间与消费时间的比重</a:t>
            </a:r>
            <a:endParaRPr lang="en-US" altLang="zh-CN" sz="2400" dirty="0">
              <a:latin typeface="楷体" panose="02010609060101010101" pitchFamily="49" charset="-122"/>
              <a:ea typeface="楷体" panose="02010609060101010101" pitchFamily="49" charset="-122"/>
            </a:endParaRPr>
          </a:p>
          <a:p>
            <a:pPr marL="457200" indent="-4572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休闲消费支出密度：</a:t>
            </a:r>
            <a:r>
              <a:rPr lang="zh-CN" altLang="en-US" sz="2400" dirty="0">
                <a:latin typeface="楷体" panose="02010609060101010101" pitchFamily="49" charset="-122"/>
                <a:ea typeface="楷体" panose="02010609060101010101" pitchFamily="49" charset="-122"/>
              </a:rPr>
              <a:t>休闲消费支出与休闲消费时间的比值</a:t>
            </a:r>
            <a:endParaRPr lang="en-US" altLang="zh-CN" sz="2400" dirty="0">
              <a:latin typeface="楷体" panose="02010609060101010101" pitchFamily="49" charset="-122"/>
              <a:ea typeface="楷体" panose="02010609060101010101" pitchFamily="49" charset="-122"/>
            </a:endParaRPr>
          </a:p>
          <a:p>
            <a:pPr marL="457200" indent="-4572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休闲消费支出频率：</a:t>
            </a:r>
            <a:r>
              <a:rPr lang="zh-CN" altLang="en-US" sz="2400" dirty="0">
                <a:latin typeface="楷体" panose="02010609060101010101" pitchFamily="49" charset="-122"/>
                <a:ea typeface="楷体" panose="02010609060101010101" pitchFamily="49" charset="-122"/>
              </a:rPr>
              <a:t>休闲消费时间与休闲消费支出比值</a:t>
            </a:r>
            <a:endParaRPr lang="en-US" altLang="zh-CN" sz="24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休闲消费弹性系数</a:t>
            </a:r>
            <a:endParaRPr lang="en-US" altLang="zh-CN" sz="2800" dirty="0">
              <a:latin typeface="楷体" panose="02010609060101010101" pitchFamily="49" charset="-122"/>
              <a:ea typeface="楷体" panose="02010609060101010101" pitchFamily="49" charset="-122"/>
            </a:endParaRPr>
          </a:p>
          <a:p>
            <a:pPr marL="457200" indent="-457200">
              <a:lnSpc>
                <a:spcPct val="150000"/>
              </a:lnSpc>
              <a:buClr>
                <a:srgbClr val="C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收入弹性</a:t>
            </a:r>
            <a:r>
              <a:rPr lang="en-US" altLang="zh-CN" sz="2400" dirty="0">
                <a:latin typeface="楷体" panose="02010609060101010101" pitchFamily="49" charset="-122"/>
                <a:ea typeface="楷体" panose="02010609060101010101" pitchFamily="49" charset="-122"/>
              </a:rPr>
              <a:t>&amp;</a:t>
            </a:r>
            <a:r>
              <a:rPr lang="zh-CN" altLang="en-US" sz="2400" dirty="0">
                <a:latin typeface="楷体" panose="02010609060101010101" pitchFamily="49" charset="-122"/>
                <a:ea typeface="楷体" panose="02010609060101010101" pitchFamily="49" charset="-122"/>
              </a:rPr>
              <a:t>价格弹性</a:t>
            </a:r>
            <a:endParaRPr lang="en-US" altLang="zh-CN" sz="2400" dirty="0">
              <a:latin typeface="楷体" panose="02010609060101010101" pitchFamily="49" charset="-122"/>
              <a:ea typeface="楷体" panose="02010609060101010101" pitchFamily="49" charset="-122"/>
            </a:endParaRPr>
          </a:p>
          <a:p>
            <a:pPr marL="457200" indent="-457200">
              <a:lnSpc>
                <a:spcPct val="150000"/>
              </a:lnSpc>
              <a:buClr>
                <a:srgbClr val="C00000"/>
              </a:buClr>
              <a:buFont typeface="Wingdings" panose="05000000000000000000" pitchFamily="2" charset="2"/>
              <a:buChar char="Ø"/>
            </a:pP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397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12</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休闲消费结构测度</a:t>
            </a:r>
            <a:endParaRPr lang="en-US" altLang="zh-CN" sz="3200" b="1" dirty="0">
              <a:latin typeface="华光综艺_CNKI" panose="02000500000000000000" pitchFamily="2" charset="-122"/>
              <a:ea typeface="华光综艺_CNKI" panose="02000500000000000000" pitchFamily="2" charset="-122"/>
            </a:endParaRPr>
          </a:p>
        </p:txBody>
      </p:sp>
      <p:pic>
        <p:nvPicPr>
          <p:cNvPr id="4" name="图片 3">
            <a:extLst>
              <a:ext uri="{FF2B5EF4-FFF2-40B4-BE49-F238E27FC236}">
                <a16:creationId xmlns:a16="http://schemas.microsoft.com/office/drawing/2014/main" id="{C3FCD97F-B0BE-4645-B474-90384DD40BCB}"/>
              </a:ext>
            </a:extLst>
          </p:cNvPr>
          <p:cNvPicPr>
            <a:picLocks noChangeAspect="1"/>
          </p:cNvPicPr>
          <p:nvPr/>
        </p:nvPicPr>
        <p:blipFill>
          <a:blip r:embed="rId2"/>
          <a:stretch>
            <a:fillRect/>
          </a:stretch>
        </p:blipFill>
        <p:spPr>
          <a:xfrm>
            <a:off x="1930400" y="1808480"/>
            <a:ext cx="7305040" cy="4277677"/>
          </a:xfrm>
          <a:prstGeom prst="rect">
            <a:avLst/>
          </a:prstGeom>
        </p:spPr>
      </p:pic>
      <p:sp>
        <p:nvSpPr>
          <p:cNvPr id="9" name="文本框 8">
            <a:extLst>
              <a:ext uri="{FF2B5EF4-FFF2-40B4-BE49-F238E27FC236}">
                <a16:creationId xmlns:a16="http://schemas.microsoft.com/office/drawing/2014/main" id="{1FAE7B4C-2FC7-4370-BC3C-73DA88E803AD}"/>
              </a:ext>
            </a:extLst>
          </p:cNvPr>
          <p:cNvSpPr txBox="1"/>
          <p:nvPr/>
        </p:nvSpPr>
        <p:spPr>
          <a:xfrm>
            <a:off x="2387600" y="1394302"/>
            <a:ext cx="6484620" cy="400110"/>
          </a:xfrm>
          <a:prstGeom prst="rect">
            <a:avLst/>
          </a:prstGeom>
          <a:noFill/>
        </p:spPr>
        <p:txBody>
          <a:bodyPr wrap="square">
            <a:spAutoFit/>
          </a:bodyPr>
          <a:lstStyle/>
          <a:p>
            <a:r>
              <a:rPr lang="zh-CN" altLang="en-US" sz="2000" dirty="0">
                <a:latin typeface="Times New Roman" panose="02020603050405020304" pitchFamily="18" charset="0"/>
                <a:ea typeface="楷体" panose="02010609060101010101" pitchFamily="49" charset="-122"/>
              </a:rPr>
              <a:t>中国城镇居民各项休闲消费的边际消费倾向和收入弹性</a:t>
            </a:r>
          </a:p>
        </p:txBody>
      </p:sp>
    </p:spTree>
    <p:extLst>
      <p:ext uri="{BB962C8B-B14F-4D97-AF65-F5344CB8AC3E}">
        <p14:creationId xmlns:p14="http://schemas.microsoft.com/office/powerpoint/2010/main" val="112540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13</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休闲消费潜力的综合测度</a:t>
            </a:r>
            <a:endParaRPr lang="en-US" altLang="zh-CN" sz="3200" b="1" dirty="0">
              <a:latin typeface="华光综艺_CNKI" panose="02000500000000000000" pitchFamily="2" charset="-122"/>
              <a:ea typeface="华光综艺_CNKI" panose="02000500000000000000" pitchFamily="2" charset="-122"/>
            </a:endParaRPr>
          </a:p>
        </p:txBody>
      </p:sp>
      <p:sp>
        <p:nvSpPr>
          <p:cNvPr id="7" name="文本框 6">
            <a:extLst>
              <a:ext uri="{FF2B5EF4-FFF2-40B4-BE49-F238E27FC236}">
                <a16:creationId xmlns:a16="http://schemas.microsoft.com/office/drawing/2014/main" id="{7BAFA93E-3185-4826-9F57-86B74EA03D47}"/>
              </a:ext>
            </a:extLst>
          </p:cNvPr>
          <p:cNvSpPr txBox="1"/>
          <p:nvPr/>
        </p:nvSpPr>
        <p:spPr>
          <a:xfrm>
            <a:off x="859970" y="1576991"/>
            <a:ext cx="10493830" cy="1838004"/>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测度步骤</a:t>
            </a:r>
            <a:endParaRPr lang="en-US" altLang="zh-CN" sz="2800" dirty="0">
              <a:latin typeface="楷体" panose="02010609060101010101" pitchFamily="49" charset="-122"/>
              <a:ea typeface="楷体" panose="02010609060101010101" pitchFamily="49" charset="-122"/>
            </a:endParaRPr>
          </a:p>
          <a:p>
            <a:pPr>
              <a:lnSpc>
                <a:spcPct val="150000"/>
              </a:lnSpc>
              <a:buClr>
                <a:srgbClr val="C00000"/>
              </a:buClr>
            </a:pPr>
            <a:r>
              <a:rPr lang="zh-CN" altLang="en-US" sz="2400" dirty="0">
                <a:latin typeface="楷体" panose="02010609060101010101" pitchFamily="49" charset="-122"/>
                <a:ea typeface="楷体" panose="02010609060101010101" pitchFamily="49" charset="-122"/>
              </a:rPr>
              <a:t>  选择指标</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确定权重</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获得综合测度指数</a:t>
            </a:r>
            <a:endParaRPr lang="en-US" altLang="zh-CN" sz="2400" dirty="0">
              <a:latin typeface="楷体" panose="02010609060101010101" pitchFamily="49" charset="-122"/>
              <a:ea typeface="楷体" panose="02010609060101010101" pitchFamily="49" charset="-122"/>
            </a:endParaRPr>
          </a:p>
          <a:p>
            <a:pPr>
              <a:lnSpc>
                <a:spcPct val="150000"/>
              </a:lnSpc>
              <a:buClr>
                <a:srgbClr val="C00000"/>
              </a:buClr>
            </a:pPr>
            <a:endParaRPr lang="en-US" altLang="zh-CN" sz="2800" dirty="0">
              <a:latin typeface="楷体" panose="02010609060101010101" pitchFamily="49" charset="-122"/>
              <a:ea typeface="楷体" panose="02010609060101010101" pitchFamily="49" charset="-122"/>
            </a:endParaRPr>
          </a:p>
        </p:txBody>
      </p:sp>
      <p:pic>
        <p:nvPicPr>
          <p:cNvPr id="8" name="图片 7">
            <a:extLst>
              <a:ext uri="{FF2B5EF4-FFF2-40B4-BE49-F238E27FC236}">
                <a16:creationId xmlns:a16="http://schemas.microsoft.com/office/drawing/2014/main" id="{0DBE1596-6CBD-47E4-9A30-3084A4601FEB}"/>
              </a:ext>
            </a:extLst>
          </p:cNvPr>
          <p:cNvPicPr>
            <a:picLocks noChangeAspect="1"/>
          </p:cNvPicPr>
          <p:nvPr/>
        </p:nvPicPr>
        <p:blipFill>
          <a:blip r:embed="rId2"/>
          <a:stretch>
            <a:fillRect/>
          </a:stretch>
        </p:blipFill>
        <p:spPr>
          <a:xfrm>
            <a:off x="2429510" y="2943860"/>
            <a:ext cx="4000500" cy="2209800"/>
          </a:xfrm>
          <a:prstGeom prst="rect">
            <a:avLst/>
          </a:prstGeom>
        </p:spPr>
      </p:pic>
      <p:sp>
        <p:nvSpPr>
          <p:cNvPr id="11" name="文本框 10">
            <a:extLst>
              <a:ext uri="{FF2B5EF4-FFF2-40B4-BE49-F238E27FC236}">
                <a16:creationId xmlns:a16="http://schemas.microsoft.com/office/drawing/2014/main" id="{928B0D6E-EFDA-4030-BF58-99A4248E72D3}"/>
              </a:ext>
            </a:extLst>
          </p:cNvPr>
          <p:cNvSpPr txBox="1"/>
          <p:nvPr/>
        </p:nvSpPr>
        <p:spPr>
          <a:xfrm>
            <a:off x="2882900" y="5281009"/>
            <a:ext cx="3467100" cy="369332"/>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休闲消费潜力三个层面间的关系</a:t>
            </a:r>
          </a:p>
        </p:txBody>
      </p:sp>
    </p:spTree>
    <p:extLst>
      <p:ext uri="{BB962C8B-B14F-4D97-AF65-F5344CB8AC3E}">
        <p14:creationId xmlns:p14="http://schemas.microsoft.com/office/powerpoint/2010/main" val="388829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14</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休闲消费潜力的综合测度</a:t>
            </a:r>
            <a:endParaRPr lang="en-US" altLang="zh-CN" sz="3200" b="1" dirty="0">
              <a:latin typeface="华光综艺_CNKI" panose="02000500000000000000" pitchFamily="2" charset="-122"/>
              <a:ea typeface="华光综艺_CNKI" panose="02000500000000000000" pitchFamily="2" charset="-122"/>
            </a:endParaRPr>
          </a:p>
        </p:txBody>
      </p:sp>
      <p:sp>
        <p:nvSpPr>
          <p:cNvPr id="7" name="文本框 6">
            <a:extLst>
              <a:ext uri="{FF2B5EF4-FFF2-40B4-BE49-F238E27FC236}">
                <a16:creationId xmlns:a16="http://schemas.microsoft.com/office/drawing/2014/main" id="{7BAFA93E-3185-4826-9F57-86B74EA03D47}"/>
              </a:ext>
            </a:extLst>
          </p:cNvPr>
          <p:cNvSpPr txBox="1"/>
          <p:nvPr/>
        </p:nvSpPr>
        <p:spPr>
          <a:xfrm>
            <a:off x="626290" y="1495711"/>
            <a:ext cx="10493830" cy="1206099"/>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测度指标选取</a:t>
            </a:r>
            <a:endParaRPr lang="en-US" altLang="zh-CN" sz="2800" dirty="0">
              <a:latin typeface="楷体" panose="02010609060101010101" pitchFamily="49" charset="-122"/>
              <a:ea typeface="楷体" panose="02010609060101010101" pitchFamily="49" charset="-122"/>
            </a:endParaRPr>
          </a:p>
          <a:p>
            <a:pPr>
              <a:lnSpc>
                <a:spcPct val="150000"/>
              </a:lnSpc>
              <a:buClr>
                <a:srgbClr val="C00000"/>
              </a:buClr>
            </a:pPr>
            <a:r>
              <a:rPr lang="zh-CN" altLang="en-US" sz="2400" dirty="0">
                <a:latin typeface="楷体" panose="02010609060101010101" pitchFamily="49" charset="-122"/>
                <a:ea typeface="楷体" panose="02010609060101010101" pitchFamily="49" charset="-122"/>
              </a:rPr>
              <a:t>  </a:t>
            </a:r>
            <a:endParaRPr lang="en-US" altLang="zh-CN" sz="2800" dirty="0">
              <a:latin typeface="楷体" panose="02010609060101010101" pitchFamily="49" charset="-122"/>
              <a:ea typeface="楷体" panose="02010609060101010101" pitchFamily="49" charset="-122"/>
            </a:endParaRPr>
          </a:p>
        </p:txBody>
      </p:sp>
      <p:pic>
        <p:nvPicPr>
          <p:cNvPr id="13" name="图片 12">
            <a:extLst>
              <a:ext uri="{FF2B5EF4-FFF2-40B4-BE49-F238E27FC236}">
                <a16:creationId xmlns:a16="http://schemas.microsoft.com/office/drawing/2014/main" id="{834645EE-9E15-4029-BF65-C5E67F811998}"/>
              </a:ext>
            </a:extLst>
          </p:cNvPr>
          <p:cNvPicPr>
            <a:picLocks noChangeAspect="1"/>
          </p:cNvPicPr>
          <p:nvPr/>
        </p:nvPicPr>
        <p:blipFill>
          <a:blip r:embed="rId2"/>
          <a:stretch>
            <a:fillRect/>
          </a:stretch>
        </p:blipFill>
        <p:spPr>
          <a:xfrm>
            <a:off x="3162300" y="195262"/>
            <a:ext cx="5867400" cy="6467475"/>
          </a:xfrm>
          <a:prstGeom prst="rect">
            <a:avLst/>
          </a:prstGeom>
        </p:spPr>
      </p:pic>
      <p:pic>
        <p:nvPicPr>
          <p:cNvPr id="15" name="图片 14">
            <a:extLst>
              <a:ext uri="{FF2B5EF4-FFF2-40B4-BE49-F238E27FC236}">
                <a16:creationId xmlns:a16="http://schemas.microsoft.com/office/drawing/2014/main" id="{C586C1DD-AD6C-4A09-BA57-A034A066AC20}"/>
              </a:ext>
            </a:extLst>
          </p:cNvPr>
          <p:cNvPicPr>
            <a:picLocks noChangeAspect="1"/>
          </p:cNvPicPr>
          <p:nvPr/>
        </p:nvPicPr>
        <p:blipFill>
          <a:blip r:embed="rId3"/>
          <a:stretch>
            <a:fillRect/>
          </a:stretch>
        </p:blipFill>
        <p:spPr>
          <a:xfrm>
            <a:off x="3109912" y="1881187"/>
            <a:ext cx="5972175" cy="3095625"/>
          </a:xfrm>
          <a:prstGeom prst="rect">
            <a:avLst/>
          </a:prstGeom>
        </p:spPr>
      </p:pic>
    </p:spTree>
    <p:extLst>
      <p:ext uri="{BB962C8B-B14F-4D97-AF65-F5344CB8AC3E}">
        <p14:creationId xmlns:p14="http://schemas.microsoft.com/office/powerpoint/2010/main" val="315749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15</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中国城镇居民休闲消费潜力发展阶段</a:t>
            </a:r>
            <a:endParaRPr lang="en-US" altLang="zh-CN" sz="3200" b="1" dirty="0">
              <a:latin typeface="华光综艺_CNKI" panose="02000500000000000000" pitchFamily="2" charset="-122"/>
              <a:ea typeface="华光综艺_CNKI" panose="02000500000000000000" pitchFamily="2" charset="-122"/>
            </a:endParaRPr>
          </a:p>
        </p:txBody>
      </p:sp>
      <p:sp>
        <p:nvSpPr>
          <p:cNvPr id="8" name="文本框 7">
            <a:extLst>
              <a:ext uri="{FF2B5EF4-FFF2-40B4-BE49-F238E27FC236}">
                <a16:creationId xmlns:a16="http://schemas.microsoft.com/office/drawing/2014/main" id="{2DA16E73-F591-4014-9B50-AB2151370F89}"/>
              </a:ext>
            </a:extLst>
          </p:cNvPr>
          <p:cNvSpPr txBox="1"/>
          <p:nvPr/>
        </p:nvSpPr>
        <p:spPr>
          <a:xfrm>
            <a:off x="2048690" y="2272746"/>
            <a:ext cx="10493830" cy="2576667"/>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潜力初显期（</a:t>
            </a:r>
            <a:r>
              <a:rPr lang="en-US" altLang="zh-CN" sz="2800" dirty="0">
                <a:latin typeface="楷体" panose="02010609060101010101" pitchFamily="49" charset="-122"/>
                <a:ea typeface="楷体" panose="02010609060101010101" pitchFamily="49" charset="-122"/>
              </a:rPr>
              <a:t>1998 </a:t>
            </a:r>
            <a:r>
              <a:rPr lang="zh-CN" altLang="en-US" sz="2800" dirty="0">
                <a:latin typeface="楷体" panose="02010609060101010101" pitchFamily="49" charset="-122"/>
                <a:ea typeface="楷体" panose="02010609060101010101" pitchFamily="49" charset="-122"/>
              </a:rPr>
              <a:t>年～</a:t>
            </a:r>
            <a:r>
              <a:rPr lang="en-US" altLang="zh-CN" sz="2800" dirty="0">
                <a:latin typeface="楷体" panose="02010609060101010101" pitchFamily="49" charset="-122"/>
                <a:ea typeface="楷体" panose="02010609060101010101" pitchFamily="49" charset="-122"/>
              </a:rPr>
              <a:t>2004 </a:t>
            </a:r>
            <a:r>
              <a:rPr lang="zh-CN" altLang="en-US" sz="2800" dirty="0">
                <a:latin typeface="楷体" panose="02010609060101010101" pitchFamily="49" charset="-122"/>
                <a:ea typeface="楷体" panose="02010609060101010101" pitchFamily="49" charset="-122"/>
              </a:rPr>
              <a:t>年） </a:t>
            </a: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快速提升期（</a:t>
            </a:r>
            <a:r>
              <a:rPr lang="en-US" altLang="zh-CN" sz="2800" dirty="0">
                <a:latin typeface="楷体" panose="02010609060101010101" pitchFamily="49" charset="-122"/>
                <a:ea typeface="楷体" panose="02010609060101010101" pitchFamily="49" charset="-122"/>
              </a:rPr>
              <a:t>2005 </a:t>
            </a:r>
            <a:r>
              <a:rPr lang="zh-CN" altLang="en-US" sz="2800" dirty="0">
                <a:latin typeface="楷体" panose="02010609060101010101" pitchFamily="49" charset="-122"/>
                <a:ea typeface="楷体" panose="02010609060101010101" pitchFamily="49" charset="-122"/>
              </a:rPr>
              <a:t>年～</a:t>
            </a:r>
            <a:r>
              <a:rPr lang="en-US" altLang="zh-CN" sz="2800" dirty="0">
                <a:latin typeface="楷体" panose="02010609060101010101" pitchFamily="49" charset="-122"/>
                <a:ea typeface="楷体" panose="02010609060101010101" pitchFamily="49" charset="-122"/>
              </a:rPr>
              <a:t>2010 </a:t>
            </a:r>
            <a:r>
              <a:rPr lang="zh-CN" altLang="en-US" sz="2800" dirty="0">
                <a:latin typeface="楷体" panose="02010609060101010101" pitchFamily="49" charset="-122"/>
                <a:ea typeface="楷体" panose="02010609060101010101" pitchFamily="49" charset="-122"/>
              </a:rPr>
              <a:t>年）</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平稳增长期（</a:t>
            </a:r>
            <a:r>
              <a:rPr lang="en-US" altLang="zh-CN" sz="2800" dirty="0">
                <a:latin typeface="楷体" panose="02010609060101010101" pitchFamily="49" charset="-122"/>
                <a:ea typeface="楷体" panose="02010609060101010101" pitchFamily="49" charset="-122"/>
              </a:rPr>
              <a:t>2011 </a:t>
            </a:r>
            <a:r>
              <a:rPr lang="zh-CN" altLang="en-US" sz="2800" dirty="0">
                <a:latin typeface="楷体" panose="02010609060101010101" pitchFamily="49" charset="-122"/>
                <a:ea typeface="楷体" panose="02010609060101010101" pitchFamily="49" charset="-122"/>
              </a:rPr>
              <a:t>年～</a:t>
            </a:r>
            <a:r>
              <a:rPr lang="en-US" altLang="zh-CN" sz="2800" dirty="0">
                <a:latin typeface="楷体" panose="02010609060101010101" pitchFamily="49" charset="-122"/>
                <a:ea typeface="楷体" panose="02010609060101010101" pitchFamily="49" charset="-122"/>
              </a:rPr>
              <a:t>2016 </a:t>
            </a:r>
            <a:r>
              <a:rPr lang="zh-CN" altLang="en-US" sz="2800" dirty="0">
                <a:latin typeface="楷体" panose="02010609060101010101" pitchFamily="49" charset="-122"/>
                <a:ea typeface="楷体" panose="02010609060101010101" pitchFamily="49" charset="-122"/>
              </a:rPr>
              <a:t>年）</a:t>
            </a:r>
            <a:endParaRPr lang="en-US" altLang="zh-CN" sz="2800" dirty="0">
              <a:latin typeface="楷体" panose="02010609060101010101" pitchFamily="49" charset="-122"/>
              <a:ea typeface="楷体" panose="02010609060101010101" pitchFamily="49" charset="-122"/>
            </a:endParaRPr>
          </a:p>
          <a:p>
            <a:pPr marL="457200" indent="-457200">
              <a:lnSpc>
                <a:spcPct val="150000"/>
              </a:lnSpc>
              <a:buClr>
                <a:srgbClr val="C00000"/>
              </a:buClr>
              <a:buFont typeface="Wingdings" panose="05000000000000000000" pitchFamily="2" charset="2"/>
              <a:buChar char="Ø"/>
            </a:pP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6992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2</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研究意义与背景</a:t>
            </a:r>
            <a:endParaRPr lang="en-US" altLang="zh-CN" sz="3200" b="1" dirty="0">
              <a:latin typeface="华光综艺_CNKI" panose="02000500000000000000" pitchFamily="2" charset="-122"/>
              <a:ea typeface="华光综艺_CNKI" panose="02000500000000000000" pitchFamily="2" charset="-122"/>
            </a:endParaRPr>
          </a:p>
        </p:txBody>
      </p:sp>
      <p:sp>
        <p:nvSpPr>
          <p:cNvPr id="3" name="文本框 2">
            <a:extLst>
              <a:ext uri="{FF2B5EF4-FFF2-40B4-BE49-F238E27FC236}">
                <a16:creationId xmlns:a16="http://schemas.microsoft.com/office/drawing/2014/main" id="{C428BE5B-F3EF-4C12-89AA-AA66B27C6D82}"/>
              </a:ext>
            </a:extLst>
          </p:cNvPr>
          <p:cNvSpPr txBox="1"/>
          <p:nvPr/>
        </p:nvSpPr>
        <p:spPr>
          <a:xfrm>
            <a:off x="1382486" y="1801222"/>
            <a:ext cx="9427028" cy="4185761"/>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en-US" altLang="zh-CN" sz="2800" dirty="0">
                <a:latin typeface="楷体" panose="02010609060101010101" pitchFamily="49" charset="-122"/>
                <a:ea typeface="楷体" panose="02010609060101010101" pitchFamily="49" charset="-122"/>
              </a:rPr>
              <a:t>2017</a:t>
            </a:r>
            <a:r>
              <a:rPr lang="zh-CN" altLang="en-US" sz="2800" dirty="0">
                <a:latin typeface="楷体" panose="02010609060101010101" pitchFamily="49" charset="-122"/>
                <a:ea typeface="楷体" panose="02010609060101010101" pitchFamily="49" charset="-122"/>
              </a:rPr>
              <a:t>年中国人均 </a:t>
            </a:r>
            <a:r>
              <a:rPr lang="en-US" altLang="zh-CN" sz="2800" dirty="0">
                <a:latin typeface="楷体" panose="02010609060101010101" pitchFamily="49" charset="-122"/>
                <a:ea typeface="楷体" panose="02010609060101010101" pitchFamily="49" charset="-122"/>
              </a:rPr>
              <a:t>GDP </a:t>
            </a:r>
            <a:r>
              <a:rPr lang="zh-CN" altLang="en-US" sz="2800" dirty="0">
                <a:latin typeface="楷体" panose="02010609060101010101" pitchFamily="49" charset="-122"/>
                <a:ea typeface="楷体" panose="02010609060101010101" pitchFamily="49" charset="-122"/>
              </a:rPr>
              <a:t>达到 </a:t>
            </a:r>
            <a:r>
              <a:rPr lang="en-US" altLang="zh-CN" sz="2800" dirty="0">
                <a:latin typeface="楷体" panose="02010609060101010101" pitchFamily="49" charset="-122"/>
                <a:ea typeface="楷体" panose="02010609060101010101" pitchFamily="49" charset="-122"/>
              </a:rPr>
              <a:t>8,643 </a:t>
            </a:r>
            <a:r>
              <a:rPr lang="zh-CN" altLang="en-US" sz="2800" dirty="0">
                <a:latin typeface="楷体" panose="02010609060101010101" pitchFamily="49" charset="-122"/>
                <a:ea typeface="楷体" panose="02010609060101010101" pitchFamily="49" charset="-122"/>
              </a:rPr>
              <a:t>美元</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扩大休闲消费是我国经济发展进入新常态的必然要求</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提升休闲消费是我国供给侧结构性改革的终极目标</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休闲消费是我国居民消费全面转型升级的重中之重</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休闲消费是满足居民追求美好生活需要的体现</a:t>
            </a:r>
          </a:p>
          <a:p>
            <a:pPr>
              <a:buClr>
                <a:srgbClr val="C00000"/>
              </a:buClr>
            </a:pPr>
            <a:endParaRPr lang="en-US" altLang="zh-CN" sz="2800" dirty="0">
              <a:latin typeface="楷体" panose="02010609060101010101" pitchFamily="49" charset="-122"/>
              <a:ea typeface="楷体" panose="02010609060101010101" pitchFamily="49" charset="-122"/>
            </a:endParaRPr>
          </a:p>
          <a:p>
            <a:pPr marL="285750" indent="-285750">
              <a:buClr>
                <a:srgbClr val="C00000"/>
              </a:buClr>
              <a:buFont typeface="Wingdings" panose="05000000000000000000" pitchFamily="2" charset="2"/>
              <a:buChar char="l"/>
            </a:pP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2735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3</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相关概念</a:t>
            </a:r>
            <a:endParaRPr lang="en-US" altLang="zh-CN" sz="3200" b="1" dirty="0">
              <a:latin typeface="华光综艺_CNKI" panose="02000500000000000000" pitchFamily="2" charset="-122"/>
              <a:ea typeface="华光综艺_CNKI" panose="02000500000000000000" pitchFamily="2" charset="-122"/>
            </a:endParaRPr>
          </a:p>
        </p:txBody>
      </p:sp>
      <p:pic>
        <p:nvPicPr>
          <p:cNvPr id="8" name="图片 7">
            <a:extLst>
              <a:ext uri="{FF2B5EF4-FFF2-40B4-BE49-F238E27FC236}">
                <a16:creationId xmlns:a16="http://schemas.microsoft.com/office/drawing/2014/main" id="{60A70E74-65C9-4EE1-9ACE-45A621B4B3DF}"/>
              </a:ext>
            </a:extLst>
          </p:cNvPr>
          <p:cNvPicPr>
            <a:picLocks noChangeAspect="1"/>
          </p:cNvPicPr>
          <p:nvPr/>
        </p:nvPicPr>
        <p:blipFill>
          <a:blip r:embed="rId2"/>
          <a:stretch>
            <a:fillRect/>
          </a:stretch>
        </p:blipFill>
        <p:spPr>
          <a:xfrm>
            <a:off x="2143125" y="1266092"/>
            <a:ext cx="7839075" cy="4772025"/>
          </a:xfrm>
          <a:prstGeom prst="rect">
            <a:avLst/>
          </a:prstGeom>
        </p:spPr>
      </p:pic>
    </p:spTree>
    <p:extLst>
      <p:ext uri="{BB962C8B-B14F-4D97-AF65-F5344CB8AC3E}">
        <p14:creationId xmlns:p14="http://schemas.microsoft.com/office/powerpoint/2010/main" val="244750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4</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相关概念</a:t>
            </a:r>
            <a:endParaRPr lang="en-US" altLang="zh-CN" sz="3200" b="1" dirty="0">
              <a:latin typeface="华光综艺_CNKI" panose="02000500000000000000" pitchFamily="2" charset="-122"/>
              <a:ea typeface="华光综艺_CNKI" panose="02000500000000000000" pitchFamily="2" charset="-122"/>
            </a:endParaRPr>
          </a:p>
        </p:txBody>
      </p:sp>
      <p:sp>
        <p:nvSpPr>
          <p:cNvPr id="3" name="文本框 2">
            <a:extLst>
              <a:ext uri="{FF2B5EF4-FFF2-40B4-BE49-F238E27FC236}">
                <a16:creationId xmlns:a16="http://schemas.microsoft.com/office/drawing/2014/main" id="{C428BE5B-F3EF-4C12-89AA-AA66B27C6D82}"/>
              </a:ext>
            </a:extLst>
          </p:cNvPr>
          <p:cNvSpPr txBox="1"/>
          <p:nvPr/>
        </p:nvSpPr>
        <p:spPr>
          <a:xfrm>
            <a:off x="359228" y="1382485"/>
            <a:ext cx="10493830" cy="469359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zh-CN" altLang="en-US" sz="2800" b="1" dirty="0">
                <a:latin typeface="楷体" panose="02010609060101010101" pitchFamily="49" charset="-122"/>
                <a:ea typeface="楷体" panose="02010609060101010101" pitchFamily="49" charset="-122"/>
              </a:rPr>
              <a:t>休闲活动</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休闲产业</a:t>
            </a:r>
            <a:endParaRPr lang="en-US" altLang="zh-CN" sz="2800" b="1" dirty="0">
              <a:latin typeface="楷体" panose="02010609060101010101" pitchFamily="49" charset="-122"/>
              <a:ea typeface="楷体" panose="02010609060101010101" pitchFamily="49" charset="-122"/>
            </a:endParaRPr>
          </a:p>
          <a:p>
            <a:pPr marL="342900" indent="-342900">
              <a:lnSpc>
                <a:spcPct val="150000"/>
              </a:lnSpc>
              <a:buClr>
                <a:srgbClr val="C00000"/>
              </a:buClr>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学者观点：</a:t>
            </a:r>
            <a:r>
              <a:rPr lang="zh-CN" altLang="en-US" sz="2200" dirty="0">
                <a:latin typeface="楷体" panose="02010609060101010101" pitchFamily="49" charset="-122"/>
                <a:ea typeface="楷体" panose="02010609060101010101" pitchFamily="49" charset="-122"/>
              </a:rPr>
              <a:t>国外大部分学者从休闲活动的内涵出发，认为休闲产业是服务业的一部分。国内学者对休闲产业的定义与范围划分主要观点有两种，一种观点从休闲产业内涵出发，认为休闲产业应该是第三产业的一部分；另一种观点，认为休闲产业已经渗透到了三大产业之中</a:t>
            </a:r>
            <a:endParaRPr lang="en-US" altLang="zh-CN" sz="2200" dirty="0">
              <a:latin typeface="楷体" panose="02010609060101010101" pitchFamily="49" charset="-122"/>
              <a:ea typeface="楷体" panose="02010609060101010101" pitchFamily="49" charset="-122"/>
            </a:endParaRPr>
          </a:p>
          <a:p>
            <a:pPr marL="342900" indent="-342900">
              <a:lnSpc>
                <a:spcPct val="150000"/>
              </a:lnSpc>
              <a:buClr>
                <a:srgbClr val="C00000"/>
              </a:buClr>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国际标准：</a:t>
            </a:r>
            <a:endParaRPr lang="en-US" altLang="zh-CN" sz="2200" b="1" dirty="0">
              <a:latin typeface="楷体" panose="02010609060101010101" pitchFamily="49" charset="-122"/>
              <a:ea typeface="楷体" panose="02010609060101010101" pitchFamily="49" charset="-122"/>
            </a:endParaRPr>
          </a:p>
          <a:p>
            <a:pPr>
              <a:lnSpc>
                <a:spcPct val="150000"/>
              </a:lnSpc>
              <a:buClr>
                <a:srgbClr val="C00000"/>
              </a:buClr>
            </a:pPr>
            <a:r>
              <a:rPr lang="en-US" altLang="zh-CN" sz="2400" dirty="0">
                <a:latin typeface="楷体" panose="02010609060101010101" pitchFamily="49" charset="-122"/>
                <a:ea typeface="楷体" panose="02010609060101010101" pitchFamily="49" charset="-122"/>
              </a:rPr>
              <a:t>  </a:t>
            </a:r>
          </a:p>
          <a:p>
            <a:pPr>
              <a:buClr>
                <a:srgbClr val="C00000"/>
              </a:buClr>
            </a:pPr>
            <a:endParaRPr lang="en-US" altLang="zh-CN" sz="2800" dirty="0">
              <a:latin typeface="楷体" panose="02010609060101010101" pitchFamily="49" charset="-122"/>
              <a:ea typeface="楷体" panose="02010609060101010101" pitchFamily="49" charset="-122"/>
            </a:endParaRPr>
          </a:p>
          <a:p>
            <a:pPr marL="285750" indent="-285750">
              <a:buClr>
                <a:srgbClr val="C00000"/>
              </a:buClr>
              <a:buFont typeface="Wingdings" panose="05000000000000000000" pitchFamily="2" charset="2"/>
              <a:buChar char="l"/>
            </a:pPr>
            <a:endParaRPr lang="zh-CN" altLang="en-US" sz="2800"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EB03B61A-8D58-4957-94A7-3AF959B2F76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8089" l="678" r="100000">
                        <a14:foregroundMark x1="43220" y1="32484" x2="43220" y2="32484"/>
                        <a14:foregroundMark x1="40847" y1="29936" x2="40847" y2="29936"/>
                        <a14:foregroundMark x1="36271" y1="42038" x2="36271" y2="42038"/>
                        <a14:foregroundMark x1="35932" y1="60510" x2="35932" y2="60510"/>
                        <a14:foregroundMark x1="35932" y1="60510" x2="35932" y2="60510"/>
                        <a14:foregroundMark x1="60339" y1="57962" x2="60339" y2="57962"/>
                        <a14:foregroundMark x1="60339" y1="57962" x2="60339" y2="57962"/>
                        <a14:foregroundMark x1="60339" y1="57962" x2="60339" y2="57962"/>
                        <a14:foregroundMark x1="72373" y1="36943" x2="72373" y2="36943"/>
                        <a14:foregroundMark x1="72881" y1="38854" x2="74746" y2="52866"/>
                        <a14:foregroundMark x1="75085" y1="52866" x2="75085" y2="52866"/>
                        <a14:foregroundMark x1="57458" y1="49045" x2="57458" y2="49045"/>
                        <a14:foregroundMark x1="65085" y1="37580" x2="65085" y2="37580"/>
                        <a14:foregroundMark x1="63898" y1="43949" x2="64407" y2="42038"/>
                        <a14:foregroundMark x1="62203" y1="70701" x2="62203" y2="70701"/>
                        <a14:foregroundMark x1="61864" y1="86624" x2="61864" y2="86624"/>
                        <a14:foregroundMark x1="55763" y1="82166" x2="55763" y2="82166"/>
                      </a14:backgroundRemoval>
                    </a14:imgEffect>
                  </a14:imgLayer>
                </a14:imgProps>
              </a:ext>
            </a:extLst>
          </a:blip>
          <a:stretch>
            <a:fillRect/>
          </a:stretch>
        </p:blipFill>
        <p:spPr>
          <a:xfrm>
            <a:off x="2207079" y="4368573"/>
            <a:ext cx="5619750" cy="1495425"/>
          </a:xfrm>
          <a:prstGeom prst="rect">
            <a:avLst/>
          </a:prstGeom>
        </p:spPr>
      </p:pic>
    </p:spTree>
    <p:extLst>
      <p:ext uri="{BB962C8B-B14F-4D97-AF65-F5344CB8AC3E}">
        <p14:creationId xmlns:p14="http://schemas.microsoft.com/office/powerpoint/2010/main" val="66536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5</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相关概念</a:t>
            </a:r>
            <a:endParaRPr lang="en-US" altLang="zh-CN" sz="3200" b="1" dirty="0">
              <a:latin typeface="华光综艺_CNKI" panose="02000500000000000000" pitchFamily="2" charset="-122"/>
              <a:ea typeface="华光综艺_CNKI" panose="02000500000000000000" pitchFamily="2" charset="-122"/>
            </a:endParaRPr>
          </a:p>
        </p:txBody>
      </p:sp>
      <p:sp>
        <p:nvSpPr>
          <p:cNvPr id="3" name="文本框 2">
            <a:extLst>
              <a:ext uri="{FF2B5EF4-FFF2-40B4-BE49-F238E27FC236}">
                <a16:creationId xmlns:a16="http://schemas.microsoft.com/office/drawing/2014/main" id="{C428BE5B-F3EF-4C12-89AA-AA66B27C6D82}"/>
              </a:ext>
            </a:extLst>
          </p:cNvPr>
          <p:cNvSpPr txBox="1"/>
          <p:nvPr/>
        </p:nvSpPr>
        <p:spPr>
          <a:xfrm>
            <a:off x="359228" y="1382485"/>
            <a:ext cx="10493830" cy="559769"/>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国际标准续：</a:t>
            </a:r>
            <a:endParaRPr lang="en-US" altLang="zh-CN" sz="2400" b="1" dirty="0">
              <a:latin typeface="楷体" panose="02010609060101010101" pitchFamily="49" charset="-122"/>
              <a:ea typeface="楷体" panose="02010609060101010101" pitchFamily="49" charset="-122"/>
            </a:endParaRPr>
          </a:p>
        </p:txBody>
      </p:sp>
      <p:pic>
        <p:nvPicPr>
          <p:cNvPr id="10" name="图片 9">
            <a:extLst>
              <a:ext uri="{FF2B5EF4-FFF2-40B4-BE49-F238E27FC236}">
                <a16:creationId xmlns:a16="http://schemas.microsoft.com/office/drawing/2014/main" id="{EDE93AD3-3390-4AE7-A21E-B36B949DFC21}"/>
              </a:ext>
            </a:extLst>
          </p:cNvPr>
          <p:cNvPicPr>
            <a:picLocks noChangeAspect="1"/>
          </p:cNvPicPr>
          <p:nvPr/>
        </p:nvPicPr>
        <p:blipFill>
          <a:blip r:embed="rId2"/>
          <a:stretch>
            <a:fillRect/>
          </a:stretch>
        </p:blipFill>
        <p:spPr>
          <a:xfrm>
            <a:off x="565717" y="2044443"/>
            <a:ext cx="5553075" cy="3286125"/>
          </a:xfrm>
          <a:prstGeom prst="rect">
            <a:avLst/>
          </a:prstGeom>
        </p:spPr>
      </p:pic>
      <p:pic>
        <p:nvPicPr>
          <p:cNvPr id="12" name="图片 11">
            <a:extLst>
              <a:ext uri="{FF2B5EF4-FFF2-40B4-BE49-F238E27FC236}">
                <a16:creationId xmlns:a16="http://schemas.microsoft.com/office/drawing/2014/main" id="{45FFD70B-7501-4DF7-8C14-1989FE3A76F4}"/>
              </a:ext>
            </a:extLst>
          </p:cNvPr>
          <p:cNvPicPr>
            <a:picLocks noChangeAspect="1"/>
          </p:cNvPicPr>
          <p:nvPr/>
        </p:nvPicPr>
        <p:blipFill>
          <a:blip r:embed="rId3"/>
          <a:stretch>
            <a:fillRect/>
          </a:stretch>
        </p:blipFill>
        <p:spPr>
          <a:xfrm>
            <a:off x="6096000" y="2385205"/>
            <a:ext cx="5715000" cy="2505075"/>
          </a:xfrm>
          <a:prstGeom prst="rect">
            <a:avLst/>
          </a:prstGeom>
        </p:spPr>
      </p:pic>
    </p:spTree>
    <p:extLst>
      <p:ext uri="{BB962C8B-B14F-4D97-AF65-F5344CB8AC3E}">
        <p14:creationId xmlns:p14="http://schemas.microsoft.com/office/powerpoint/2010/main" val="14299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6</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相关概念</a:t>
            </a:r>
            <a:endParaRPr lang="en-US" altLang="zh-CN" sz="3200" b="1" dirty="0">
              <a:latin typeface="华光综艺_CNKI" panose="02000500000000000000" pitchFamily="2" charset="-122"/>
              <a:ea typeface="华光综艺_CNKI" panose="02000500000000000000" pitchFamily="2" charset="-122"/>
            </a:endParaRPr>
          </a:p>
        </p:txBody>
      </p:sp>
      <p:sp>
        <p:nvSpPr>
          <p:cNvPr id="3" name="文本框 2">
            <a:extLst>
              <a:ext uri="{FF2B5EF4-FFF2-40B4-BE49-F238E27FC236}">
                <a16:creationId xmlns:a16="http://schemas.microsoft.com/office/drawing/2014/main" id="{C428BE5B-F3EF-4C12-89AA-AA66B27C6D82}"/>
              </a:ext>
            </a:extLst>
          </p:cNvPr>
          <p:cNvSpPr txBox="1"/>
          <p:nvPr/>
        </p:nvSpPr>
        <p:spPr>
          <a:xfrm>
            <a:off x="359228" y="1382485"/>
            <a:ext cx="10493830" cy="559769"/>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休闲产业统计分类：</a:t>
            </a:r>
            <a:endParaRPr lang="en-US" altLang="zh-CN" sz="2400" b="1"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C1BCB6EF-C396-47FC-9845-0961C9ADDA11}"/>
              </a:ext>
            </a:extLst>
          </p:cNvPr>
          <p:cNvSpPr txBox="1"/>
          <p:nvPr/>
        </p:nvSpPr>
        <p:spPr>
          <a:xfrm>
            <a:off x="4391638" y="4819359"/>
            <a:ext cx="3322320"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广义休闲产业层次分布图</a:t>
            </a:r>
          </a:p>
        </p:txBody>
      </p:sp>
      <p:pic>
        <p:nvPicPr>
          <p:cNvPr id="10" name="图片 9">
            <a:extLst>
              <a:ext uri="{FF2B5EF4-FFF2-40B4-BE49-F238E27FC236}">
                <a16:creationId xmlns:a16="http://schemas.microsoft.com/office/drawing/2014/main" id="{E3666CAE-075F-4F4A-A8B5-2120C777DF0E}"/>
              </a:ext>
            </a:extLst>
          </p:cNvPr>
          <p:cNvPicPr>
            <a:picLocks noChangeAspect="1"/>
          </p:cNvPicPr>
          <p:nvPr/>
        </p:nvPicPr>
        <p:blipFill>
          <a:blip r:embed="rId2"/>
          <a:stretch>
            <a:fillRect/>
          </a:stretch>
        </p:blipFill>
        <p:spPr>
          <a:xfrm>
            <a:off x="3203622" y="2433751"/>
            <a:ext cx="5356325" cy="2314231"/>
          </a:xfrm>
          <a:prstGeom prst="rect">
            <a:avLst/>
          </a:prstGeom>
        </p:spPr>
      </p:pic>
      <p:pic>
        <p:nvPicPr>
          <p:cNvPr id="9" name="图片 8">
            <a:extLst>
              <a:ext uri="{FF2B5EF4-FFF2-40B4-BE49-F238E27FC236}">
                <a16:creationId xmlns:a16="http://schemas.microsoft.com/office/drawing/2014/main" id="{0933B9A9-407D-4AC6-930B-C43C31DA0C2E}"/>
              </a:ext>
            </a:extLst>
          </p:cNvPr>
          <p:cNvPicPr>
            <a:picLocks noChangeAspect="1"/>
          </p:cNvPicPr>
          <p:nvPr/>
        </p:nvPicPr>
        <p:blipFill>
          <a:blip r:embed="rId3"/>
          <a:stretch>
            <a:fillRect/>
          </a:stretch>
        </p:blipFill>
        <p:spPr>
          <a:xfrm>
            <a:off x="3095721" y="349250"/>
            <a:ext cx="5572125" cy="6372225"/>
          </a:xfrm>
          <a:prstGeom prst="rect">
            <a:avLst/>
          </a:prstGeom>
        </p:spPr>
      </p:pic>
    </p:spTree>
    <p:extLst>
      <p:ext uri="{BB962C8B-B14F-4D97-AF65-F5344CB8AC3E}">
        <p14:creationId xmlns:p14="http://schemas.microsoft.com/office/powerpoint/2010/main" val="328634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7</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相关概念</a:t>
            </a:r>
            <a:endParaRPr lang="en-US" altLang="zh-CN" sz="3200" b="1" dirty="0">
              <a:latin typeface="华光综艺_CNKI" panose="02000500000000000000" pitchFamily="2" charset="-122"/>
              <a:ea typeface="华光综艺_CNKI" panose="02000500000000000000" pitchFamily="2" charset="-122"/>
            </a:endParaRPr>
          </a:p>
        </p:txBody>
      </p:sp>
      <p:sp>
        <p:nvSpPr>
          <p:cNvPr id="3" name="文本框 2">
            <a:extLst>
              <a:ext uri="{FF2B5EF4-FFF2-40B4-BE49-F238E27FC236}">
                <a16:creationId xmlns:a16="http://schemas.microsoft.com/office/drawing/2014/main" id="{C428BE5B-F3EF-4C12-89AA-AA66B27C6D82}"/>
              </a:ext>
            </a:extLst>
          </p:cNvPr>
          <p:cNvSpPr txBox="1"/>
          <p:nvPr/>
        </p:nvSpPr>
        <p:spPr>
          <a:xfrm>
            <a:off x="359228" y="1382485"/>
            <a:ext cx="10493830" cy="5047536"/>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zh-CN" altLang="en-US" sz="2800" b="1" dirty="0">
                <a:latin typeface="楷体" panose="02010609060101010101" pitchFamily="49" charset="-122"/>
                <a:ea typeface="楷体" panose="02010609060101010101" pitchFamily="49" charset="-122"/>
              </a:rPr>
              <a:t>休闲消费</a:t>
            </a:r>
            <a:endParaRPr lang="en-US" altLang="zh-CN" sz="2800" b="1" dirty="0">
              <a:latin typeface="楷体" panose="02010609060101010101" pitchFamily="49" charset="-122"/>
              <a:ea typeface="楷体" panose="02010609060101010101" pitchFamily="49" charset="-122"/>
            </a:endParaRPr>
          </a:p>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a:t>
            </a:r>
            <a:r>
              <a:rPr lang="zh-CN" altLang="en-US" sz="2400" dirty="0">
                <a:latin typeface="楷体" panose="02010609060101010101" pitchFamily="49" charset="-122"/>
                <a:ea typeface="楷体" panose="02010609060101010101" pitchFamily="49" charset="-122"/>
              </a:rPr>
              <a:t>是在闲暇时间进行的休闲产品和服务的消费，它涵盖了休闲食品、衣物等满足生理需要的消费和体育、旅游、家庭娱乐耐用消费品、享受型服务体验等满足健康娱乐的消费，它还包含了知识技能学习活动等满足发展需要层次的消费以及满足精神需要层次的消费。</a:t>
            </a:r>
            <a:endParaRPr lang="en-US" altLang="zh-CN" sz="2400" dirty="0">
              <a:latin typeface="楷体" panose="02010609060101010101" pitchFamily="49" charset="-122"/>
              <a:ea typeface="楷体" panose="02010609060101010101" pitchFamily="49" charset="-122"/>
            </a:endParaRPr>
          </a:p>
          <a:p>
            <a:pPr marL="914400" lvl="1" indent="-457200">
              <a:lnSpc>
                <a:spcPct val="150000"/>
              </a:lnSpc>
              <a:buClr>
                <a:srgbClr val="C00000"/>
              </a:buClr>
              <a:buFont typeface="Wingdings" panose="05000000000000000000" pitchFamily="2" charset="2"/>
              <a:buChar char="p"/>
            </a:pPr>
            <a:r>
              <a:rPr lang="zh-CN" altLang="en-US" sz="2400" dirty="0">
                <a:latin typeface="楷体" panose="02010609060101010101" pitchFamily="49" charset="-122"/>
                <a:ea typeface="楷体" panose="02010609060101010101" pitchFamily="49" charset="-122"/>
              </a:rPr>
              <a:t>消费属性</a:t>
            </a:r>
            <a:endParaRPr lang="en-US" altLang="zh-CN" sz="2400" dirty="0">
              <a:latin typeface="楷体" panose="02010609060101010101" pitchFamily="49" charset="-122"/>
              <a:ea typeface="楷体" panose="02010609060101010101" pitchFamily="49" charset="-122"/>
            </a:endParaRPr>
          </a:p>
          <a:p>
            <a:pPr marL="914400" lvl="1" indent="-457200">
              <a:lnSpc>
                <a:spcPct val="150000"/>
              </a:lnSpc>
              <a:buClr>
                <a:srgbClr val="C00000"/>
              </a:buClr>
              <a:buFont typeface="Wingdings" panose="05000000000000000000" pitchFamily="2" charset="2"/>
              <a:buChar char="p"/>
            </a:pPr>
            <a:r>
              <a:rPr lang="zh-CN" altLang="en-US" sz="2400" dirty="0">
                <a:latin typeface="楷体" panose="02010609060101010101" pitchFamily="49" charset="-122"/>
                <a:ea typeface="楷体" panose="02010609060101010101" pitchFamily="49" charset="-122"/>
              </a:rPr>
              <a:t>层次较高</a:t>
            </a:r>
            <a:endParaRPr lang="en-US" altLang="zh-CN" sz="2400" dirty="0">
              <a:latin typeface="楷体" panose="02010609060101010101" pitchFamily="49" charset="-122"/>
              <a:ea typeface="楷体" panose="02010609060101010101" pitchFamily="49" charset="-122"/>
            </a:endParaRPr>
          </a:p>
          <a:p>
            <a:pPr marL="914400" lvl="1" indent="-457200">
              <a:lnSpc>
                <a:spcPct val="150000"/>
              </a:lnSpc>
              <a:buClr>
                <a:srgbClr val="C00000"/>
              </a:buClr>
              <a:buFont typeface="Wingdings" panose="05000000000000000000" pitchFamily="2" charset="2"/>
              <a:buChar char="p"/>
            </a:pPr>
            <a:r>
              <a:rPr lang="zh-CN" altLang="en-US" sz="2400" dirty="0">
                <a:latin typeface="楷体" panose="02010609060101010101" pitchFamily="49" charset="-122"/>
                <a:ea typeface="楷体" panose="02010609060101010101" pitchFamily="49" charset="-122"/>
              </a:rPr>
              <a:t>形式多样</a:t>
            </a:r>
            <a:endParaRPr lang="en-US" altLang="zh-CN" sz="2400" dirty="0">
              <a:latin typeface="楷体" panose="02010609060101010101" pitchFamily="49" charset="-122"/>
              <a:ea typeface="楷体" panose="02010609060101010101" pitchFamily="49" charset="-122"/>
            </a:endParaRPr>
          </a:p>
          <a:p>
            <a:pPr marL="285750" indent="-285750">
              <a:buClr>
                <a:srgbClr val="C00000"/>
              </a:buClr>
              <a:buFont typeface="Wingdings" panose="05000000000000000000" pitchFamily="2" charset="2"/>
              <a:buChar char="l"/>
            </a:pP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0954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8</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相关概念</a:t>
            </a:r>
            <a:endParaRPr lang="en-US" altLang="zh-CN" sz="3200" b="1" dirty="0">
              <a:latin typeface="华光综艺_CNKI" panose="02000500000000000000" pitchFamily="2" charset="-122"/>
              <a:ea typeface="华光综艺_CNKI" panose="02000500000000000000" pitchFamily="2" charset="-122"/>
            </a:endParaRPr>
          </a:p>
        </p:txBody>
      </p:sp>
      <p:sp>
        <p:nvSpPr>
          <p:cNvPr id="3" name="文本框 2">
            <a:extLst>
              <a:ext uri="{FF2B5EF4-FFF2-40B4-BE49-F238E27FC236}">
                <a16:creationId xmlns:a16="http://schemas.microsoft.com/office/drawing/2014/main" id="{C428BE5B-F3EF-4C12-89AA-AA66B27C6D82}"/>
              </a:ext>
            </a:extLst>
          </p:cNvPr>
          <p:cNvSpPr txBox="1"/>
          <p:nvPr/>
        </p:nvSpPr>
        <p:spPr>
          <a:xfrm>
            <a:off x="470988" y="1646645"/>
            <a:ext cx="10493830" cy="3883755"/>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休闲消费能力：</a:t>
            </a:r>
            <a:r>
              <a:rPr lang="zh-CN" altLang="en-US" sz="2400" dirty="0">
                <a:latin typeface="楷体" panose="02010609060101010101" pitchFamily="49" charset="-122"/>
                <a:ea typeface="楷体" panose="02010609060101010101" pitchFamily="49" charset="-122"/>
              </a:rPr>
              <a:t>在一定时期内居民对于休闲产品和服务的消化能力。</a:t>
            </a:r>
            <a:endParaRPr lang="en-US" altLang="zh-CN" sz="2800" dirty="0">
              <a:latin typeface="楷体" panose="02010609060101010101" pitchFamily="49" charset="-122"/>
              <a:ea typeface="楷体" panose="02010609060101010101" pitchFamily="49" charset="-122"/>
            </a:endParaRPr>
          </a:p>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休闲消费意愿：</a:t>
            </a:r>
            <a:r>
              <a:rPr lang="zh-CN" altLang="en-US" sz="2400" dirty="0">
                <a:latin typeface="楷体" panose="02010609060101010101" pitchFamily="49" charset="-122"/>
                <a:ea typeface="楷体" panose="02010609060101010101" pitchFamily="49" charset="-122"/>
              </a:rPr>
              <a:t>在当前物价、利率以及收入水平等情况下，居民进行休闲消费的愿望和倾向。</a:t>
            </a:r>
            <a:endParaRPr lang="en-US" altLang="zh-CN" sz="2400" dirty="0">
              <a:latin typeface="楷体" panose="02010609060101010101" pitchFamily="49" charset="-122"/>
              <a:ea typeface="楷体" panose="02010609060101010101" pitchFamily="49" charset="-122"/>
            </a:endParaRPr>
          </a:p>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休闲消费潜力：</a:t>
            </a:r>
            <a:r>
              <a:rPr lang="zh-CN" altLang="en-US" sz="2400" dirty="0">
                <a:latin typeface="楷体" panose="02010609060101010101" pitchFamily="49" charset="-122"/>
                <a:ea typeface="楷体" panose="02010609060101010101" pitchFamily="49" charset="-122"/>
              </a:rPr>
              <a:t>尚未开发的居民休闲消费需求</a:t>
            </a:r>
            <a:endParaRPr lang="en-US" altLang="zh-CN" sz="2400" dirty="0">
              <a:latin typeface="楷体" panose="02010609060101010101" pitchFamily="49" charset="-122"/>
              <a:ea typeface="楷体" panose="02010609060101010101" pitchFamily="49" charset="-122"/>
            </a:endParaRPr>
          </a:p>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休闲消费水平：</a:t>
            </a:r>
            <a:r>
              <a:rPr lang="zh-CN" altLang="en-US" sz="2400" dirty="0">
                <a:latin typeface="楷体" panose="02010609060101010101" pitchFamily="49" charset="-122"/>
                <a:ea typeface="楷体" panose="02010609060101010101" pitchFamily="49" charset="-122"/>
              </a:rPr>
              <a:t>居民用于休闲的消费支出数量和规模</a:t>
            </a:r>
            <a:endParaRPr lang="en-US" altLang="zh-CN" sz="2400" dirty="0">
              <a:latin typeface="楷体" panose="02010609060101010101" pitchFamily="49" charset="-122"/>
              <a:ea typeface="楷体" panose="02010609060101010101" pitchFamily="49" charset="-122"/>
            </a:endParaRPr>
          </a:p>
          <a:p>
            <a:pPr marL="342900" indent="-342900">
              <a:lnSpc>
                <a:spcPct val="150000"/>
              </a:lnSpc>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休闲消费质量：</a:t>
            </a:r>
            <a:r>
              <a:rPr lang="zh-CN" altLang="en-US" sz="2400" dirty="0">
                <a:latin typeface="楷体" panose="02010609060101010101" pitchFamily="49" charset="-122"/>
                <a:ea typeface="楷体" panose="02010609060101010101" pitchFamily="49" charset="-122"/>
              </a:rPr>
              <a:t>反映了居民休闲消费的结构以及休闲消费给居民带来的生活质量状况改变</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3602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AAA66-E6EB-43DA-9057-902BA6A932A4}" type="slidenum">
              <a:rPr lang="zh-CN" altLang="en-US" smtClean="0"/>
              <a:t>9</a:t>
            </a:fld>
            <a:endParaRPr lang="zh-CN" altLang="en-US"/>
          </a:p>
        </p:txBody>
      </p:sp>
      <p:sp>
        <p:nvSpPr>
          <p:cNvPr id="2" name="矩形 1"/>
          <p:cNvSpPr/>
          <p:nvPr/>
        </p:nvSpPr>
        <p:spPr>
          <a:xfrm>
            <a:off x="0" y="576775"/>
            <a:ext cx="12192000" cy="689317"/>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华光综艺_CNKI" panose="02000500000000000000" pitchFamily="2" charset="-122"/>
                <a:ea typeface="华光综艺_CNKI" panose="02000500000000000000" pitchFamily="2" charset="-122"/>
              </a:rPr>
              <a:t>休闲消费规模测度</a:t>
            </a:r>
            <a:endParaRPr lang="en-US" altLang="zh-CN" sz="3200" b="1" dirty="0">
              <a:latin typeface="华光综艺_CNKI" panose="02000500000000000000" pitchFamily="2" charset="-122"/>
              <a:ea typeface="华光综艺_CNKI" panose="02000500000000000000" pitchFamily="2" charset="-122"/>
            </a:endParaRPr>
          </a:p>
        </p:txBody>
      </p:sp>
      <p:sp>
        <p:nvSpPr>
          <p:cNvPr id="7" name="文本框 6">
            <a:extLst>
              <a:ext uri="{FF2B5EF4-FFF2-40B4-BE49-F238E27FC236}">
                <a16:creationId xmlns:a16="http://schemas.microsoft.com/office/drawing/2014/main" id="{90A4A84B-E6E8-43F9-937B-24B804FAA456}"/>
              </a:ext>
            </a:extLst>
          </p:cNvPr>
          <p:cNvSpPr txBox="1"/>
          <p:nvPr/>
        </p:nvSpPr>
        <p:spPr>
          <a:xfrm>
            <a:off x="348342" y="1785256"/>
            <a:ext cx="10493830" cy="3869329"/>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基于典型的休闲产业测算休闲消费（文化、娱乐、旅游等）</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剥离系数测算（休闲教育，休闲农业，休闲工业等）</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较多从货币角度考虑休闲消费（非时间密集型休闲消费）</a:t>
            </a:r>
            <a:endParaRPr lang="en-US" altLang="zh-CN" sz="2800" dirty="0">
              <a:latin typeface="楷体" panose="02010609060101010101" pitchFamily="49" charset="-122"/>
              <a:ea typeface="楷体" panose="02010609060101010101" pitchFamily="49" charset="-122"/>
            </a:endParaRPr>
          </a:p>
          <a:p>
            <a:pPr marL="285750" indent="-285750">
              <a:lnSpc>
                <a:spcPct val="150000"/>
              </a:lnSpc>
              <a:buClr>
                <a:srgbClr val="C00000"/>
              </a:buClr>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较少从时间角度考虑休闲消费（时间密集型休闲消费的计算，如体育锻炼等）</a:t>
            </a:r>
            <a:endParaRPr lang="en-US" altLang="zh-CN" sz="2800" dirty="0">
              <a:latin typeface="楷体" panose="02010609060101010101" pitchFamily="49" charset="-122"/>
              <a:ea typeface="楷体" panose="02010609060101010101" pitchFamily="49" charset="-122"/>
            </a:endParaRPr>
          </a:p>
          <a:p>
            <a:pPr>
              <a:lnSpc>
                <a:spcPct val="150000"/>
              </a:lnSpc>
              <a:buClr>
                <a:srgbClr val="C00000"/>
              </a:buClr>
            </a:pPr>
            <a:endParaRPr lang="en-US" altLang="zh-CN" sz="2800" b="1" dirty="0">
              <a:latin typeface="楷体" panose="02010609060101010101" pitchFamily="49" charset="-122"/>
              <a:ea typeface="楷体" panose="02010609060101010101" pitchFamily="49" charset="-122"/>
            </a:endParaRPr>
          </a:p>
        </p:txBody>
      </p:sp>
      <p:sp>
        <p:nvSpPr>
          <p:cNvPr id="4" name="思想气泡: 云 3">
            <a:extLst>
              <a:ext uri="{FF2B5EF4-FFF2-40B4-BE49-F238E27FC236}">
                <a16:creationId xmlns:a16="http://schemas.microsoft.com/office/drawing/2014/main" id="{B0DECE66-32DC-4C77-9B59-3736A188EC72}"/>
              </a:ext>
            </a:extLst>
          </p:cNvPr>
          <p:cNvSpPr/>
          <p:nvPr/>
        </p:nvSpPr>
        <p:spPr>
          <a:xfrm>
            <a:off x="7151914" y="2797629"/>
            <a:ext cx="5040086" cy="2590800"/>
          </a:xfrm>
          <a:prstGeom prst="cloudCallou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35000"/>
              </a:lnSpc>
            </a:pPr>
            <a:r>
              <a:rPr lang="zh-CN" alt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思考：</a:t>
            </a:r>
            <a:r>
              <a:rPr lang="zh-CN" altLang="en-US" sz="2200" dirty="0">
                <a:latin typeface="楷体" panose="02010609060101010101" pitchFamily="49" charset="-122"/>
                <a:ea typeface="楷体" panose="02010609060101010101" pitchFamily="49" charset="-122"/>
              </a:rPr>
              <a:t>结合货币、时间、实物方面考虑休闲消费规模，还需考虑一些免费服务的消费。</a:t>
            </a:r>
          </a:p>
        </p:txBody>
      </p:sp>
    </p:spTree>
    <p:extLst>
      <p:ext uri="{BB962C8B-B14F-4D97-AF65-F5344CB8AC3E}">
        <p14:creationId xmlns:p14="http://schemas.microsoft.com/office/powerpoint/2010/main" val="335248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2924</TotalTime>
  <Words>678</Words>
  <Application>Microsoft Office PowerPoint</Application>
  <PresentationFormat>宽屏</PresentationFormat>
  <Paragraphs>80</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华光小标宋_CNKI</vt:lpstr>
      <vt:lpstr>华光综艺_CNKI</vt:lpstr>
      <vt:lpstr>楷体</vt:lpstr>
      <vt:lpstr>Arial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guocai</dc:creator>
  <cp:lastModifiedBy>Me</cp:lastModifiedBy>
  <cp:revision>181</cp:revision>
  <dcterms:created xsi:type="dcterms:W3CDTF">2020-04-01T15:10:32Z</dcterms:created>
  <dcterms:modified xsi:type="dcterms:W3CDTF">2021-09-22T06:06:59Z</dcterms:modified>
</cp:coreProperties>
</file>