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 id="270" r:id="rId10"/>
    <p:sldId id="272" r:id="rId11"/>
    <p:sldId id="265" r:id="rId12"/>
    <p:sldId id="268" r:id="rId13"/>
    <p:sldId id="269" r:id="rId14"/>
    <p:sldId id="267" r:id="rId15"/>
    <p:sldId id="274" r:id="rId16"/>
    <p:sldId id="273" r:id="rId17"/>
    <p:sldId id="275" r:id="rId18"/>
    <p:sldId id="277" r:id="rId19"/>
    <p:sldId id="276" r:id="rId20"/>
    <p:sldId id="279" r:id="rId21"/>
    <p:sldId id="280" r:id="rId22"/>
    <p:sldId id="278" r:id="rId23"/>
    <p:sldId id="281"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9" d="100"/>
          <a:sy n="99" d="100"/>
        </p:scale>
        <p:origin x="93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D20613E-C7B4-47C3-A7C5-4D80D97856D9}" type="datetimeFigureOut">
              <a:rPr lang="zh-CN" altLang="en-US" smtClean="0"/>
              <a:t>2021/12/22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1B2B84A-F595-4294-BB77-D2E71DBE241B}" type="slidenum">
              <a:rPr lang="zh-CN" altLang="en-US" smtClean="0"/>
              <a:t>‹#›</a:t>
            </a:fld>
            <a:endParaRPr lang="zh-CN" altLang="en-US"/>
          </a:p>
        </p:txBody>
      </p:sp>
    </p:spTree>
    <p:extLst>
      <p:ext uri="{BB962C8B-B14F-4D97-AF65-F5344CB8AC3E}">
        <p14:creationId xmlns:p14="http://schemas.microsoft.com/office/powerpoint/2010/main" val="2506494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D20613E-C7B4-47C3-A7C5-4D80D97856D9}" type="datetimeFigureOut">
              <a:rPr lang="zh-CN" altLang="en-US" smtClean="0"/>
              <a:t>2021/12/22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1B2B84A-F595-4294-BB77-D2E71DBE241B}" type="slidenum">
              <a:rPr lang="zh-CN" altLang="en-US" smtClean="0"/>
              <a:t>‹#›</a:t>
            </a:fld>
            <a:endParaRPr lang="zh-CN" altLang="en-US"/>
          </a:p>
        </p:txBody>
      </p:sp>
    </p:spTree>
    <p:extLst>
      <p:ext uri="{BB962C8B-B14F-4D97-AF65-F5344CB8AC3E}">
        <p14:creationId xmlns:p14="http://schemas.microsoft.com/office/powerpoint/2010/main" val="3569488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D20613E-C7B4-47C3-A7C5-4D80D97856D9}" type="datetimeFigureOut">
              <a:rPr lang="zh-CN" altLang="en-US" smtClean="0"/>
              <a:t>2021/12/22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1B2B84A-F595-4294-BB77-D2E71DBE241B}" type="slidenum">
              <a:rPr lang="zh-CN" altLang="en-US" smtClean="0"/>
              <a:t>‹#›</a:t>
            </a:fld>
            <a:endParaRPr lang="zh-CN" altLang="en-US"/>
          </a:p>
        </p:txBody>
      </p:sp>
    </p:spTree>
    <p:extLst>
      <p:ext uri="{BB962C8B-B14F-4D97-AF65-F5344CB8AC3E}">
        <p14:creationId xmlns:p14="http://schemas.microsoft.com/office/powerpoint/2010/main" val="2368672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D20613E-C7B4-47C3-A7C5-4D80D97856D9}" type="datetimeFigureOut">
              <a:rPr lang="zh-CN" altLang="en-US" smtClean="0"/>
              <a:t>2021/12/22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1B2B84A-F595-4294-BB77-D2E71DBE241B}" type="slidenum">
              <a:rPr lang="zh-CN" altLang="en-US" smtClean="0"/>
              <a:t>‹#›</a:t>
            </a:fld>
            <a:endParaRPr lang="zh-CN" altLang="en-US"/>
          </a:p>
        </p:txBody>
      </p:sp>
    </p:spTree>
    <p:extLst>
      <p:ext uri="{BB962C8B-B14F-4D97-AF65-F5344CB8AC3E}">
        <p14:creationId xmlns:p14="http://schemas.microsoft.com/office/powerpoint/2010/main" val="1180317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D20613E-C7B4-47C3-A7C5-4D80D97856D9}" type="datetimeFigureOut">
              <a:rPr lang="zh-CN" altLang="en-US" smtClean="0"/>
              <a:t>2021/12/22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1B2B84A-F595-4294-BB77-D2E71DBE241B}" type="slidenum">
              <a:rPr lang="zh-CN" altLang="en-US" smtClean="0"/>
              <a:t>‹#›</a:t>
            </a:fld>
            <a:endParaRPr lang="zh-CN" altLang="en-US"/>
          </a:p>
        </p:txBody>
      </p:sp>
    </p:spTree>
    <p:extLst>
      <p:ext uri="{BB962C8B-B14F-4D97-AF65-F5344CB8AC3E}">
        <p14:creationId xmlns:p14="http://schemas.microsoft.com/office/powerpoint/2010/main" val="888913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D20613E-C7B4-47C3-A7C5-4D80D97856D9}" type="datetimeFigureOut">
              <a:rPr lang="zh-CN" altLang="en-US" smtClean="0"/>
              <a:t>2021/12/22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1B2B84A-F595-4294-BB77-D2E71DBE241B}" type="slidenum">
              <a:rPr lang="zh-CN" altLang="en-US" smtClean="0"/>
              <a:t>‹#›</a:t>
            </a:fld>
            <a:endParaRPr lang="zh-CN" altLang="en-US"/>
          </a:p>
        </p:txBody>
      </p:sp>
    </p:spTree>
    <p:extLst>
      <p:ext uri="{BB962C8B-B14F-4D97-AF65-F5344CB8AC3E}">
        <p14:creationId xmlns:p14="http://schemas.microsoft.com/office/powerpoint/2010/main" val="4070093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D20613E-C7B4-47C3-A7C5-4D80D97856D9}" type="datetimeFigureOut">
              <a:rPr lang="zh-CN" altLang="en-US" smtClean="0"/>
              <a:t>2021/12/22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1B2B84A-F595-4294-BB77-D2E71DBE241B}" type="slidenum">
              <a:rPr lang="zh-CN" altLang="en-US" smtClean="0"/>
              <a:t>‹#›</a:t>
            </a:fld>
            <a:endParaRPr lang="zh-CN" altLang="en-US"/>
          </a:p>
        </p:txBody>
      </p:sp>
    </p:spTree>
    <p:extLst>
      <p:ext uri="{BB962C8B-B14F-4D97-AF65-F5344CB8AC3E}">
        <p14:creationId xmlns:p14="http://schemas.microsoft.com/office/powerpoint/2010/main" val="3643822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D20613E-C7B4-47C3-A7C5-4D80D97856D9}" type="datetimeFigureOut">
              <a:rPr lang="zh-CN" altLang="en-US" smtClean="0"/>
              <a:t>2021/12/22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1B2B84A-F595-4294-BB77-D2E71DBE241B}" type="slidenum">
              <a:rPr lang="zh-CN" altLang="en-US" smtClean="0"/>
              <a:t>‹#›</a:t>
            </a:fld>
            <a:endParaRPr lang="zh-CN" altLang="en-US"/>
          </a:p>
        </p:txBody>
      </p:sp>
    </p:spTree>
    <p:extLst>
      <p:ext uri="{BB962C8B-B14F-4D97-AF65-F5344CB8AC3E}">
        <p14:creationId xmlns:p14="http://schemas.microsoft.com/office/powerpoint/2010/main" val="466515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20613E-C7B4-47C3-A7C5-4D80D97856D9}" type="datetimeFigureOut">
              <a:rPr lang="zh-CN" altLang="en-US" smtClean="0"/>
              <a:t>2021/12/22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1B2B84A-F595-4294-BB77-D2E71DBE241B}" type="slidenum">
              <a:rPr lang="zh-CN" altLang="en-US" smtClean="0"/>
              <a:t>‹#›</a:t>
            </a:fld>
            <a:endParaRPr lang="zh-CN" altLang="en-US"/>
          </a:p>
        </p:txBody>
      </p:sp>
    </p:spTree>
    <p:extLst>
      <p:ext uri="{BB962C8B-B14F-4D97-AF65-F5344CB8AC3E}">
        <p14:creationId xmlns:p14="http://schemas.microsoft.com/office/powerpoint/2010/main" val="1855515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D20613E-C7B4-47C3-A7C5-4D80D97856D9}" type="datetimeFigureOut">
              <a:rPr lang="zh-CN" altLang="en-US" smtClean="0"/>
              <a:t>2021/12/22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1B2B84A-F595-4294-BB77-D2E71DBE241B}" type="slidenum">
              <a:rPr lang="zh-CN" altLang="en-US" smtClean="0"/>
              <a:t>‹#›</a:t>
            </a:fld>
            <a:endParaRPr lang="zh-CN" altLang="en-US"/>
          </a:p>
        </p:txBody>
      </p:sp>
    </p:spTree>
    <p:extLst>
      <p:ext uri="{BB962C8B-B14F-4D97-AF65-F5344CB8AC3E}">
        <p14:creationId xmlns:p14="http://schemas.microsoft.com/office/powerpoint/2010/main" val="571320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D20613E-C7B4-47C3-A7C5-4D80D97856D9}" type="datetimeFigureOut">
              <a:rPr lang="zh-CN" altLang="en-US" smtClean="0"/>
              <a:t>2021/12/22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1B2B84A-F595-4294-BB77-D2E71DBE241B}" type="slidenum">
              <a:rPr lang="zh-CN" altLang="en-US" smtClean="0"/>
              <a:t>‹#›</a:t>
            </a:fld>
            <a:endParaRPr lang="zh-CN" altLang="en-US"/>
          </a:p>
        </p:txBody>
      </p:sp>
    </p:spTree>
    <p:extLst>
      <p:ext uri="{BB962C8B-B14F-4D97-AF65-F5344CB8AC3E}">
        <p14:creationId xmlns:p14="http://schemas.microsoft.com/office/powerpoint/2010/main" val="3945620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20613E-C7B4-47C3-A7C5-4D80D97856D9}" type="datetimeFigureOut">
              <a:rPr lang="zh-CN" altLang="en-US" smtClean="0"/>
              <a:t>2021/12/22</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B2B84A-F595-4294-BB77-D2E71DBE241B}" type="slidenum">
              <a:rPr lang="zh-CN" altLang="en-US" smtClean="0"/>
              <a:t>‹#›</a:t>
            </a:fld>
            <a:endParaRPr lang="zh-CN" altLang="en-US"/>
          </a:p>
        </p:txBody>
      </p:sp>
    </p:spTree>
    <p:extLst>
      <p:ext uri="{BB962C8B-B14F-4D97-AF65-F5344CB8AC3E}">
        <p14:creationId xmlns:p14="http://schemas.microsoft.com/office/powerpoint/2010/main" val="38864914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D33324-CA31-4AB0-8EB9-C39A8B2E07D2}"/>
              </a:ext>
            </a:extLst>
          </p:cNvPr>
          <p:cNvSpPr>
            <a:spLocks noGrp="1"/>
          </p:cNvSpPr>
          <p:nvPr>
            <p:ph type="ctrTitle"/>
          </p:nvPr>
        </p:nvSpPr>
        <p:spPr>
          <a:xfrm>
            <a:off x="1150749" y="1586731"/>
            <a:ext cx="7032356" cy="1273814"/>
          </a:xfrm>
        </p:spPr>
        <p:txBody>
          <a:bodyPr>
            <a:noAutofit/>
          </a:bodyPr>
          <a:lstStyle/>
          <a:p>
            <a:r>
              <a:rPr lang="zh-CN" altLang="en-US" sz="4400" dirty="0">
                <a:latin typeface="仿宋" panose="02010609060101010101" pitchFamily="49" charset="-122"/>
                <a:ea typeface="仿宋" panose="02010609060101010101" pitchFamily="49" charset="-122"/>
              </a:rPr>
              <a:t>层次贝叶斯框架下基于稀疏调查数据的全国人口估计</a:t>
            </a:r>
          </a:p>
        </p:txBody>
      </p:sp>
      <p:pic>
        <p:nvPicPr>
          <p:cNvPr id="7" name="图片 6">
            <a:extLst>
              <a:ext uri="{FF2B5EF4-FFF2-40B4-BE49-F238E27FC236}">
                <a16:creationId xmlns:a16="http://schemas.microsoft.com/office/drawing/2014/main" id="{DE477CF7-3FC7-4CE3-9159-F76D7432FAA6}"/>
              </a:ext>
            </a:extLst>
          </p:cNvPr>
          <p:cNvPicPr>
            <a:picLocks noChangeAspect="1"/>
          </p:cNvPicPr>
          <p:nvPr/>
        </p:nvPicPr>
        <p:blipFill>
          <a:blip r:embed="rId2"/>
          <a:stretch>
            <a:fillRect/>
          </a:stretch>
        </p:blipFill>
        <p:spPr>
          <a:xfrm>
            <a:off x="1546638" y="3543269"/>
            <a:ext cx="6050724" cy="1728000"/>
          </a:xfrm>
          <a:prstGeom prst="rect">
            <a:avLst/>
          </a:prstGeom>
        </p:spPr>
      </p:pic>
    </p:spTree>
    <p:extLst>
      <p:ext uri="{BB962C8B-B14F-4D97-AF65-F5344CB8AC3E}">
        <p14:creationId xmlns:p14="http://schemas.microsoft.com/office/powerpoint/2010/main" val="149651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16EF84E-77A9-40A3-9C7A-6058F8D63642}"/>
              </a:ext>
            </a:extLst>
          </p:cNvPr>
          <p:cNvPicPr>
            <a:picLocks noChangeAspect="1"/>
          </p:cNvPicPr>
          <p:nvPr/>
        </p:nvPicPr>
        <p:blipFill>
          <a:blip r:embed="rId2"/>
          <a:stretch>
            <a:fillRect/>
          </a:stretch>
        </p:blipFill>
        <p:spPr>
          <a:xfrm>
            <a:off x="926690" y="629548"/>
            <a:ext cx="6823086" cy="5940000"/>
          </a:xfrm>
          <a:prstGeom prst="rect">
            <a:avLst/>
          </a:prstGeom>
        </p:spPr>
      </p:pic>
    </p:spTree>
    <p:extLst>
      <p:ext uri="{BB962C8B-B14F-4D97-AF65-F5344CB8AC3E}">
        <p14:creationId xmlns:p14="http://schemas.microsoft.com/office/powerpoint/2010/main" val="1792144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3DD0B9-CCF8-4BD7-9B2E-93C01CF1290C}"/>
              </a:ext>
            </a:extLst>
          </p:cNvPr>
          <p:cNvSpPr>
            <a:spLocks noGrp="1"/>
          </p:cNvSpPr>
          <p:nvPr>
            <p:ph type="title"/>
          </p:nvPr>
        </p:nvSpPr>
        <p:spPr/>
        <p:txBody>
          <a:bodyPr/>
          <a:lstStyle/>
          <a:p>
            <a:r>
              <a:rPr kumimoji="0" lang="zh-CN" altLang="en-US" sz="3600" b="0"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j-cs"/>
              </a:rPr>
              <a:t>地理空间协变量</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F68E3ED2-389C-4499-BAAC-64C3DEBD431A}"/>
                  </a:ext>
                </a:extLst>
              </p:cNvPr>
              <p:cNvSpPr>
                <a:spLocks noGrp="1"/>
              </p:cNvSpPr>
              <p:nvPr>
                <p:ph idx="1"/>
              </p:nvPr>
            </p:nvSpPr>
            <p:spPr>
              <a:xfrm>
                <a:off x="628650" y="1836550"/>
                <a:ext cx="7886700" cy="4340414"/>
              </a:xfrm>
            </p:spPr>
            <p:txBody>
              <a:bodyPr>
                <a:noAutofit/>
              </a:bodyPr>
              <a:lstStyle/>
              <a:p>
                <a:pPr marL="0" lvl="0" indent="457200">
                  <a:lnSpc>
                    <a:spcPct val="150000"/>
                  </a:lnSpc>
                  <a:buNone/>
                  <a:defRPr/>
                </a:pPr>
                <a:r>
                  <a:rPr kumimoji="0" lang="zh-CN" altLang="en-US" sz="1700" b="0" i="0" u="none" strike="noStrike" kern="1200" cap="none" spc="0" normalizeH="0" baseline="0" noProof="0" dirty="0">
                    <a:ln>
                      <a:noFill/>
                    </a:ln>
                    <a:solidFill>
                      <a:prstClr val="black"/>
                    </a:solidFill>
                    <a:effectLst/>
                    <a:uLnTx/>
                    <a:uFillTx/>
                    <a:latin typeface="Times New Roman" panose="02020603050405020304" pitchFamily="18" charset="0"/>
                    <a:ea typeface="仿宋" panose="02010609060101010101" pitchFamily="49" charset="-122"/>
                    <a:cs typeface="Times New Roman" panose="02020603050405020304" pitchFamily="18" charset="0"/>
                  </a:rPr>
                  <a:t>从上述卫星图像数据中，可以提取出</a:t>
                </a:r>
                <a:r>
                  <a:rPr kumimoji="0" lang="en-US" altLang="zh-CN" sz="1700" b="0" i="0" u="none" strike="noStrike" kern="1200" cap="none" spc="0" normalizeH="0" baseline="0" noProof="0" dirty="0">
                    <a:ln>
                      <a:noFill/>
                    </a:ln>
                    <a:solidFill>
                      <a:prstClr val="black"/>
                    </a:solidFill>
                    <a:effectLst/>
                    <a:uLnTx/>
                    <a:uFillTx/>
                    <a:latin typeface="Times New Roman" panose="02020603050405020304" pitchFamily="18" charset="0"/>
                    <a:ea typeface="仿宋" panose="02010609060101010101" pitchFamily="49" charset="-122"/>
                    <a:cs typeface="Times New Roman" panose="02020603050405020304" pitchFamily="18" charset="0"/>
                  </a:rPr>
                  <a:t>5</a:t>
                </a:r>
                <a:r>
                  <a:rPr kumimoji="0" lang="zh-CN" altLang="en-US" sz="1700" b="0" i="0" u="none" strike="noStrike" kern="1200" cap="none" spc="0" normalizeH="0" baseline="0" noProof="0" dirty="0">
                    <a:ln>
                      <a:noFill/>
                    </a:ln>
                    <a:solidFill>
                      <a:prstClr val="black"/>
                    </a:solidFill>
                    <a:effectLst/>
                    <a:uLnTx/>
                    <a:uFillTx/>
                    <a:latin typeface="Times New Roman" panose="02020603050405020304" pitchFamily="18" charset="0"/>
                    <a:ea typeface="仿宋" panose="02010609060101010101" pitchFamily="49" charset="-122"/>
                    <a:cs typeface="Times New Roman" panose="02020603050405020304" pitchFamily="18" charset="0"/>
                  </a:rPr>
                  <a:t>个协变量</a:t>
                </a:r>
                <a:r>
                  <a:rPr kumimoji="0" lang="en-US" altLang="zh-CN" sz="1700" b="0" i="0" u="none" strike="noStrike" kern="1200" cap="none" spc="0" normalizeH="0" baseline="0" noProof="0" dirty="0">
                    <a:ln>
                      <a:noFill/>
                    </a:ln>
                    <a:solidFill>
                      <a:prstClr val="black"/>
                    </a:solidFill>
                    <a:effectLst/>
                    <a:uLnTx/>
                    <a:uFillTx/>
                    <a:latin typeface="Times New Roman" panose="02020603050405020304" pitchFamily="18" charset="0"/>
                    <a:ea typeface="仿宋" panose="02010609060101010101" pitchFamily="49" charset="-122"/>
                    <a:cs typeface="Times New Roman" panose="02020603050405020304" pitchFamily="18" charset="0"/>
                  </a:rPr>
                  <a:t>:</a:t>
                </a:r>
                <a:r>
                  <a:rPr kumimoji="0" lang="zh-CN" altLang="en-US" sz="1700" b="0" i="0" u="none" strike="noStrike" kern="1200" cap="none" spc="0" normalizeH="0" baseline="0" noProof="0" dirty="0">
                    <a:ln>
                      <a:noFill/>
                    </a:ln>
                    <a:solidFill>
                      <a:prstClr val="black"/>
                    </a:solidFill>
                    <a:effectLst/>
                    <a:uLnTx/>
                    <a:uFillTx/>
                    <a:latin typeface="Times New Roman" panose="02020603050405020304" pitchFamily="18" charset="0"/>
                    <a:ea typeface="仿宋" panose="02010609060101010101" pitchFamily="49" charset="-122"/>
                    <a:cs typeface="Times New Roman" panose="02020603050405020304" pitchFamily="18" charset="0"/>
                  </a:rPr>
                  <a:t>每个微普查区域的</a:t>
                </a:r>
                <a:r>
                  <a:rPr kumimoji="0" lang="zh-CN" altLang="en-US" sz="1700" b="1" i="0" u="none" strike="noStrike" kern="1200" cap="none" spc="0" normalizeH="0" baseline="0" noProof="0" dirty="0">
                    <a:ln>
                      <a:noFill/>
                    </a:ln>
                    <a:solidFill>
                      <a:prstClr val="black"/>
                    </a:solidFill>
                    <a:effectLst/>
                    <a:uLnTx/>
                    <a:uFillTx/>
                    <a:latin typeface="Times New Roman" panose="02020603050405020304" pitchFamily="18" charset="0"/>
                    <a:ea typeface="仿宋" panose="02010609060101010101" pitchFamily="49" charset="-122"/>
                    <a:cs typeface="Times New Roman" panose="02020603050405020304" pitchFamily="18" charset="0"/>
                  </a:rPr>
                  <a:t>居住面积</a:t>
                </a:r>
                <a:r>
                  <a:rPr kumimoji="0" lang="en-US" altLang="zh-CN" sz="1700" b="1" i="0" u="none" strike="noStrike" kern="1200" cap="none" spc="0" normalizeH="0" baseline="0" noProof="0" dirty="0">
                    <a:ln>
                      <a:noFill/>
                    </a:ln>
                    <a:solidFill>
                      <a:prstClr val="black"/>
                    </a:solidFill>
                    <a:effectLst/>
                    <a:uLnTx/>
                    <a:uFillTx/>
                    <a:latin typeface="Times New Roman" panose="02020603050405020304" pitchFamily="18" charset="0"/>
                    <a:ea typeface="仿宋" panose="02010609060101010101" pitchFamily="49" charset="-122"/>
                    <a:cs typeface="Times New Roman" panose="02020603050405020304" pitchFamily="18" charset="0"/>
                  </a:rPr>
                  <a:t>(A)</a:t>
                </a:r>
                <a:r>
                  <a:rPr kumimoji="0" lang="zh-CN" altLang="en-US" sz="1700" b="0" i="0" u="none" strike="noStrike" kern="1200" cap="none" spc="0" normalizeH="0" baseline="0" noProof="0" dirty="0">
                    <a:ln>
                      <a:noFill/>
                    </a:ln>
                    <a:solidFill>
                      <a:prstClr val="black"/>
                    </a:solidFill>
                    <a:effectLst/>
                    <a:uLnTx/>
                    <a:uFillTx/>
                    <a:latin typeface="Times New Roman" panose="02020603050405020304" pitchFamily="18" charset="0"/>
                    <a:ea typeface="仿宋" panose="02010609060101010101" pitchFamily="49" charset="-122"/>
                    <a:cs typeface="Times New Roman" panose="02020603050405020304" pitchFamily="18" charset="0"/>
                  </a:rPr>
                  <a:t>、</a:t>
                </a:r>
                <a:r>
                  <a:rPr kumimoji="0" lang="zh-CN" altLang="en-US" sz="1700" b="1" i="0" u="none" strike="noStrike" kern="1200" cap="none" spc="0" normalizeH="0" baseline="0" noProof="0" dirty="0">
                    <a:ln>
                      <a:noFill/>
                    </a:ln>
                    <a:solidFill>
                      <a:prstClr val="black"/>
                    </a:solidFill>
                    <a:effectLst/>
                    <a:uLnTx/>
                    <a:uFillTx/>
                    <a:latin typeface="Times New Roman" panose="02020603050405020304" pitchFamily="18" charset="0"/>
                    <a:ea typeface="仿宋" panose="02010609060101010101" pitchFamily="49" charset="-122"/>
                    <a:cs typeface="Times New Roman" panose="02020603050405020304" pitchFamily="18" charset="0"/>
                  </a:rPr>
                  <a:t>居住类型</a:t>
                </a:r>
                <a:r>
                  <a:rPr kumimoji="0" lang="en-US" altLang="zh-CN" sz="1700" b="1" i="0" u="none" strike="noStrike" kern="1200" cap="none" spc="0" normalizeH="0" baseline="0" noProof="0" dirty="0">
                    <a:ln>
                      <a:noFill/>
                    </a:ln>
                    <a:solidFill>
                      <a:prstClr val="black"/>
                    </a:solidFill>
                    <a:effectLst/>
                    <a:uLnTx/>
                    <a:uFillTx/>
                    <a:latin typeface="Times New Roman" panose="02020603050405020304" pitchFamily="18" charset="0"/>
                    <a:ea typeface="仿宋" panose="02010609060101010101" pitchFamily="49" charset="-122"/>
                    <a:cs typeface="Times New Roman" panose="02020603050405020304" pitchFamily="18" charset="0"/>
                  </a:rPr>
                  <a:t>(t)</a:t>
                </a:r>
                <a:r>
                  <a:rPr kumimoji="0" lang="zh-CN" altLang="en-US" sz="1700" b="0" i="0" u="none" strike="noStrike" kern="1200" cap="none" spc="0" normalizeH="0" baseline="0" noProof="0" dirty="0">
                    <a:ln>
                      <a:noFill/>
                    </a:ln>
                    <a:solidFill>
                      <a:prstClr val="black"/>
                    </a:solidFill>
                    <a:effectLst/>
                    <a:uLnTx/>
                    <a:uFillTx/>
                    <a:latin typeface="Times New Roman" panose="02020603050405020304" pitchFamily="18" charset="0"/>
                    <a:ea typeface="仿宋" panose="02010609060101010101" pitchFamily="49" charset="-122"/>
                    <a:cs typeface="Times New Roman" panose="02020603050405020304" pitchFamily="18" charset="0"/>
                  </a:rPr>
                  <a:t>、半径</a:t>
                </a:r>
                <a:r>
                  <a:rPr kumimoji="0" lang="en-US" altLang="zh-CN" sz="1700" b="0" i="0" u="none" strike="noStrike" kern="1200" cap="none" spc="0" normalizeH="0" baseline="0" noProof="0" dirty="0">
                    <a:ln>
                      <a:noFill/>
                    </a:ln>
                    <a:solidFill>
                      <a:prstClr val="black"/>
                    </a:solidFill>
                    <a:effectLst/>
                    <a:uLnTx/>
                    <a:uFillTx/>
                    <a:latin typeface="Times New Roman" panose="02020603050405020304" pitchFamily="18" charset="0"/>
                    <a:ea typeface="仿宋" panose="02010609060101010101" pitchFamily="49" charset="-122"/>
                    <a:cs typeface="Times New Roman" panose="02020603050405020304" pitchFamily="18" charset="0"/>
                  </a:rPr>
                  <a:t>1 km</a:t>
                </a:r>
                <a:r>
                  <a:rPr kumimoji="0" lang="zh-CN" altLang="en-US" sz="1700" b="0" i="0" u="none" strike="noStrike" kern="1200" cap="none" spc="0" normalizeH="0" baseline="0" noProof="0" dirty="0">
                    <a:ln>
                      <a:noFill/>
                    </a:ln>
                    <a:solidFill>
                      <a:prstClr val="black"/>
                    </a:solidFill>
                    <a:effectLst/>
                    <a:uLnTx/>
                    <a:uFillTx/>
                    <a:latin typeface="Times New Roman" panose="02020603050405020304" pitchFamily="18" charset="0"/>
                    <a:ea typeface="仿宋" panose="02010609060101010101" pitchFamily="49" charset="-122"/>
                    <a:cs typeface="Times New Roman" panose="02020603050405020304" pitchFamily="18" charset="0"/>
                  </a:rPr>
                  <a:t>内的</a:t>
                </a:r>
                <a:r>
                  <a:rPr kumimoji="0" lang="zh-CN" altLang="en-US" sz="1700" b="1" i="0" u="none" strike="noStrike" kern="1200" cap="none" spc="0" normalizeH="0" baseline="0" noProof="0" dirty="0">
                    <a:ln>
                      <a:noFill/>
                    </a:ln>
                    <a:solidFill>
                      <a:prstClr val="black"/>
                    </a:solidFill>
                    <a:effectLst/>
                    <a:uLnTx/>
                    <a:uFillTx/>
                    <a:latin typeface="Times New Roman" panose="02020603050405020304" pitchFamily="18" charset="0"/>
                    <a:ea typeface="仿宋" panose="02010609060101010101" pitchFamily="49" charset="-122"/>
                    <a:cs typeface="Times New Roman" panose="02020603050405020304" pitchFamily="18" charset="0"/>
                  </a:rPr>
                  <a:t>已开发区域面积</a:t>
                </a:r>
                <a:r>
                  <a:rPr kumimoji="0" lang="en-US" altLang="zh-CN" sz="1700" b="1" i="0" u="none" strike="noStrike" kern="1200" cap="none" spc="0" normalizeH="0" baseline="0" noProof="0" dirty="0">
                    <a:ln>
                      <a:noFill/>
                    </a:ln>
                    <a:solidFill>
                      <a:prstClr val="black"/>
                    </a:solidFill>
                    <a:effectLst/>
                    <a:uLnTx/>
                    <a:uFillTx/>
                    <a:latin typeface="Times New Roman" panose="02020603050405020304" pitchFamily="18" charset="0"/>
                    <a:ea typeface="仿宋" panose="02010609060101010101" pitchFamily="49" charset="-122"/>
                    <a:cs typeface="Times New Roman" panose="02020603050405020304" pitchFamily="18" charset="0"/>
                  </a:rPr>
                  <a:t>(</a:t>
                </a:r>
                <a14:m>
                  <m:oMath xmlns:m="http://schemas.openxmlformats.org/officeDocument/2006/math">
                    <m:sSub>
                      <m:sSubPr>
                        <m:ctrlPr>
                          <a:rPr kumimoji="0" lang="en-US" altLang="zh-CN" sz="1700" b="1" i="1" u="none" strike="noStrike" kern="1200" cap="none" spc="0" normalizeH="0" baseline="0" noProof="0" smtClean="0">
                            <a:ln>
                              <a:noFill/>
                            </a:ln>
                            <a:solidFill>
                              <a:prstClr val="black"/>
                            </a:solidFill>
                            <a:effectLst/>
                            <a:uLnTx/>
                            <a:uFillTx/>
                            <a:latin typeface="Cambria Math" panose="02040503050406030204" pitchFamily="18" charset="0"/>
                            <a:ea typeface="仿宋" panose="02010609060101010101" pitchFamily="49" charset="-122"/>
                            <a:cs typeface="Times New Roman" panose="02020603050405020304" pitchFamily="18" charset="0"/>
                          </a:rPr>
                        </m:ctrlPr>
                      </m:sSubPr>
                      <m:e>
                        <m:r>
                          <a:rPr kumimoji="0" lang="en-US" altLang="zh-CN" sz="1700" b="1" i="1" u="none" strike="noStrike" kern="1200" cap="none" spc="0" normalizeH="0" baseline="0" noProof="0" smtClean="0">
                            <a:ln>
                              <a:noFill/>
                            </a:ln>
                            <a:solidFill>
                              <a:prstClr val="black"/>
                            </a:solidFill>
                            <a:effectLst/>
                            <a:uLnTx/>
                            <a:uFillTx/>
                            <a:latin typeface="Cambria Math" panose="02040503050406030204" pitchFamily="18" charset="0"/>
                            <a:ea typeface="仿宋" panose="02010609060101010101" pitchFamily="49" charset="-122"/>
                            <a:cs typeface="Times New Roman" panose="02020603050405020304" pitchFamily="18" charset="0"/>
                          </a:rPr>
                          <m:t>𝒙</m:t>
                        </m:r>
                      </m:e>
                      <m:sub>
                        <m:r>
                          <a:rPr kumimoji="0" lang="en-US" altLang="zh-CN" sz="1700" b="1" i="1" u="none" strike="noStrike" kern="1200" cap="none" spc="0" normalizeH="0" baseline="0" noProof="0" smtClean="0">
                            <a:ln>
                              <a:noFill/>
                            </a:ln>
                            <a:solidFill>
                              <a:prstClr val="black"/>
                            </a:solidFill>
                            <a:effectLst/>
                            <a:uLnTx/>
                            <a:uFillTx/>
                            <a:latin typeface="Cambria Math" panose="02040503050406030204" pitchFamily="18" charset="0"/>
                            <a:ea typeface="仿宋" panose="02010609060101010101" pitchFamily="49" charset="-122"/>
                            <a:cs typeface="Times New Roman" panose="02020603050405020304" pitchFamily="18" charset="0"/>
                          </a:rPr>
                          <m:t>𝟒</m:t>
                        </m:r>
                      </m:sub>
                    </m:sSub>
                  </m:oMath>
                </a14:m>
                <a:r>
                  <a:rPr kumimoji="0" lang="en-US" altLang="zh-CN" sz="1700" b="1" i="0" u="none" strike="noStrike" kern="1200" cap="none" spc="0" normalizeH="0" baseline="0" noProof="0" dirty="0">
                    <a:ln>
                      <a:noFill/>
                    </a:ln>
                    <a:solidFill>
                      <a:prstClr val="black"/>
                    </a:solidFill>
                    <a:effectLst/>
                    <a:uLnTx/>
                    <a:uFillTx/>
                    <a:latin typeface="Times New Roman" panose="02020603050405020304" pitchFamily="18" charset="0"/>
                    <a:ea typeface="仿宋" panose="02010609060101010101" pitchFamily="49" charset="-122"/>
                    <a:cs typeface="Times New Roman" panose="02020603050405020304" pitchFamily="18" charset="0"/>
                  </a:rPr>
                  <a:t>)</a:t>
                </a:r>
                <a:r>
                  <a:rPr kumimoji="0" lang="zh-CN" altLang="en-US" sz="1700" b="0" i="0" u="none" strike="noStrike" kern="1200" cap="none" spc="0" normalizeH="0" baseline="0" noProof="0" dirty="0">
                    <a:ln>
                      <a:noFill/>
                    </a:ln>
                    <a:solidFill>
                      <a:prstClr val="black"/>
                    </a:solidFill>
                    <a:effectLst/>
                    <a:uLnTx/>
                    <a:uFillTx/>
                    <a:latin typeface="Times New Roman" panose="02020603050405020304" pitchFamily="18" charset="0"/>
                    <a:ea typeface="仿宋" panose="02010609060101010101" pitchFamily="49" charset="-122"/>
                    <a:cs typeface="Times New Roman" panose="02020603050405020304" pitchFamily="18" charset="0"/>
                  </a:rPr>
                  <a:t>、半径</a:t>
                </a:r>
                <a:r>
                  <a:rPr kumimoji="0" lang="en-US" altLang="zh-CN" sz="1700" b="0" i="0" u="none" strike="noStrike" kern="1200" cap="none" spc="0" normalizeH="0" baseline="0" noProof="0" dirty="0">
                    <a:ln>
                      <a:noFill/>
                    </a:ln>
                    <a:solidFill>
                      <a:prstClr val="black"/>
                    </a:solidFill>
                    <a:effectLst/>
                    <a:uLnTx/>
                    <a:uFillTx/>
                    <a:latin typeface="Times New Roman" panose="02020603050405020304" pitchFamily="18" charset="0"/>
                    <a:ea typeface="仿宋" panose="02010609060101010101" pitchFamily="49" charset="-122"/>
                    <a:cs typeface="Times New Roman" panose="02020603050405020304" pitchFamily="18" charset="0"/>
                  </a:rPr>
                  <a:t>1 km</a:t>
                </a:r>
                <a:r>
                  <a:rPr kumimoji="0" lang="zh-CN" altLang="en-US" sz="1700" b="0" i="0" u="none" strike="noStrike" kern="1200" cap="none" spc="0" normalizeH="0" baseline="0" noProof="0" dirty="0">
                    <a:ln>
                      <a:noFill/>
                    </a:ln>
                    <a:solidFill>
                      <a:prstClr val="black"/>
                    </a:solidFill>
                    <a:effectLst/>
                    <a:uLnTx/>
                    <a:uFillTx/>
                    <a:latin typeface="Times New Roman" panose="02020603050405020304" pitchFamily="18" charset="0"/>
                    <a:ea typeface="仿宋" panose="02010609060101010101" pitchFamily="49" charset="-122"/>
                    <a:cs typeface="Times New Roman" panose="02020603050405020304" pitchFamily="18" charset="0"/>
                  </a:rPr>
                  <a:t>内的</a:t>
                </a:r>
                <a:r>
                  <a:rPr kumimoji="0" lang="zh-CN" altLang="en-US" sz="1700" b="1" i="0" u="none" strike="noStrike" kern="1200" cap="none" spc="0" normalizeH="0" baseline="0" noProof="0" dirty="0">
                    <a:ln>
                      <a:noFill/>
                    </a:ln>
                    <a:solidFill>
                      <a:prstClr val="black"/>
                    </a:solidFill>
                    <a:effectLst/>
                    <a:uLnTx/>
                    <a:uFillTx/>
                    <a:latin typeface="Times New Roman" panose="02020603050405020304" pitchFamily="18" charset="0"/>
                    <a:ea typeface="仿宋" panose="02010609060101010101" pitchFamily="49" charset="-122"/>
                    <a:cs typeface="Times New Roman" panose="02020603050405020304" pitchFamily="18" charset="0"/>
                  </a:rPr>
                  <a:t>居住面积</a:t>
                </a:r>
                <a:r>
                  <a:rPr kumimoji="0" lang="en-US" altLang="zh-CN" sz="1700" b="1" i="0" u="none" strike="noStrike" kern="1200" cap="none" spc="0" normalizeH="0" baseline="0" noProof="0" dirty="0">
                    <a:ln>
                      <a:noFill/>
                    </a:ln>
                    <a:solidFill>
                      <a:prstClr val="black"/>
                    </a:solidFill>
                    <a:effectLst/>
                    <a:uLnTx/>
                    <a:uFillTx/>
                    <a:latin typeface="Times New Roman" panose="02020603050405020304" pitchFamily="18" charset="0"/>
                    <a:ea typeface="仿宋" panose="02010609060101010101" pitchFamily="49" charset="-122"/>
                    <a:cs typeface="Times New Roman" panose="02020603050405020304" pitchFamily="18" charset="0"/>
                  </a:rPr>
                  <a:t>(</a:t>
                </a:r>
                <a14:m>
                  <m:oMath xmlns:m="http://schemas.openxmlformats.org/officeDocument/2006/math">
                    <m:sSub>
                      <m:sSubPr>
                        <m:ctrlPr>
                          <a:rPr lang="en-US" altLang="zh-CN" sz="1700" b="1" i="1">
                            <a:solidFill>
                              <a:prstClr val="black"/>
                            </a:solidFill>
                            <a:latin typeface="Cambria Math" panose="02040503050406030204" pitchFamily="18" charset="0"/>
                            <a:ea typeface="仿宋" panose="02010609060101010101" pitchFamily="49" charset="-122"/>
                            <a:cs typeface="Times New Roman" panose="02020603050405020304" pitchFamily="18" charset="0"/>
                          </a:rPr>
                        </m:ctrlPr>
                      </m:sSubPr>
                      <m:e>
                        <m:r>
                          <a:rPr lang="en-US" altLang="zh-CN" sz="1700" b="1" i="1">
                            <a:solidFill>
                              <a:prstClr val="black"/>
                            </a:solidFill>
                            <a:latin typeface="Cambria Math" panose="02040503050406030204" pitchFamily="18" charset="0"/>
                            <a:ea typeface="仿宋" panose="02010609060101010101" pitchFamily="49" charset="-122"/>
                            <a:cs typeface="Times New Roman" panose="02020603050405020304" pitchFamily="18" charset="0"/>
                          </a:rPr>
                          <m:t>𝒙</m:t>
                        </m:r>
                      </m:e>
                      <m:sub>
                        <m:r>
                          <a:rPr lang="en-US" altLang="zh-CN" sz="1700" b="1" i="1" smtClean="0">
                            <a:solidFill>
                              <a:prstClr val="black"/>
                            </a:solidFill>
                            <a:latin typeface="Cambria Math" panose="02040503050406030204" pitchFamily="18" charset="0"/>
                            <a:ea typeface="仿宋" panose="02010609060101010101" pitchFamily="49" charset="-122"/>
                            <a:cs typeface="Times New Roman" panose="02020603050405020304" pitchFamily="18" charset="0"/>
                          </a:rPr>
                          <m:t>𝟓</m:t>
                        </m:r>
                      </m:sub>
                    </m:sSub>
                  </m:oMath>
                </a14:m>
                <a:r>
                  <a:rPr kumimoji="0" lang="en-US" altLang="zh-CN" sz="1700" b="1" i="0" u="none" strike="noStrike" kern="1200" cap="none" spc="0" normalizeH="0" baseline="0" noProof="0" dirty="0">
                    <a:ln>
                      <a:noFill/>
                    </a:ln>
                    <a:solidFill>
                      <a:prstClr val="black"/>
                    </a:solidFill>
                    <a:effectLst/>
                    <a:uLnTx/>
                    <a:uFillTx/>
                    <a:latin typeface="Times New Roman" panose="02020603050405020304" pitchFamily="18" charset="0"/>
                    <a:ea typeface="仿宋" panose="02010609060101010101" pitchFamily="49" charset="-122"/>
                    <a:cs typeface="Times New Roman" panose="02020603050405020304" pitchFamily="18" charset="0"/>
                  </a:rPr>
                  <a:t>)</a:t>
                </a:r>
                <a:r>
                  <a:rPr kumimoji="0" lang="zh-CN" altLang="en-US" sz="1700" b="0" i="0" u="none" strike="noStrike" kern="1200" cap="none" spc="0" normalizeH="0" baseline="0" noProof="0" dirty="0">
                    <a:ln>
                      <a:noFill/>
                    </a:ln>
                    <a:solidFill>
                      <a:prstClr val="black"/>
                    </a:solidFill>
                    <a:effectLst/>
                    <a:uLnTx/>
                    <a:uFillTx/>
                    <a:latin typeface="Times New Roman" panose="02020603050405020304" pitchFamily="18" charset="0"/>
                    <a:ea typeface="仿宋" panose="02010609060101010101" pitchFamily="49" charset="-122"/>
                    <a:cs typeface="Times New Roman" panose="02020603050405020304" pitchFamily="18" charset="0"/>
                  </a:rPr>
                  <a:t>和半径</a:t>
                </a:r>
                <a:r>
                  <a:rPr kumimoji="0" lang="en-US" altLang="zh-CN" sz="1700" b="0" i="0" u="none" strike="noStrike" kern="1200" cap="none" spc="0" normalizeH="0" baseline="0" noProof="0" dirty="0">
                    <a:ln>
                      <a:noFill/>
                    </a:ln>
                    <a:solidFill>
                      <a:prstClr val="black"/>
                    </a:solidFill>
                    <a:effectLst/>
                    <a:uLnTx/>
                    <a:uFillTx/>
                    <a:latin typeface="Times New Roman" panose="02020603050405020304" pitchFamily="18" charset="0"/>
                    <a:ea typeface="仿宋" panose="02010609060101010101" pitchFamily="49" charset="-122"/>
                    <a:cs typeface="Times New Roman" panose="02020603050405020304" pitchFamily="18" charset="0"/>
                  </a:rPr>
                  <a:t>1 km</a:t>
                </a:r>
                <a:r>
                  <a:rPr kumimoji="0" lang="zh-CN" altLang="en-US" sz="1700" b="0" i="0" u="none" strike="noStrike" kern="1200" cap="none" spc="0" normalizeH="0" baseline="0" noProof="0" dirty="0">
                    <a:ln>
                      <a:noFill/>
                    </a:ln>
                    <a:solidFill>
                      <a:prstClr val="black"/>
                    </a:solidFill>
                    <a:effectLst/>
                    <a:uLnTx/>
                    <a:uFillTx/>
                    <a:latin typeface="Times New Roman" panose="02020603050405020304" pitchFamily="18" charset="0"/>
                    <a:ea typeface="仿宋" panose="02010609060101010101" pitchFamily="49" charset="-122"/>
                    <a:cs typeface="Times New Roman" panose="02020603050405020304" pitchFamily="18" charset="0"/>
                  </a:rPr>
                  <a:t>内的</a:t>
                </a:r>
                <a:r>
                  <a:rPr kumimoji="0" lang="zh-CN" altLang="en-US" sz="1700" b="1" i="0" u="none" strike="noStrike" kern="1200" cap="none" spc="0" normalizeH="0" baseline="0" noProof="0" dirty="0">
                    <a:ln>
                      <a:noFill/>
                    </a:ln>
                    <a:solidFill>
                      <a:prstClr val="black"/>
                    </a:solidFill>
                    <a:effectLst/>
                    <a:uLnTx/>
                    <a:uFillTx/>
                    <a:latin typeface="Times New Roman" panose="02020603050405020304" pitchFamily="18" charset="0"/>
                    <a:ea typeface="仿宋" panose="02010609060101010101" pitchFamily="49" charset="-122"/>
                    <a:cs typeface="Times New Roman" panose="02020603050405020304" pitchFamily="18" charset="0"/>
                  </a:rPr>
                  <a:t>非居住面积</a:t>
                </a:r>
                <a:r>
                  <a:rPr kumimoji="0" lang="en-US" altLang="zh-CN" sz="1700" b="1" i="0" u="none" strike="noStrike" kern="1200" cap="none" spc="0" normalizeH="0" baseline="0" noProof="0" dirty="0">
                    <a:ln>
                      <a:noFill/>
                    </a:ln>
                    <a:solidFill>
                      <a:prstClr val="black"/>
                    </a:solidFill>
                    <a:effectLst/>
                    <a:uLnTx/>
                    <a:uFillTx/>
                    <a:latin typeface="Times New Roman" panose="02020603050405020304" pitchFamily="18" charset="0"/>
                    <a:ea typeface="仿宋" panose="02010609060101010101" pitchFamily="49" charset="-122"/>
                    <a:cs typeface="Times New Roman" panose="02020603050405020304" pitchFamily="18" charset="0"/>
                  </a:rPr>
                  <a:t>(</a:t>
                </a:r>
                <a14:m>
                  <m:oMath xmlns:m="http://schemas.openxmlformats.org/officeDocument/2006/math">
                    <m:sSub>
                      <m:sSubPr>
                        <m:ctrlPr>
                          <a:rPr lang="en-US" altLang="zh-CN" sz="1700" b="1" i="1">
                            <a:solidFill>
                              <a:prstClr val="black"/>
                            </a:solidFill>
                            <a:latin typeface="Cambria Math" panose="02040503050406030204" pitchFamily="18" charset="0"/>
                            <a:ea typeface="仿宋" panose="02010609060101010101" pitchFamily="49" charset="-122"/>
                            <a:cs typeface="Times New Roman" panose="02020603050405020304" pitchFamily="18" charset="0"/>
                          </a:rPr>
                        </m:ctrlPr>
                      </m:sSubPr>
                      <m:e>
                        <m:r>
                          <a:rPr lang="en-US" altLang="zh-CN" sz="1700" b="1" i="1">
                            <a:solidFill>
                              <a:prstClr val="black"/>
                            </a:solidFill>
                            <a:latin typeface="Cambria Math" panose="02040503050406030204" pitchFamily="18" charset="0"/>
                            <a:ea typeface="仿宋" panose="02010609060101010101" pitchFamily="49" charset="-122"/>
                            <a:cs typeface="Times New Roman" panose="02020603050405020304" pitchFamily="18" charset="0"/>
                          </a:rPr>
                          <m:t>𝒙</m:t>
                        </m:r>
                      </m:e>
                      <m:sub>
                        <m:r>
                          <a:rPr lang="en-US" altLang="zh-CN" sz="1700" b="1" i="1" smtClean="0">
                            <a:solidFill>
                              <a:prstClr val="black"/>
                            </a:solidFill>
                            <a:latin typeface="Cambria Math" panose="02040503050406030204" pitchFamily="18" charset="0"/>
                            <a:ea typeface="仿宋" panose="02010609060101010101" pitchFamily="49" charset="-122"/>
                            <a:cs typeface="Times New Roman" panose="02020603050405020304" pitchFamily="18" charset="0"/>
                          </a:rPr>
                          <m:t>𝟔</m:t>
                        </m:r>
                      </m:sub>
                    </m:sSub>
                  </m:oMath>
                </a14:m>
                <a:r>
                  <a:rPr kumimoji="0" lang="en-US" altLang="zh-CN" sz="1700" b="1" i="0" u="none" strike="noStrike" kern="1200" cap="none" spc="0" normalizeH="0" baseline="0" noProof="0" dirty="0">
                    <a:ln>
                      <a:noFill/>
                    </a:ln>
                    <a:solidFill>
                      <a:prstClr val="black"/>
                    </a:solidFill>
                    <a:effectLst/>
                    <a:uLnTx/>
                    <a:uFillTx/>
                    <a:latin typeface="Times New Roman" panose="02020603050405020304" pitchFamily="18" charset="0"/>
                    <a:ea typeface="仿宋" panose="02010609060101010101" pitchFamily="49" charset="-122"/>
                    <a:cs typeface="Times New Roman" panose="02020603050405020304" pitchFamily="18" charset="0"/>
                  </a:rPr>
                  <a:t>)</a:t>
                </a:r>
                <a:r>
                  <a:rPr kumimoji="0" lang="zh-CN" altLang="en-US" sz="1700" b="0" i="0" u="none" strike="noStrike" kern="1200" cap="none" spc="0" normalizeH="0" baseline="0" noProof="0" dirty="0">
                    <a:ln>
                      <a:noFill/>
                    </a:ln>
                    <a:solidFill>
                      <a:prstClr val="black"/>
                    </a:solidFill>
                    <a:effectLst/>
                    <a:uLnTx/>
                    <a:uFillTx/>
                    <a:latin typeface="Times New Roman" panose="02020603050405020304" pitchFamily="18" charset="0"/>
                    <a:ea typeface="仿宋" panose="02010609060101010101" pitchFamily="49" charset="-122"/>
                    <a:cs typeface="Times New Roman" panose="02020603050405020304" pitchFamily="18" charset="0"/>
                  </a:rPr>
                  <a:t>。</a:t>
                </a:r>
                <a:endParaRPr kumimoji="0" lang="en-US" altLang="zh-CN" sz="1700" b="0" i="0" u="none" strike="noStrike" kern="1200" cap="none" spc="0" normalizeH="0" baseline="0" noProof="0" dirty="0">
                  <a:ln>
                    <a:noFill/>
                  </a:ln>
                  <a:solidFill>
                    <a:prstClr val="black"/>
                  </a:solidFill>
                  <a:effectLst/>
                  <a:uLnTx/>
                  <a:uFillTx/>
                  <a:latin typeface="Times New Roman" panose="02020603050405020304" pitchFamily="18" charset="0"/>
                  <a:ea typeface="仿宋" panose="02010609060101010101" pitchFamily="49" charset="-122"/>
                  <a:cs typeface="Times New Roman" panose="02020603050405020304" pitchFamily="18" charset="0"/>
                </a:endParaRPr>
              </a:p>
              <a:p>
                <a:pPr marL="0" lvl="0" indent="457200">
                  <a:lnSpc>
                    <a:spcPct val="150000"/>
                  </a:lnSpc>
                  <a:buNone/>
                  <a:defRPr/>
                </a:pPr>
                <a:r>
                  <a:rPr kumimoji="0" lang="zh-CN" altLang="en-US" sz="1700" b="0" i="0" u="none" strike="noStrike" kern="1200" cap="none" spc="0" normalizeH="0" baseline="0" noProof="0" dirty="0">
                    <a:ln>
                      <a:noFill/>
                    </a:ln>
                    <a:solidFill>
                      <a:prstClr val="black"/>
                    </a:solidFill>
                    <a:effectLst/>
                    <a:uLnTx/>
                    <a:uFillTx/>
                    <a:latin typeface="Times New Roman" panose="02020603050405020304" pitchFamily="18" charset="0"/>
                    <a:ea typeface="仿宋" panose="02010609060101010101" pitchFamily="49" charset="-122"/>
                    <a:cs typeface="Times New Roman" panose="02020603050405020304" pitchFamily="18" charset="0"/>
                  </a:rPr>
                  <a:t>协变量</a:t>
                </a:r>
                <a14:m>
                  <m:oMath xmlns:m="http://schemas.openxmlformats.org/officeDocument/2006/math">
                    <m:sSub>
                      <m:sSubPr>
                        <m:ctrlPr>
                          <a:rPr kumimoji="0" lang="en-US" altLang="zh-CN" sz="1700" b="0" i="1" u="none" strike="noStrike" kern="1200" cap="none" spc="0" normalizeH="0" baseline="0" noProof="0" smtClean="0">
                            <a:ln>
                              <a:noFill/>
                            </a:ln>
                            <a:solidFill>
                              <a:prstClr val="black"/>
                            </a:solidFill>
                            <a:effectLst/>
                            <a:uLnTx/>
                            <a:uFillTx/>
                            <a:latin typeface="Cambria Math" panose="02040503050406030204" pitchFamily="18" charset="0"/>
                            <a:ea typeface="仿宋" panose="02010609060101010101" pitchFamily="49" charset="-122"/>
                            <a:cs typeface="Times New Roman" panose="02020603050405020304" pitchFamily="18" charset="0"/>
                          </a:rPr>
                        </m:ctrlPr>
                      </m:sSubPr>
                      <m:e>
                        <m:r>
                          <a:rPr kumimoji="0" lang="en-US" altLang="zh-CN" sz="1700" b="0" i="1" u="none" strike="noStrike" kern="1200" cap="none" spc="0" normalizeH="0" baseline="0" noProof="0" smtClean="0">
                            <a:ln>
                              <a:noFill/>
                            </a:ln>
                            <a:solidFill>
                              <a:prstClr val="black"/>
                            </a:solidFill>
                            <a:effectLst/>
                            <a:uLnTx/>
                            <a:uFillTx/>
                            <a:latin typeface="Cambria Math" panose="02040503050406030204" pitchFamily="18" charset="0"/>
                            <a:ea typeface="仿宋" panose="02010609060101010101" pitchFamily="49" charset="-122"/>
                            <a:cs typeface="Times New Roman" panose="02020603050405020304" pitchFamily="18" charset="0"/>
                          </a:rPr>
                          <m:t>𝑥</m:t>
                        </m:r>
                      </m:e>
                      <m:sub>
                        <m:r>
                          <a:rPr kumimoji="0" lang="en-US" altLang="zh-CN" sz="1700" b="0" i="1" u="none" strike="noStrike" kern="1200" cap="none" spc="0" normalizeH="0" baseline="0" noProof="0" smtClean="0">
                            <a:ln>
                              <a:noFill/>
                            </a:ln>
                            <a:solidFill>
                              <a:prstClr val="black"/>
                            </a:solidFill>
                            <a:effectLst/>
                            <a:uLnTx/>
                            <a:uFillTx/>
                            <a:latin typeface="Cambria Math" panose="02040503050406030204" pitchFamily="18" charset="0"/>
                            <a:ea typeface="仿宋" panose="02010609060101010101" pitchFamily="49" charset="-122"/>
                            <a:cs typeface="Times New Roman" panose="02020603050405020304" pitchFamily="18" charset="0"/>
                          </a:rPr>
                          <m:t>4</m:t>
                        </m:r>
                      </m:sub>
                    </m:sSub>
                    <m:r>
                      <a:rPr kumimoji="0" lang="en-US" altLang="zh-CN" sz="1700" b="0" i="1" u="none" strike="noStrike" kern="1200" cap="none" spc="0" normalizeH="0" baseline="0" noProof="0" smtClean="0">
                        <a:ln>
                          <a:noFill/>
                        </a:ln>
                        <a:solidFill>
                          <a:prstClr val="black"/>
                        </a:solidFill>
                        <a:effectLst/>
                        <a:uLnTx/>
                        <a:uFillTx/>
                        <a:latin typeface="Cambria Math" panose="02040503050406030204" pitchFamily="18" charset="0"/>
                        <a:ea typeface="仿宋" panose="02010609060101010101" pitchFamily="49" charset="-122"/>
                        <a:cs typeface="Times New Roman" panose="02020603050405020304" pitchFamily="18" charset="0"/>
                      </a:rPr>
                      <m:t> </m:t>
                    </m:r>
                    <m:r>
                      <a:rPr lang="zh-CN" altLang="en-US" sz="1700" i="1">
                        <a:solidFill>
                          <a:prstClr val="black"/>
                        </a:solidFill>
                        <a:latin typeface="Cambria Math" panose="02040503050406030204" pitchFamily="18" charset="0"/>
                        <a:ea typeface="仿宋" panose="02010609060101010101" pitchFamily="49" charset="-122"/>
                        <a:cs typeface="Times New Roman" panose="02020603050405020304" pitchFamily="18" charset="0"/>
                      </a:rPr>
                      <m:t>、</m:t>
                    </m:r>
                    <m:sSub>
                      <m:sSubPr>
                        <m:ctrlPr>
                          <a:rPr lang="en-US" altLang="zh-CN" sz="1700" i="1">
                            <a:solidFill>
                              <a:prstClr val="black"/>
                            </a:solidFill>
                            <a:latin typeface="Cambria Math" panose="02040503050406030204" pitchFamily="18" charset="0"/>
                            <a:ea typeface="仿宋" panose="02010609060101010101" pitchFamily="49" charset="-122"/>
                            <a:cs typeface="Times New Roman" panose="02020603050405020304" pitchFamily="18" charset="0"/>
                          </a:rPr>
                        </m:ctrlPr>
                      </m:sSubPr>
                      <m:e>
                        <m:r>
                          <a:rPr lang="en-US" altLang="zh-CN" sz="1700" i="1">
                            <a:solidFill>
                              <a:prstClr val="black"/>
                            </a:solidFill>
                            <a:latin typeface="Cambria Math" panose="02040503050406030204" pitchFamily="18" charset="0"/>
                            <a:ea typeface="仿宋" panose="02010609060101010101" pitchFamily="49" charset="-122"/>
                            <a:cs typeface="Times New Roman" panose="02020603050405020304" pitchFamily="18" charset="0"/>
                          </a:rPr>
                          <m:t>𝑥</m:t>
                        </m:r>
                      </m:e>
                      <m:sub>
                        <m:r>
                          <a:rPr lang="en-US" altLang="zh-CN" sz="1700" i="1">
                            <a:solidFill>
                              <a:prstClr val="black"/>
                            </a:solidFill>
                            <a:latin typeface="Cambria Math" panose="02040503050406030204" pitchFamily="18" charset="0"/>
                            <a:ea typeface="仿宋" panose="02010609060101010101" pitchFamily="49" charset="-122"/>
                            <a:cs typeface="Times New Roman" panose="02020603050405020304" pitchFamily="18" charset="0"/>
                          </a:rPr>
                          <m:t>5</m:t>
                        </m:r>
                      </m:sub>
                    </m:sSub>
                  </m:oMath>
                </a14:m>
                <a:r>
                  <a:rPr kumimoji="0" lang="zh-CN" altLang="en-US" sz="1700" b="0" i="0" u="none" strike="noStrike" kern="1200" cap="none" spc="0" normalizeH="0" baseline="0" noProof="0" dirty="0">
                    <a:ln>
                      <a:noFill/>
                    </a:ln>
                    <a:solidFill>
                      <a:prstClr val="black"/>
                    </a:solidFill>
                    <a:effectLst/>
                    <a:uLnTx/>
                    <a:uFillTx/>
                    <a:latin typeface="Times New Roman" panose="02020603050405020304" pitchFamily="18" charset="0"/>
                    <a:ea typeface="仿宋" panose="02010609060101010101" pitchFamily="49" charset="-122"/>
                    <a:cs typeface="Times New Roman" panose="02020603050405020304" pitchFamily="18" charset="0"/>
                  </a:rPr>
                  <a:t>和</a:t>
                </a:r>
                <a14:m>
                  <m:oMath xmlns:m="http://schemas.openxmlformats.org/officeDocument/2006/math">
                    <m:sSub>
                      <m:sSubPr>
                        <m:ctrlPr>
                          <a:rPr lang="en-US" altLang="zh-CN" sz="1700" i="1">
                            <a:solidFill>
                              <a:prstClr val="black"/>
                            </a:solidFill>
                            <a:latin typeface="Cambria Math" panose="02040503050406030204" pitchFamily="18" charset="0"/>
                            <a:ea typeface="仿宋" panose="02010609060101010101" pitchFamily="49" charset="-122"/>
                            <a:cs typeface="Times New Roman" panose="02020603050405020304" pitchFamily="18" charset="0"/>
                          </a:rPr>
                        </m:ctrlPr>
                      </m:sSubPr>
                      <m:e>
                        <m:r>
                          <a:rPr lang="en-US" altLang="zh-CN" sz="1700" i="1">
                            <a:solidFill>
                              <a:prstClr val="black"/>
                            </a:solidFill>
                            <a:latin typeface="Cambria Math" panose="02040503050406030204" pitchFamily="18" charset="0"/>
                            <a:ea typeface="仿宋" panose="02010609060101010101" pitchFamily="49" charset="-122"/>
                            <a:cs typeface="Times New Roman" panose="02020603050405020304" pitchFamily="18" charset="0"/>
                          </a:rPr>
                          <m:t>𝑥</m:t>
                        </m:r>
                      </m:e>
                      <m:sub>
                        <m:r>
                          <a:rPr lang="en-US" altLang="zh-CN" sz="1700" i="1">
                            <a:solidFill>
                              <a:prstClr val="black"/>
                            </a:solidFill>
                            <a:latin typeface="Cambria Math" panose="02040503050406030204" pitchFamily="18" charset="0"/>
                            <a:ea typeface="仿宋" panose="02010609060101010101" pitchFamily="49" charset="-122"/>
                            <a:cs typeface="Times New Roman" panose="02020603050405020304" pitchFamily="18" charset="0"/>
                          </a:rPr>
                          <m:t>6</m:t>
                        </m:r>
                      </m:sub>
                    </m:sSub>
                  </m:oMath>
                </a14:m>
                <a:r>
                  <a:rPr kumimoji="0" lang="zh-CN" altLang="en-US" sz="1700" b="0" i="0" u="none" strike="noStrike" kern="1200" cap="none" spc="0" normalizeH="0" baseline="0" noProof="0" dirty="0">
                    <a:ln>
                      <a:noFill/>
                    </a:ln>
                    <a:solidFill>
                      <a:prstClr val="black"/>
                    </a:solidFill>
                    <a:effectLst/>
                    <a:uLnTx/>
                    <a:uFillTx/>
                    <a:latin typeface="Times New Roman" panose="02020603050405020304" pitchFamily="18" charset="0"/>
                    <a:ea typeface="仿宋" panose="02010609060101010101" pitchFamily="49" charset="-122"/>
                    <a:cs typeface="Times New Roman" panose="02020603050405020304" pitchFamily="18" charset="0"/>
                  </a:rPr>
                  <a:t>用于提供调查区域或预测位置周围居民点的</a:t>
                </a:r>
                <a:r>
                  <a:rPr kumimoji="0" lang="zh-CN" altLang="en-US" sz="1700" b="1" i="0" u="none" strike="noStrike" kern="1200" cap="none" spc="0" normalizeH="0" baseline="0" noProof="0" dirty="0">
                    <a:ln>
                      <a:noFill/>
                    </a:ln>
                    <a:solidFill>
                      <a:prstClr val="black"/>
                    </a:solidFill>
                    <a:effectLst/>
                    <a:uLnTx/>
                    <a:uFillTx/>
                    <a:latin typeface="Times New Roman" panose="02020603050405020304" pitchFamily="18" charset="0"/>
                    <a:ea typeface="仿宋" panose="02010609060101010101" pitchFamily="49" charset="-122"/>
                    <a:cs typeface="Times New Roman" panose="02020603050405020304" pitchFamily="18" charset="0"/>
                  </a:rPr>
                  <a:t>地理背景</a:t>
                </a:r>
                <a:r>
                  <a:rPr kumimoji="0" lang="zh-CN" altLang="en-US" sz="1700" b="0" i="0" u="none" strike="noStrike" kern="1200" cap="none" spc="0" normalizeH="0" baseline="0" noProof="0" dirty="0">
                    <a:ln>
                      <a:noFill/>
                    </a:ln>
                    <a:solidFill>
                      <a:prstClr val="black"/>
                    </a:solidFill>
                    <a:effectLst/>
                    <a:uLnTx/>
                    <a:uFillTx/>
                    <a:latin typeface="Times New Roman" panose="02020603050405020304" pitchFamily="18" charset="0"/>
                    <a:ea typeface="仿宋" panose="02010609060101010101" pitchFamily="49" charset="-122"/>
                    <a:cs typeface="Times New Roman" panose="02020603050405020304" pitchFamily="18" charset="0"/>
                  </a:rPr>
                  <a:t>。</a:t>
                </a:r>
                <a:endParaRPr kumimoji="0" lang="en-US" altLang="zh-CN" sz="1700" b="0" i="0" u="none" strike="noStrike" kern="1200" cap="none" spc="0" normalizeH="0" baseline="0" noProof="0" dirty="0">
                  <a:ln>
                    <a:noFill/>
                  </a:ln>
                  <a:solidFill>
                    <a:prstClr val="black"/>
                  </a:solidFill>
                  <a:effectLst/>
                  <a:uLnTx/>
                  <a:uFillTx/>
                  <a:latin typeface="Times New Roman" panose="02020603050405020304" pitchFamily="18" charset="0"/>
                  <a:ea typeface="仿宋" panose="02010609060101010101" pitchFamily="49" charset="-122"/>
                  <a:cs typeface="Times New Roman" panose="02020603050405020304" pitchFamily="18" charset="0"/>
                </a:endParaRPr>
              </a:p>
              <a:p>
                <a:pPr marL="0" lvl="0" indent="457200">
                  <a:lnSpc>
                    <a:spcPct val="150000"/>
                  </a:lnSpc>
                  <a:buNone/>
                  <a:defRPr/>
                </a:pPr>
                <a:r>
                  <a:rPr kumimoji="0" lang="zh-CN" altLang="en-US" sz="1700" b="0" i="0" u="none" strike="noStrike" kern="1200" cap="none" spc="0" normalizeH="0" baseline="0" noProof="0" dirty="0">
                    <a:ln>
                      <a:noFill/>
                    </a:ln>
                    <a:solidFill>
                      <a:prstClr val="black"/>
                    </a:solidFill>
                    <a:effectLst/>
                    <a:uLnTx/>
                    <a:uFillTx/>
                    <a:latin typeface="Times New Roman" panose="02020603050405020304" pitchFamily="18" charset="0"/>
                    <a:ea typeface="仿宋" panose="02010609060101010101" pitchFamily="49" charset="-122"/>
                    <a:cs typeface="Times New Roman" panose="02020603050405020304" pitchFamily="18" charset="0"/>
                  </a:rPr>
                  <a:t>协变量</a:t>
                </a:r>
                <a14:m>
                  <m:oMath xmlns:m="http://schemas.openxmlformats.org/officeDocument/2006/math">
                    <m:sSub>
                      <m:sSubPr>
                        <m:ctrlPr>
                          <a:rPr lang="en-US" altLang="zh-CN" sz="1700" i="1">
                            <a:solidFill>
                              <a:prstClr val="black"/>
                            </a:solidFill>
                            <a:latin typeface="Cambria Math" panose="02040503050406030204" pitchFamily="18" charset="0"/>
                            <a:ea typeface="仿宋" panose="02010609060101010101" pitchFamily="49" charset="-122"/>
                            <a:cs typeface="Times New Roman" panose="02020603050405020304" pitchFamily="18" charset="0"/>
                          </a:rPr>
                        </m:ctrlPr>
                      </m:sSubPr>
                      <m:e>
                        <m:r>
                          <a:rPr lang="en-US" altLang="zh-CN" sz="1700" i="1">
                            <a:solidFill>
                              <a:prstClr val="black"/>
                            </a:solidFill>
                            <a:latin typeface="Cambria Math" panose="02040503050406030204" pitchFamily="18" charset="0"/>
                            <a:ea typeface="仿宋" panose="02010609060101010101" pitchFamily="49" charset="-122"/>
                            <a:cs typeface="Times New Roman" panose="02020603050405020304" pitchFamily="18" charset="0"/>
                          </a:rPr>
                          <m:t>𝑥</m:t>
                        </m:r>
                      </m:e>
                      <m:sub>
                        <m:r>
                          <a:rPr lang="en-US" altLang="zh-CN" sz="1700" i="1">
                            <a:solidFill>
                              <a:prstClr val="black"/>
                            </a:solidFill>
                            <a:latin typeface="Cambria Math" panose="02040503050406030204" pitchFamily="18" charset="0"/>
                            <a:ea typeface="仿宋" panose="02010609060101010101" pitchFamily="49" charset="-122"/>
                            <a:cs typeface="Times New Roman" panose="02020603050405020304" pitchFamily="18" charset="0"/>
                          </a:rPr>
                          <m:t>4</m:t>
                        </m:r>
                      </m:sub>
                    </m:sSub>
                  </m:oMath>
                </a14:m>
                <a:r>
                  <a:rPr kumimoji="0" lang="zh-CN" altLang="en-US" sz="1700" b="0" i="0" u="none" strike="noStrike" kern="1200" cap="none" spc="0" normalizeH="0" baseline="0" noProof="0" dirty="0">
                    <a:ln>
                      <a:noFill/>
                    </a:ln>
                    <a:solidFill>
                      <a:prstClr val="black"/>
                    </a:solidFill>
                    <a:effectLst/>
                    <a:uLnTx/>
                    <a:uFillTx/>
                    <a:latin typeface="Times New Roman" panose="02020603050405020304" pitchFamily="18" charset="0"/>
                    <a:ea typeface="仿宋" panose="02010609060101010101" pitchFamily="49" charset="-122"/>
                    <a:cs typeface="Times New Roman" panose="02020603050405020304" pitchFamily="18" charset="0"/>
                  </a:rPr>
                  <a:t>是基于其全国的平均值和标准差进行缩放，而协变量</a:t>
                </a:r>
                <a14:m>
                  <m:oMath xmlns:m="http://schemas.openxmlformats.org/officeDocument/2006/math">
                    <m:sSub>
                      <m:sSubPr>
                        <m:ctrlPr>
                          <a:rPr lang="en-US" altLang="zh-CN" sz="1700" i="1">
                            <a:solidFill>
                              <a:prstClr val="black"/>
                            </a:solidFill>
                            <a:latin typeface="Cambria Math" panose="02040503050406030204" pitchFamily="18" charset="0"/>
                            <a:ea typeface="仿宋" panose="02010609060101010101" pitchFamily="49" charset="-122"/>
                            <a:cs typeface="Times New Roman" panose="02020603050405020304" pitchFamily="18" charset="0"/>
                          </a:rPr>
                        </m:ctrlPr>
                      </m:sSubPr>
                      <m:e>
                        <m:r>
                          <a:rPr lang="en-US" altLang="zh-CN" sz="1700" i="1">
                            <a:solidFill>
                              <a:prstClr val="black"/>
                            </a:solidFill>
                            <a:latin typeface="Cambria Math" panose="02040503050406030204" pitchFamily="18" charset="0"/>
                            <a:ea typeface="仿宋" panose="02010609060101010101" pitchFamily="49" charset="-122"/>
                            <a:cs typeface="Times New Roman" panose="02020603050405020304" pitchFamily="18" charset="0"/>
                          </a:rPr>
                          <m:t>𝑥</m:t>
                        </m:r>
                      </m:e>
                      <m:sub>
                        <m:r>
                          <a:rPr lang="en-US" altLang="zh-CN" sz="1700" i="1">
                            <a:solidFill>
                              <a:prstClr val="black"/>
                            </a:solidFill>
                            <a:latin typeface="Cambria Math" panose="02040503050406030204" pitchFamily="18" charset="0"/>
                            <a:ea typeface="仿宋" panose="02010609060101010101" pitchFamily="49" charset="-122"/>
                            <a:cs typeface="Times New Roman" panose="02020603050405020304" pitchFamily="18" charset="0"/>
                          </a:rPr>
                          <m:t>5</m:t>
                        </m:r>
                      </m:sub>
                    </m:sSub>
                  </m:oMath>
                </a14:m>
                <a:r>
                  <a:rPr kumimoji="0" lang="zh-CN" altLang="en-US" sz="1700" b="0" i="0" u="none" strike="noStrike" kern="1200" cap="none" spc="0" normalizeH="0" baseline="0" noProof="0" dirty="0">
                    <a:ln>
                      <a:noFill/>
                    </a:ln>
                    <a:solidFill>
                      <a:prstClr val="black"/>
                    </a:solidFill>
                    <a:effectLst/>
                    <a:uLnTx/>
                    <a:uFillTx/>
                    <a:latin typeface="Times New Roman" panose="02020603050405020304" pitchFamily="18" charset="0"/>
                    <a:ea typeface="仿宋" panose="02010609060101010101" pitchFamily="49" charset="-122"/>
                    <a:cs typeface="Times New Roman" panose="02020603050405020304" pitchFamily="18" charset="0"/>
                  </a:rPr>
                  <a:t>和</a:t>
                </a:r>
                <a14:m>
                  <m:oMath xmlns:m="http://schemas.openxmlformats.org/officeDocument/2006/math">
                    <m:sSub>
                      <m:sSubPr>
                        <m:ctrlPr>
                          <a:rPr lang="en-US" altLang="zh-CN" sz="1700" i="1">
                            <a:solidFill>
                              <a:prstClr val="black"/>
                            </a:solidFill>
                            <a:latin typeface="Cambria Math" panose="02040503050406030204" pitchFamily="18" charset="0"/>
                            <a:ea typeface="仿宋" panose="02010609060101010101" pitchFamily="49" charset="-122"/>
                            <a:cs typeface="Times New Roman" panose="02020603050405020304" pitchFamily="18" charset="0"/>
                          </a:rPr>
                        </m:ctrlPr>
                      </m:sSubPr>
                      <m:e>
                        <m:r>
                          <a:rPr lang="en-US" altLang="zh-CN" sz="1700" i="1">
                            <a:solidFill>
                              <a:prstClr val="black"/>
                            </a:solidFill>
                            <a:latin typeface="Cambria Math" panose="02040503050406030204" pitchFamily="18" charset="0"/>
                            <a:ea typeface="仿宋" panose="02010609060101010101" pitchFamily="49" charset="-122"/>
                            <a:cs typeface="Times New Roman" panose="02020603050405020304" pitchFamily="18" charset="0"/>
                          </a:rPr>
                          <m:t>𝑥</m:t>
                        </m:r>
                      </m:e>
                      <m:sub>
                        <m:r>
                          <a:rPr lang="en-US" altLang="zh-CN" sz="1700" i="1">
                            <a:solidFill>
                              <a:prstClr val="black"/>
                            </a:solidFill>
                            <a:latin typeface="Cambria Math" panose="02040503050406030204" pitchFamily="18" charset="0"/>
                            <a:ea typeface="仿宋" panose="02010609060101010101" pitchFamily="49" charset="-122"/>
                            <a:cs typeface="Times New Roman" panose="02020603050405020304" pitchFamily="18" charset="0"/>
                          </a:rPr>
                          <m:t>6</m:t>
                        </m:r>
                      </m:sub>
                    </m:sSub>
                  </m:oMath>
                </a14:m>
                <a:r>
                  <a:rPr kumimoji="0" lang="zh-CN" altLang="en-US" sz="1700" b="0" i="0" u="none" strike="noStrike" kern="1200" cap="none" spc="0" normalizeH="0" baseline="0" noProof="0" dirty="0">
                    <a:ln>
                      <a:noFill/>
                    </a:ln>
                    <a:solidFill>
                      <a:prstClr val="black"/>
                    </a:solidFill>
                    <a:effectLst/>
                    <a:uLnTx/>
                    <a:uFillTx/>
                    <a:latin typeface="Times New Roman" panose="02020603050405020304" pitchFamily="18" charset="0"/>
                    <a:ea typeface="仿宋" panose="02010609060101010101" pitchFamily="49" charset="-122"/>
                    <a:cs typeface="Times New Roman" panose="02020603050405020304" pitchFamily="18" charset="0"/>
                  </a:rPr>
                  <a:t>是基于</a:t>
                </a:r>
                <a:r>
                  <a:rPr lang="zh-CN" altLang="en-US" sz="1700"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其半径</a:t>
                </a:r>
                <a:r>
                  <a:rPr kumimoji="0" lang="en-US" altLang="zh-CN" sz="1700" b="0" i="0" u="none" strike="noStrike" kern="1200" cap="none" spc="0" normalizeH="0" baseline="0" noProof="0" dirty="0">
                    <a:ln>
                      <a:noFill/>
                    </a:ln>
                    <a:solidFill>
                      <a:prstClr val="black"/>
                    </a:solidFill>
                    <a:effectLst/>
                    <a:uLnTx/>
                    <a:uFillTx/>
                    <a:latin typeface="Times New Roman" panose="02020603050405020304" pitchFamily="18" charset="0"/>
                    <a:ea typeface="仿宋" panose="02010609060101010101" pitchFamily="49" charset="-122"/>
                    <a:cs typeface="Times New Roman" panose="02020603050405020304" pitchFamily="18" charset="0"/>
                  </a:rPr>
                  <a:t>50 km</a:t>
                </a:r>
                <a:r>
                  <a:rPr kumimoji="0" lang="zh-CN" altLang="en-US" sz="1700" b="0" i="0" u="none" strike="noStrike" kern="1200" cap="none" spc="0" normalizeH="0" baseline="0" noProof="0" dirty="0">
                    <a:ln>
                      <a:noFill/>
                    </a:ln>
                    <a:solidFill>
                      <a:prstClr val="black"/>
                    </a:solidFill>
                    <a:effectLst/>
                    <a:uLnTx/>
                    <a:uFillTx/>
                    <a:latin typeface="Times New Roman" panose="02020603050405020304" pitchFamily="18" charset="0"/>
                    <a:ea typeface="仿宋" panose="02010609060101010101" pitchFamily="49" charset="-122"/>
                    <a:cs typeface="Times New Roman" panose="02020603050405020304" pitchFamily="18" charset="0"/>
                  </a:rPr>
                  <a:t>内的</a:t>
                </a:r>
                <a:r>
                  <a:rPr lang="zh-CN" altLang="en-US" sz="1700" dirty="0">
                    <a:solidFill>
                      <a:prstClr val="black"/>
                    </a:solidFill>
                    <a:latin typeface="Times New Roman" panose="02020603050405020304" pitchFamily="18" charset="0"/>
                    <a:ea typeface="仿宋" panose="02010609060101010101" pitchFamily="49" charset="-122"/>
                    <a:cs typeface="Times New Roman" panose="02020603050405020304" pitchFamily="18" charset="0"/>
                  </a:rPr>
                  <a:t>平均值和标准差进行</a:t>
                </a:r>
                <a:r>
                  <a:rPr kumimoji="0" lang="zh-CN" altLang="en-US" sz="1700" b="0" i="0" u="none" strike="noStrike" kern="1200" cap="none" spc="0" normalizeH="0" baseline="0" noProof="0" dirty="0">
                    <a:ln>
                      <a:noFill/>
                    </a:ln>
                    <a:solidFill>
                      <a:prstClr val="black"/>
                    </a:solidFill>
                    <a:effectLst/>
                    <a:uLnTx/>
                    <a:uFillTx/>
                    <a:latin typeface="Times New Roman" panose="02020603050405020304" pitchFamily="18" charset="0"/>
                    <a:ea typeface="仿宋" panose="02010609060101010101" pitchFamily="49" charset="-122"/>
                    <a:cs typeface="Times New Roman" panose="02020603050405020304" pitchFamily="18" charset="0"/>
                  </a:rPr>
                  <a:t>缩放，因为我们怀疑不同地区之间的邻里类型可能没有直接的可比性</a:t>
                </a:r>
                <a:r>
                  <a:rPr kumimoji="0" lang="en-US" altLang="zh-CN" sz="1700" b="0" i="0" u="none" strike="noStrike" kern="1200" cap="none" spc="0" normalizeH="0" baseline="0" noProof="0" dirty="0">
                    <a:ln>
                      <a:noFill/>
                    </a:ln>
                    <a:solidFill>
                      <a:prstClr val="black"/>
                    </a:solidFill>
                    <a:effectLst/>
                    <a:uLnTx/>
                    <a:uFillTx/>
                    <a:latin typeface="Times New Roman" panose="02020603050405020304" pitchFamily="18" charset="0"/>
                    <a:ea typeface="仿宋" panose="02010609060101010101" pitchFamily="49" charset="-122"/>
                    <a:cs typeface="Times New Roman" panose="02020603050405020304" pitchFamily="18" charset="0"/>
                  </a:rPr>
                  <a:t>(</a:t>
                </a:r>
                <a:r>
                  <a:rPr kumimoji="0" lang="zh-CN" altLang="en-US" sz="1700" b="0" i="0" u="none" strike="noStrike" kern="1200" cap="none" spc="0" normalizeH="0" baseline="0" noProof="0" dirty="0">
                    <a:ln>
                      <a:noFill/>
                    </a:ln>
                    <a:solidFill>
                      <a:prstClr val="black"/>
                    </a:solidFill>
                    <a:effectLst/>
                    <a:uLnTx/>
                    <a:uFillTx/>
                    <a:latin typeface="Times New Roman" panose="02020603050405020304" pitchFamily="18" charset="0"/>
                    <a:ea typeface="仿宋" panose="02010609060101010101" pitchFamily="49" charset="-122"/>
                    <a:cs typeface="Times New Roman" panose="02020603050405020304" pitchFamily="18" charset="0"/>
                  </a:rPr>
                  <a:t>特别是尼日利亚北部和南部</a:t>
                </a:r>
                <a:r>
                  <a:rPr kumimoji="0" lang="en-US" altLang="zh-CN" sz="1700" b="0" i="0" u="none" strike="noStrike" kern="1200" cap="none" spc="0" normalizeH="0" baseline="0" noProof="0" dirty="0">
                    <a:ln>
                      <a:noFill/>
                    </a:ln>
                    <a:solidFill>
                      <a:prstClr val="black"/>
                    </a:solidFill>
                    <a:effectLst/>
                    <a:uLnTx/>
                    <a:uFillTx/>
                    <a:latin typeface="Times New Roman" panose="02020603050405020304" pitchFamily="18" charset="0"/>
                    <a:ea typeface="仿宋" panose="02010609060101010101" pitchFamily="49" charset="-122"/>
                    <a:cs typeface="Times New Roman" panose="02020603050405020304" pitchFamily="18" charset="0"/>
                  </a:rPr>
                  <a:t>)</a:t>
                </a:r>
                <a:r>
                  <a:rPr kumimoji="0" lang="zh-CN" altLang="en-US" sz="1700" b="0" i="0" u="none" strike="noStrike" kern="1200" cap="none" spc="0" normalizeH="0" baseline="0" noProof="0" dirty="0">
                    <a:ln>
                      <a:noFill/>
                    </a:ln>
                    <a:solidFill>
                      <a:prstClr val="black"/>
                    </a:solidFill>
                    <a:effectLst/>
                    <a:uLnTx/>
                    <a:uFillTx/>
                    <a:latin typeface="Times New Roman" panose="02020603050405020304" pitchFamily="18" charset="0"/>
                    <a:ea typeface="仿宋" panose="02010609060101010101" pitchFamily="49" charset="-122"/>
                    <a:cs typeface="Times New Roman" panose="02020603050405020304" pitchFamily="18" charset="0"/>
                  </a:rPr>
                  <a:t>。这种缩放还降低了与</a:t>
                </a:r>
                <a14:m>
                  <m:oMath xmlns:m="http://schemas.openxmlformats.org/officeDocument/2006/math">
                    <m:sSub>
                      <m:sSubPr>
                        <m:ctrlPr>
                          <a:rPr lang="en-US" altLang="zh-CN" sz="1700" i="1">
                            <a:solidFill>
                              <a:prstClr val="black"/>
                            </a:solidFill>
                            <a:latin typeface="Cambria Math" panose="02040503050406030204" pitchFamily="18" charset="0"/>
                            <a:ea typeface="仿宋" panose="02010609060101010101" pitchFamily="49" charset="-122"/>
                            <a:cs typeface="Times New Roman" panose="02020603050405020304" pitchFamily="18" charset="0"/>
                          </a:rPr>
                        </m:ctrlPr>
                      </m:sSubPr>
                      <m:e>
                        <m:r>
                          <a:rPr lang="en-US" altLang="zh-CN" sz="1700" b="0" i="1">
                            <a:solidFill>
                              <a:prstClr val="black"/>
                            </a:solidFill>
                            <a:latin typeface="Cambria Math" panose="02040503050406030204" pitchFamily="18" charset="0"/>
                            <a:ea typeface="仿宋" panose="02010609060101010101" pitchFamily="49" charset="-122"/>
                            <a:cs typeface="Times New Roman" panose="02020603050405020304" pitchFamily="18" charset="0"/>
                          </a:rPr>
                          <m:t>𝑥</m:t>
                        </m:r>
                      </m:e>
                      <m:sub>
                        <m:r>
                          <a:rPr lang="en-US" altLang="zh-CN" sz="1700" b="0" i="1">
                            <a:solidFill>
                              <a:prstClr val="black"/>
                            </a:solidFill>
                            <a:latin typeface="Cambria Math" panose="02040503050406030204" pitchFamily="18" charset="0"/>
                            <a:ea typeface="仿宋" panose="02010609060101010101" pitchFamily="49" charset="-122"/>
                            <a:cs typeface="Times New Roman" panose="02020603050405020304" pitchFamily="18" charset="0"/>
                          </a:rPr>
                          <m:t>4</m:t>
                        </m:r>
                      </m:sub>
                    </m:sSub>
                  </m:oMath>
                </a14:m>
                <a:r>
                  <a:rPr kumimoji="0" lang="zh-CN" altLang="en-US" sz="1700" b="0" i="0" u="none" strike="noStrike" kern="1200" cap="none" spc="0" normalizeH="0" baseline="0" noProof="0" dirty="0">
                    <a:ln>
                      <a:noFill/>
                    </a:ln>
                    <a:solidFill>
                      <a:prstClr val="black"/>
                    </a:solidFill>
                    <a:effectLst/>
                    <a:uLnTx/>
                    <a:uFillTx/>
                    <a:latin typeface="Times New Roman" panose="02020603050405020304" pitchFamily="18" charset="0"/>
                    <a:ea typeface="仿宋" panose="02010609060101010101" pitchFamily="49" charset="-122"/>
                    <a:cs typeface="Times New Roman" panose="02020603050405020304" pitchFamily="18" charset="0"/>
                  </a:rPr>
                  <a:t>的相关性。</a:t>
                </a:r>
                <a:endParaRPr kumimoji="0" lang="en-US" altLang="zh-CN" sz="1700" b="0" i="0" u="none" strike="noStrike" kern="1200" cap="none" spc="0" normalizeH="0" baseline="0" noProof="0" dirty="0">
                  <a:ln>
                    <a:noFill/>
                  </a:ln>
                  <a:solidFill>
                    <a:prstClr val="black"/>
                  </a:solidFill>
                  <a:effectLst/>
                  <a:uLnTx/>
                  <a:uFillTx/>
                  <a:latin typeface="Times New Roman" panose="02020603050405020304" pitchFamily="18" charset="0"/>
                  <a:ea typeface="仿宋" panose="02010609060101010101" pitchFamily="49" charset="-122"/>
                  <a:cs typeface="Times New Roman" panose="02020603050405020304" pitchFamily="18" charset="0"/>
                </a:endParaRPr>
              </a:p>
            </p:txBody>
          </p:sp>
        </mc:Choice>
        <mc:Fallback>
          <p:sp>
            <p:nvSpPr>
              <p:cNvPr id="3" name="内容占位符 2">
                <a:extLst>
                  <a:ext uri="{FF2B5EF4-FFF2-40B4-BE49-F238E27FC236}">
                    <a16:creationId xmlns:a16="http://schemas.microsoft.com/office/drawing/2014/main" id="{F68E3ED2-389C-4499-BAAC-64C3DEBD431A}"/>
                  </a:ext>
                </a:extLst>
              </p:cNvPr>
              <p:cNvSpPr>
                <a:spLocks noGrp="1" noRot="1" noChangeAspect="1" noMove="1" noResize="1" noEditPoints="1" noAdjustHandles="1" noChangeArrowheads="1" noChangeShapeType="1" noTextEdit="1"/>
              </p:cNvSpPr>
              <p:nvPr>
                <p:ph idx="1"/>
              </p:nvPr>
            </p:nvSpPr>
            <p:spPr>
              <a:xfrm>
                <a:off x="628650" y="1836550"/>
                <a:ext cx="7886700" cy="4340414"/>
              </a:xfrm>
              <a:blipFill>
                <a:blip r:embed="rId2"/>
                <a:stretch>
                  <a:fillRect l="-464" r="-14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32410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E2B3E8E-AF3B-417C-B3B5-1A55E4F13CAA}"/>
                  </a:ext>
                </a:extLst>
              </p:cNvPr>
              <p:cNvSpPr>
                <a:spLocks noGrp="1"/>
              </p:cNvSpPr>
              <p:nvPr>
                <p:ph idx="1"/>
              </p:nvPr>
            </p:nvSpPr>
            <p:spPr>
              <a:xfrm>
                <a:off x="628650" y="759417"/>
                <a:ext cx="7886700" cy="4642631"/>
              </a:xfrm>
            </p:spPr>
            <p:txBody>
              <a:bodyPr>
                <a:normAutofit/>
              </a:bodyPr>
              <a:lstStyle/>
              <a:p>
                <a:pPr marL="0" indent="457200">
                  <a:lnSpc>
                    <a:spcPct val="150000"/>
                  </a:lnSpc>
                  <a:buNone/>
                </a:pPr>
                <a:r>
                  <a:rPr lang="zh-CN" altLang="en-US" sz="1800" b="1" dirty="0">
                    <a:latin typeface="Times New Roman" panose="02020603050405020304" pitchFamily="18" charset="0"/>
                    <a:ea typeface="仿宋" panose="02010609060101010101" pitchFamily="49" charset="-122"/>
                    <a:cs typeface="Times New Roman" panose="02020603050405020304" pitchFamily="18" charset="0"/>
                  </a:rPr>
                  <a:t>协变量</a:t>
                </a:r>
                <a14:m>
                  <m:oMath xmlns:m="http://schemas.openxmlformats.org/officeDocument/2006/math">
                    <m:sSub>
                      <m:sSubPr>
                        <m:ctrlPr>
                          <a:rPr kumimoji="0" lang="en-US" altLang="zh-CN" sz="1800" b="1" i="1" u="none" strike="noStrike" kern="1200" cap="none" spc="0" normalizeH="0" baseline="0" noProof="0" smtClean="0">
                            <a:ln>
                              <a:noFill/>
                            </a:ln>
                            <a:solidFill>
                              <a:prstClr val="black"/>
                            </a:solidFill>
                            <a:effectLst/>
                            <a:uLnTx/>
                            <a:uFillTx/>
                            <a:latin typeface="Cambria Math" panose="02040503050406030204" pitchFamily="18" charset="0"/>
                            <a:ea typeface="仿宋" panose="02010609060101010101" pitchFamily="49" charset="-122"/>
                            <a:cs typeface="Times New Roman" panose="02020603050405020304" pitchFamily="18" charset="0"/>
                          </a:rPr>
                        </m:ctrlPr>
                      </m:sSubPr>
                      <m:e>
                        <m:r>
                          <a:rPr kumimoji="0" lang="en-US" altLang="zh-CN" sz="1800" b="1" i="1" u="none" strike="noStrike" kern="1200" cap="none" spc="0" normalizeH="0" baseline="0" noProof="0">
                            <a:ln>
                              <a:noFill/>
                            </a:ln>
                            <a:solidFill>
                              <a:prstClr val="black"/>
                            </a:solidFill>
                            <a:effectLst/>
                            <a:uLnTx/>
                            <a:uFillTx/>
                            <a:latin typeface="Cambria Math" panose="02040503050406030204" pitchFamily="18" charset="0"/>
                            <a:ea typeface="仿宋" panose="02010609060101010101" pitchFamily="49" charset="-122"/>
                            <a:cs typeface="Times New Roman" panose="02020603050405020304" pitchFamily="18" charset="0"/>
                          </a:rPr>
                          <m:t>𝒙</m:t>
                        </m:r>
                      </m:e>
                      <m:sub>
                        <m:r>
                          <a:rPr kumimoji="0" lang="en-US" altLang="zh-CN" sz="1800" b="1" i="1" u="none" strike="noStrike" kern="1200" cap="none" spc="0" normalizeH="0" baseline="0" noProof="0">
                            <a:ln>
                              <a:noFill/>
                            </a:ln>
                            <a:solidFill>
                              <a:prstClr val="black"/>
                            </a:solidFill>
                            <a:effectLst/>
                            <a:uLnTx/>
                            <a:uFillTx/>
                            <a:latin typeface="Cambria Math" panose="02040503050406030204" pitchFamily="18" charset="0"/>
                            <a:ea typeface="仿宋" panose="02010609060101010101" pitchFamily="49" charset="-122"/>
                            <a:cs typeface="Times New Roman" panose="02020603050405020304" pitchFamily="18" charset="0"/>
                          </a:rPr>
                          <m:t>𝟏</m:t>
                        </m:r>
                      </m:sub>
                    </m:sSub>
                  </m:oMath>
                </a14:m>
                <a:r>
                  <a:rPr lang="zh-CN" altLang="en-US" sz="1700" dirty="0">
                    <a:latin typeface="Times New Roman" panose="02020603050405020304" pitchFamily="18" charset="0"/>
                    <a:ea typeface="仿宋" panose="02010609060101010101" pitchFamily="49" charset="-122"/>
                    <a:cs typeface="Times New Roman" panose="02020603050405020304" pitchFamily="18" charset="0"/>
                  </a:rPr>
                  <a:t>：</a:t>
                </a:r>
                <a:endParaRPr lang="en-US" altLang="zh-CN" sz="1700" dirty="0">
                  <a:latin typeface="Times New Roman" panose="02020603050405020304" pitchFamily="18" charset="0"/>
                  <a:ea typeface="仿宋" panose="02010609060101010101" pitchFamily="49" charset="-122"/>
                  <a:cs typeface="Times New Roman" panose="02020603050405020304" pitchFamily="18" charset="0"/>
                </a:endParaRPr>
              </a:p>
              <a:p>
                <a:pPr marL="0" indent="457200">
                  <a:lnSpc>
                    <a:spcPct val="150000"/>
                  </a:lnSpc>
                  <a:buNone/>
                </a:pPr>
                <a:r>
                  <a:rPr lang="en-US" altLang="zh-CN" sz="1700" dirty="0">
                    <a:latin typeface="Times New Roman" panose="02020603050405020304" pitchFamily="18" charset="0"/>
                    <a:ea typeface="仿宋" panose="02010609060101010101" pitchFamily="49" charset="-122"/>
                    <a:cs typeface="Times New Roman" panose="02020603050405020304" pitchFamily="18" charset="0"/>
                  </a:rPr>
                  <a:t>WorldPop Global</a:t>
                </a:r>
                <a:r>
                  <a:rPr lang="zh-CN" altLang="en-US" sz="1700" dirty="0">
                    <a:latin typeface="Times New Roman" panose="02020603050405020304" pitchFamily="18" charset="0"/>
                    <a:ea typeface="仿宋" panose="02010609060101010101" pitchFamily="49" charset="-122"/>
                    <a:cs typeface="Times New Roman" panose="02020603050405020304" pitchFamily="18" charset="0"/>
                  </a:rPr>
                  <a:t>项目使用“</a:t>
                </a:r>
                <a:r>
                  <a:rPr lang="en-US" altLang="zh-CN" sz="1700" dirty="0">
                    <a:latin typeface="Times New Roman" panose="02020603050405020304" pitchFamily="18" charset="0"/>
                    <a:ea typeface="仿宋" panose="02010609060101010101" pitchFamily="49" charset="-122"/>
                    <a:cs typeface="Times New Roman" panose="02020603050405020304" pitchFamily="18" charset="0"/>
                  </a:rPr>
                  <a:t>top-down</a:t>
                </a:r>
                <a:r>
                  <a:rPr lang="zh-CN" altLang="en-US" sz="1700" dirty="0">
                    <a:latin typeface="Times New Roman" panose="02020603050405020304" pitchFamily="18" charset="0"/>
                    <a:ea typeface="仿宋" panose="02010609060101010101" pitchFamily="49" charset="-122"/>
                    <a:cs typeface="Times New Roman" panose="02020603050405020304" pitchFamily="18" charset="0"/>
                  </a:rPr>
                  <a:t>”的方法，利用随机森林模型和大量的地理空间协变量对推断的人口普查结果进行分解，得到</a:t>
                </a:r>
                <a:r>
                  <a:rPr lang="en-US" altLang="zh-CN" sz="1700" dirty="0">
                    <a:latin typeface="Times New Roman" panose="02020603050405020304" pitchFamily="18" charset="0"/>
                    <a:ea typeface="仿宋" panose="02010609060101010101" pitchFamily="49" charset="-122"/>
                    <a:cs typeface="Times New Roman" panose="02020603050405020304" pitchFamily="18" charset="0"/>
                  </a:rPr>
                  <a:t>100m</a:t>
                </a:r>
                <a:r>
                  <a:rPr lang="zh-CN" altLang="en-US" sz="1700" dirty="0">
                    <a:latin typeface="Times New Roman" panose="02020603050405020304" pitchFamily="18" charset="0"/>
                    <a:ea typeface="仿宋" panose="02010609060101010101" pitchFamily="49" charset="-122"/>
                    <a:cs typeface="Times New Roman" panose="02020603050405020304" pitchFamily="18" charset="0"/>
                  </a:rPr>
                  <a:t>分辨率的</a:t>
                </a:r>
                <a:r>
                  <a:rPr lang="zh-CN" altLang="en-US" sz="1700" b="1" dirty="0">
                    <a:latin typeface="Times New Roman" panose="02020603050405020304" pitchFamily="18" charset="0"/>
                    <a:ea typeface="仿宋" panose="02010609060101010101" pitchFamily="49" charset="-122"/>
                    <a:cs typeface="Times New Roman" panose="02020603050405020304" pitchFamily="18" charset="0"/>
                  </a:rPr>
                  <a:t>网格化人口估计值</a:t>
                </a:r>
                <a:r>
                  <a:rPr lang="en-US" altLang="zh-CN" sz="1700" b="1" dirty="0">
                    <a:latin typeface="Times New Roman" panose="02020603050405020304" pitchFamily="18" charset="0"/>
                    <a:ea typeface="仿宋" panose="02010609060101010101" pitchFamily="49" charset="-122"/>
                    <a:cs typeface="Times New Roman" panose="02020603050405020304" pitchFamily="18" charset="0"/>
                  </a:rPr>
                  <a:t>(</a:t>
                </a:r>
                <a14:m>
                  <m:oMath xmlns:m="http://schemas.openxmlformats.org/officeDocument/2006/math">
                    <m:sSub>
                      <m:sSubPr>
                        <m:ctrlPr>
                          <a:rPr kumimoji="0" lang="en-US" altLang="zh-CN" sz="1700" b="1" i="1" u="none" strike="noStrike" kern="1200" cap="none" spc="0" normalizeH="0" baseline="0" noProof="0" smtClean="0">
                            <a:ln>
                              <a:noFill/>
                            </a:ln>
                            <a:solidFill>
                              <a:prstClr val="black"/>
                            </a:solidFill>
                            <a:effectLst/>
                            <a:uLnTx/>
                            <a:uFillTx/>
                            <a:latin typeface="Cambria Math" panose="02040503050406030204" pitchFamily="18" charset="0"/>
                            <a:ea typeface="仿宋" panose="02010609060101010101" pitchFamily="49" charset="-122"/>
                            <a:cs typeface="Times New Roman" panose="02020603050405020304" pitchFamily="18" charset="0"/>
                          </a:rPr>
                        </m:ctrlPr>
                      </m:sSubPr>
                      <m:e>
                        <m:r>
                          <a:rPr kumimoji="0" lang="en-US" altLang="zh-CN" sz="1700" b="1" i="1" u="none" strike="noStrike" kern="1200" cap="none" spc="0" normalizeH="0" baseline="0" noProof="0" smtClean="0">
                            <a:ln>
                              <a:noFill/>
                            </a:ln>
                            <a:solidFill>
                              <a:prstClr val="black"/>
                            </a:solidFill>
                            <a:effectLst/>
                            <a:uLnTx/>
                            <a:uFillTx/>
                            <a:latin typeface="Cambria Math" panose="02040503050406030204" pitchFamily="18" charset="0"/>
                            <a:ea typeface="仿宋" panose="02010609060101010101" pitchFamily="49" charset="-122"/>
                            <a:cs typeface="Times New Roman" panose="02020603050405020304" pitchFamily="18" charset="0"/>
                          </a:rPr>
                          <m:t>𝒙</m:t>
                        </m:r>
                      </m:e>
                      <m:sub>
                        <m:r>
                          <a:rPr kumimoji="0" lang="en-US" altLang="zh-CN" sz="1700" b="1" i="1" u="none" strike="noStrike" kern="1200" cap="none" spc="0" normalizeH="0" baseline="0" noProof="0" smtClean="0">
                            <a:ln>
                              <a:noFill/>
                            </a:ln>
                            <a:solidFill>
                              <a:prstClr val="black"/>
                            </a:solidFill>
                            <a:effectLst/>
                            <a:uLnTx/>
                            <a:uFillTx/>
                            <a:latin typeface="Cambria Math" panose="02040503050406030204" pitchFamily="18" charset="0"/>
                            <a:ea typeface="仿宋" panose="02010609060101010101" pitchFamily="49" charset="-122"/>
                            <a:cs typeface="Times New Roman" panose="02020603050405020304" pitchFamily="18" charset="0"/>
                          </a:rPr>
                          <m:t>𝟏</m:t>
                        </m:r>
                      </m:sub>
                    </m:sSub>
                  </m:oMath>
                </a14:m>
                <a:r>
                  <a:rPr lang="en-US" altLang="zh-CN" sz="1700" b="1" dirty="0">
                    <a:latin typeface="Times New Roman" panose="02020603050405020304" pitchFamily="18" charset="0"/>
                    <a:ea typeface="仿宋" panose="02010609060101010101" pitchFamily="49" charset="-122"/>
                    <a:cs typeface="Times New Roman" panose="02020603050405020304" pitchFamily="18" charset="0"/>
                  </a:rPr>
                  <a:t>)</a:t>
                </a:r>
                <a:r>
                  <a:rPr lang="zh-CN" altLang="en-US" sz="1700" dirty="0">
                    <a:latin typeface="Times New Roman" panose="02020603050405020304" pitchFamily="18" charset="0"/>
                    <a:ea typeface="仿宋" panose="02010609060101010101" pitchFamily="49" charset="-122"/>
                    <a:cs typeface="Times New Roman" panose="02020603050405020304" pitchFamily="18" charset="0"/>
                  </a:rPr>
                  <a:t>。</a:t>
                </a:r>
                <a:endParaRPr lang="en-US" altLang="zh-CN" sz="1700" dirty="0">
                  <a:latin typeface="Times New Roman" panose="02020603050405020304" pitchFamily="18" charset="0"/>
                  <a:ea typeface="仿宋" panose="02010609060101010101" pitchFamily="49" charset="-122"/>
                  <a:cs typeface="Times New Roman" panose="02020603050405020304" pitchFamily="18" charset="0"/>
                </a:endParaRPr>
              </a:p>
              <a:p>
                <a:pPr marL="0" indent="457200">
                  <a:lnSpc>
                    <a:spcPct val="150000"/>
                  </a:lnSpc>
                  <a:buNone/>
                </a:pPr>
                <a:r>
                  <a:rPr lang="zh-CN" altLang="en-US" sz="1700" dirty="0">
                    <a:latin typeface="Times New Roman" panose="02020603050405020304" pitchFamily="18" charset="0"/>
                    <a:ea typeface="仿宋" panose="02010609060101010101" pitchFamily="49" charset="-122"/>
                    <a:cs typeface="Times New Roman" panose="02020603050405020304" pitchFamily="18" charset="0"/>
                  </a:rPr>
                  <a:t>根据全国范围内的平均值和标准差对</a:t>
                </a:r>
                <a14:m>
                  <m:oMath xmlns:m="http://schemas.openxmlformats.org/officeDocument/2006/math">
                    <m:sSub>
                      <m:sSubPr>
                        <m:ctrlPr>
                          <a:rPr lang="en-US" altLang="zh-CN" sz="1700" i="1">
                            <a:solidFill>
                              <a:prstClr val="black"/>
                            </a:solidFill>
                            <a:latin typeface="Cambria Math" panose="02040503050406030204" pitchFamily="18" charset="0"/>
                            <a:ea typeface="仿宋" panose="02010609060101010101" pitchFamily="49" charset="-122"/>
                            <a:cs typeface="Times New Roman" panose="02020603050405020304" pitchFamily="18" charset="0"/>
                          </a:rPr>
                        </m:ctrlPr>
                      </m:sSubPr>
                      <m:e>
                        <m:r>
                          <a:rPr lang="en-US" altLang="zh-CN" sz="1700" b="0" i="1">
                            <a:solidFill>
                              <a:prstClr val="black"/>
                            </a:solidFill>
                            <a:latin typeface="Cambria Math" panose="02040503050406030204" pitchFamily="18" charset="0"/>
                            <a:ea typeface="仿宋" panose="02010609060101010101" pitchFamily="49" charset="-122"/>
                            <a:cs typeface="Times New Roman" panose="02020603050405020304" pitchFamily="18" charset="0"/>
                          </a:rPr>
                          <m:t>𝑥</m:t>
                        </m:r>
                      </m:e>
                      <m:sub>
                        <m:r>
                          <a:rPr lang="en-US" altLang="zh-CN" sz="1700" b="0" i="1">
                            <a:solidFill>
                              <a:prstClr val="black"/>
                            </a:solidFill>
                            <a:latin typeface="Cambria Math" panose="02040503050406030204" pitchFamily="18" charset="0"/>
                            <a:ea typeface="仿宋" panose="02010609060101010101" pitchFamily="49" charset="-122"/>
                            <a:cs typeface="Times New Roman" panose="02020603050405020304" pitchFamily="18" charset="0"/>
                          </a:rPr>
                          <m:t>1</m:t>
                        </m:r>
                      </m:sub>
                    </m:sSub>
                  </m:oMath>
                </a14:m>
                <a:r>
                  <a:rPr lang="zh-CN" altLang="en-US" sz="1700" dirty="0">
                    <a:latin typeface="Times New Roman" panose="02020603050405020304" pitchFamily="18" charset="0"/>
                    <a:ea typeface="仿宋" panose="02010609060101010101" pitchFamily="49" charset="-122"/>
                    <a:cs typeface="Times New Roman" panose="02020603050405020304" pitchFamily="18" charset="0"/>
                  </a:rPr>
                  <a:t>进行了缩放，在每个微普查区域内的网格之间取这些值的平均值。</a:t>
                </a:r>
                <a:endParaRPr lang="en-US" altLang="zh-CN" sz="1700" dirty="0">
                  <a:latin typeface="Times New Roman" panose="02020603050405020304" pitchFamily="18" charset="0"/>
                  <a:ea typeface="仿宋" panose="02010609060101010101" pitchFamily="49" charset="-122"/>
                  <a:cs typeface="Times New Roman" panose="02020603050405020304" pitchFamily="18" charset="0"/>
                </a:endParaRPr>
              </a:p>
              <a:p>
                <a:pPr marL="0" indent="457200">
                  <a:lnSpc>
                    <a:spcPct val="150000"/>
                  </a:lnSpc>
                  <a:buNone/>
                </a:pPr>
                <a:r>
                  <a:rPr lang="zh-CN" altLang="en-US" sz="1700" dirty="0">
                    <a:latin typeface="Times New Roman" panose="02020603050405020304" pitchFamily="18" charset="0"/>
                    <a:ea typeface="仿宋" panose="02010609060101010101" pitchFamily="49" charset="-122"/>
                    <a:cs typeface="Times New Roman" panose="02020603050405020304" pitchFamily="18" charset="0"/>
                  </a:rPr>
                  <a:t>将这一协变量作为</a:t>
                </a:r>
                <a:r>
                  <a:rPr lang="zh-CN" altLang="en-US" sz="1700" b="1" dirty="0">
                    <a:latin typeface="Times New Roman" panose="02020603050405020304" pitchFamily="18" charset="0"/>
                    <a:ea typeface="仿宋" panose="02010609060101010101" pitchFamily="49" charset="-122"/>
                    <a:cs typeface="Times New Roman" panose="02020603050405020304" pitchFamily="18" charset="0"/>
                  </a:rPr>
                  <a:t>相对人口密度</a:t>
                </a:r>
                <a:r>
                  <a:rPr lang="zh-CN" altLang="en-US" sz="1700" dirty="0">
                    <a:latin typeface="Times New Roman" panose="02020603050405020304" pitchFamily="18" charset="0"/>
                    <a:ea typeface="仿宋" panose="02010609060101010101" pitchFamily="49" charset="-122"/>
                    <a:cs typeface="Times New Roman" panose="02020603050405020304" pitchFamily="18" charset="0"/>
                  </a:rPr>
                  <a:t>的指标，该指标基于随机森林模型中的地理空间协变量。没有将这些值视为人口计数，在这种情况下，对数转换可能适合于匹配人口密度模型。</a:t>
                </a:r>
              </a:p>
            </p:txBody>
          </p:sp>
        </mc:Choice>
        <mc:Fallback xmlns="">
          <p:sp>
            <p:nvSpPr>
              <p:cNvPr id="3" name="内容占位符 2">
                <a:extLst>
                  <a:ext uri="{FF2B5EF4-FFF2-40B4-BE49-F238E27FC236}">
                    <a16:creationId xmlns:a16="http://schemas.microsoft.com/office/drawing/2014/main" id="{9E2B3E8E-AF3B-417C-B3B5-1A55E4F13CAA}"/>
                  </a:ext>
                </a:extLst>
              </p:cNvPr>
              <p:cNvSpPr>
                <a:spLocks noGrp="1" noRot="1" noChangeAspect="1" noMove="1" noResize="1" noEditPoints="1" noAdjustHandles="1" noChangeArrowheads="1" noChangeShapeType="1" noTextEdit="1"/>
              </p:cNvSpPr>
              <p:nvPr>
                <p:ph idx="1"/>
              </p:nvPr>
            </p:nvSpPr>
            <p:spPr>
              <a:xfrm>
                <a:off x="628650" y="759417"/>
                <a:ext cx="7886700" cy="4642631"/>
              </a:xfrm>
              <a:blipFill>
                <a:blip r:embed="rId2"/>
                <a:stretch>
                  <a:fillRect l="-464"/>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112DC0B4-B609-421C-B568-B8B69322851B}"/>
              </a:ext>
            </a:extLst>
          </p:cNvPr>
          <p:cNvPicPr>
            <a:picLocks noChangeAspect="1"/>
          </p:cNvPicPr>
          <p:nvPr/>
        </p:nvPicPr>
        <p:blipFill>
          <a:blip r:embed="rId3"/>
          <a:stretch>
            <a:fillRect/>
          </a:stretch>
        </p:blipFill>
        <p:spPr>
          <a:xfrm>
            <a:off x="2586346" y="4349661"/>
            <a:ext cx="5648923" cy="2412000"/>
          </a:xfrm>
          <a:prstGeom prst="rect">
            <a:avLst/>
          </a:prstGeom>
        </p:spPr>
      </p:pic>
    </p:spTree>
    <p:extLst>
      <p:ext uri="{BB962C8B-B14F-4D97-AF65-F5344CB8AC3E}">
        <p14:creationId xmlns:p14="http://schemas.microsoft.com/office/powerpoint/2010/main" val="1411148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4724B7A-2CF9-42F9-9D5A-EBA1275BB86E}"/>
                  </a:ext>
                </a:extLst>
              </p:cNvPr>
              <p:cNvSpPr>
                <a:spLocks noGrp="1"/>
              </p:cNvSpPr>
              <p:nvPr>
                <p:ph idx="1"/>
              </p:nvPr>
            </p:nvSpPr>
            <p:spPr>
              <a:xfrm>
                <a:off x="628650" y="1038386"/>
                <a:ext cx="7886700" cy="5045587"/>
              </a:xfrm>
            </p:spPr>
            <p:txBody>
              <a:bodyPr>
                <a:normAutofit fontScale="92500"/>
              </a:bodyPr>
              <a:lstStyle/>
              <a:p>
                <a:pPr marL="0" indent="457200">
                  <a:lnSpc>
                    <a:spcPct val="150000"/>
                  </a:lnSpc>
                  <a:buNone/>
                </a:pPr>
                <a:r>
                  <a:rPr lang="zh-CN" altLang="en-US" sz="1800" b="1" dirty="0">
                    <a:latin typeface="Times New Roman" panose="02020603050405020304" pitchFamily="18" charset="0"/>
                    <a:ea typeface="仿宋" panose="02010609060101010101" pitchFamily="49" charset="-122"/>
                    <a:cs typeface="Times New Roman" panose="02020603050405020304" pitchFamily="18" charset="0"/>
                  </a:rPr>
                  <a:t>协变量</a:t>
                </a:r>
                <a14:m>
                  <m:oMath xmlns:m="http://schemas.openxmlformats.org/officeDocument/2006/math">
                    <m:sSub>
                      <m:sSubPr>
                        <m:ctrlPr>
                          <a:rPr kumimoji="0" lang="en-US" altLang="zh-CN" sz="1800" b="1" i="1" u="none" strike="noStrike" kern="1200" cap="none" spc="0" normalizeH="0" baseline="0" noProof="0" smtClean="0">
                            <a:ln>
                              <a:noFill/>
                            </a:ln>
                            <a:solidFill>
                              <a:prstClr val="black"/>
                            </a:solidFill>
                            <a:effectLst/>
                            <a:uLnTx/>
                            <a:uFillTx/>
                            <a:latin typeface="Cambria Math" panose="02040503050406030204" pitchFamily="18" charset="0"/>
                            <a:ea typeface="仿宋" panose="02010609060101010101" pitchFamily="49" charset="-122"/>
                            <a:cs typeface="Times New Roman" panose="02020603050405020304" pitchFamily="18" charset="0"/>
                          </a:rPr>
                        </m:ctrlPr>
                      </m:sSubPr>
                      <m:e>
                        <m:r>
                          <a:rPr kumimoji="0" lang="en-US" altLang="zh-CN" sz="1800" b="1" i="1" u="none" strike="noStrike" kern="1200" cap="none" spc="0" normalizeH="0" baseline="0" noProof="0">
                            <a:ln>
                              <a:noFill/>
                            </a:ln>
                            <a:solidFill>
                              <a:prstClr val="black"/>
                            </a:solidFill>
                            <a:effectLst/>
                            <a:uLnTx/>
                            <a:uFillTx/>
                            <a:latin typeface="Cambria Math" panose="02040503050406030204" pitchFamily="18" charset="0"/>
                            <a:ea typeface="仿宋" panose="02010609060101010101" pitchFamily="49" charset="-122"/>
                            <a:cs typeface="Times New Roman" panose="02020603050405020304" pitchFamily="18" charset="0"/>
                          </a:rPr>
                          <m:t>𝒙</m:t>
                        </m:r>
                      </m:e>
                      <m:sub>
                        <m:r>
                          <a:rPr kumimoji="0" lang="en-US" altLang="zh-CN" sz="1800" b="1" i="1" u="none" strike="noStrike" kern="1200" cap="none" spc="0" normalizeH="0" baseline="0" noProof="0" smtClean="0">
                            <a:ln>
                              <a:noFill/>
                            </a:ln>
                            <a:solidFill>
                              <a:prstClr val="black"/>
                            </a:solidFill>
                            <a:effectLst/>
                            <a:uLnTx/>
                            <a:uFillTx/>
                            <a:latin typeface="Cambria Math" panose="02040503050406030204" pitchFamily="18" charset="0"/>
                            <a:ea typeface="仿宋" panose="02010609060101010101" pitchFamily="49" charset="-122"/>
                            <a:cs typeface="Times New Roman" panose="02020603050405020304" pitchFamily="18" charset="0"/>
                          </a:rPr>
                          <m:t>𝟐</m:t>
                        </m:r>
                      </m:sub>
                    </m:sSub>
                  </m:oMath>
                </a14:m>
                <a:r>
                  <a:rPr lang="zh-CN" altLang="en-US" sz="1700" dirty="0">
                    <a:latin typeface="Times New Roman" panose="02020603050405020304" pitchFamily="18" charset="0"/>
                    <a:ea typeface="仿宋" panose="02010609060101010101" pitchFamily="49" charset="-122"/>
                    <a:cs typeface="Times New Roman" panose="02020603050405020304" pitchFamily="18" charset="0"/>
                  </a:rPr>
                  <a:t>：</a:t>
                </a:r>
                <a:endParaRPr lang="en-US" altLang="zh-CN" sz="1700" dirty="0">
                  <a:latin typeface="Times New Roman" panose="02020603050405020304" pitchFamily="18" charset="0"/>
                  <a:ea typeface="仿宋" panose="02010609060101010101" pitchFamily="49" charset="-122"/>
                  <a:cs typeface="Times New Roman" panose="02020603050405020304" pitchFamily="18" charset="0"/>
                </a:endParaRPr>
              </a:p>
              <a:p>
                <a:pPr marL="0" indent="457200">
                  <a:lnSpc>
                    <a:spcPct val="150000"/>
                  </a:lnSpc>
                  <a:buNone/>
                </a:pPr>
                <a:r>
                  <a:rPr lang="en-US" altLang="zh-CN" sz="1700" dirty="0">
                    <a:latin typeface="Times New Roman" panose="02020603050405020304" pitchFamily="18" charset="0"/>
                    <a:ea typeface="仿宋" panose="02010609060101010101" pitchFamily="49" charset="-122"/>
                    <a:cs typeface="Times New Roman" panose="02020603050405020304" pitchFamily="18" charset="0"/>
                  </a:rPr>
                  <a:t>2017</a:t>
                </a:r>
                <a:r>
                  <a:rPr lang="zh-CN" altLang="en-US" sz="1700" dirty="0">
                    <a:latin typeface="Times New Roman" panose="02020603050405020304" pitchFamily="18" charset="0"/>
                    <a:ea typeface="仿宋" panose="02010609060101010101" pitchFamily="49" charset="-122"/>
                    <a:cs typeface="Times New Roman" panose="02020603050405020304" pitchFamily="18" charset="0"/>
                  </a:rPr>
                  <a:t>年至</a:t>
                </a:r>
                <a:r>
                  <a:rPr lang="en-US" altLang="zh-CN" sz="1700" dirty="0">
                    <a:latin typeface="Times New Roman" panose="02020603050405020304" pitchFamily="18" charset="0"/>
                    <a:ea typeface="仿宋" panose="02010609060101010101" pitchFamily="49" charset="-122"/>
                    <a:cs typeface="Times New Roman" panose="02020603050405020304" pitchFamily="18" charset="0"/>
                  </a:rPr>
                  <a:t>2018</a:t>
                </a:r>
                <a:r>
                  <a:rPr lang="zh-CN" altLang="en-US" sz="1700" dirty="0">
                    <a:latin typeface="Times New Roman" panose="02020603050405020304" pitchFamily="18" charset="0"/>
                    <a:ea typeface="仿宋" panose="02010609060101010101" pitchFamily="49" charset="-122"/>
                    <a:cs typeface="Times New Roman" panose="02020603050405020304" pitchFamily="18" charset="0"/>
                  </a:rPr>
                  <a:t>年，“</a:t>
                </a:r>
                <a:r>
                  <a:rPr lang="en-US" altLang="zh-CN" sz="1700" dirty="0">
                    <a:latin typeface="Times New Roman" panose="02020603050405020304" pitchFamily="18" charset="0"/>
                    <a:ea typeface="仿宋" panose="02010609060101010101" pitchFamily="49" charset="-122"/>
                    <a:cs typeface="Times New Roman" panose="02020603050405020304" pitchFamily="18" charset="0"/>
                  </a:rPr>
                  <a:t>eHealth Africa</a:t>
                </a:r>
                <a:r>
                  <a:rPr lang="zh-CN" altLang="en-US" sz="1700" dirty="0">
                    <a:latin typeface="Times New Roman" panose="02020603050405020304" pitchFamily="18" charset="0"/>
                    <a:ea typeface="仿宋" panose="02010609060101010101" pitchFamily="49" charset="-122"/>
                    <a:cs typeface="Times New Roman" panose="02020603050405020304" pitchFamily="18" charset="0"/>
                  </a:rPr>
                  <a:t>”为尼日利亚的学校绘制了地图。计算每个</a:t>
                </a:r>
                <a:r>
                  <a:rPr lang="en-US" altLang="zh-CN" sz="1700" dirty="0">
                    <a:latin typeface="Times New Roman" panose="02020603050405020304" pitchFamily="18" charset="0"/>
                    <a:ea typeface="仿宋" panose="02010609060101010101" pitchFamily="49" charset="-122"/>
                    <a:cs typeface="Times New Roman" panose="02020603050405020304" pitchFamily="18" charset="0"/>
                  </a:rPr>
                  <a:t>100m</a:t>
                </a:r>
                <a:r>
                  <a:rPr lang="zh-CN" altLang="en-US" sz="1700" dirty="0">
                    <a:latin typeface="Times New Roman" panose="02020603050405020304" pitchFamily="18" charset="0"/>
                    <a:ea typeface="仿宋" panose="02010609060101010101" pitchFamily="49" charset="-122"/>
                    <a:cs typeface="Times New Roman" panose="02020603050405020304" pitchFamily="18" charset="0"/>
                  </a:rPr>
                  <a:t>网格单元</a:t>
                </a:r>
                <a:r>
                  <a:rPr lang="zh-CN" altLang="en-US" sz="1700" b="1" dirty="0">
                    <a:latin typeface="Times New Roman" panose="02020603050405020304" pitchFamily="18" charset="0"/>
                    <a:ea typeface="仿宋" panose="02010609060101010101" pitchFamily="49" charset="-122"/>
                    <a:cs typeface="Times New Roman" panose="02020603050405020304" pitchFamily="18" charset="0"/>
                  </a:rPr>
                  <a:t>半径</a:t>
                </a:r>
                <a:r>
                  <a:rPr lang="en-US" altLang="zh-CN" sz="1700" b="1" dirty="0">
                    <a:latin typeface="Times New Roman" panose="02020603050405020304" pitchFamily="18" charset="0"/>
                    <a:ea typeface="仿宋" panose="02010609060101010101" pitchFamily="49" charset="-122"/>
                    <a:cs typeface="Times New Roman" panose="02020603050405020304" pitchFamily="18" charset="0"/>
                  </a:rPr>
                  <a:t>1km</a:t>
                </a:r>
                <a:r>
                  <a:rPr lang="zh-CN" altLang="en-US" sz="1700" b="1" dirty="0">
                    <a:latin typeface="Times New Roman" panose="02020603050405020304" pitchFamily="18" charset="0"/>
                    <a:ea typeface="仿宋" panose="02010609060101010101" pitchFamily="49" charset="-122"/>
                    <a:cs typeface="Times New Roman" panose="02020603050405020304" pitchFamily="18" charset="0"/>
                  </a:rPr>
                  <a:t>内的学校密度</a:t>
                </a:r>
                <a:r>
                  <a:rPr lang="en-US" altLang="zh-CN" sz="1700" b="1" dirty="0">
                    <a:latin typeface="Times New Roman" panose="02020603050405020304" pitchFamily="18" charset="0"/>
                    <a:ea typeface="仿宋" panose="02010609060101010101" pitchFamily="49" charset="-122"/>
                    <a:cs typeface="Times New Roman" panose="02020603050405020304" pitchFamily="18" charset="0"/>
                  </a:rPr>
                  <a:t>(</a:t>
                </a:r>
                <a14:m>
                  <m:oMath xmlns:m="http://schemas.openxmlformats.org/officeDocument/2006/math">
                    <m:sSub>
                      <m:sSubPr>
                        <m:ctrlPr>
                          <a:rPr kumimoji="0" lang="en-US" altLang="zh-CN" sz="1700" b="1" i="1" u="none" strike="noStrike" kern="1200" cap="none" spc="0" normalizeH="0" baseline="0" noProof="0" smtClean="0">
                            <a:ln>
                              <a:noFill/>
                            </a:ln>
                            <a:solidFill>
                              <a:prstClr val="black"/>
                            </a:solidFill>
                            <a:effectLst/>
                            <a:uLnTx/>
                            <a:uFillTx/>
                            <a:latin typeface="Cambria Math" panose="02040503050406030204" pitchFamily="18" charset="0"/>
                            <a:ea typeface="仿宋" panose="02010609060101010101" pitchFamily="49" charset="-122"/>
                            <a:cs typeface="Times New Roman" panose="02020603050405020304" pitchFamily="18" charset="0"/>
                          </a:rPr>
                        </m:ctrlPr>
                      </m:sSubPr>
                      <m:e>
                        <m:r>
                          <a:rPr kumimoji="0" lang="en-US" altLang="zh-CN" sz="1700" b="1" i="1" u="none" strike="noStrike" kern="1200" cap="none" spc="0" normalizeH="0" baseline="0" noProof="0">
                            <a:ln>
                              <a:noFill/>
                            </a:ln>
                            <a:solidFill>
                              <a:prstClr val="black"/>
                            </a:solidFill>
                            <a:effectLst/>
                            <a:uLnTx/>
                            <a:uFillTx/>
                            <a:latin typeface="Cambria Math" panose="02040503050406030204" pitchFamily="18" charset="0"/>
                            <a:ea typeface="仿宋" panose="02010609060101010101" pitchFamily="49" charset="-122"/>
                            <a:cs typeface="Times New Roman" panose="02020603050405020304" pitchFamily="18" charset="0"/>
                          </a:rPr>
                          <m:t>𝒙</m:t>
                        </m:r>
                      </m:e>
                      <m:sub>
                        <m:r>
                          <a:rPr kumimoji="0" lang="en-US" altLang="zh-CN" sz="1700" b="1" i="1" u="none" strike="noStrike" kern="1200" cap="none" spc="0" normalizeH="0" baseline="0" noProof="0" smtClean="0">
                            <a:ln>
                              <a:noFill/>
                            </a:ln>
                            <a:solidFill>
                              <a:prstClr val="black"/>
                            </a:solidFill>
                            <a:effectLst/>
                            <a:uLnTx/>
                            <a:uFillTx/>
                            <a:latin typeface="Cambria Math" panose="02040503050406030204" pitchFamily="18" charset="0"/>
                            <a:ea typeface="仿宋" panose="02010609060101010101" pitchFamily="49" charset="-122"/>
                            <a:cs typeface="Times New Roman" panose="02020603050405020304" pitchFamily="18" charset="0"/>
                          </a:rPr>
                          <m:t>𝟐</m:t>
                        </m:r>
                      </m:sub>
                    </m:sSub>
                  </m:oMath>
                </a14:m>
                <a:r>
                  <a:rPr lang="en-US" altLang="zh-CN" sz="1700" b="1" dirty="0">
                    <a:latin typeface="Times New Roman" panose="02020603050405020304" pitchFamily="18" charset="0"/>
                    <a:ea typeface="仿宋" panose="02010609060101010101" pitchFamily="49" charset="-122"/>
                    <a:cs typeface="Times New Roman" panose="02020603050405020304" pitchFamily="18" charset="0"/>
                  </a:rPr>
                  <a:t>)</a:t>
                </a:r>
                <a:r>
                  <a:rPr lang="zh-CN" altLang="en-US" sz="1700" dirty="0">
                    <a:latin typeface="Times New Roman" panose="02020603050405020304" pitchFamily="18" charset="0"/>
                    <a:ea typeface="仿宋" panose="02010609060101010101" pitchFamily="49" charset="-122"/>
                    <a:cs typeface="Times New Roman" panose="02020603050405020304" pitchFamily="18" charset="0"/>
                  </a:rPr>
                  <a:t>。</a:t>
                </a:r>
                <a:endParaRPr lang="en-US" altLang="zh-CN" sz="1700" dirty="0">
                  <a:latin typeface="Times New Roman" panose="02020603050405020304" pitchFamily="18" charset="0"/>
                  <a:ea typeface="仿宋" panose="02010609060101010101" pitchFamily="49" charset="-122"/>
                  <a:cs typeface="Times New Roman" panose="02020603050405020304" pitchFamily="18" charset="0"/>
                </a:endParaRPr>
              </a:p>
              <a:p>
                <a:pPr marL="0" indent="457200">
                  <a:lnSpc>
                    <a:spcPct val="150000"/>
                  </a:lnSpc>
                  <a:buNone/>
                </a:pPr>
                <a:r>
                  <a:rPr lang="zh-CN" altLang="en-US" sz="1700" dirty="0">
                    <a:latin typeface="Times New Roman" panose="02020603050405020304" pitchFamily="18" charset="0"/>
                    <a:ea typeface="仿宋" panose="02010609060101010101" pitchFamily="49" charset="-122"/>
                    <a:cs typeface="Times New Roman" panose="02020603050405020304" pitchFamily="18" charset="0"/>
                  </a:rPr>
                  <a:t>协变量</a:t>
                </a:r>
                <a14:m>
                  <m:oMath xmlns:m="http://schemas.openxmlformats.org/officeDocument/2006/math">
                    <m:sSub>
                      <m:sSubPr>
                        <m:ctrlPr>
                          <a:rPr kumimoji="0" lang="en-US" altLang="zh-CN" sz="1700" i="1" u="none" strike="noStrike" kern="1200" cap="none" spc="0" normalizeH="0" baseline="0" noProof="0" smtClean="0">
                            <a:ln>
                              <a:noFill/>
                            </a:ln>
                            <a:solidFill>
                              <a:prstClr val="black"/>
                            </a:solidFill>
                            <a:effectLst/>
                            <a:uLnTx/>
                            <a:uFillTx/>
                            <a:latin typeface="Cambria Math" panose="02040503050406030204" pitchFamily="18" charset="0"/>
                            <a:ea typeface="仿宋" panose="02010609060101010101" pitchFamily="49" charset="-122"/>
                            <a:cs typeface="Times New Roman" panose="02020603050405020304" pitchFamily="18" charset="0"/>
                          </a:rPr>
                        </m:ctrlPr>
                      </m:sSubPr>
                      <m:e>
                        <m:r>
                          <a:rPr kumimoji="0" lang="en-US" altLang="zh-CN" sz="1700" b="0" i="1" u="none" strike="noStrike" kern="1200" cap="none" spc="0" normalizeH="0" baseline="0" noProof="0">
                            <a:ln>
                              <a:noFill/>
                            </a:ln>
                            <a:solidFill>
                              <a:prstClr val="black"/>
                            </a:solidFill>
                            <a:effectLst/>
                            <a:uLnTx/>
                            <a:uFillTx/>
                            <a:latin typeface="Cambria Math" panose="02040503050406030204" pitchFamily="18" charset="0"/>
                            <a:ea typeface="仿宋" panose="02010609060101010101" pitchFamily="49" charset="-122"/>
                            <a:cs typeface="Times New Roman" panose="02020603050405020304" pitchFamily="18" charset="0"/>
                          </a:rPr>
                          <m:t>𝑥</m:t>
                        </m:r>
                      </m:e>
                      <m:sub>
                        <m:r>
                          <a:rPr kumimoji="0" lang="en-US" altLang="zh-CN" sz="1700" b="0" i="1" u="none" strike="noStrike" kern="1200" cap="none" spc="0" normalizeH="0" baseline="0" noProof="0" smtClean="0">
                            <a:ln>
                              <a:noFill/>
                            </a:ln>
                            <a:solidFill>
                              <a:prstClr val="black"/>
                            </a:solidFill>
                            <a:effectLst/>
                            <a:uLnTx/>
                            <a:uFillTx/>
                            <a:latin typeface="Cambria Math" panose="02040503050406030204" pitchFamily="18" charset="0"/>
                            <a:ea typeface="仿宋" panose="02010609060101010101" pitchFamily="49" charset="-122"/>
                            <a:cs typeface="Times New Roman" panose="02020603050405020304" pitchFamily="18" charset="0"/>
                          </a:rPr>
                          <m:t>2</m:t>
                        </m:r>
                      </m:sub>
                    </m:sSub>
                  </m:oMath>
                </a14:m>
                <a:r>
                  <a:rPr lang="zh-CN" altLang="en-US" sz="1700" dirty="0">
                    <a:latin typeface="Times New Roman" panose="02020603050405020304" pitchFamily="18" charset="0"/>
                    <a:ea typeface="仿宋" panose="02010609060101010101" pitchFamily="49" charset="-122"/>
                    <a:cs typeface="Times New Roman" panose="02020603050405020304" pitchFamily="18" charset="0"/>
                  </a:rPr>
                  <a:t>在半径</a:t>
                </a:r>
                <a:r>
                  <a:rPr lang="en-US" altLang="zh-CN" sz="1700" dirty="0">
                    <a:latin typeface="Times New Roman" panose="02020603050405020304" pitchFamily="18" charset="0"/>
                    <a:ea typeface="仿宋" panose="02010609060101010101" pitchFamily="49" charset="-122"/>
                    <a:cs typeface="Times New Roman" panose="02020603050405020304" pitchFamily="18" charset="0"/>
                  </a:rPr>
                  <a:t>50 km</a:t>
                </a:r>
                <a:r>
                  <a:rPr lang="zh-CN" altLang="en-US" sz="1700" dirty="0">
                    <a:latin typeface="Times New Roman" panose="02020603050405020304" pitchFamily="18" charset="0"/>
                    <a:ea typeface="仿宋" panose="02010609060101010101" pitchFamily="49" charset="-122"/>
                    <a:cs typeface="Times New Roman" panose="02020603050405020304" pitchFamily="18" charset="0"/>
                  </a:rPr>
                  <a:t>内使用其平均值和标准差进行缩放。之所以在</a:t>
                </a:r>
                <a:r>
                  <a:rPr lang="en-US" altLang="zh-CN" sz="1700" dirty="0">
                    <a:latin typeface="Times New Roman" panose="02020603050405020304" pitchFamily="18" charset="0"/>
                    <a:ea typeface="仿宋" panose="02010609060101010101" pitchFamily="49" charset="-122"/>
                    <a:cs typeface="Times New Roman" panose="02020603050405020304" pitchFamily="18" charset="0"/>
                  </a:rPr>
                  <a:t>50km</a:t>
                </a:r>
                <a:r>
                  <a:rPr lang="zh-CN" altLang="en-US" sz="1700" dirty="0">
                    <a:latin typeface="Times New Roman" panose="02020603050405020304" pitchFamily="18" charset="0"/>
                    <a:ea typeface="仿宋" panose="02010609060101010101" pitchFamily="49" charset="-122"/>
                    <a:cs typeface="Times New Roman" panose="02020603050405020304" pitchFamily="18" charset="0"/>
                  </a:rPr>
                  <a:t>的范围内缩放这个协变量，是因为构成学校“高密度”的因素因地区而异，当协变量在全国范围内放缩时，这种区别就消失了。这也有助于控制在不同地区绘制学校地图时可能存在的差异。</a:t>
                </a:r>
                <a:endParaRPr lang="en-US" altLang="zh-CN" sz="1700" dirty="0">
                  <a:latin typeface="Times New Roman" panose="02020603050405020304" pitchFamily="18" charset="0"/>
                  <a:ea typeface="仿宋" panose="02010609060101010101" pitchFamily="49" charset="-122"/>
                  <a:cs typeface="Times New Roman" panose="02020603050405020304" pitchFamily="18" charset="0"/>
                </a:endParaRPr>
              </a:p>
              <a:p>
                <a:pPr marL="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仿宋" panose="02010609060101010101" pitchFamily="49" charset="-122"/>
                    <a:cs typeface="Times New Roman" panose="02020603050405020304" pitchFamily="18" charset="0"/>
                  </a:rPr>
                  <a:t>协变量</a:t>
                </a:r>
                <a14:m>
                  <m:oMath xmlns:m="http://schemas.openxmlformats.org/officeDocument/2006/math">
                    <m:sSub>
                      <m:sSubPr>
                        <m:ctrlPr>
                          <a:rPr kumimoji="0" lang="en-US" altLang="zh-CN" sz="1800" b="1" i="1" u="none" strike="noStrike" kern="1200" cap="none" spc="0" normalizeH="0" baseline="0" noProof="0" smtClean="0">
                            <a:ln>
                              <a:noFill/>
                            </a:ln>
                            <a:solidFill>
                              <a:prstClr val="black"/>
                            </a:solidFill>
                            <a:effectLst/>
                            <a:uLnTx/>
                            <a:uFillTx/>
                            <a:latin typeface="Cambria Math" panose="02040503050406030204" pitchFamily="18" charset="0"/>
                            <a:ea typeface="仿宋" panose="02010609060101010101" pitchFamily="49" charset="-122"/>
                            <a:cs typeface="Times New Roman" panose="02020603050405020304" pitchFamily="18" charset="0"/>
                          </a:rPr>
                        </m:ctrlPr>
                      </m:sSubPr>
                      <m:e>
                        <m:r>
                          <a:rPr kumimoji="0" lang="en-US" altLang="zh-CN" sz="1800" b="1" i="1" u="none" strike="noStrike" kern="1200" cap="none" spc="0" normalizeH="0" baseline="0" noProof="0">
                            <a:ln>
                              <a:noFill/>
                            </a:ln>
                            <a:solidFill>
                              <a:prstClr val="black"/>
                            </a:solidFill>
                            <a:effectLst/>
                            <a:uLnTx/>
                            <a:uFillTx/>
                            <a:latin typeface="Cambria Math" panose="02040503050406030204" pitchFamily="18" charset="0"/>
                            <a:ea typeface="仿宋" panose="02010609060101010101" pitchFamily="49" charset="-122"/>
                            <a:cs typeface="Times New Roman" panose="02020603050405020304" pitchFamily="18" charset="0"/>
                          </a:rPr>
                          <m:t>𝒙</m:t>
                        </m:r>
                      </m:e>
                      <m:sub>
                        <m:r>
                          <a:rPr kumimoji="0" lang="en-US" altLang="zh-CN" sz="1800" b="1" i="1" u="none" strike="noStrike" kern="1200" cap="none" spc="0" normalizeH="0" baseline="0" noProof="0" smtClean="0">
                            <a:ln>
                              <a:noFill/>
                            </a:ln>
                            <a:solidFill>
                              <a:prstClr val="black"/>
                            </a:solidFill>
                            <a:effectLst/>
                            <a:uLnTx/>
                            <a:uFillTx/>
                            <a:latin typeface="Cambria Math" panose="02040503050406030204" pitchFamily="18" charset="0"/>
                            <a:ea typeface="仿宋" panose="02010609060101010101" pitchFamily="49" charset="-122"/>
                            <a:cs typeface="Times New Roman" panose="02020603050405020304" pitchFamily="18" charset="0"/>
                          </a:rPr>
                          <m:t>𝟑</m:t>
                        </m:r>
                      </m:sub>
                    </m:sSub>
                  </m:oMath>
                </a14:m>
                <a:r>
                  <a:rPr kumimoji="0" lang="zh-CN" altLang="en-US" sz="1700" b="0" i="0" u="none" strike="noStrike" kern="1200" cap="none" spc="0" normalizeH="0" baseline="0" noProof="0" dirty="0">
                    <a:ln>
                      <a:noFill/>
                    </a:ln>
                    <a:solidFill>
                      <a:prstClr val="black"/>
                    </a:solidFill>
                    <a:effectLst/>
                    <a:uLnTx/>
                    <a:uFillTx/>
                    <a:latin typeface="Times New Roman" panose="02020603050405020304" pitchFamily="18" charset="0"/>
                    <a:ea typeface="仿宋" panose="02010609060101010101" pitchFamily="49" charset="-122"/>
                    <a:cs typeface="Times New Roman" panose="02020603050405020304" pitchFamily="18" charset="0"/>
                  </a:rPr>
                  <a:t>：</a:t>
                </a:r>
                <a:endParaRPr lang="en-US" altLang="zh-CN" sz="1700" dirty="0">
                  <a:latin typeface="Times New Roman" panose="02020603050405020304" pitchFamily="18" charset="0"/>
                  <a:ea typeface="仿宋" panose="02010609060101010101" pitchFamily="49" charset="-122"/>
                  <a:cs typeface="Times New Roman" panose="02020603050405020304" pitchFamily="18" charset="0"/>
                </a:endParaRPr>
              </a:p>
              <a:p>
                <a:pPr marL="0" indent="457200">
                  <a:lnSpc>
                    <a:spcPct val="150000"/>
                  </a:lnSpc>
                  <a:buNone/>
                </a:pPr>
                <a:r>
                  <a:rPr lang="zh-CN" altLang="en-US" sz="1700" dirty="0">
                    <a:latin typeface="Times New Roman" panose="02020603050405020304" pitchFamily="18" charset="0"/>
                    <a:ea typeface="仿宋" panose="02010609060101010101" pitchFamily="49" charset="-122"/>
                    <a:cs typeface="Times New Roman" panose="02020603050405020304" pitchFamily="18" charset="0"/>
                  </a:rPr>
                  <a:t>通过对</a:t>
                </a:r>
                <a:r>
                  <a:rPr lang="en-US" altLang="zh-CN" sz="1700" dirty="0">
                    <a:latin typeface="Times New Roman" panose="02020603050405020304" pitchFamily="18" charset="0"/>
                    <a:ea typeface="仿宋" panose="02010609060101010101" pitchFamily="49" charset="-122"/>
                    <a:cs typeface="Times New Roman" panose="02020603050405020304" pitchFamily="18" charset="0"/>
                  </a:rPr>
                  <a:t>2013</a:t>
                </a:r>
                <a:r>
                  <a:rPr lang="zh-CN" altLang="en-US" sz="1700" dirty="0">
                    <a:latin typeface="Times New Roman" panose="02020603050405020304" pitchFamily="18" charset="0"/>
                    <a:ea typeface="仿宋" panose="02010609060101010101" pitchFamily="49" charset="-122"/>
                    <a:cs typeface="Times New Roman" panose="02020603050405020304" pitchFamily="18" charset="0"/>
                  </a:rPr>
                  <a:t>年人口健康调查的结果插值，以填补调查区域内的空白，绘制了全国范围内</a:t>
                </a:r>
                <a:r>
                  <a:rPr lang="en-US" altLang="zh-CN" sz="1700" dirty="0">
                    <a:latin typeface="Times New Roman" panose="02020603050405020304" pitchFamily="18" charset="0"/>
                    <a:ea typeface="仿宋" panose="02010609060101010101" pitchFamily="49" charset="-122"/>
                    <a:cs typeface="Times New Roman" panose="02020603050405020304" pitchFamily="18" charset="0"/>
                  </a:rPr>
                  <a:t>100m</a:t>
                </a:r>
                <a:r>
                  <a:rPr lang="zh-CN" altLang="en-US" sz="1700" dirty="0">
                    <a:latin typeface="Times New Roman" panose="02020603050405020304" pitchFamily="18" charset="0"/>
                    <a:ea typeface="仿宋" panose="02010609060101010101" pitchFamily="49" charset="-122"/>
                    <a:cs typeface="Times New Roman" panose="02020603050405020304" pitchFamily="18" charset="0"/>
                  </a:rPr>
                  <a:t>分辨率的</a:t>
                </a:r>
                <a:r>
                  <a:rPr lang="zh-CN" altLang="en-US" sz="1700" b="1" dirty="0">
                    <a:latin typeface="Times New Roman" panose="02020603050405020304" pitchFamily="18" charset="0"/>
                    <a:ea typeface="仿宋" panose="02010609060101010101" pitchFamily="49" charset="-122"/>
                    <a:cs typeface="Times New Roman" panose="02020603050405020304" pitchFamily="18" charset="0"/>
                  </a:rPr>
                  <a:t>家庭规模</a:t>
                </a:r>
                <a:r>
                  <a:rPr lang="en-US" altLang="zh-CN" sz="1700" b="1" dirty="0">
                    <a:latin typeface="Times New Roman" panose="02020603050405020304" pitchFamily="18" charset="0"/>
                    <a:ea typeface="仿宋" panose="02010609060101010101" pitchFamily="49" charset="-122"/>
                    <a:cs typeface="Times New Roman" panose="02020603050405020304" pitchFamily="18" charset="0"/>
                  </a:rPr>
                  <a:t>(</a:t>
                </a:r>
                <a14:m>
                  <m:oMath xmlns:m="http://schemas.openxmlformats.org/officeDocument/2006/math">
                    <m:sSub>
                      <m:sSubPr>
                        <m:ctrlPr>
                          <a:rPr kumimoji="0" lang="en-US" altLang="zh-CN" sz="1700" b="1" i="1" u="none" strike="noStrike" kern="1200" cap="none" spc="0" normalizeH="0" baseline="0" noProof="0" smtClean="0">
                            <a:ln>
                              <a:noFill/>
                            </a:ln>
                            <a:solidFill>
                              <a:prstClr val="black"/>
                            </a:solidFill>
                            <a:effectLst/>
                            <a:uLnTx/>
                            <a:uFillTx/>
                            <a:latin typeface="Cambria Math" panose="02040503050406030204" pitchFamily="18" charset="0"/>
                            <a:ea typeface="仿宋" panose="02010609060101010101" pitchFamily="49" charset="-122"/>
                            <a:cs typeface="Times New Roman" panose="02020603050405020304" pitchFamily="18" charset="0"/>
                          </a:rPr>
                        </m:ctrlPr>
                      </m:sSubPr>
                      <m:e>
                        <m:r>
                          <a:rPr kumimoji="0" lang="en-US" altLang="zh-CN" sz="1700" b="1" i="1" u="none" strike="noStrike" kern="1200" cap="none" spc="0" normalizeH="0" baseline="0" noProof="0">
                            <a:ln>
                              <a:noFill/>
                            </a:ln>
                            <a:solidFill>
                              <a:prstClr val="black"/>
                            </a:solidFill>
                            <a:effectLst/>
                            <a:uLnTx/>
                            <a:uFillTx/>
                            <a:latin typeface="Cambria Math" panose="02040503050406030204" pitchFamily="18" charset="0"/>
                            <a:ea typeface="仿宋" panose="02010609060101010101" pitchFamily="49" charset="-122"/>
                            <a:cs typeface="Times New Roman" panose="02020603050405020304" pitchFamily="18" charset="0"/>
                          </a:rPr>
                          <m:t>𝒙</m:t>
                        </m:r>
                      </m:e>
                      <m:sub>
                        <m:r>
                          <a:rPr kumimoji="0" lang="en-US" altLang="zh-CN" sz="1700" b="1" i="1" u="none" strike="noStrike" kern="1200" cap="none" spc="0" normalizeH="0" baseline="0" noProof="0" smtClean="0">
                            <a:ln>
                              <a:noFill/>
                            </a:ln>
                            <a:solidFill>
                              <a:prstClr val="black"/>
                            </a:solidFill>
                            <a:effectLst/>
                            <a:uLnTx/>
                            <a:uFillTx/>
                            <a:latin typeface="Cambria Math" panose="02040503050406030204" pitchFamily="18" charset="0"/>
                            <a:ea typeface="仿宋" panose="02010609060101010101" pitchFamily="49" charset="-122"/>
                            <a:cs typeface="Times New Roman" panose="02020603050405020304" pitchFamily="18" charset="0"/>
                          </a:rPr>
                          <m:t>𝟑</m:t>
                        </m:r>
                      </m:sub>
                    </m:sSub>
                  </m:oMath>
                </a14:m>
                <a:r>
                  <a:rPr lang="en-US" altLang="zh-CN" sz="1700" b="1" dirty="0">
                    <a:latin typeface="Times New Roman" panose="02020603050405020304" pitchFamily="18" charset="0"/>
                    <a:ea typeface="仿宋" panose="02010609060101010101" pitchFamily="49" charset="-122"/>
                    <a:cs typeface="Times New Roman" panose="02020603050405020304" pitchFamily="18" charset="0"/>
                  </a:rPr>
                  <a:t>)</a:t>
                </a:r>
                <a:r>
                  <a:rPr lang="zh-CN" altLang="en-US" sz="1700" dirty="0">
                    <a:latin typeface="Times New Roman" panose="02020603050405020304" pitchFamily="18" charset="0"/>
                    <a:ea typeface="仿宋" panose="02010609060101010101" pitchFamily="49" charset="-122"/>
                    <a:cs typeface="Times New Roman" panose="02020603050405020304" pitchFamily="18" charset="0"/>
                  </a:rPr>
                  <a:t>地图。根据全国范围内的平均值和标准差对</a:t>
                </a:r>
                <a14:m>
                  <m:oMath xmlns:m="http://schemas.openxmlformats.org/officeDocument/2006/math">
                    <m:sSub>
                      <m:sSubPr>
                        <m:ctrlPr>
                          <a:rPr lang="en-US" altLang="zh-CN" sz="1700" i="1">
                            <a:solidFill>
                              <a:prstClr val="black"/>
                            </a:solidFill>
                            <a:latin typeface="Cambria Math" panose="02040503050406030204" pitchFamily="18" charset="0"/>
                            <a:ea typeface="仿宋" panose="02010609060101010101" pitchFamily="49" charset="-122"/>
                            <a:cs typeface="Times New Roman" panose="02020603050405020304" pitchFamily="18" charset="0"/>
                          </a:rPr>
                        </m:ctrlPr>
                      </m:sSubPr>
                      <m:e>
                        <m:r>
                          <a:rPr lang="en-US" altLang="zh-CN" sz="1700" b="0" i="1">
                            <a:solidFill>
                              <a:prstClr val="black"/>
                            </a:solidFill>
                            <a:latin typeface="Cambria Math" panose="02040503050406030204" pitchFamily="18" charset="0"/>
                            <a:ea typeface="仿宋" panose="02010609060101010101" pitchFamily="49" charset="-122"/>
                            <a:cs typeface="Times New Roman" panose="02020603050405020304" pitchFamily="18" charset="0"/>
                          </a:rPr>
                          <m:t>𝑥</m:t>
                        </m:r>
                      </m:e>
                      <m:sub>
                        <m:r>
                          <a:rPr lang="en-US" altLang="zh-CN" sz="1700" b="0" i="1">
                            <a:solidFill>
                              <a:prstClr val="black"/>
                            </a:solidFill>
                            <a:latin typeface="Cambria Math" panose="02040503050406030204" pitchFamily="18" charset="0"/>
                            <a:ea typeface="仿宋" panose="02010609060101010101" pitchFamily="49" charset="-122"/>
                            <a:cs typeface="Times New Roman" panose="02020603050405020304" pitchFamily="18" charset="0"/>
                          </a:rPr>
                          <m:t>3</m:t>
                        </m:r>
                      </m:sub>
                    </m:sSub>
                  </m:oMath>
                </a14:m>
                <a:r>
                  <a:rPr lang="zh-CN" altLang="en-US" sz="1700" dirty="0">
                    <a:latin typeface="Times New Roman" panose="02020603050405020304" pitchFamily="18" charset="0"/>
                    <a:ea typeface="仿宋" panose="02010609060101010101" pitchFamily="49" charset="-122"/>
                    <a:cs typeface="Times New Roman" panose="02020603050405020304" pitchFamily="18" charset="0"/>
                  </a:rPr>
                  <a:t>进行了缩放。引入这一协变量的一个关键原因是考虑到家庭规模的南北梯度，尼日利亚北部的每户人口数明显多于尼日利亚南部。</a:t>
                </a:r>
              </a:p>
            </p:txBody>
          </p:sp>
        </mc:Choice>
        <mc:Fallback xmlns="">
          <p:sp>
            <p:nvSpPr>
              <p:cNvPr id="3" name="内容占位符 2">
                <a:extLst>
                  <a:ext uri="{FF2B5EF4-FFF2-40B4-BE49-F238E27FC236}">
                    <a16:creationId xmlns:a16="http://schemas.microsoft.com/office/drawing/2014/main" id="{34724B7A-2CF9-42F9-9D5A-EBA1275BB86E}"/>
                  </a:ext>
                </a:extLst>
              </p:cNvPr>
              <p:cNvSpPr>
                <a:spLocks noGrp="1" noRot="1" noChangeAspect="1" noMove="1" noResize="1" noEditPoints="1" noAdjustHandles="1" noChangeArrowheads="1" noChangeShapeType="1" noTextEdit="1"/>
              </p:cNvSpPr>
              <p:nvPr>
                <p:ph idx="1"/>
              </p:nvPr>
            </p:nvSpPr>
            <p:spPr>
              <a:xfrm>
                <a:off x="628650" y="1038386"/>
                <a:ext cx="7886700" cy="5045587"/>
              </a:xfrm>
              <a:blipFill>
                <a:blip r:embed="rId2"/>
                <a:stretch>
                  <a:fillRect l="-386" b="-2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4988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21BA-B667-4AFD-9D61-6ADAA6F8470D}"/>
              </a:ext>
            </a:extLst>
          </p:cNvPr>
          <p:cNvSpPr>
            <a:spLocks noGrp="1"/>
          </p:cNvSpPr>
          <p:nvPr>
            <p:ph type="title"/>
          </p:nvPr>
        </p:nvSpPr>
        <p:spPr/>
        <p:txBody>
          <a:bodyPr/>
          <a:lstStyle/>
          <a:p>
            <a:r>
              <a:rPr lang="zh-CN" altLang="en-US" sz="3600" dirty="0">
                <a:solidFill>
                  <a:prstClr val="black"/>
                </a:solidFill>
                <a:latin typeface="仿宋" panose="02010609060101010101" pitchFamily="49" charset="-122"/>
                <a:ea typeface="仿宋" panose="02010609060101010101" pitchFamily="49" charset="-122"/>
              </a:rPr>
              <a:t>层次贝叶斯模型</a:t>
            </a:r>
          </a:p>
        </p:txBody>
      </p:sp>
      <p:sp>
        <p:nvSpPr>
          <p:cNvPr id="3" name="内容占位符 2">
            <a:extLst>
              <a:ext uri="{FF2B5EF4-FFF2-40B4-BE49-F238E27FC236}">
                <a16:creationId xmlns:a16="http://schemas.microsoft.com/office/drawing/2014/main" id="{BAFEC30F-D355-4FA9-8462-470544172C89}"/>
              </a:ext>
            </a:extLst>
          </p:cNvPr>
          <p:cNvSpPr>
            <a:spLocks noGrp="1"/>
          </p:cNvSpPr>
          <p:nvPr>
            <p:ph idx="1"/>
          </p:nvPr>
        </p:nvSpPr>
        <p:spPr>
          <a:xfrm>
            <a:off x="628650" y="1755884"/>
            <a:ext cx="7886700" cy="4351338"/>
          </a:xfrm>
        </p:spPr>
        <p:txBody>
          <a:bodyPr/>
          <a:lstStyle/>
          <a:p>
            <a:pPr marL="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仿宋" panose="02010609060101010101" pitchFamily="49" charset="-122"/>
                <a:cs typeface="Times New Roman" panose="02020603050405020304" pitchFamily="18" charset="0"/>
              </a:rPr>
              <a:t>我们的估计方法依赖于三个主要组成部分</a:t>
            </a: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仿宋" panose="02010609060101010101" pitchFamily="49" charset="-122"/>
                <a:cs typeface="Times New Roman" panose="02020603050405020304" pitchFamily="18" charset="0"/>
              </a:rPr>
              <a:t>:</a:t>
            </a:r>
            <a:r>
              <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仿宋" panose="02010609060101010101" pitchFamily="49" charset="-122"/>
                <a:cs typeface="Times New Roman" panose="02020603050405020304" pitchFamily="18" charset="0"/>
              </a:rPr>
              <a:t>开发区域二元空间层</a:t>
            </a: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仿宋" panose="02010609060101010101" pitchFamily="49" charset="-122"/>
                <a:cs typeface="Times New Roman" panose="02020603050405020304" pitchFamily="18" charset="0"/>
              </a:rPr>
              <a:t>(</a:t>
            </a:r>
            <a:r>
              <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仿宋" panose="02010609060101010101" pitchFamily="49" charset="-122"/>
                <a:cs typeface="Times New Roman" panose="02020603050405020304" pitchFamily="18" charset="0"/>
              </a:rPr>
              <a:t>开发层</a:t>
            </a: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仿宋" panose="02010609060101010101" pitchFamily="49" charset="-122"/>
                <a:cs typeface="Times New Roman" panose="02020603050405020304" pitchFamily="18" charset="0"/>
              </a:rPr>
              <a:t>)</a:t>
            </a:r>
            <a:r>
              <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仿宋" panose="02010609060101010101" pitchFamily="49" charset="-122"/>
                <a:cs typeface="Times New Roman" panose="02020603050405020304" pitchFamily="18" charset="0"/>
              </a:rPr>
              <a:t>、居住区类型分类空间层</a:t>
            </a: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仿宋" panose="02010609060101010101" pitchFamily="49" charset="-122"/>
                <a:cs typeface="Times New Roman" panose="02020603050405020304" pitchFamily="18" charset="0"/>
              </a:rPr>
              <a:t>(</a:t>
            </a:r>
            <a:r>
              <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仿宋" panose="02010609060101010101" pitchFamily="49" charset="-122"/>
                <a:cs typeface="Times New Roman" panose="02020603050405020304" pitchFamily="18" charset="0"/>
              </a:rPr>
              <a:t>居住类型层</a:t>
            </a: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仿宋" panose="02010609060101010101" pitchFamily="49" charset="-122"/>
                <a:cs typeface="Times New Roman" panose="02020603050405020304" pitchFamily="18" charset="0"/>
              </a:rPr>
              <a:t>)</a:t>
            </a:r>
            <a:r>
              <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仿宋" panose="02010609060101010101" pitchFamily="49" charset="-122"/>
                <a:cs typeface="Times New Roman" panose="02020603050405020304" pitchFamily="18" charset="0"/>
              </a:rPr>
              <a:t>和人口密度模型。居住层和居住类型层是通过遥感方法生成的，人口密度模型是利用微人口普查的调查数据确定的。</a:t>
            </a:r>
          </a:p>
          <a:p>
            <a:pPr marL="0" indent="0">
              <a:buNone/>
            </a:pPr>
            <a:endParaRPr lang="zh-CN" altLang="en-US" dirty="0"/>
          </a:p>
        </p:txBody>
      </p:sp>
      <p:pic>
        <p:nvPicPr>
          <p:cNvPr id="13" name="图片 12">
            <a:extLst>
              <a:ext uri="{FF2B5EF4-FFF2-40B4-BE49-F238E27FC236}">
                <a16:creationId xmlns:a16="http://schemas.microsoft.com/office/drawing/2014/main" id="{1CC3B300-D008-4979-A9CE-147397712802}"/>
              </a:ext>
            </a:extLst>
          </p:cNvPr>
          <p:cNvPicPr>
            <a:picLocks noChangeAspect="1"/>
          </p:cNvPicPr>
          <p:nvPr/>
        </p:nvPicPr>
        <p:blipFill>
          <a:blip r:embed="rId2"/>
          <a:stretch>
            <a:fillRect/>
          </a:stretch>
        </p:blipFill>
        <p:spPr>
          <a:xfrm>
            <a:off x="1508565" y="2964874"/>
            <a:ext cx="4057992" cy="3528000"/>
          </a:xfrm>
          <a:prstGeom prst="rect">
            <a:avLst/>
          </a:prstGeom>
        </p:spPr>
      </p:pic>
      <p:sp>
        <p:nvSpPr>
          <p:cNvPr id="14" name="文本框 13">
            <a:extLst>
              <a:ext uri="{FF2B5EF4-FFF2-40B4-BE49-F238E27FC236}">
                <a16:creationId xmlns:a16="http://schemas.microsoft.com/office/drawing/2014/main" id="{1707AE6E-D2F9-4C2B-B34F-D131975A49CD}"/>
              </a:ext>
            </a:extLst>
          </p:cNvPr>
          <p:cNvSpPr txBox="1"/>
          <p:nvPr/>
        </p:nvSpPr>
        <p:spPr>
          <a:xfrm>
            <a:off x="5790746" y="3326802"/>
            <a:ext cx="2913682" cy="492443"/>
          </a:xfrm>
          <a:prstGeom prst="rect">
            <a:avLst/>
          </a:prstGeom>
          <a:noFill/>
        </p:spPr>
        <p:txBody>
          <a:bodyPr wrap="square" rtlCol="0">
            <a:spAutoFit/>
          </a:bodyPr>
          <a:lstStyle/>
          <a:p>
            <a:r>
              <a:rPr lang="zh-CN" altLang="en-US" sz="1400" dirty="0">
                <a:latin typeface="仿宋" panose="02010609060101010101" pitchFamily="49" charset="-122"/>
                <a:ea typeface="仿宋" panose="02010609060101010101" pitchFamily="49" charset="-122"/>
              </a:rPr>
              <a:t>     </a:t>
            </a:r>
            <a:r>
              <a:rPr lang="zh-CN" altLang="en-US" sz="1200" dirty="0">
                <a:latin typeface="仿宋" panose="02010609060101010101" pitchFamily="49" charset="-122"/>
                <a:ea typeface="仿宋" panose="02010609060101010101" pitchFamily="49" charset="-122"/>
              </a:rPr>
              <a:t>量化了人口密度的随机变化，这些变化不能用协变量来解释。</a:t>
            </a:r>
            <a:endParaRPr lang="zh-CN" altLang="en-US" sz="1400" dirty="0">
              <a:latin typeface="仿宋" panose="02010609060101010101" pitchFamily="49" charset="-122"/>
              <a:ea typeface="仿宋" panose="02010609060101010101" pitchFamily="49" charset="-122"/>
            </a:endParaRPr>
          </a:p>
        </p:txBody>
      </p:sp>
      <p:pic>
        <p:nvPicPr>
          <p:cNvPr id="16" name="图片 15">
            <a:extLst>
              <a:ext uri="{FF2B5EF4-FFF2-40B4-BE49-F238E27FC236}">
                <a16:creationId xmlns:a16="http://schemas.microsoft.com/office/drawing/2014/main" id="{B5C6348F-965B-43EF-8925-9988FAB2B6C1}"/>
              </a:ext>
            </a:extLst>
          </p:cNvPr>
          <p:cNvPicPr>
            <a:picLocks noChangeAspect="1"/>
          </p:cNvPicPr>
          <p:nvPr/>
        </p:nvPicPr>
        <p:blipFill>
          <a:blip r:embed="rId3"/>
          <a:stretch>
            <a:fillRect/>
          </a:stretch>
        </p:blipFill>
        <p:spPr>
          <a:xfrm>
            <a:off x="5873860" y="3429000"/>
            <a:ext cx="438211" cy="171474"/>
          </a:xfrm>
          <a:prstGeom prst="rect">
            <a:avLst/>
          </a:prstGeom>
        </p:spPr>
      </p:pic>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45838B8F-05C1-42D5-8FC9-8F60B8FCCB04}"/>
                  </a:ext>
                </a:extLst>
              </p:cNvPr>
              <p:cNvSpPr txBox="1"/>
              <p:nvPr/>
            </p:nvSpPr>
            <p:spPr>
              <a:xfrm>
                <a:off x="5790746" y="4271674"/>
                <a:ext cx="2857308" cy="855555"/>
              </a:xfrm>
              <a:prstGeom prst="rect">
                <a:avLst/>
              </a:prstGeom>
              <a:noFill/>
            </p:spPr>
            <p:txBody>
              <a:bodyPr wrap="square" rtlCol="0">
                <a:spAutoFit/>
              </a:bodyPr>
              <a:lstStyle/>
              <a:p>
                <a:r>
                  <a:rPr lang="zh-CN" altLang="en-US" sz="1100" dirty="0">
                    <a:latin typeface="仿宋" panose="02010609060101010101" pitchFamily="49" charset="-122"/>
                    <a:ea typeface="仿宋" panose="02010609060101010101" pitchFamily="49" charset="-122"/>
                  </a:rPr>
                  <a:t>      </a:t>
                </a:r>
                <a:r>
                  <a:rPr lang="zh-CN" altLang="en-US" sz="1200" dirty="0">
                    <a:latin typeface="仿宋" panose="02010609060101010101" pitchFamily="49" charset="-122"/>
                    <a:ea typeface="仿宋" panose="02010609060101010101" pitchFamily="49" charset="-122"/>
                  </a:rPr>
                  <a:t>为一个地方政府区域的平均人口密度，</a:t>
                </a:r>
                <a14:m>
                  <m:oMath xmlns:m="http://schemas.openxmlformats.org/officeDocument/2006/math">
                    <m:sSub>
                      <m:sSubPr>
                        <m:ctrlPr>
                          <a:rPr lang="en-US" altLang="zh-CN" sz="1200" i="1" smtClean="0">
                            <a:latin typeface="Cambria Math" panose="02040503050406030204" pitchFamily="18" charset="0"/>
                            <a:ea typeface="仿宋" panose="02010609060101010101" pitchFamily="49" charset="-122"/>
                          </a:rPr>
                        </m:ctrlPr>
                      </m:sSubPr>
                      <m:e>
                        <m:r>
                          <a:rPr lang="zh-CN" altLang="en-US" sz="1200" i="1" smtClean="0">
                            <a:latin typeface="Cambria Math" panose="02040503050406030204" pitchFamily="18" charset="0"/>
                            <a:ea typeface="仿宋" panose="02010609060101010101" pitchFamily="49" charset="-122"/>
                          </a:rPr>
                          <m:t>𝛽</m:t>
                        </m:r>
                      </m:e>
                      <m:sub>
                        <m:r>
                          <a:rPr lang="en-US" altLang="zh-CN" sz="1200" b="0" i="1" smtClean="0">
                            <a:latin typeface="Cambria Math" panose="02040503050406030204" pitchFamily="18" charset="0"/>
                            <a:ea typeface="仿宋" panose="02010609060101010101" pitchFamily="49" charset="-122"/>
                          </a:rPr>
                          <m:t>𝑘</m:t>
                        </m:r>
                      </m:sub>
                    </m:sSub>
                  </m:oMath>
                </a14:m>
                <a:r>
                  <a:rPr lang="zh-CN" altLang="en-US" sz="1200" dirty="0">
                    <a:latin typeface="仿宋" panose="02010609060101010101" pitchFamily="49" charset="-122"/>
                    <a:ea typeface="仿宋" panose="02010609060101010101" pitchFamily="49" charset="-122"/>
                  </a:rPr>
                  <a:t>为地理空间协变量</a:t>
                </a:r>
                <a14:m>
                  <m:oMath xmlns:m="http://schemas.openxmlformats.org/officeDocument/2006/math">
                    <m:sSub>
                      <m:sSubPr>
                        <m:ctrlPr>
                          <a:rPr lang="en-US" altLang="zh-CN" sz="1200" i="1" smtClean="0">
                            <a:latin typeface="Cambria Math" panose="02040503050406030204" pitchFamily="18" charset="0"/>
                            <a:ea typeface="仿宋" panose="02010609060101010101" pitchFamily="49" charset="-122"/>
                          </a:rPr>
                        </m:ctrlPr>
                      </m:sSubPr>
                      <m:e>
                        <m:r>
                          <a:rPr lang="en-US" altLang="zh-CN" sz="1200" b="0" i="1" smtClean="0">
                            <a:latin typeface="Cambria Math" panose="02040503050406030204" pitchFamily="18" charset="0"/>
                            <a:ea typeface="仿宋" panose="02010609060101010101" pitchFamily="49" charset="-122"/>
                          </a:rPr>
                          <m:t>𝑥</m:t>
                        </m:r>
                      </m:e>
                      <m:sub>
                        <m:r>
                          <a:rPr lang="en-US" altLang="zh-CN" sz="1200" b="0" i="1" smtClean="0">
                            <a:latin typeface="Cambria Math" panose="02040503050406030204" pitchFamily="18" charset="0"/>
                            <a:ea typeface="仿宋" panose="02010609060101010101" pitchFamily="49" charset="-122"/>
                          </a:rPr>
                          <m:t>𝑘</m:t>
                        </m:r>
                        <m:r>
                          <a:rPr lang="en-US" altLang="zh-CN" sz="1200" b="0" i="1" smtClean="0">
                            <a:latin typeface="Cambria Math" panose="02040503050406030204" pitchFamily="18" charset="0"/>
                            <a:ea typeface="仿宋" panose="02010609060101010101" pitchFamily="49" charset="-122"/>
                          </a:rPr>
                          <m:t>,</m:t>
                        </m:r>
                        <m:r>
                          <a:rPr lang="en-US" altLang="zh-CN" sz="1200" b="0" i="1" smtClean="0">
                            <a:latin typeface="Cambria Math" panose="02040503050406030204" pitchFamily="18" charset="0"/>
                            <a:ea typeface="仿宋" panose="02010609060101010101" pitchFamily="49" charset="-122"/>
                          </a:rPr>
                          <m:t>𝑖</m:t>
                        </m:r>
                      </m:sub>
                    </m:sSub>
                  </m:oMath>
                </a14:m>
                <a:r>
                  <a:rPr lang="zh-CN" altLang="en-US" sz="1200" dirty="0">
                    <a:latin typeface="仿宋" panose="02010609060101010101" pitchFamily="49" charset="-122"/>
                    <a:ea typeface="仿宋" panose="02010609060101010101" pitchFamily="49" charset="-122"/>
                  </a:rPr>
                  <a:t>对特定地点</a:t>
                </a:r>
                <a14:m>
                  <m:oMath xmlns:m="http://schemas.openxmlformats.org/officeDocument/2006/math">
                    <m:r>
                      <a:rPr lang="en-US" altLang="zh-CN" sz="1200" b="0" i="1" smtClean="0">
                        <a:latin typeface="Cambria Math" panose="02040503050406030204" pitchFamily="18" charset="0"/>
                        <a:ea typeface="仿宋" panose="02010609060101010101" pitchFamily="49" charset="-122"/>
                      </a:rPr>
                      <m:t>𝑖</m:t>
                    </m:r>
                    <m:r>
                      <a:rPr lang="zh-CN" altLang="en-US" sz="1200" i="1">
                        <a:latin typeface="Cambria Math" panose="02040503050406030204" pitchFamily="18" charset="0"/>
                        <a:ea typeface="仿宋" panose="02010609060101010101" pitchFamily="49" charset="-122"/>
                      </a:rPr>
                      <m:t>的</m:t>
                    </m:r>
                  </m:oMath>
                </a14:m>
                <a:r>
                  <a:rPr lang="zh-CN" altLang="en-US" sz="1200" dirty="0">
                    <a:latin typeface="仿宋" panose="02010609060101010101" pitchFamily="49" charset="-122"/>
                    <a:ea typeface="仿宋" panose="02010609060101010101" pitchFamily="49" charset="-122"/>
                  </a:rPr>
                  <a:t>人口密度的影响。该模型假设协变量与</a:t>
                </a:r>
                <a:r>
                  <a:rPr lang="en-US" altLang="zh-CN" sz="1200" dirty="0">
                    <a:latin typeface="仿宋" panose="02010609060101010101" pitchFamily="49" charset="-122"/>
                    <a:ea typeface="仿宋" panose="02010609060101010101" pitchFamily="49" charset="-122"/>
                  </a:rPr>
                  <a:t>log(</a:t>
                </a:r>
                <a14:m>
                  <m:oMath xmlns:m="http://schemas.openxmlformats.org/officeDocument/2006/math">
                    <m:acc>
                      <m:accPr>
                        <m:chr m:val="̅"/>
                        <m:ctrlPr>
                          <a:rPr lang="en-US" altLang="zh-CN" sz="1200" i="1" smtClean="0">
                            <a:latin typeface="Cambria Math" panose="02040503050406030204" pitchFamily="18" charset="0"/>
                            <a:ea typeface="仿宋" panose="02010609060101010101" pitchFamily="49" charset="-122"/>
                          </a:rPr>
                        </m:ctrlPr>
                      </m:accPr>
                      <m:e>
                        <m:r>
                          <m:rPr>
                            <m:sty m:val="p"/>
                          </m:rPr>
                          <a:rPr lang="en-US" altLang="zh-CN" sz="1200" i="1">
                            <a:latin typeface="Cambria Math" panose="02040503050406030204" pitchFamily="18" charset="0"/>
                            <a:ea typeface="仿宋" panose="02010609060101010101" pitchFamily="49" charset="-122"/>
                          </a:rPr>
                          <m:t>D</m:t>
                        </m:r>
                      </m:e>
                    </m:acc>
                  </m:oMath>
                </a14:m>
                <a:r>
                  <a:rPr lang="en-US" altLang="zh-CN" sz="1200" dirty="0">
                    <a:latin typeface="仿宋" panose="02010609060101010101" pitchFamily="49" charset="-122"/>
                    <a:ea typeface="仿宋" panose="02010609060101010101" pitchFamily="49" charset="-122"/>
                  </a:rPr>
                  <a:t>)</a:t>
                </a:r>
                <a:r>
                  <a:rPr lang="zh-CN" altLang="en-US" sz="1200" dirty="0">
                    <a:latin typeface="仿宋" panose="02010609060101010101" pitchFamily="49" charset="-122"/>
                    <a:ea typeface="仿宋" panose="02010609060101010101" pitchFamily="49" charset="-122"/>
                  </a:rPr>
                  <a:t>有线性关系。</a:t>
                </a:r>
                <a:endParaRPr lang="zh-CN" altLang="en-US" sz="1100" dirty="0">
                  <a:latin typeface="仿宋" panose="02010609060101010101" pitchFamily="49" charset="-122"/>
                  <a:ea typeface="仿宋" panose="02010609060101010101" pitchFamily="49" charset="-122"/>
                </a:endParaRPr>
              </a:p>
            </p:txBody>
          </p:sp>
        </mc:Choice>
        <mc:Fallback xmlns="">
          <p:sp>
            <p:nvSpPr>
              <p:cNvPr id="17" name="文本框 16">
                <a:extLst>
                  <a:ext uri="{FF2B5EF4-FFF2-40B4-BE49-F238E27FC236}">
                    <a16:creationId xmlns:a16="http://schemas.microsoft.com/office/drawing/2014/main" id="{45838B8F-05C1-42D5-8FC9-8F60B8FCCB04}"/>
                  </a:ext>
                </a:extLst>
              </p:cNvPr>
              <p:cNvSpPr txBox="1">
                <a:spLocks noRot="1" noChangeAspect="1" noMove="1" noResize="1" noEditPoints="1" noAdjustHandles="1" noChangeArrowheads="1" noChangeShapeType="1" noTextEdit="1"/>
              </p:cNvSpPr>
              <p:nvPr/>
            </p:nvSpPr>
            <p:spPr>
              <a:xfrm>
                <a:off x="5790746" y="4271674"/>
                <a:ext cx="2857308" cy="855555"/>
              </a:xfrm>
              <a:prstGeom prst="rect">
                <a:avLst/>
              </a:prstGeom>
              <a:blipFill>
                <a:blip r:embed="rId4"/>
                <a:stretch>
                  <a:fillRect l="-213" b="-2857"/>
                </a:stretch>
              </a:blipFill>
            </p:spPr>
            <p:txBody>
              <a:bodyPr/>
              <a:lstStyle/>
              <a:p>
                <a:r>
                  <a:rPr lang="zh-CN" altLang="en-US">
                    <a:noFill/>
                  </a:rPr>
                  <a:t> </a:t>
                </a:r>
              </a:p>
            </p:txBody>
          </p:sp>
        </mc:Fallback>
      </mc:AlternateContent>
      <p:pic>
        <p:nvPicPr>
          <p:cNvPr id="19" name="图片 18">
            <a:extLst>
              <a:ext uri="{FF2B5EF4-FFF2-40B4-BE49-F238E27FC236}">
                <a16:creationId xmlns:a16="http://schemas.microsoft.com/office/drawing/2014/main" id="{0E8E953E-9C85-4068-9281-79975417CF26}"/>
              </a:ext>
            </a:extLst>
          </p:cNvPr>
          <p:cNvPicPr>
            <a:picLocks noChangeAspect="1"/>
          </p:cNvPicPr>
          <p:nvPr/>
        </p:nvPicPr>
        <p:blipFill>
          <a:blip r:embed="rId5"/>
          <a:stretch>
            <a:fillRect/>
          </a:stretch>
        </p:blipFill>
        <p:spPr>
          <a:xfrm>
            <a:off x="5899239" y="4330392"/>
            <a:ext cx="390580" cy="181000"/>
          </a:xfrm>
          <a:prstGeom prst="rect">
            <a:avLst/>
          </a:prstGeom>
        </p:spPr>
      </p:pic>
      <p:sp>
        <p:nvSpPr>
          <p:cNvPr id="20" name="文本框 19">
            <a:extLst>
              <a:ext uri="{FF2B5EF4-FFF2-40B4-BE49-F238E27FC236}">
                <a16:creationId xmlns:a16="http://schemas.microsoft.com/office/drawing/2014/main" id="{E6A61BE0-BECF-4594-B3B4-121D8135C001}"/>
              </a:ext>
            </a:extLst>
          </p:cNvPr>
          <p:cNvSpPr txBox="1"/>
          <p:nvPr/>
        </p:nvSpPr>
        <p:spPr>
          <a:xfrm>
            <a:off x="5873861" y="5393410"/>
            <a:ext cx="2641490" cy="461665"/>
          </a:xfrm>
          <a:prstGeom prst="rect">
            <a:avLst/>
          </a:prstGeom>
          <a:noFill/>
        </p:spPr>
        <p:txBody>
          <a:bodyPr wrap="square" rtlCol="0">
            <a:spAutoFit/>
          </a:bodyPr>
          <a:lstStyle/>
          <a:p>
            <a:r>
              <a:rPr lang="zh-CN" altLang="en-US" sz="1200" dirty="0">
                <a:latin typeface="Times New Roman" panose="02020603050405020304" pitchFamily="18" charset="0"/>
                <a:ea typeface="仿宋" panose="02010609060101010101" pitchFamily="49" charset="-122"/>
                <a:cs typeface="Times New Roman" panose="02020603050405020304" pitchFamily="18" charset="0"/>
              </a:rPr>
              <a:t>随机截距             按居住类型</a:t>
            </a:r>
            <a:r>
              <a:rPr lang="en-US" altLang="zh-CN" sz="1200" dirty="0">
                <a:latin typeface="Times New Roman" panose="02020603050405020304" pitchFamily="18" charset="0"/>
                <a:ea typeface="仿宋" panose="02010609060101010101" pitchFamily="49" charset="-122"/>
                <a:cs typeface="Times New Roman" panose="02020603050405020304" pitchFamily="18" charset="0"/>
              </a:rPr>
              <a:t>t</a:t>
            </a:r>
            <a:r>
              <a:rPr lang="zh-CN" altLang="en-US" sz="1200" dirty="0">
                <a:latin typeface="Times New Roman" panose="02020603050405020304" pitchFamily="18" charset="0"/>
                <a:ea typeface="仿宋" panose="02010609060101010101" pitchFamily="49" charset="-122"/>
                <a:cs typeface="Times New Roman" panose="02020603050405020304" pitchFamily="18" charset="0"/>
              </a:rPr>
              <a:t>、地区</a:t>
            </a:r>
            <a:r>
              <a:rPr lang="en-US" altLang="zh-CN" sz="1200" dirty="0">
                <a:latin typeface="Times New Roman" panose="02020603050405020304" pitchFamily="18" charset="0"/>
                <a:ea typeface="仿宋" panose="02010609060101010101" pitchFamily="49" charset="-122"/>
                <a:cs typeface="Times New Roman" panose="02020603050405020304" pitchFamily="18" charset="0"/>
              </a:rPr>
              <a:t>r</a:t>
            </a:r>
            <a:r>
              <a:rPr lang="zh-CN" altLang="en-US" sz="1200" dirty="0">
                <a:latin typeface="Times New Roman" panose="02020603050405020304" pitchFamily="18" charset="0"/>
                <a:ea typeface="仿宋" panose="02010609060101010101" pitchFamily="49" charset="-122"/>
                <a:cs typeface="Times New Roman" panose="02020603050405020304" pitchFamily="18" charset="0"/>
              </a:rPr>
              <a:t>、州</a:t>
            </a:r>
            <a:r>
              <a:rPr lang="en-US" altLang="zh-CN" sz="1200" dirty="0">
                <a:latin typeface="Times New Roman" panose="02020603050405020304" pitchFamily="18" charset="0"/>
                <a:ea typeface="仿宋" panose="02010609060101010101" pitchFamily="49" charset="-122"/>
                <a:cs typeface="Times New Roman" panose="02020603050405020304" pitchFamily="18" charset="0"/>
              </a:rPr>
              <a:t>s</a:t>
            </a:r>
            <a:r>
              <a:rPr lang="zh-CN" altLang="en-US" sz="1200" dirty="0">
                <a:latin typeface="Times New Roman" panose="02020603050405020304" pitchFamily="18" charset="0"/>
                <a:ea typeface="仿宋" panose="02010609060101010101" pitchFamily="49" charset="-122"/>
                <a:cs typeface="Times New Roman" panose="02020603050405020304" pitchFamily="18" charset="0"/>
              </a:rPr>
              <a:t>、地方政府区域</a:t>
            </a:r>
            <a:r>
              <a:rPr lang="en-US" altLang="zh-CN" sz="1200" i="1" dirty="0">
                <a:latin typeface="Times New Roman" panose="02020603050405020304" pitchFamily="18" charset="0"/>
                <a:ea typeface="仿宋" panose="02010609060101010101" pitchFamily="49" charset="-122"/>
                <a:cs typeface="Times New Roman" panose="02020603050405020304" pitchFamily="18" charset="0"/>
              </a:rPr>
              <a:t>l</a:t>
            </a:r>
            <a:r>
              <a:rPr lang="zh-CN" altLang="en-US" sz="1200" dirty="0">
                <a:latin typeface="Times New Roman" panose="02020603050405020304" pitchFamily="18" charset="0"/>
                <a:ea typeface="仿宋" panose="02010609060101010101" pitchFamily="49" charset="-122"/>
                <a:cs typeface="Times New Roman" panose="02020603050405020304" pitchFamily="18" charset="0"/>
              </a:rPr>
              <a:t>进行分层建模。</a:t>
            </a:r>
          </a:p>
        </p:txBody>
      </p:sp>
      <p:pic>
        <p:nvPicPr>
          <p:cNvPr id="21" name="图片 20">
            <a:extLst>
              <a:ext uri="{FF2B5EF4-FFF2-40B4-BE49-F238E27FC236}">
                <a16:creationId xmlns:a16="http://schemas.microsoft.com/office/drawing/2014/main" id="{20F2784F-4FE9-41A7-B04A-5B66A277E8AC}"/>
              </a:ext>
            </a:extLst>
          </p:cNvPr>
          <p:cNvPicPr>
            <a:picLocks noChangeAspect="1"/>
          </p:cNvPicPr>
          <p:nvPr/>
        </p:nvPicPr>
        <p:blipFill>
          <a:blip r:embed="rId5"/>
          <a:stretch>
            <a:fillRect/>
          </a:stretch>
        </p:blipFill>
        <p:spPr>
          <a:xfrm>
            <a:off x="6650373" y="5454866"/>
            <a:ext cx="390580" cy="181000"/>
          </a:xfrm>
          <a:prstGeom prst="rect">
            <a:avLst/>
          </a:prstGeom>
        </p:spPr>
      </p:pic>
    </p:spTree>
    <p:extLst>
      <p:ext uri="{BB962C8B-B14F-4D97-AF65-F5344CB8AC3E}">
        <p14:creationId xmlns:p14="http://schemas.microsoft.com/office/powerpoint/2010/main" val="544006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C899F71D-A993-40B8-9428-5FFE434F7668}"/>
              </a:ext>
            </a:extLst>
          </p:cNvPr>
          <p:cNvPicPr>
            <a:picLocks noGrp="1" noChangeAspect="1"/>
          </p:cNvPicPr>
          <p:nvPr>
            <p:ph idx="1"/>
          </p:nvPr>
        </p:nvPicPr>
        <p:blipFill>
          <a:blip r:embed="rId2"/>
          <a:stretch>
            <a:fillRect/>
          </a:stretch>
        </p:blipFill>
        <p:spPr>
          <a:xfrm>
            <a:off x="199729" y="500519"/>
            <a:ext cx="5890280" cy="6120000"/>
          </a:xfrm>
        </p:spPr>
      </p:pic>
      <p:sp>
        <p:nvSpPr>
          <p:cNvPr id="7" name="文本框 6">
            <a:extLst>
              <a:ext uri="{FF2B5EF4-FFF2-40B4-BE49-F238E27FC236}">
                <a16:creationId xmlns:a16="http://schemas.microsoft.com/office/drawing/2014/main" id="{A91D22B4-E725-4AC2-9A2C-245649100757}"/>
              </a:ext>
            </a:extLst>
          </p:cNvPr>
          <p:cNvSpPr txBox="1"/>
          <p:nvPr/>
        </p:nvSpPr>
        <p:spPr>
          <a:xfrm>
            <a:off x="6020266" y="1532888"/>
            <a:ext cx="2697529" cy="3785652"/>
          </a:xfrm>
          <a:prstGeom prst="rect">
            <a:avLst/>
          </a:prstGeom>
          <a:noFill/>
        </p:spPr>
        <p:txBody>
          <a:bodyPr wrap="square">
            <a:spAutoFit/>
          </a:bodyPr>
          <a:lstStyle/>
          <a:p>
            <a:pPr indent="457200"/>
            <a:r>
              <a:rPr lang="zh-CN" altLang="en-US" sz="1600" dirty="0">
                <a:latin typeface="Times New Roman" panose="02020603050405020304" pitchFamily="18" charset="0"/>
                <a:ea typeface="仿宋" panose="02010609060101010101" pitchFamily="49" charset="-122"/>
                <a:cs typeface="Times New Roman" panose="02020603050405020304" pitchFamily="18" charset="0"/>
              </a:rPr>
              <a:t>为了确保模型结构</a:t>
            </a:r>
            <a:r>
              <a:rPr lang="en-US" altLang="zh-CN" sz="1600" dirty="0">
                <a:latin typeface="Times New Roman" panose="02020603050405020304" pitchFamily="18" charset="0"/>
                <a:ea typeface="仿宋" panose="02010609060101010101" pitchFamily="49" charset="-122"/>
                <a:cs typeface="Times New Roman" panose="02020603050405020304" pitchFamily="18" charset="0"/>
              </a:rPr>
              <a:t>(</a:t>
            </a:r>
            <a:r>
              <a:rPr lang="zh-CN" altLang="en-US" sz="1600" dirty="0">
                <a:latin typeface="Times New Roman" panose="02020603050405020304" pitchFamily="18" charset="0"/>
                <a:ea typeface="仿宋" panose="02010609060101010101" pitchFamily="49" charset="-122"/>
                <a:cs typeface="Times New Roman" panose="02020603050405020304" pitchFamily="18" charset="0"/>
              </a:rPr>
              <a:t>特别是分层随机截距</a:t>
            </a:r>
            <a:r>
              <a:rPr lang="en-US" altLang="zh-CN" sz="1600" dirty="0">
                <a:latin typeface="Times New Roman" panose="02020603050405020304" pitchFamily="18" charset="0"/>
                <a:ea typeface="仿宋" panose="02010609060101010101" pitchFamily="49" charset="-122"/>
                <a:cs typeface="Times New Roman" panose="02020603050405020304" pitchFamily="18" charset="0"/>
              </a:rPr>
              <a:t>)</a:t>
            </a:r>
            <a:r>
              <a:rPr lang="zh-CN" altLang="en-US" sz="1600" dirty="0">
                <a:latin typeface="Times New Roman" panose="02020603050405020304" pitchFamily="18" charset="0"/>
                <a:ea typeface="仿宋" panose="02010609060101010101" pitchFamily="49" charset="-122"/>
                <a:cs typeface="Times New Roman" panose="02020603050405020304" pitchFamily="18" charset="0"/>
              </a:rPr>
              <a:t>考虑到空间自相关，评估了模型残差的</a:t>
            </a:r>
            <a:r>
              <a:rPr lang="en-US" altLang="zh-CN" sz="1600" dirty="0">
                <a:latin typeface="Times New Roman" panose="02020603050405020304" pitchFamily="18" charset="0"/>
                <a:ea typeface="仿宋" panose="02010609060101010101" pitchFamily="49" charset="-122"/>
                <a:cs typeface="Times New Roman" panose="02020603050405020304" pitchFamily="18" charset="0"/>
              </a:rPr>
              <a:t>Moran’s I</a:t>
            </a:r>
            <a:r>
              <a:rPr lang="zh-CN" altLang="en-US" sz="1600" dirty="0">
                <a:latin typeface="Times New Roman" panose="02020603050405020304" pitchFamily="18" charset="0"/>
                <a:ea typeface="仿宋" panose="02010609060101010101" pitchFamily="49" charset="-122"/>
                <a:cs typeface="Times New Roman" panose="02020603050405020304" pitchFamily="18" charset="0"/>
              </a:rPr>
              <a:t>（莫兰指数），范围为</a:t>
            </a:r>
            <a:r>
              <a:rPr lang="en-US" altLang="zh-CN" sz="1600" dirty="0">
                <a:latin typeface="Times New Roman" panose="02020603050405020304" pitchFamily="18" charset="0"/>
                <a:ea typeface="仿宋" panose="02010609060101010101" pitchFamily="49" charset="-122"/>
                <a:cs typeface="Times New Roman" panose="02020603050405020304" pitchFamily="18" charset="0"/>
              </a:rPr>
              <a:t>100</a:t>
            </a:r>
            <a:r>
              <a:rPr lang="zh-CN" altLang="en-US" sz="1600" dirty="0">
                <a:latin typeface="Times New Roman" panose="02020603050405020304" pitchFamily="18" charset="0"/>
                <a:ea typeface="仿宋" panose="02010609060101010101" pitchFamily="49" charset="-122"/>
                <a:cs typeface="Times New Roman" panose="02020603050405020304" pitchFamily="18" charset="0"/>
              </a:rPr>
              <a:t>公里。我们发现，除了人口规模的原始残差在最小范围内有一个显著值外，没有空间自相关，而标准化残差和以人口密度作为响应变量时</a:t>
            </a:r>
            <a:r>
              <a:rPr lang="en-US" altLang="zh-CN" sz="1600" dirty="0">
                <a:latin typeface="Times New Roman" panose="02020603050405020304" pitchFamily="18" charset="0"/>
                <a:ea typeface="仿宋" panose="02010609060101010101" pitchFamily="49" charset="-122"/>
                <a:cs typeface="Times New Roman" panose="02020603050405020304" pitchFamily="18" charset="0"/>
              </a:rPr>
              <a:t>(</a:t>
            </a:r>
            <a:r>
              <a:rPr lang="zh-CN" altLang="en-US" sz="1600" dirty="0">
                <a:latin typeface="Times New Roman" panose="02020603050405020304" pitchFamily="18" charset="0"/>
                <a:ea typeface="仿宋" panose="02010609060101010101" pitchFamily="49" charset="-122"/>
                <a:cs typeface="Times New Roman" panose="02020603050405020304" pitchFamily="18" charset="0"/>
              </a:rPr>
              <a:t>原始残差或标准化残差</a:t>
            </a:r>
            <a:r>
              <a:rPr lang="en-US" altLang="zh-CN" sz="1600" dirty="0">
                <a:latin typeface="Times New Roman" panose="02020603050405020304" pitchFamily="18" charset="0"/>
                <a:ea typeface="仿宋" panose="02010609060101010101" pitchFamily="49" charset="-122"/>
                <a:cs typeface="Times New Roman" panose="02020603050405020304" pitchFamily="18" charset="0"/>
              </a:rPr>
              <a:t>)</a:t>
            </a:r>
            <a:r>
              <a:rPr lang="zh-CN" altLang="en-US" sz="1600" dirty="0">
                <a:latin typeface="Times New Roman" panose="02020603050405020304" pitchFamily="18" charset="0"/>
                <a:ea typeface="仿宋" panose="02010609060101010101" pitchFamily="49" charset="-122"/>
                <a:cs typeface="Times New Roman" panose="02020603050405020304" pitchFamily="18" charset="0"/>
              </a:rPr>
              <a:t>没有显著的</a:t>
            </a:r>
            <a:r>
              <a:rPr lang="en-US" altLang="zh-CN" sz="1600" dirty="0">
                <a:latin typeface="Times New Roman" panose="02020603050405020304" pitchFamily="18" charset="0"/>
                <a:ea typeface="仿宋" panose="02010609060101010101" pitchFamily="49" charset="-122"/>
                <a:cs typeface="Times New Roman" panose="02020603050405020304" pitchFamily="18" charset="0"/>
              </a:rPr>
              <a:t>Moran’s I</a:t>
            </a:r>
            <a:r>
              <a:rPr lang="zh-CN" altLang="en-US" sz="1600" dirty="0">
                <a:latin typeface="Times New Roman" panose="02020603050405020304" pitchFamily="18" charset="0"/>
                <a:ea typeface="仿宋" panose="02010609060101010101" pitchFamily="49" charset="-122"/>
                <a:cs typeface="Times New Roman" panose="02020603050405020304" pitchFamily="18" charset="0"/>
              </a:rPr>
              <a:t>值。</a:t>
            </a:r>
            <a:endParaRPr lang="en-US" altLang="zh-CN" sz="1600" dirty="0">
              <a:latin typeface="Times New Roman" panose="02020603050405020304" pitchFamily="18" charset="0"/>
              <a:ea typeface="仿宋" panose="02010609060101010101" pitchFamily="49" charset="-122"/>
              <a:cs typeface="Times New Roman" panose="02020603050405020304" pitchFamily="18" charset="0"/>
            </a:endParaRPr>
          </a:p>
          <a:p>
            <a:pPr indent="457200"/>
            <a:r>
              <a:rPr lang="zh-CN" altLang="en-US" sz="1600" dirty="0">
                <a:latin typeface="Times New Roman" panose="02020603050405020304" pitchFamily="18" charset="0"/>
                <a:ea typeface="仿宋" panose="02010609060101010101" pitchFamily="49" charset="-122"/>
                <a:cs typeface="Times New Roman" panose="02020603050405020304" pitchFamily="18" charset="0"/>
              </a:rPr>
              <a:t>这些结果表明，模型结构充分考虑了空间自相关，在残差中留下了很少的空间结构。</a:t>
            </a:r>
          </a:p>
        </p:txBody>
      </p:sp>
    </p:spTree>
    <p:extLst>
      <p:ext uri="{BB962C8B-B14F-4D97-AF65-F5344CB8AC3E}">
        <p14:creationId xmlns:p14="http://schemas.microsoft.com/office/powerpoint/2010/main" val="2506416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8380E02-FD94-467F-A7ED-E3FA8540D83D}"/>
              </a:ext>
            </a:extLst>
          </p:cNvPr>
          <p:cNvSpPr>
            <a:spLocks noGrp="1"/>
          </p:cNvSpPr>
          <p:nvPr>
            <p:ph idx="1"/>
          </p:nvPr>
        </p:nvSpPr>
        <p:spPr>
          <a:xfrm>
            <a:off x="690643" y="1286358"/>
            <a:ext cx="7886700" cy="4618495"/>
          </a:xfrm>
        </p:spPr>
        <p:txBody>
          <a:bodyPr>
            <a:normAutofit/>
          </a:bodyPr>
          <a:lstStyle/>
          <a:p>
            <a:pPr marL="0" indent="457200">
              <a:lnSpc>
                <a:spcPct val="150000"/>
              </a:lnSpc>
              <a:buNone/>
            </a:pPr>
            <a:r>
              <a:rPr lang="zh-CN" altLang="en-US" sz="1700" dirty="0">
                <a:latin typeface="仿宋" panose="02010609060101010101" pitchFamily="49" charset="-122"/>
                <a:ea typeface="仿宋" panose="02010609060101010101" pitchFamily="49" charset="-122"/>
              </a:rPr>
              <a:t>使用类似的层次结构估计每个地方政府区域的残差     ，使用半正态分布</a:t>
            </a:r>
            <a:r>
              <a:rPr lang="en-US" altLang="zh-CN" sz="1700" dirty="0">
                <a:latin typeface="仿宋" panose="02010609060101010101" pitchFamily="49" charset="-122"/>
                <a:ea typeface="仿宋" panose="02010609060101010101" pitchFamily="49" charset="-122"/>
              </a:rPr>
              <a:t>(</a:t>
            </a:r>
            <a:r>
              <a:rPr lang="zh-CN" altLang="en-US" sz="1700" dirty="0">
                <a:latin typeface="仿宋" panose="02010609060101010101" pitchFamily="49" charset="-122"/>
                <a:ea typeface="仿宋" panose="02010609060101010101" pitchFamily="49" charset="-122"/>
              </a:rPr>
              <a:t>即截断为大于零</a:t>
            </a:r>
            <a:r>
              <a:rPr lang="en-US" altLang="zh-CN" sz="1700" dirty="0">
                <a:latin typeface="仿宋" panose="02010609060101010101" pitchFamily="49" charset="-122"/>
                <a:ea typeface="仿宋" panose="02010609060101010101" pitchFamily="49" charset="-122"/>
              </a:rPr>
              <a:t>):</a:t>
            </a:r>
          </a:p>
          <a:p>
            <a:pPr marL="0" indent="457200">
              <a:lnSpc>
                <a:spcPct val="150000"/>
              </a:lnSpc>
              <a:buNone/>
            </a:pPr>
            <a:endParaRPr lang="en-US" altLang="zh-CN" sz="1700" dirty="0">
              <a:latin typeface="仿宋" panose="02010609060101010101" pitchFamily="49" charset="-122"/>
              <a:ea typeface="仿宋" panose="02010609060101010101" pitchFamily="49" charset="-122"/>
            </a:endParaRPr>
          </a:p>
          <a:p>
            <a:pPr marL="0" indent="457200">
              <a:lnSpc>
                <a:spcPct val="150000"/>
              </a:lnSpc>
              <a:buNone/>
            </a:pPr>
            <a:endParaRPr lang="en-US" altLang="zh-CN" sz="1700" dirty="0">
              <a:latin typeface="仿宋" panose="02010609060101010101" pitchFamily="49" charset="-122"/>
              <a:ea typeface="仿宋" panose="02010609060101010101" pitchFamily="49" charset="-122"/>
            </a:endParaRPr>
          </a:p>
          <a:p>
            <a:pPr marL="0" indent="457200">
              <a:lnSpc>
                <a:spcPct val="150000"/>
              </a:lnSpc>
              <a:buNone/>
            </a:pPr>
            <a:endParaRPr lang="en-US" altLang="zh-CN" sz="1700" dirty="0">
              <a:latin typeface="仿宋" panose="02010609060101010101" pitchFamily="49" charset="-122"/>
              <a:ea typeface="仿宋" panose="02010609060101010101" pitchFamily="49" charset="-122"/>
            </a:endParaRPr>
          </a:p>
          <a:p>
            <a:pPr marL="0" indent="457200">
              <a:lnSpc>
                <a:spcPct val="150000"/>
              </a:lnSpc>
              <a:buNone/>
            </a:pPr>
            <a:endParaRPr lang="en-US" altLang="zh-CN" sz="1700" dirty="0">
              <a:latin typeface="仿宋" panose="02010609060101010101" pitchFamily="49" charset="-122"/>
              <a:ea typeface="仿宋" panose="02010609060101010101" pitchFamily="49" charset="-122"/>
            </a:endParaRPr>
          </a:p>
          <a:p>
            <a:pPr marL="0" indent="457200">
              <a:lnSpc>
                <a:spcPct val="150000"/>
              </a:lnSpc>
              <a:buNone/>
            </a:pPr>
            <a:r>
              <a:rPr lang="zh-CN" altLang="en-US" sz="1700" dirty="0">
                <a:latin typeface="仿宋" panose="02010609060101010101" pitchFamily="49" charset="-122"/>
                <a:ea typeface="仿宋" panose="02010609060101010101" pitchFamily="49" charset="-122"/>
              </a:rPr>
              <a:t>这种等级结构在地方政府区域和州之间共享信息。例如，如果一个地方政府区域没有微观人口普查数据，那么每种居住类型的平均密度将根据收集数据的州内其他地方政府区域的数据来估算。如果一个州没有微观人口普查数据，将主要由该地区其他州的数据进行估计。所有区域都至少有一个有数据的州。</a:t>
            </a:r>
            <a:endParaRPr lang="en-US" altLang="zh-CN" sz="1700" dirty="0">
              <a:latin typeface="仿宋" panose="02010609060101010101" pitchFamily="49" charset="-122"/>
              <a:ea typeface="仿宋" panose="02010609060101010101" pitchFamily="49" charset="-122"/>
            </a:endParaRPr>
          </a:p>
          <a:p>
            <a:pPr marL="0" indent="457200">
              <a:lnSpc>
                <a:spcPct val="150000"/>
              </a:lnSpc>
              <a:buNone/>
            </a:pPr>
            <a:endParaRPr lang="en-US" altLang="zh-CN" sz="1700" dirty="0">
              <a:latin typeface="仿宋" panose="02010609060101010101" pitchFamily="49" charset="-122"/>
              <a:ea typeface="仿宋" panose="02010609060101010101" pitchFamily="49" charset="-122"/>
            </a:endParaRPr>
          </a:p>
        </p:txBody>
      </p:sp>
      <p:pic>
        <p:nvPicPr>
          <p:cNvPr id="5" name="图片 4">
            <a:extLst>
              <a:ext uri="{FF2B5EF4-FFF2-40B4-BE49-F238E27FC236}">
                <a16:creationId xmlns:a16="http://schemas.microsoft.com/office/drawing/2014/main" id="{4CF5511D-5F7E-44AE-A784-99101E7ED23F}"/>
              </a:ext>
            </a:extLst>
          </p:cNvPr>
          <p:cNvPicPr>
            <a:picLocks noChangeAspect="1"/>
          </p:cNvPicPr>
          <p:nvPr/>
        </p:nvPicPr>
        <p:blipFill>
          <a:blip r:embed="rId2"/>
          <a:stretch>
            <a:fillRect/>
          </a:stretch>
        </p:blipFill>
        <p:spPr>
          <a:xfrm>
            <a:off x="2676332" y="2208132"/>
            <a:ext cx="3915321" cy="1914792"/>
          </a:xfrm>
          <a:prstGeom prst="rect">
            <a:avLst/>
          </a:prstGeom>
        </p:spPr>
      </p:pic>
      <p:pic>
        <p:nvPicPr>
          <p:cNvPr id="6" name="图片 5">
            <a:extLst>
              <a:ext uri="{FF2B5EF4-FFF2-40B4-BE49-F238E27FC236}">
                <a16:creationId xmlns:a16="http://schemas.microsoft.com/office/drawing/2014/main" id="{0DC9DD0D-8483-4EC9-B429-80D0D5C2CA8C}"/>
              </a:ext>
            </a:extLst>
          </p:cNvPr>
          <p:cNvPicPr>
            <a:picLocks noChangeAspect="1"/>
          </p:cNvPicPr>
          <p:nvPr/>
        </p:nvPicPr>
        <p:blipFill>
          <a:blip r:embed="rId3"/>
          <a:stretch>
            <a:fillRect/>
          </a:stretch>
        </p:blipFill>
        <p:spPr>
          <a:xfrm>
            <a:off x="5982347" y="1450666"/>
            <a:ext cx="552000" cy="216000"/>
          </a:xfrm>
          <a:prstGeom prst="rect">
            <a:avLst/>
          </a:prstGeom>
        </p:spPr>
      </p:pic>
    </p:spTree>
    <p:extLst>
      <p:ext uri="{BB962C8B-B14F-4D97-AF65-F5344CB8AC3E}">
        <p14:creationId xmlns:p14="http://schemas.microsoft.com/office/powerpoint/2010/main" val="2847610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3689C3-8B0A-4E71-A2B7-7C1E96F1C909}"/>
              </a:ext>
            </a:extLst>
          </p:cNvPr>
          <p:cNvSpPr>
            <a:spLocks noGrp="1"/>
          </p:cNvSpPr>
          <p:nvPr>
            <p:ph type="title"/>
          </p:nvPr>
        </p:nvSpPr>
        <p:spPr/>
        <p:txBody>
          <a:bodyPr/>
          <a:lstStyle/>
          <a:p>
            <a:r>
              <a:rPr lang="zh-CN" altLang="en-US" sz="3600" dirty="0">
                <a:solidFill>
                  <a:prstClr val="black"/>
                </a:solidFill>
                <a:latin typeface="仿宋" panose="02010609060101010101" pitchFamily="49" charset="-122"/>
                <a:ea typeface="仿宋" panose="02010609060101010101" pitchFamily="49" charset="-122"/>
              </a:rPr>
              <a:t>模型估计结果</a:t>
            </a:r>
          </a:p>
        </p:txBody>
      </p:sp>
      <p:sp>
        <p:nvSpPr>
          <p:cNvPr id="3" name="内容占位符 2">
            <a:extLst>
              <a:ext uri="{FF2B5EF4-FFF2-40B4-BE49-F238E27FC236}">
                <a16:creationId xmlns:a16="http://schemas.microsoft.com/office/drawing/2014/main" id="{C0890EAD-F217-4E2F-899B-0A5707B0D65B}"/>
              </a:ext>
            </a:extLst>
          </p:cNvPr>
          <p:cNvSpPr>
            <a:spLocks noGrp="1"/>
          </p:cNvSpPr>
          <p:nvPr>
            <p:ph idx="1"/>
          </p:nvPr>
        </p:nvSpPr>
        <p:spPr>
          <a:xfrm>
            <a:off x="628650" y="1480088"/>
            <a:ext cx="7886700" cy="4696875"/>
          </a:xfrm>
        </p:spPr>
        <p:txBody>
          <a:bodyPr>
            <a:normAutofit/>
          </a:bodyPr>
          <a:lstStyle/>
          <a:p>
            <a:pPr marL="0" indent="457200">
              <a:lnSpc>
                <a:spcPct val="150000"/>
              </a:lnSpc>
              <a:buNone/>
            </a:pPr>
            <a:r>
              <a:rPr lang="zh-CN" altLang="en-US" sz="1700" dirty="0">
                <a:latin typeface="Times New Roman" panose="02020603050405020304" pitchFamily="18" charset="0"/>
                <a:ea typeface="仿宋" panose="02010609060101010101" pitchFamily="49" charset="-122"/>
                <a:cs typeface="Times New Roman" panose="02020603050405020304" pitchFamily="18" charset="0"/>
              </a:rPr>
              <a:t>人口密度的估计是在一个空间分辨率为</a:t>
            </a:r>
            <a:r>
              <a:rPr lang="en-US" altLang="zh-CN" sz="1700" dirty="0">
                <a:latin typeface="Times New Roman" panose="02020603050405020304" pitchFamily="18" charset="0"/>
                <a:ea typeface="仿宋" panose="02010609060101010101" pitchFamily="49" charset="-122"/>
                <a:cs typeface="Times New Roman" panose="02020603050405020304" pitchFamily="18" charset="0"/>
              </a:rPr>
              <a:t>100m</a:t>
            </a:r>
            <a:r>
              <a:rPr lang="zh-CN" altLang="en-US" sz="1700" dirty="0">
                <a:latin typeface="Times New Roman" panose="02020603050405020304" pitchFamily="18" charset="0"/>
                <a:ea typeface="仿宋" panose="02010609060101010101" pitchFamily="49" charset="-122"/>
                <a:cs typeface="Times New Roman" panose="02020603050405020304" pitchFamily="18" charset="0"/>
              </a:rPr>
              <a:t>的网格上进行的。通过聚合这些网格单元及其后验分布，可以得出行政区域或自定义绘制的多边形中的人口总数的后验分布。通过聚集所有网格单元，尼日利亚总人口估计为</a:t>
            </a:r>
            <a:r>
              <a:rPr lang="en-US" altLang="zh-CN" sz="1700" dirty="0">
                <a:latin typeface="Times New Roman" panose="02020603050405020304" pitchFamily="18" charset="0"/>
                <a:ea typeface="仿宋" panose="02010609060101010101" pitchFamily="49" charset="-122"/>
                <a:cs typeface="Times New Roman" panose="02020603050405020304" pitchFamily="18" charset="0"/>
              </a:rPr>
              <a:t>179,876,056</a:t>
            </a:r>
            <a:r>
              <a:rPr lang="zh-CN" altLang="en-US" sz="1700" dirty="0">
                <a:latin typeface="Times New Roman" panose="02020603050405020304" pitchFamily="18" charset="0"/>
                <a:ea typeface="仿宋" panose="02010609060101010101" pitchFamily="49" charset="-122"/>
                <a:cs typeface="Times New Roman" panose="02020603050405020304" pitchFamily="18" charset="0"/>
              </a:rPr>
              <a:t>人</a:t>
            </a:r>
            <a:r>
              <a:rPr lang="en-US" altLang="zh-CN" sz="1700" dirty="0">
                <a:latin typeface="Times New Roman" panose="02020603050405020304" pitchFamily="18" charset="0"/>
                <a:ea typeface="仿宋" panose="02010609060101010101" pitchFamily="49" charset="-122"/>
                <a:cs typeface="Times New Roman" panose="02020603050405020304" pitchFamily="18" charset="0"/>
              </a:rPr>
              <a:t>(95% CI: 160,361,328</a:t>
            </a:r>
            <a:r>
              <a:rPr lang="zh-CN" altLang="en-US" sz="1700" dirty="0">
                <a:latin typeface="Times New Roman" panose="02020603050405020304" pitchFamily="18" charset="0"/>
                <a:ea typeface="仿宋" panose="02010609060101010101" pitchFamily="49" charset="-122"/>
                <a:cs typeface="Times New Roman" panose="02020603050405020304" pitchFamily="18" charset="0"/>
              </a:rPr>
              <a:t>至</a:t>
            </a:r>
            <a:r>
              <a:rPr lang="en-US" altLang="zh-CN" sz="1700" dirty="0">
                <a:latin typeface="Times New Roman" panose="02020603050405020304" pitchFamily="18" charset="0"/>
                <a:ea typeface="仿宋" panose="02010609060101010101" pitchFamily="49" charset="-122"/>
                <a:cs typeface="Times New Roman" panose="02020603050405020304" pitchFamily="18" charset="0"/>
              </a:rPr>
              <a:t>207,626,890</a:t>
            </a:r>
            <a:r>
              <a:rPr lang="zh-CN" altLang="en-US" sz="1700" dirty="0">
                <a:latin typeface="Times New Roman" panose="02020603050405020304" pitchFamily="18" charset="0"/>
                <a:ea typeface="仿宋" panose="02010609060101010101" pitchFamily="49" charset="-122"/>
                <a:cs typeface="Times New Roman" panose="02020603050405020304" pitchFamily="18" charset="0"/>
              </a:rPr>
              <a:t>人</a:t>
            </a:r>
            <a:r>
              <a:rPr lang="en-US" altLang="zh-CN" sz="1700" dirty="0">
                <a:latin typeface="Times New Roman" panose="02020603050405020304" pitchFamily="18" charset="0"/>
                <a:ea typeface="仿宋" panose="02010609060101010101" pitchFamily="49" charset="-122"/>
                <a:cs typeface="Times New Roman" panose="02020603050405020304" pitchFamily="18" charset="0"/>
              </a:rPr>
              <a:t>)</a:t>
            </a:r>
            <a:r>
              <a:rPr lang="zh-CN" altLang="en-US" sz="1700" dirty="0">
                <a:latin typeface="Times New Roman" panose="02020603050405020304" pitchFamily="18" charset="0"/>
                <a:ea typeface="仿宋" panose="02010609060101010101" pitchFamily="49" charset="-122"/>
                <a:cs typeface="Times New Roman" panose="02020603050405020304" pitchFamily="18" charset="0"/>
              </a:rPr>
              <a:t>。</a:t>
            </a:r>
            <a:endParaRPr lang="en-US" altLang="zh-CN" sz="1700" dirty="0">
              <a:latin typeface="Times New Roman" panose="02020603050405020304" pitchFamily="18" charset="0"/>
              <a:ea typeface="仿宋" panose="02010609060101010101" pitchFamily="49" charset="-122"/>
              <a:cs typeface="Times New Roman" panose="02020603050405020304" pitchFamily="18" charset="0"/>
            </a:endParaRPr>
          </a:p>
          <a:p>
            <a:pPr marL="0" indent="457200">
              <a:lnSpc>
                <a:spcPct val="150000"/>
              </a:lnSpc>
              <a:buNone/>
            </a:pPr>
            <a:r>
              <a:rPr lang="zh-CN" altLang="en-US" sz="1700" dirty="0">
                <a:latin typeface="Times New Roman" panose="02020603050405020304" pitchFamily="18" charset="0"/>
                <a:ea typeface="仿宋" panose="02010609060101010101" pitchFamily="49" charset="-122"/>
                <a:cs typeface="Times New Roman" panose="02020603050405020304" pitchFamily="18" charset="0"/>
              </a:rPr>
              <a:t>根据一个州的微观人口普查数据，对样本外人口密度进行预测，人口估计的平均错误率为每公顷</a:t>
            </a:r>
            <a:r>
              <a:rPr lang="en-US" altLang="zh-CN" sz="1700" dirty="0">
                <a:latin typeface="Times New Roman" panose="02020603050405020304" pitchFamily="18" charset="0"/>
                <a:ea typeface="仿宋" panose="02010609060101010101" pitchFamily="49" charset="-122"/>
                <a:cs typeface="Times New Roman" panose="02020603050405020304" pitchFamily="18" charset="0"/>
              </a:rPr>
              <a:t>67</a:t>
            </a:r>
            <a:r>
              <a:rPr lang="zh-CN" altLang="en-US" sz="1700" dirty="0">
                <a:latin typeface="Times New Roman" panose="02020603050405020304" pitchFamily="18" charset="0"/>
                <a:ea typeface="仿宋" panose="02010609060101010101" pitchFamily="49" charset="-122"/>
                <a:cs typeface="Times New Roman" panose="02020603050405020304" pitchFamily="18" charset="0"/>
              </a:rPr>
              <a:t>至</a:t>
            </a:r>
            <a:r>
              <a:rPr lang="en-US" altLang="zh-CN" sz="1700" dirty="0">
                <a:latin typeface="Times New Roman" panose="02020603050405020304" pitchFamily="18" charset="0"/>
                <a:ea typeface="仿宋" panose="02010609060101010101" pitchFamily="49" charset="-122"/>
                <a:cs typeface="Times New Roman" panose="02020603050405020304" pitchFamily="18" charset="0"/>
              </a:rPr>
              <a:t>92</a:t>
            </a:r>
            <a:r>
              <a:rPr lang="zh-CN" altLang="en-US" sz="1700" dirty="0">
                <a:latin typeface="Times New Roman" panose="02020603050405020304" pitchFamily="18" charset="0"/>
                <a:ea typeface="仿宋" panose="02010609060101010101" pitchFamily="49" charset="-122"/>
                <a:cs typeface="Times New Roman" panose="02020603050405020304" pitchFamily="18" charset="0"/>
              </a:rPr>
              <a:t>人。</a:t>
            </a:r>
          </a:p>
          <a:p>
            <a:pPr marL="0" indent="457200">
              <a:lnSpc>
                <a:spcPct val="150000"/>
              </a:lnSpc>
              <a:buNone/>
            </a:pPr>
            <a:endParaRPr lang="en-US" altLang="zh-CN" sz="1700" dirty="0">
              <a:latin typeface="Times New Roman" panose="02020603050405020304" pitchFamily="18" charset="0"/>
              <a:ea typeface="仿宋" panose="02010609060101010101" pitchFamily="49" charset="-122"/>
              <a:cs typeface="Times New Roman" panose="02020603050405020304" pitchFamily="18" charset="0"/>
            </a:endParaRPr>
          </a:p>
        </p:txBody>
      </p:sp>
      <p:pic>
        <p:nvPicPr>
          <p:cNvPr id="5" name="图片 4">
            <a:extLst>
              <a:ext uri="{FF2B5EF4-FFF2-40B4-BE49-F238E27FC236}">
                <a16:creationId xmlns:a16="http://schemas.microsoft.com/office/drawing/2014/main" id="{90A2E464-8B53-4ECD-B76D-DA64002F8513}"/>
              </a:ext>
            </a:extLst>
          </p:cNvPr>
          <p:cNvPicPr>
            <a:picLocks noChangeAspect="1"/>
          </p:cNvPicPr>
          <p:nvPr/>
        </p:nvPicPr>
        <p:blipFill>
          <a:blip r:embed="rId2"/>
          <a:stretch>
            <a:fillRect/>
          </a:stretch>
        </p:blipFill>
        <p:spPr>
          <a:xfrm>
            <a:off x="1895101" y="3981049"/>
            <a:ext cx="5353797" cy="2876951"/>
          </a:xfrm>
          <a:prstGeom prst="rect">
            <a:avLst/>
          </a:prstGeom>
        </p:spPr>
      </p:pic>
    </p:spTree>
    <p:extLst>
      <p:ext uri="{BB962C8B-B14F-4D97-AF65-F5344CB8AC3E}">
        <p14:creationId xmlns:p14="http://schemas.microsoft.com/office/powerpoint/2010/main" val="2501589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FD15FD-54D5-41D3-A5B0-628648423D81}"/>
              </a:ext>
            </a:extLst>
          </p:cNvPr>
          <p:cNvSpPr>
            <a:spLocks noGrp="1"/>
          </p:cNvSpPr>
          <p:nvPr>
            <p:ph type="title"/>
          </p:nvPr>
        </p:nvSpPr>
        <p:spPr/>
        <p:txBody>
          <a:bodyPr/>
          <a:lstStyle/>
          <a:p>
            <a:r>
              <a:rPr lang="zh-CN" altLang="en-US" sz="3600" dirty="0">
                <a:solidFill>
                  <a:prstClr val="black"/>
                </a:solidFill>
                <a:latin typeface="仿宋" panose="02010609060101010101" pitchFamily="49" charset="-122"/>
                <a:ea typeface="仿宋" panose="02010609060101010101" pitchFamily="49" charset="-122"/>
              </a:rPr>
              <a:t>地理空间协变量的效应</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4A45AA1-CD63-4323-9BEF-CA4F59B45057}"/>
                  </a:ext>
                </a:extLst>
              </p:cNvPr>
              <p:cNvSpPr>
                <a:spLocks noGrp="1"/>
              </p:cNvSpPr>
              <p:nvPr>
                <p:ph idx="1"/>
              </p:nvPr>
            </p:nvSpPr>
            <p:spPr>
              <a:xfrm>
                <a:off x="628650" y="1611824"/>
                <a:ext cx="7886700" cy="4565139"/>
              </a:xfrm>
            </p:spPr>
            <p:txBody>
              <a:bodyPr/>
              <a:lstStyle/>
              <a:p>
                <a:pPr marL="0" indent="457200">
                  <a:lnSpc>
                    <a:spcPct val="150000"/>
                  </a:lnSpc>
                  <a:buNone/>
                </a:pPr>
                <a:r>
                  <a:rPr lang="zh-CN" altLang="en-US" sz="1700" dirty="0">
                    <a:latin typeface="Times New Roman" panose="02020603050405020304" pitchFamily="18" charset="0"/>
                    <a:ea typeface="仿宋" panose="02010609060101010101" pitchFamily="49" charset="-122"/>
                    <a:cs typeface="Times New Roman" panose="02020603050405020304" pitchFamily="18" charset="0"/>
                  </a:rPr>
                  <a:t>模型中包含的三个地理空间协变量在</a:t>
                </a:r>
                <a:r>
                  <a:rPr lang="en-US" altLang="zh-CN" sz="1700" dirty="0">
                    <a:latin typeface="Times New Roman" panose="02020603050405020304" pitchFamily="18" charset="0"/>
                    <a:ea typeface="仿宋" panose="02010609060101010101" pitchFamily="49" charset="-122"/>
                    <a:cs typeface="Times New Roman" panose="02020603050405020304" pitchFamily="18" charset="0"/>
                  </a:rPr>
                  <a:t>95%</a:t>
                </a:r>
                <a:r>
                  <a:rPr lang="zh-CN" altLang="en-US" sz="1700" dirty="0">
                    <a:latin typeface="Times New Roman" panose="02020603050405020304" pitchFamily="18" charset="0"/>
                    <a:ea typeface="仿宋" panose="02010609060101010101" pitchFamily="49" charset="-122"/>
                    <a:cs typeface="Times New Roman" panose="02020603050405020304" pitchFamily="18" charset="0"/>
                  </a:rPr>
                  <a:t>置信水平上具有显著的正效应，而三个协变量没有。来自</a:t>
                </a:r>
                <a:r>
                  <a:rPr lang="en-US" altLang="zh-CN" sz="1700" dirty="0">
                    <a:latin typeface="Times New Roman" panose="02020603050405020304" pitchFamily="18" charset="0"/>
                    <a:ea typeface="仿宋" panose="02010609060101010101" pitchFamily="49" charset="-122"/>
                    <a:cs typeface="Times New Roman" panose="02020603050405020304" pitchFamily="18" charset="0"/>
                  </a:rPr>
                  <a:t>WorldPop </a:t>
                </a:r>
                <a:r>
                  <a:rPr lang="zh-CN" altLang="en-US" sz="1700" dirty="0">
                    <a:latin typeface="Times New Roman" panose="02020603050405020304" pitchFamily="18" charset="0"/>
                    <a:ea typeface="仿宋" panose="02010609060101010101" pitchFamily="49" charset="-122"/>
                    <a:cs typeface="Times New Roman" panose="02020603050405020304" pitchFamily="18" charset="0"/>
                  </a:rPr>
                  <a:t>的网格人口估计</a:t>
                </a:r>
                <a:r>
                  <a:rPr kumimoji="0" lang="en-US" altLang="zh-CN" sz="1700" b="0" i="0" u="none" strike="noStrike" kern="1200" cap="none" spc="0" normalizeH="0" baseline="0" noProof="0" dirty="0">
                    <a:ln>
                      <a:noFill/>
                    </a:ln>
                    <a:solidFill>
                      <a:prstClr val="black"/>
                    </a:solidFill>
                    <a:effectLst/>
                    <a:uLnTx/>
                    <a:uFillTx/>
                    <a:latin typeface="Times New Roman" panose="02020603050405020304" pitchFamily="18" charset="0"/>
                    <a:ea typeface="仿宋" panose="02010609060101010101" pitchFamily="49" charset="-122"/>
                    <a:cs typeface="Times New Roman" panose="02020603050405020304" pitchFamily="18" charset="0"/>
                  </a:rPr>
                  <a:t>(</a:t>
                </a:r>
                <a14:m>
                  <m:oMath xmlns:m="http://schemas.openxmlformats.org/officeDocument/2006/math">
                    <m:sSub>
                      <m:sSubPr>
                        <m:ctrlPr>
                          <a:rPr kumimoji="0" lang="en-US" altLang="zh-CN" sz="1700" i="1" u="none" strike="noStrike" kern="1200" cap="none" spc="0" normalizeH="0" baseline="0" noProof="0" smtClean="0">
                            <a:ln>
                              <a:noFill/>
                            </a:ln>
                            <a:solidFill>
                              <a:prstClr val="black"/>
                            </a:solidFill>
                            <a:effectLst/>
                            <a:uLnTx/>
                            <a:uFillTx/>
                            <a:latin typeface="Cambria Math" panose="02040503050406030204" pitchFamily="18" charset="0"/>
                            <a:ea typeface="仿宋" panose="02010609060101010101" pitchFamily="49" charset="-122"/>
                            <a:cs typeface="Times New Roman" panose="02020603050405020304" pitchFamily="18" charset="0"/>
                          </a:rPr>
                        </m:ctrlPr>
                      </m:sSubPr>
                      <m:e>
                        <m:r>
                          <a:rPr kumimoji="0" lang="en-US" altLang="zh-CN" sz="1700" b="0" i="1" u="none" strike="noStrike" kern="1200" cap="none" spc="0" normalizeH="0" baseline="0" noProof="0" smtClean="0">
                            <a:ln>
                              <a:noFill/>
                            </a:ln>
                            <a:solidFill>
                              <a:prstClr val="black"/>
                            </a:solidFill>
                            <a:effectLst/>
                            <a:uLnTx/>
                            <a:uFillTx/>
                            <a:latin typeface="Cambria Math" panose="02040503050406030204" pitchFamily="18" charset="0"/>
                            <a:ea typeface="仿宋" panose="02010609060101010101" pitchFamily="49" charset="-122"/>
                            <a:cs typeface="Times New Roman" panose="02020603050405020304" pitchFamily="18" charset="0"/>
                          </a:rPr>
                          <m:t>𝑥</m:t>
                        </m:r>
                      </m:e>
                      <m:sub>
                        <m:r>
                          <a:rPr kumimoji="0" lang="en-US" altLang="zh-CN" sz="1700" b="0" i="1" u="none" strike="noStrike" kern="1200" cap="none" spc="0" normalizeH="0" baseline="0" noProof="0" smtClean="0">
                            <a:ln>
                              <a:noFill/>
                            </a:ln>
                            <a:solidFill>
                              <a:prstClr val="black"/>
                            </a:solidFill>
                            <a:effectLst/>
                            <a:uLnTx/>
                            <a:uFillTx/>
                            <a:latin typeface="Cambria Math" panose="02040503050406030204" pitchFamily="18" charset="0"/>
                            <a:ea typeface="仿宋" panose="02010609060101010101" pitchFamily="49" charset="-122"/>
                            <a:cs typeface="Times New Roman" panose="02020603050405020304" pitchFamily="18" charset="0"/>
                          </a:rPr>
                          <m:t>1</m:t>
                        </m:r>
                      </m:sub>
                    </m:sSub>
                  </m:oMath>
                </a14:m>
                <a:r>
                  <a:rPr kumimoji="0" lang="en-US" altLang="zh-CN" sz="1700" b="0" i="0" u="none" strike="noStrike" kern="1200" cap="none" spc="0" normalizeH="0" baseline="0" noProof="0" dirty="0">
                    <a:ln>
                      <a:noFill/>
                    </a:ln>
                    <a:solidFill>
                      <a:prstClr val="black"/>
                    </a:solidFill>
                    <a:effectLst/>
                    <a:uLnTx/>
                    <a:uFillTx/>
                    <a:latin typeface="Times New Roman" panose="02020603050405020304" pitchFamily="18" charset="0"/>
                    <a:ea typeface="仿宋" panose="02010609060101010101" pitchFamily="49" charset="-122"/>
                    <a:cs typeface="Times New Roman" panose="02020603050405020304" pitchFamily="18" charset="0"/>
                  </a:rPr>
                  <a:t>)</a:t>
                </a:r>
                <a:r>
                  <a:rPr lang="zh-CN" altLang="en-US" sz="1700" dirty="0">
                    <a:latin typeface="Times New Roman" panose="02020603050405020304" pitchFamily="18" charset="0"/>
                    <a:ea typeface="仿宋" panose="02010609060101010101" pitchFamily="49" charset="-122"/>
                    <a:cs typeface="Times New Roman" panose="02020603050405020304" pitchFamily="18" charset="0"/>
                  </a:rPr>
                  <a:t>与对数人口密度有正相关关系。学校密度</a:t>
                </a:r>
                <a:r>
                  <a:rPr lang="en-US" altLang="zh-CN" sz="1700" dirty="0">
                    <a:latin typeface="Times New Roman" panose="02020603050405020304" pitchFamily="18" charset="0"/>
                    <a:ea typeface="仿宋" panose="02010609060101010101" pitchFamily="49" charset="-122"/>
                    <a:cs typeface="Times New Roman" panose="02020603050405020304" pitchFamily="18" charset="0"/>
                  </a:rPr>
                  <a:t>(</a:t>
                </a:r>
                <a14:m>
                  <m:oMath xmlns:m="http://schemas.openxmlformats.org/officeDocument/2006/math">
                    <m:sSub>
                      <m:sSubPr>
                        <m:ctrlPr>
                          <a:rPr lang="en-US" altLang="zh-CN" sz="1700" i="1">
                            <a:solidFill>
                              <a:prstClr val="black"/>
                            </a:solidFill>
                            <a:latin typeface="Cambria Math" panose="02040503050406030204" pitchFamily="18" charset="0"/>
                            <a:ea typeface="仿宋" panose="02010609060101010101" pitchFamily="49" charset="-122"/>
                            <a:cs typeface="Times New Roman" panose="02020603050405020304" pitchFamily="18" charset="0"/>
                          </a:rPr>
                        </m:ctrlPr>
                      </m:sSubPr>
                      <m:e>
                        <m:r>
                          <a:rPr lang="en-US" altLang="zh-CN" sz="1700" i="1">
                            <a:solidFill>
                              <a:prstClr val="black"/>
                            </a:solidFill>
                            <a:latin typeface="Cambria Math" panose="02040503050406030204" pitchFamily="18" charset="0"/>
                            <a:ea typeface="仿宋" panose="02010609060101010101" pitchFamily="49" charset="-122"/>
                            <a:cs typeface="Times New Roman" panose="02020603050405020304" pitchFamily="18" charset="0"/>
                          </a:rPr>
                          <m:t>𝑥</m:t>
                        </m:r>
                      </m:e>
                      <m:sub>
                        <m:r>
                          <a:rPr lang="en-US" altLang="zh-CN" sz="1700" b="0" i="1" smtClean="0">
                            <a:solidFill>
                              <a:prstClr val="black"/>
                            </a:solidFill>
                            <a:latin typeface="Cambria Math" panose="02040503050406030204" pitchFamily="18" charset="0"/>
                            <a:ea typeface="仿宋" panose="02010609060101010101" pitchFamily="49" charset="-122"/>
                            <a:cs typeface="Times New Roman" panose="02020603050405020304" pitchFamily="18" charset="0"/>
                          </a:rPr>
                          <m:t>2</m:t>
                        </m:r>
                      </m:sub>
                    </m:sSub>
                  </m:oMath>
                </a14:m>
                <a:r>
                  <a:rPr lang="en-US" altLang="zh-CN" sz="1700" dirty="0">
                    <a:latin typeface="Times New Roman" panose="02020603050405020304" pitchFamily="18" charset="0"/>
                    <a:ea typeface="仿宋" panose="02010609060101010101" pitchFamily="49" charset="-122"/>
                    <a:cs typeface="Times New Roman" panose="02020603050405020304" pitchFamily="18" charset="0"/>
                  </a:rPr>
                  <a:t>)</a:t>
                </a:r>
                <a:r>
                  <a:rPr lang="zh-CN" altLang="en-US" sz="1700" dirty="0">
                    <a:latin typeface="Times New Roman" panose="02020603050405020304" pitchFamily="18" charset="0"/>
                    <a:ea typeface="仿宋" panose="02010609060101010101" pitchFamily="49" charset="-122"/>
                    <a:cs typeface="Times New Roman" panose="02020603050405020304" pitchFamily="18" charset="0"/>
                  </a:rPr>
                  <a:t>和家庭规模</a:t>
                </a:r>
                <a:r>
                  <a:rPr lang="en-US" altLang="zh-CN" sz="1700" dirty="0">
                    <a:latin typeface="Times New Roman" panose="02020603050405020304" pitchFamily="18" charset="0"/>
                    <a:ea typeface="仿宋" panose="02010609060101010101" pitchFamily="49" charset="-122"/>
                    <a:cs typeface="Times New Roman" panose="02020603050405020304" pitchFamily="18" charset="0"/>
                  </a:rPr>
                  <a:t>(</a:t>
                </a:r>
                <a14:m>
                  <m:oMath xmlns:m="http://schemas.openxmlformats.org/officeDocument/2006/math">
                    <m:sSub>
                      <m:sSubPr>
                        <m:ctrlPr>
                          <a:rPr lang="en-US" altLang="zh-CN" sz="1700" i="1">
                            <a:solidFill>
                              <a:prstClr val="black"/>
                            </a:solidFill>
                            <a:latin typeface="Cambria Math" panose="02040503050406030204" pitchFamily="18" charset="0"/>
                            <a:ea typeface="仿宋" panose="02010609060101010101" pitchFamily="49" charset="-122"/>
                            <a:cs typeface="Times New Roman" panose="02020603050405020304" pitchFamily="18" charset="0"/>
                          </a:rPr>
                        </m:ctrlPr>
                      </m:sSubPr>
                      <m:e>
                        <m:r>
                          <a:rPr lang="en-US" altLang="zh-CN" sz="1700" i="1">
                            <a:solidFill>
                              <a:prstClr val="black"/>
                            </a:solidFill>
                            <a:latin typeface="Cambria Math" panose="02040503050406030204" pitchFamily="18" charset="0"/>
                            <a:ea typeface="仿宋" panose="02010609060101010101" pitchFamily="49" charset="-122"/>
                            <a:cs typeface="Times New Roman" panose="02020603050405020304" pitchFamily="18" charset="0"/>
                          </a:rPr>
                          <m:t>𝑥</m:t>
                        </m:r>
                      </m:e>
                      <m:sub>
                        <m:r>
                          <a:rPr lang="en-US" altLang="zh-CN" sz="1700" b="0" i="1" smtClean="0">
                            <a:solidFill>
                              <a:prstClr val="black"/>
                            </a:solidFill>
                            <a:latin typeface="Cambria Math" panose="02040503050406030204" pitchFamily="18" charset="0"/>
                            <a:ea typeface="仿宋" panose="02010609060101010101" pitchFamily="49" charset="-122"/>
                            <a:cs typeface="Times New Roman" panose="02020603050405020304" pitchFamily="18" charset="0"/>
                          </a:rPr>
                          <m:t>3</m:t>
                        </m:r>
                      </m:sub>
                    </m:sSub>
                  </m:oMath>
                </a14:m>
                <a:r>
                  <a:rPr lang="en-US" altLang="zh-CN" sz="1700" dirty="0">
                    <a:latin typeface="Times New Roman" panose="02020603050405020304" pitchFamily="18" charset="0"/>
                    <a:ea typeface="仿宋" panose="02010609060101010101" pitchFamily="49" charset="-122"/>
                    <a:cs typeface="Times New Roman" panose="02020603050405020304" pitchFamily="18" charset="0"/>
                  </a:rPr>
                  <a:t>)</a:t>
                </a:r>
                <a:r>
                  <a:rPr lang="zh-CN" altLang="en-US" sz="1700" dirty="0">
                    <a:latin typeface="Times New Roman" panose="02020603050405020304" pitchFamily="18" charset="0"/>
                    <a:ea typeface="仿宋" panose="02010609060101010101" pitchFamily="49" charset="-122"/>
                    <a:cs typeface="Times New Roman" panose="02020603050405020304" pitchFamily="18" charset="0"/>
                  </a:rPr>
                  <a:t>也发现了显著的正向效应。</a:t>
                </a:r>
                <a:r>
                  <a:rPr lang="en-US" altLang="zh-CN" sz="1700" dirty="0">
                    <a:latin typeface="Times New Roman" panose="02020603050405020304" pitchFamily="18" charset="0"/>
                    <a:ea typeface="仿宋" panose="02010609060101010101" pitchFamily="49" charset="-122"/>
                    <a:cs typeface="Times New Roman" panose="02020603050405020304" pitchFamily="18" charset="0"/>
                  </a:rPr>
                  <a:t>1 km</a:t>
                </a:r>
                <a:r>
                  <a:rPr lang="zh-CN" altLang="en-US" sz="1700" dirty="0">
                    <a:latin typeface="Times New Roman" panose="02020603050405020304" pitchFamily="18" charset="0"/>
                    <a:ea typeface="仿宋" panose="02010609060101010101" pitchFamily="49" charset="-122"/>
                    <a:cs typeface="Times New Roman" panose="02020603050405020304" pitchFamily="18" charset="0"/>
                  </a:rPr>
                  <a:t>范围内的居民区</a:t>
                </a:r>
                <a:r>
                  <a:rPr lang="en-US" altLang="zh-CN" sz="1700" dirty="0">
                    <a:latin typeface="Times New Roman" panose="02020603050405020304" pitchFamily="18" charset="0"/>
                    <a:ea typeface="仿宋" panose="02010609060101010101" pitchFamily="49" charset="-122"/>
                    <a:cs typeface="Times New Roman" panose="02020603050405020304" pitchFamily="18" charset="0"/>
                  </a:rPr>
                  <a:t>(</a:t>
                </a:r>
                <a14:m>
                  <m:oMath xmlns:m="http://schemas.openxmlformats.org/officeDocument/2006/math">
                    <m:sSub>
                      <m:sSubPr>
                        <m:ctrlPr>
                          <a:rPr lang="en-US" altLang="zh-CN" sz="1700" i="1">
                            <a:solidFill>
                              <a:prstClr val="black"/>
                            </a:solidFill>
                            <a:latin typeface="Cambria Math" panose="02040503050406030204" pitchFamily="18" charset="0"/>
                            <a:ea typeface="仿宋" panose="02010609060101010101" pitchFamily="49" charset="-122"/>
                            <a:cs typeface="Times New Roman" panose="02020603050405020304" pitchFamily="18" charset="0"/>
                          </a:rPr>
                        </m:ctrlPr>
                      </m:sSubPr>
                      <m:e>
                        <m:r>
                          <a:rPr lang="en-US" altLang="zh-CN" sz="1700" i="1">
                            <a:solidFill>
                              <a:prstClr val="black"/>
                            </a:solidFill>
                            <a:latin typeface="Cambria Math" panose="02040503050406030204" pitchFamily="18" charset="0"/>
                            <a:ea typeface="仿宋" panose="02010609060101010101" pitchFamily="49" charset="-122"/>
                            <a:cs typeface="Times New Roman" panose="02020603050405020304" pitchFamily="18" charset="0"/>
                          </a:rPr>
                          <m:t>𝑥</m:t>
                        </m:r>
                      </m:e>
                      <m:sub>
                        <m:r>
                          <a:rPr lang="en-US" altLang="zh-CN" sz="1700" b="0" i="1" smtClean="0">
                            <a:solidFill>
                              <a:prstClr val="black"/>
                            </a:solidFill>
                            <a:latin typeface="Cambria Math" panose="02040503050406030204" pitchFamily="18" charset="0"/>
                            <a:ea typeface="仿宋" panose="02010609060101010101" pitchFamily="49" charset="-122"/>
                            <a:cs typeface="Times New Roman" panose="02020603050405020304" pitchFamily="18" charset="0"/>
                          </a:rPr>
                          <m:t>5</m:t>
                        </m:r>
                      </m:sub>
                    </m:sSub>
                  </m:oMath>
                </a14:m>
                <a:r>
                  <a:rPr lang="en-US" altLang="zh-CN" sz="1700" dirty="0">
                    <a:latin typeface="Times New Roman" panose="02020603050405020304" pitchFamily="18" charset="0"/>
                    <a:ea typeface="仿宋" panose="02010609060101010101" pitchFamily="49" charset="-122"/>
                    <a:cs typeface="Times New Roman" panose="02020603050405020304" pitchFamily="18" charset="0"/>
                  </a:rPr>
                  <a:t>)</a:t>
                </a:r>
                <a:r>
                  <a:rPr lang="zh-CN" altLang="en-US" sz="1700" dirty="0">
                    <a:latin typeface="Times New Roman" panose="02020603050405020304" pitchFamily="18" charset="0"/>
                    <a:ea typeface="仿宋" panose="02010609060101010101" pitchFamily="49" charset="-122"/>
                    <a:cs typeface="Times New Roman" panose="02020603050405020304" pitchFamily="18" charset="0"/>
                  </a:rPr>
                  <a:t>具有可检测的负效应，但仅在</a:t>
                </a:r>
                <a:r>
                  <a:rPr lang="en-US" altLang="zh-CN" sz="1700" dirty="0">
                    <a:latin typeface="Times New Roman" panose="02020603050405020304" pitchFamily="18" charset="0"/>
                    <a:ea typeface="仿宋" panose="02010609060101010101" pitchFamily="49" charset="-122"/>
                    <a:cs typeface="Times New Roman" panose="02020603050405020304" pitchFamily="18" charset="0"/>
                  </a:rPr>
                  <a:t>80%</a:t>
                </a:r>
                <a:r>
                  <a:rPr lang="zh-CN" altLang="en-US" sz="1700" dirty="0">
                    <a:latin typeface="Times New Roman" panose="02020603050405020304" pitchFamily="18" charset="0"/>
                    <a:ea typeface="仿宋" panose="02010609060101010101" pitchFamily="49" charset="-122"/>
                    <a:cs typeface="Times New Roman" panose="02020603050405020304" pitchFamily="18" charset="0"/>
                  </a:rPr>
                  <a:t>置信水平。</a:t>
                </a:r>
                <a:r>
                  <a:rPr lang="en-US" altLang="zh-CN" sz="1700" dirty="0">
                    <a:latin typeface="Times New Roman" panose="02020603050405020304" pitchFamily="18" charset="0"/>
                    <a:ea typeface="仿宋" panose="02010609060101010101" pitchFamily="49" charset="-122"/>
                    <a:cs typeface="Times New Roman" panose="02020603050405020304" pitchFamily="18" charset="0"/>
                  </a:rPr>
                  <a:t>1 km</a:t>
                </a:r>
                <a:r>
                  <a:rPr lang="zh-CN" altLang="en-US" sz="1700" dirty="0">
                    <a:latin typeface="Times New Roman" panose="02020603050405020304" pitchFamily="18" charset="0"/>
                    <a:ea typeface="仿宋" panose="02010609060101010101" pitchFamily="49" charset="-122"/>
                    <a:cs typeface="Times New Roman" panose="02020603050405020304" pitchFamily="18" charset="0"/>
                  </a:rPr>
                  <a:t>范围内的已开发区域</a:t>
                </a:r>
                <a:r>
                  <a:rPr lang="en-US" altLang="zh-CN" sz="1700" dirty="0">
                    <a:latin typeface="Times New Roman" panose="02020603050405020304" pitchFamily="18" charset="0"/>
                    <a:ea typeface="仿宋" panose="02010609060101010101" pitchFamily="49" charset="-122"/>
                    <a:cs typeface="Times New Roman" panose="02020603050405020304" pitchFamily="18" charset="0"/>
                  </a:rPr>
                  <a:t>(</a:t>
                </a:r>
                <a14:m>
                  <m:oMath xmlns:m="http://schemas.openxmlformats.org/officeDocument/2006/math">
                    <m:sSub>
                      <m:sSubPr>
                        <m:ctrlPr>
                          <a:rPr lang="en-US" altLang="zh-CN" sz="1700" i="1">
                            <a:solidFill>
                              <a:prstClr val="black"/>
                            </a:solidFill>
                            <a:latin typeface="Cambria Math" panose="02040503050406030204" pitchFamily="18" charset="0"/>
                            <a:ea typeface="仿宋" panose="02010609060101010101" pitchFamily="49" charset="-122"/>
                            <a:cs typeface="Times New Roman" panose="02020603050405020304" pitchFamily="18" charset="0"/>
                          </a:rPr>
                        </m:ctrlPr>
                      </m:sSubPr>
                      <m:e>
                        <m:r>
                          <a:rPr lang="en-US" altLang="zh-CN" sz="1700" i="1">
                            <a:solidFill>
                              <a:prstClr val="black"/>
                            </a:solidFill>
                            <a:latin typeface="Cambria Math" panose="02040503050406030204" pitchFamily="18" charset="0"/>
                            <a:ea typeface="仿宋" panose="02010609060101010101" pitchFamily="49" charset="-122"/>
                            <a:cs typeface="Times New Roman" panose="02020603050405020304" pitchFamily="18" charset="0"/>
                          </a:rPr>
                          <m:t>𝑥</m:t>
                        </m:r>
                      </m:e>
                      <m:sub>
                        <m:r>
                          <a:rPr lang="en-US" altLang="zh-CN" sz="1700" b="0" i="1" smtClean="0">
                            <a:solidFill>
                              <a:prstClr val="black"/>
                            </a:solidFill>
                            <a:latin typeface="Cambria Math" panose="02040503050406030204" pitchFamily="18" charset="0"/>
                            <a:ea typeface="仿宋" panose="02010609060101010101" pitchFamily="49" charset="-122"/>
                            <a:cs typeface="Times New Roman" panose="02020603050405020304" pitchFamily="18" charset="0"/>
                          </a:rPr>
                          <m:t>4</m:t>
                        </m:r>
                      </m:sub>
                    </m:sSub>
                  </m:oMath>
                </a14:m>
                <a:r>
                  <a:rPr lang="en-US" altLang="zh-CN" sz="1700" dirty="0">
                    <a:latin typeface="Times New Roman" panose="02020603050405020304" pitchFamily="18" charset="0"/>
                    <a:ea typeface="仿宋" panose="02010609060101010101" pitchFamily="49" charset="-122"/>
                    <a:cs typeface="Times New Roman" panose="02020603050405020304" pitchFamily="18" charset="0"/>
                  </a:rPr>
                  <a:t>)</a:t>
                </a:r>
                <a:r>
                  <a:rPr lang="zh-CN" altLang="en-US" sz="1700" dirty="0">
                    <a:latin typeface="Times New Roman" panose="02020603050405020304" pitchFamily="18" charset="0"/>
                    <a:ea typeface="仿宋" panose="02010609060101010101" pitchFamily="49" charset="-122"/>
                    <a:cs typeface="Times New Roman" panose="02020603050405020304" pitchFamily="18" charset="0"/>
                  </a:rPr>
                  <a:t>和非居住居住面积</a:t>
                </a:r>
                <a:r>
                  <a:rPr lang="en-US" altLang="zh-CN" sz="1700" dirty="0">
                    <a:latin typeface="Times New Roman" panose="02020603050405020304" pitchFamily="18" charset="0"/>
                    <a:ea typeface="仿宋" panose="02010609060101010101" pitchFamily="49" charset="-122"/>
                    <a:cs typeface="Times New Roman" panose="02020603050405020304" pitchFamily="18" charset="0"/>
                  </a:rPr>
                  <a:t>(</a:t>
                </a:r>
                <a14:m>
                  <m:oMath xmlns:m="http://schemas.openxmlformats.org/officeDocument/2006/math">
                    <m:sSub>
                      <m:sSubPr>
                        <m:ctrlPr>
                          <a:rPr lang="en-US" altLang="zh-CN" sz="1700" i="1">
                            <a:solidFill>
                              <a:prstClr val="black"/>
                            </a:solidFill>
                            <a:latin typeface="Cambria Math" panose="02040503050406030204" pitchFamily="18" charset="0"/>
                            <a:ea typeface="仿宋" panose="02010609060101010101" pitchFamily="49" charset="-122"/>
                            <a:cs typeface="Times New Roman" panose="02020603050405020304" pitchFamily="18" charset="0"/>
                          </a:rPr>
                        </m:ctrlPr>
                      </m:sSubPr>
                      <m:e>
                        <m:r>
                          <a:rPr lang="en-US" altLang="zh-CN" sz="1700" i="1">
                            <a:solidFill>
                              <a:prstClr val="black"/>
                            </a:solidFill>
                            <a:latin typeface="Cambria Math" panose="02040503050406030204" pitchFamily="18" charset="0"/>
                            <a:ea typeface="仿宋" panose="02010609060101010101" pitchFamily="49" charset="-122"/>
                            <a:cs typeface="Times New Roman" panose="02020603050405020304" pitchFamily="18" charset="0"/>
                          </a:rPr>
                          <m:t>𝑥</m:t>
                        </m:r>
                      </m:e>
                      <m:sub>
                        <m:r>
                          <a:rPr lang="en-US" altLang="zh-CN" sz="1700" b="0" i="1" smtClean="0">
                            <a:solidFill>
                              <a:prstClr val="black"/>
                            </a:solidFill>
                            <a:latin typeface="Cambria Math" panose="02040503050406030204" pitchFamily="18" charset="0"/>
                            <a:ea typeface="仿宋" panose="02010609060101010101" pitchFamily="49" charset="-122"/>
                            <a:cs typeface="Times New Roman" panose="02020603050405020304" pitchFamily="18" charset="0"/>
                          </a:rPr>
                          <m:t>6</m:t>
                        </m:r>
                      </m:sub>
                    </m:sSub>
                  </m:oMath>
                </a14:m>
                <a:r>
                  <a:rPr lang="en-US" altLang="zh-CN" sz="1700" dirty="0">
                    <a:latin typeface="Times New Roman" panose="02020603050405020304" pitchFamily="18" charset="0"/>
                    <a:ea typeface="仿宋" panose="02010609060101010101" pitchFamily="49" charset="-122"/>
                    <a:cs typeface="Times New Roman" panose="02020603050405020304" pitchFamily="18" charset="0"/>
                  </a:rPr>
                  <a:t>)</a:t>
                </a:r>
                <a:r>
                  <a:rPr lang="zh-CN" altLang="en-US" sz="1700" dirty="0">
                    <a:latin typeface="Times New Roman" panose="02020603050405020304" pitchFamily="18" charset="0"/>
                    <a:ea typeface="仿宋" panose="02010609060101010101" pitchFamily="49" charset="-122"/>
                    <a:cs typeface="Times New Roman" panose="02020603050405020304" pitchFamily="18" charset="0"/>
                  </a:rPr>
                  <a:t>没有显著影响。</a:t>
                </a:r>
              </a:p>
            </p:txBody>
          </p:sp>
        </mc:Choice>
        <mc:Fallback xmlns="">
          <p:sp>
            <p:nvSpPr>
              <p:cNvPr id="3" name="内容占位符 2">
                <a:extLst>
                  <a:ext uri="{FF2B5EF4-FFF2-40B4-BE49-F238E27FC236}">
                    <a16:creationId xmlns:a16="http://schemas.microsoft.com/office/drawing/2014/main" id="{64A45AA1-CD63-4323-9BEF-CA4F59B45057}"/>
                  </a:ext>
                </a:extLst>
              </p:cNvPr>
              <p:cNvSpPr>
                <a:spLocks noGrp="1" noRot="1" noChangeAspect="1" noMove="1" noResize="1" noEditPoints="1" noAdjustHandles="1" noChangeArrowheads="1" noChangeShapeType="1" noTextEdit="1"/>
              </p:cNvSpPr>
              <p:nvPr>
                <p:ph idx="1"/>
              </p:nvPr>
            </p:nvSpPr>
            <p:spPr>
              <a:xfrm>
                <a:off x="628650" y="1611824"/>
                <a:ext cx="7886700" cy="4565139"/>
              </a:xfrm>
              <a:blipFill>
                <a:blip r:embed="rId2"/>
                <a:stretch>
                  <a:fillRect l="-464"/>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0F24D272-F8C1-413B-8328-0FCDD2B0D3A8}"/>
              </a:ext>
            </a:extLst>
          </p:cNvPr>
          <p:cNvPicPr>
            <a:picLocks noChangeAspect="1"/>
          </p:cNvPicPr>
          <p:nvPr/>
        </p:nvPicPr>
        <p:blipFill>
          <a:blip r:embed="rId3"/>
          <a:stretch>
            <a:fillRect/>
          </a:stretch>
        </p:blipFill>
        <p:spPr>
          <a:xfrm>
            <a:off x="2104255" y="3776569"/>
            <a:ext cx="5229955" cy="2791215"/>
          </a:xfrm>
          <a:prstGeom prst="rect">
            <a:avLst/>
          </a:prstGeom>
        </p:spPr>
      </p:pic>
    </p:spTree>
    <p:extLst>
      <p:ext uri="{BB962C8B-B14F-4D97-AF65-F5344CB8AC3E}">
        <p14:creationId xmlns:p14="http://schemas.microsoft.com/office/powerpoint/2010/main" val="3221822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B4B3AE-4558-40BA-B66A-756520ADE41F}"/>
              </a:ext>
            </a:extLst>
          </p:cNvPr>
          <p:cNvSpPr>
            <a:spLocks noGrp="1"/>
          </p:cNvSpPr>
          <p:nvPr>
            <p:ph type="title"/>
          </p:nvPr>
        </p:nvSpPr>
        <p:spPr/>
        <p:txBody>
          <a:bodyPr/>
          <a:lstStyle/>
          <a:p>
            <a:r>
              <a:rPr lang="zh-CN" altLang="en-US" sz="3600" dirty="0">
                <a:solidFill>
                  <a:prstClr val="black"/>
                </a:solidFill>
                <a:latin typeface="仿宋" panose="02010609060101010101" pitchFamily="49" charset="-122"/>
                <a:ea typeface="仿宋" panose="02010609060101010101" pitchFamily="49" charset="-122"/>
              </a:rPr>
              <a:t>居住类型对人口密度的影响</a:t>
            </a:r>
          </a:p>
        </p:txBody>
      </p:sp>
      <p:sp>
        <p:nvSpPr>
          <p:cNvPr id="3" name="内容占位符 2">
            <a:extLst>
              <a:ext uri="{FF2B5EF4-FFF2-40B4-BE49-F238E27FC236}">
                <a16:creationId xmlns:a16="http://schemas.microsoft.com/office/drawing/2014/main" id="{A4C584D9-DA64-45D1-9A6A-E03F4B6F8481}"/>
              </a:ext>
            </a:extLst>
          </p:cNvPr>
          <p:cNvSpPr>
            <a:spLocks noGrp="1"/>
          </p:cNvSpPr>
          <p:nvPr>
            <p:ph idx="1"/>
          </p:nvPr>
        </p:nvSpPr>
        <p:spPr>
          <a:xfrm>
            <a:off x="628650" y="1596325"/>
            <a:ext cx="7886700" cy="4513300"/>
          </a:xfrm>
        </p:spPr>
        <p:txBody>
          <a:bodyPr>
            <a:normAutofit/>
          </a:bodyPr>
          <a:lstStyle/>
          <a:p>
            <a:pPr marL="0" indent="457200">
              <a:lnSpc>
                <a:spcPct val="150000"/>
              </a:lnSpc>
              <a:buNone/>
            </a:pPr>
            <a:r>
              <a:rPr lang="zh-CN" altLang="en-US" sz="1600" dirty="0">
                <a:latin typeface="Times New Roman" panose="02020603050405020304" pitchFamily="18" charset="0"/>
                <a:ea typeface="仿宋" panose="02010609060101010101" pitchFamily="49" charset="-122"/>
                <a:cs typeface="Times New Roman" panose="02020603050405020304" pitchFamily="18" charset="0"/>
              </a:rPr>
              <a:t>这些估计可能与全国某一居住类型的平均人口密度相似</a:t>
            </a:r>
            <a:r>
              <a:rPr lang="en-US" altLang="zh-CN" sz="1600" dirty="0">
                <a:latin typeface="Times New Roman" panose="02020603050405020304" pitchFamily="18" charset="0"/>
                <a:ea typeface="仿宋" panose="02010609060101010101" pitchFamily="49" charset="-122"/>
                <a:cs typeface="Times New Roman" panose="02020603050405020304" pitchFamily="18" charset="0"/>
              </a:rPr>
              <a:t>(</a:t>
            </a:r>
            <a:r>
              <a:rPr lang="zh-CN" altLang="en-US" sz="1600" dirty="0">
                <a:latin typeface="Times New Roman" panose="02020603050405020304" pitchFamily="18" charset="0"/>
                <a:ea typeface="仿宋" panose="02010609060101010101" pitchFamily="49" charset="-122"/>
                <a:cs typeface="Times New Roman" panose="02020603050405020304" pitchFamily="18" charset="0"/>
              </a:rPr>
              <a:t>图</a:t>
            </a:r>
            <a:r>
              <a:rPr lang="en-US" altLang="zh-CN" sz="1600" dirty="0">
                <a:latin typeface="Times New Roman" panose="02020603050405020304" pitchFamily="18" charset="0"/>
                <a:ea typeface="仿宋" panose="02010609060101010101" pitchFamily="49" charset="-122"/>
                <a:cs typeface="Times New Roman" panose="02020603050405020304" pitchFamily="18" charset="0"/>
              </a:rPr>
              <a:t>2A)</a:t>
            </a:r>
            <a:r>
              <a:rPr lang="zh-CN" altLang="en-US" sz="1600" dirty="0">
                <a:latin typeface="Times New Roman" panose="02020603050405020304" pitchFamily="18" charset="0"/>
                <a:ea typeface="仿宋" panose="02010609060101010101" pitchFamily="49" charset="-122"/>
                <a:cs typeface="Times New Roman" panose="02020603050405020304" pitchFamily="18" charset="0"/>
              </a:rPr>
              <a:t>，但在许多情况下，特定地区的人口密度与平均值不同</a:t>
            </a:r>
            <a:r>
              <a:rPr lang="en-US" altLang="zh-CN" sz="1600" dirty="0">
                <a:latin typeface="Times New Roman" panose="02020603050405020304" pitchFamily="18" charset="0"/>
                <a:ea typeface="仿宋" panose="02010609060101010101" pitchFamily="49" charset="-122"/>
                <a:cs typeface="Times New Roman" panose="02020603050405020304" pitchFamily="18" charset="0"/>
              </a:rPr>
              <a:t>(</a:t>
            </a:r>
            <a:r>
              <a:rPr lang="zh-CN" altLang="en-US" sz="1600" dirty="0">
                <a:latin typeface="Times New Roman" panose="02020603050405020304" pitchFamily="18" charset="0"/>
                <a:ea typeface="仿宋" panose="02010609060101010101" pitchFamily="49" charset="-122"/>
                <a:cs typeface="Times New Roman" panose="02020603050405020304" pitchFamily="18" charset="0"/>
              </a:rPr>
              <a:t>图</a:t>
            </a:r>
            <a:r>
              <a:rPr lang="en-US" altLang="zh-CN" sz="1600" dirty="0">
                <a:latin typeface="Times New Roman" panose="02020603050405020304" pitchFamily="18" charset="0"/>
                <a:ea typeface="仿宋" panose="02010609060101010101" pitchFamily="49" charset="-122"/>
                <a:cs typeface="Times New Roman" panose="02020603050405020304" pitchFamily="18" charset="0"/>
              </a:rPr>
              <a:t>2 B-F)</a:t>
            </a:r>
            <a:r>
              <a:rPr lang="zh-CN" altLang="en-US" sz="1600" dirty="0">
                <a:latin typeface="Times New Roman" panose="02020603050405020304" pitchFamily="18" charset="0"/>
                <a:ea typeface="仿宋" panose="02010609060101010101" pitchFamily="49" charset="-122"/>
                <a:cs typeface="Times New Roman" panose="02020603050405020304" pitchFamily="18" charset="0"/>
              </a:rPr>
              <a:t>。例如，在埃邦伊州的一些乡村微观人口普查集群中，人口密度远高于预期</a:t>
            </a:r>
            <a:r>
              <a:rPr lang="en-US" altLang="zh-CN" sz="1600" dirty="0">
                <a:latin typeface="Times New Roman" panose="02020603050405020304" pitchFamily="18" charset="0"/>
                <a:ea typeface="仿宋" panose="02010609060101010101" pitchFamily="49" charset="-122"/>
                <a:cs typeface="Times New Roman" panose="02020603050405020304" pitchFamily="18" charset="0"/>
              </a:rPr>
              <a:t>(</a:t>
            </a:r>
            <a:r>
              <a:rPr lang="zh-CN" altLang="en-US" sz="1600" dirty="0">
                <a:latin typeface="Times New Roman" panose="02020603050405020304" pitchFamily="18" charset="0"/>
                <a:ea typeface="仿宋" panose="02010609060101010101" pitchFamily="49" charset="-122"/>
                <a:cs typeface="Times New Roman" panose="02020603050405020304" pitchFamily="18" charset="0"/>
              </a:rPr>
              <a:t>可能是由于农业工人的住房问题</a:t>
            </a:r>
            <a:r>
              <a:rPr lang="en-US" altLang="zh-CN" sz="1600" dirty="0">
                <a:latin typeface="Times New Roman" panose="02020603050405020304" pitchFamily="18" charset="0"/>
                <a:ea typeface="仿宋" panose="02010609060101010101" pitchFamily="49" charset="-122"/>
                <a:cs typeface="Times New Roman" panose="02020603050405020304" pitchFamily="18" charset="0"/>
              </a:rPr>
              <a:t>)</a:t>
            </a:r>
            <a:r>
              <a:rPr lang="zh-CN" altLang="en-US" sz="1600" dirty="0">
                <a:latin typeface="Times New Roman" panose="02020603050405020304" pitchFamily="18" charset="0"/>
                <a:ea typeface="仿宋" panose="02010609060101010101" pitchFamily="49" charset="-122"/>
                <a:cs typeface="Times New Roman" panose="02020603050405020304" pitchFamily="18" charset="0"/>
              </a:rPr>
              <a:t>，并且在空间上存在高度的残差变化</a:t>
            </a:r>
            <a:r>
              <a:rPr lang="en-US" altLang="zh-CN" sz="1600" dirty="0">
                <a:latin typeface="Times New Roman" panose="02020603050405020304" pitchFamily="18" charset="0"/>
                <a:ea typeface="仿宋" panose="02010609060101010101" pitchFamily="49" charset="-122"/>
                <a:cs typeface="Times New Roman" panose="02020603050405020304" pitchFamily="18" charset="0"/>
              </a:rPr>
              <a:t>(</a:t>
            </a:r>
            <a:r>
              <a:rPr lang="zh-CN" altLang="en-US" sz="1600" dirty="0">
                <a:latin typeface="Times New Roman" panose="02020603050405020304" pitchFamily="18" charset="0"/>
                <a:ea typeface="仿宋" panose="02010609060101010101" pitchFamily="49" charset="-122"/>
                <a:cs typeface="Times New Roman" panose="02020603050405020304" pitchFamily="18" charset="0"/>
              </a:rPr>
              <a:t>图</a:t>
            </a:r>
            <a:r>
              <a:rPr lang="en-US" altLang="zh-CN" sz="1600" dirty="0">
                <a:latin typeface="Times New Roman" panose="02020603050405020304" pitchFamily="18" charset="0"/>
                <a:ea typeface="仿宋" panose="02010609060101010101" pitchFamily="49" charset="-122"/>
                <a:cs typeface="Times New Roman" panose="02020603050405020304" pitchFamily="18" charset="0"/>
              </a:rPr>
              <a:t>2B)</a:t>
            </a:r>
            <a:r>
              <a:rPr lang="zh-CN" altLang="en-US" sz="1600" dirty="0">
                <a:latin typeface="Times New Roman" panose="02020603050405020304" pitchFamily="18" charset="0"/>
                <a:ea typeface="仿宋" panose="02010609060101010101" pitchFamily="49" charset="-122"/>
                <a:cs typeface="Times New Roman" panose="02020603050405020304" pitchFamily="18" charset="0"/>
              </a:rPr>
              <a:t>。</a:t>
            </a:r>
          </a:p>
        </p:txBody>
      </p:sp>
      <p:pic>
        <p:nvPicPr>
          <p:cNvPr id="5" name="图片 4">
            <a:extLst>
              <a:ext uri="{FF2B5EF4-FFF2-40B4-BE49-F238E27FC236}">
                <a16:creationId xmlns:a16="http://schemas.microsoft.com/office/drawing/2014/main" id="{A3E9E496-7180-4F13-A60D-2D7C080F3B00}"/>
              </a:ext>
            </a:extLst>
          </p:cNvPr>
          <p:cNvPicPr>
            <a:picLocks noChangeAspect="1"/>
          </p:cNvPicPr>
          <p:nvPr/>
        </p:nvPicPr>
        <p:blipFill>
          <a:blip r:embed="rId2"/>
          <a:stretch>
            <a:fillRect/>
          </a:stretch>
        </p:blipFill>
        <p:spPr>
          <a:xfrm>
            <a:off x="2743200" y="2869749"/>
            <a:ext cx="5439698" cy="3996000"/>
          </a:xfrm>
          <a:prstGeom prst="rect">
            <a:avLst/>
          </a:prstGeom>
        </p:spPr>
      </p:pic>
    </p:spTree>
    <p:extLst>
      <p:ext uri="{BB962C8B-B14F-4D97-AF65-F5344CB8AC3E}">
        <p14:creationId xmlns:p14="http://schemas.microsoft.com/office/powerpoint/2010/main" val="2756662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AB142F-902A-4BBB-AE5E-A27B6E37081D}"/>
              </a:ext>
            </a:extLst>
          </p:cNvPr>
          <p:cNvSpPr>
            <a:spLocks noGrp="1"/>
          </p:cNvSpPr>
          <p:nvPr>
            <p:ph type="title"/>
          </p:nvPr>
        </p:nvSpPr>
        <p:spPr/>
        <p:txBody>
          <a:bodyPr>
            <a:normAutofit/>
          </a:bodyPr>
          <a:lstStyle/>
          <a:p>
            <a:r>
              <a:rPr lang="zh-CN" altLang="en-US" sz="3600" dirty="0">
                <a:latin typeface="仿宋" panose="02010609060101010101" pitchFamily="49" charset="-122"/>
                <a:ea typeface="仿宋" panose="02010609060101010101" pitchFamily="49" charset="-122"/>
              </a:rPr>
              <a:t>研究背景</a:t>
            </a:r>
          </a:p>
        </p:txBody>
      </p:sp>
      <p:sp>
        <p:nvSpPr>
          <p:cNvPr id="3" name="内容占位符 2">
            <a:extLst>
              <a:ext uri="{FF2B5EF4-FFF2-40B4-BE49-F238E27FC236}">
                <a16:creationId xmlns:a16="http://schemas.microsoft.com/office/drawing/2014/main" id="{BB2A1990-CEB2-4821-9470-22BC946278C4}"/>
              </a:ext>
            </a:extLst>
          </p:cNvPr>
          <p:cNvSpPr>
            <a:spLocks noGrp="1"/>
          </p:cNvSpPr>
          <p:nvPr>
            <p:ph idx="1"/>
          </p:nvPr>
        </p:nvSpPr>
        <p:spPr>
          <a:xfrm>
            <a:off x="803081" y="1597699"/>
            <a:ext cx="7537837" cy="4539630"/>
          </a:xfrm>
        </p:spPr>
        <p:txBody>
          <a:bodyPr>
            <a:normAutofit fontScale="92500" lnSpcReduction="20000"/>
          </a:bodyPr>
          <a:lstStyle/>
          <a:p>
            <a:pPr marL="0" indent="342900">
              <a:lnSpc>
                <a:spcPct val="150000"/>
              </a:lnSpc>
              <a:buNone/>
            </a:pPr>
            <a:r>
              <a:rPr lang="zh-CN" altLang="en-US" sz="1800" b="1" dirty="0">
                <a:latin typeface="仿宋" panose="02010609060101010101" pitchFamily="49" charset="-122"/>
                <a:ea typeface="仿宋" panose="02010609060101010101" pitchFamily="49" charset="-122"/>
              </a:rPr>
              <a:t>准确</a:t>
            </a:r>
            <a:r>
              <a:rPr lang="zh-CN" altLang="en-US" sz="1800" dirty="0">
                <a:latin typeface="仿宋" panose="02010609060101010101" pitchFamily="49" charset="-122"/>
                <a:ea typeface="仿宋" panose="02010609060101010101" pitchFamily="49" charset="-122"/>
              </a:rPr>
              <a:t>、</a:t>
            </a:r>
            <a:r>
              <a:rPr lang="zh-CN" altLang="en-US" sz="1800" b="1" dirty="0">
                <a:latin typeface="仿宋" panose="02010609060101010101" pitchFamily="49" charset="-122"/>
                <a:ea typeface="仿宋" panose="02010609060101010101" pitchFamily="49" charset="-122"/>
              </a:rPr>
              <a:t>高空间分辨率</a:t>
            </a:r>
            <a:r>
              <a:rPr lang="zh-CN" altLang="en-US" sz="1800" dirty="0">
                <a:latin typeface="仿宋" panose="02010609060101010101" pitchFamily="49" charset="-122"/>
                <a:ea typeface="仿宋" panose="02010609060101010101" pitchFamily="49" charset="-122"/>
              </a:rPr>
              <a:t>和</a:t>
            </a:r>
            <a:r>
              <a:rPr lang="zh-CN" altLang="en-US" sz="1800" b="1" dirty="0">
                <a:latin typeface="仿宋" panose="02010609060101010101" pitchFamily="49" charset="-122"/>
                <a:ea typeface="仿宋" panose="02010609060101010101" pitchFamily="49" charset="-122"/>
              </a:rPr>
              <a:t>时效性强</a:t>
            </a:r>
            <a:r>
              <a:rPr lang="zh-CN" altLang="en-US" sz="1800" dirty="0">
                <a:latin typeface="仿宋" panose="02010609060101010101" pitchFamily="49" charset="-122"/>
                <a:ea typeface="仿宋" panose="02010609060101010101" pitchFamily="49" charset="-122"/>
              </a:rPr>
              <a:t>的人口数据是政府和非政府组织规划和监测公共卫生、开发工程以及许多其他用途的关键组成部分，除此之外，人口规模、分布和人口密度统计的准确数据对于了解战争冲突、自然灾害和医疗保健改进等以及规划未来潜在的人口轨迹也十分重要。这些高精度的人口数据通常是通过对全国人口和住房的普查获得的。然而，正是在资源贫乏和受冲突影响的国家，这些国家最需要这种数据集，最近的人口普查却无法进行。</a:t>
            </a:r>
            <a:endParaRPr lang="en-US" altLang="zh-CN" sz="1800" dirty="0">
              <a:latin typeface="仿宋" panose="02010609060101010101" pitchFamily="49" charset="-122"/>
              <a:ea typeface="仿宋" panose="02010609060101010101" pitchFamily="49" charset="-122"/>
            </a:endParaRPr>
          </a:p>
          <a:p>
            <a:pPr lvl="1">
              <a:lnSpc>
                <a:spcPct val="150000"/>
              </a:lnSpc>
            </a:pPr>
            <a:r>
              <a:rPr lang="zh-CN" altLang="en-US" sz="1600" dirty="0">
                <a:latin typeface="仿宋" panose="02010609060101010101" pitchFamily="49" charset="-122"/>
                <a:ea typeface="仿宋" panose="02010609060101010101" pitchFamily="49" charset="-122"/>
              </a:rPr>
              <a:t>刚果民主共和国自</a:t>
            </a:r>
            <a:r>
              <a:rPr lang="en-US" altLang="zh-CN" sz="1600" dirty="0">
                <a:latin typeface="仿宋" panose="02010609060101010101" pitchFamily="49" charset="-122"/>
                <a:ea typeface="仿宋" panose="02010609060101010101" pitchFamily="49" charset="-122"/>
              </a:rPr>
              <a:t>1984</a:t>
            </a:r>
            <a:r>
              <a:rPr lang="zh-CN" altLang="en-US" sz="1600" dirty="0">
                <a:latin typeface="仿宋" panose="02010609060101010101" pitchFamily="49" charset="-122"/>
                <a:ea typeface="仿宋" panose="02010609060101010101" pitchFamily="49" charset="-122"/>
              </a:rPr>
              <a:t>年以来没有进行过人口普查，但针对最近埃博拉疫情的有效干预措施需要准确估计受影响地区的人口规模</a:t>
            </a:r>
            <a:endParaRPr lang="en-US" altLang="zh-CN" sz="1600" dirty="0">
              <a:latin typeface="仿宋" panose="02010609060101010101" pitchFamily="49" charset="-122"/>
              <a:ea typeface="仿宋" panose="02010609060101010101" pitchFamily="49" charset="-122"/>
            </a:endParaRPr>
          </a:p>
          <a:p>
            <a:pPr lvl="1">
              <a:lnSpc>
                <a:spcPct val="150000"/>
              </a:lnSpc>
            </a:pPr>
            <a:r>
              <a:rPr lang="zh-CN" altLang="en-US" sz="1600" dirty="0">
                <a:latin typeface="仿宋" panose="02010609060101010101" pitchFamily="49" charset="-122"/>
                <a:ea typeface="仿宋" panose="02010609060101010101" pitchFamily="49" charset="-122"/>
              </a:rPr>
              <a:t>尼日利亚根除小儿麻痹症的运动和黄热病疫苗接种运动基于</a:t>
            </a:r>
            <a:r>
              <a:rPr lang="en-US" altLang="zh-CN" sz="1600" dirty="0">
                <a:latin typeface="仿宋" panose="02010609060101010101" pitchFamily="49" charset="-122"/>
                <a:ea typeface="仿宋" panose="02010609060101010101" pitchFamily="49" charset="-122"/>
              </a:rPr>
              <a:t>2006</a:t>
            </a:r>
            <a:r>
              <a:rPr lang="zh-CN" altLang="en-US" sz="1600" dirty="0">
                <a:latin typeface="仿宋" panose="02010609060101010101" pitchFamily="49" charset="-122"/>
                <a:ea typeface="仿宋" panose="02010609060101010101" pitchFamily="49" charset="-122"/>
              </a:rPr>
              <a:t>年的人口普查结果</a:t>
            </a:r>
            <a:endParaRPr lang="en-US" altLang="zh-CN" sz="1600" dirty="0">
              <a:latin typeface="仿宋" panose="02010609060101010101" pitchFamily="49" charset="-122"/>
              <a:ea typeface="仿宋" panose="02010609060101010101" pitchFamily="49" charset="-122"/>
            </a:endParaRPr>
          </a:p>
          <a:p>
            <a:pPr marL="0" indent="342900">
              <a:lnSpc>
                <a:spcPct val="150000"/>
              </a:lnSpc>
              <a:buNone/>
            </a:pPr>
            <a:r>
              <a:rPr lang="zh-CN" altLang="en-US" sz="1800" dirty="0">
                <a:latin typeface="仿宋" panose="02010609060101010101" pitchFamily="49" charset="-122"/>
                <a:ea typeface="仿宋" panose="02010609060101010101" pitchFamily="49" charset="-122"/>
              </a:rPr>
              <a:t>即使在每</a:t>
            </a:r>
            <a:r>
              <a:rPr lang="en-US" altLang="zh-CN" sz="1800" dirty="0">
                <a:latin typeface="仿宋" panose="02010609060101010101" pitchFamily="49" charset="-122"/>
                <a:ea typeface="仿宋" panose="02010609060101010101" pitchFamily="49" charset="-122"/>
              </a:rPr>
              <a:t>10</a:t>
            </a:r>
            <a:r>
              <a:rPr lang="zh-CN" altLang="en-US" sz="1800" dirty="0">
                <a:latin typeface="仿宋" panose="02010609060101010101" pitchFamily="49" charset="-122"/>
                <a:ea typeface="仿宋" panose="02010609060101010101" pitchFamily="49" charset="-122"/>
              </a:rPr>
              <a:t>年进行一次人口普查的地方，这些人口估计在当地规模上也可能很快变得不准确。如果能够以高空间分辨率提供针对特定年龄和性别群体的准确的最新人口估计，就可以更好地为弱势群体服务。</a:t>
            </a:r>
          </a:p>
        </p:txBody>
      </p:sp>
    </p:spTree>
    <p:extLst>
      <p:ext uri="{BB962C8B-B14F-4D97-AF65-F5344CB8AC3E}">
        <p14:creationId xmlns:p14="http://schemas.microsoft.com/office/powerpoint/2010/main" val="3959747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6073FF-F5F6-47BB-8D42-B8B5B788130F}"/>
              </a:ext>
            </a:extLst>
          </p:cNvPr>
          <p:cNvSpPr>
            <a:spLocks noGrp="1"/>
          </p:cNvSpPr>
          <p:nvPr>
            <p:ph type="title"/>
          </p:nvPr>
        </p:nvSpPr>
        <p:spPr/>
        <p:txBody>
          <a:bodyPr/>
          <a:lstStyle/>
          <a:p>
            <a:r>
              <a:rPr lang="zh-CN" altLang="en-US" sz="3600" dirty="0">
                <a:solidFill>
                  <a:prstClr val="black"/>
                </a:solidFill>
                <a:latin typeface="仿宋" panose="02010609060101010101" pitchFamily="49" charset="-122"/>
                <a:ea typeface="仿宋" panose="02010609060101010101" pitchFamily="49" charset="-122"/>
              </a:rPr>
              <a:t>模型诊断</a:t>
            </a:r>
          </a:p>
        </p:txBody>
      </p:sp>
      <p:sp>
        <p:nvSpPr>
          <p:cNvPr id="3" name="内容占位符 2">
            <a:extLst>
              <a:ext uri="{FF2B5EF4-FFF2-40B4-BE49-F238E27FC236}">
                <a16:creationId xmlns:a16="http://schemas.microsoft.com/office/drawing/2014/main" id="{9DB39530-E0DC-45B7-936B-47724F8ACD29}"/>
              </a:ext>
            </a:extLst>
          </p:cNvPr>
          <p:cNvSpPr>
            <a:spLocks noGrp="1"/>
          </p:cNvSpPr>
          <p:nvPr>
            <p:ph idx="1"/>
          </p:nvPr>
        </p:nvSpPr>
        <p:spPr>
          <a:xfrm>
            <a:off x="628650" y="1464590"/>
            <a:ext cx="7886700" cy="4712374"/>
          </a:xfrm>
        </p:spPr>
        <p:txBody>
          <a:bodyPr>
            <a:normAutofit/>
          </a:bodyPr>
          <a:lstStyle/>
          <a:p>
            <a:pPr marL="0" indent="457200">
              <a:lnSpc>
                <a:spcPct val="150000"/>
              </a:lnSpc>
              <a:buNone/>
            </a:pPr>
            <a:r>
              <a:rPr kumimoji="0" lang="zh-CN" altLang="en-US" sz="1700" b="0"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rPr>
              <a:t>模型诊断是基于每个微观人口普查的预测值</a:t>
            </a:r>
            <a:r>
              <a:rPr kumimoji="0" lang="en-US" altLang="zh-CN" sz="1700" b="0"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rPr>
              <a:t>(</a:t>
            </a:r>
            <a:r>
              <a:rPr kumimoji="0" lang="zh-CN" altLang="en-US" sz="1700" b="0"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rPr>
              <a:t>平均面积</a:t>
            </a:r>
            <a:r>
              <a:rPr kumimoji="0" lang="en-US" altLang="zh-CN" sz="1700" b="0"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rPr>
              <a:t>=3</a:t>
            </a:r>
            <a:r>
              <a:rPr kumimoji="0" lang="zh-CN" altLang="en-US" sz="1700" b="0"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rPr>
              <a:t>公顷</a:t>
            </a:r>
            <a:r>
              <a:rPr kumimoji="0" lang="en-US" altLang="zh-CN" sz="1700" b="0"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rPr>
              <a:t>)</a:t>
            </a:r>
            <a:r>
              <a:rPr kumimoji="0" lang="zh-CN" altLang="en-US" sz="1700" b="0"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rPr>
              <a:t>。将观察到的人口与预测进行比较，表明交叉验证预测与样本内预测相似，该模型在没有调查数据的地区表现得相当好。</a:t>
            </a:r>
            <a:endParaRPr kumimoji="0" lang="en-US" altLang="zh-CN" sz="1700" b="0"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endParaRPr>
          </a:p>
          <a:p>
            <a:pPr marL="0" indent="457200">
              <a:lnSpc>
                <a:spcPct val="150000"/>
              </a:lnSpc>
              <a:buNone/>
            </a:pPr>
            <a:endParaRPr kumimoji="0" lang="en-US" altLang="zh-CN" sz="1700" b="0"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endParaRPr>
          </a:p>
        </p:txBody>
      </p:sp>
      <p:pic>
        <p:nvPicPr>
          <p:cNvPr id="11" name="图片 10">
            <a:extLst>
              <a:ext uri="{FF2B5EF4-FFF2-40B4-BE49-F238E27FC236}">
                <a16:creationId xmlns:a16="http://schemas.microsoft.com/office/drawing/2014/main" id="{08340B05-070F-4BB3-891D-2C3557ADE6CB}"/>
              </a:ext>
            </a:extLst>
          </p:cNvPr>
          <p:cNvPicPr>
            <a:picLocks noChangeAspect="1"/>
          </p:cNvPicPr>
          <p:nvPr/>
        </p:nvPicPr>
        <p:blipFill rotWithShape="1">
          <a:blip r:embed="rId2"/>
          <a:srcRect b="5793"/>
          <a:stretch/>
        </p:blipFill>
        <p:spPr>
          <a:xfrm>
            <a:off x="3862486" y="2360120"/>
            <a:ext cx="4483518" cy="4320000"/>
          </a:xfrm>
          <a:prstGeom prst="rect">
            <a:avLst/>
          </a:prstGeom>
        </p:spPr>
      </p:pic>
      <p:sp>
        <p:nvSpPr>
          <p:cNvPr id="13" name="文本框 12">
            <a:extLst>
              <a:ext uri="{FF2B5EF4-FFF2-40B4-BE49-F238E27FC236}">
                <a16:creationId xmlns:a16="http://schemas.microsoft.com/office/drawing/2014/main" id="{856425C5-00D4-4995-8BF2-0D6A93B25496}"/>
              </a:ext>
            </a:extLst>
          </p:cNvPr>
          <p:cNvSpPr txBox="1"/>
          <p:nvPr/>
        </p:nvSpPr>
        <p:spPr>
          <a:xfrm>
            <a:off x="628650" y="4698351"/>
            <a:ext cx="2951459" cy="1600438"/>
          </a:xfrm>
          <a:prstGeom prst="rect">
            <a:avLst/>
          </a:prstGeom>
          <a:noFill/>
        </p:spPr>
        <p:txBody>
          <a:bodyPr wrap="square">
            <a:spAutoFit/>
          </a:bodyPr>
          <a:lstStyle/>
          <a:p>
            <a:pPr indent="457200"/>
            <a:r>
              <a:rPr lang="zh-CN" altLang="en-US" sz="1400" dirty="0">
                <a:solidFill>
                  <a:prstClr val="black"/>
                </a:solidFill>
                <a:latin typeface="仿宋" panose="02010609060101010101" pitchFamily="49" charset="-122"/>
                <a:ea typeface="仿宋" panose="02010609060101010101" pitchFamily="49" charset="-122"/>
              </a:rPr>
              <a:t>在调查的微观人口普查中观察到的人口总数</a:t>
            </a:r>
            <a:r>
              <a:rPr lang="en-US" altLang="zh-CN" sz="1400" dirty="0">
                <a:solidFill>
                  <a:prstClr val="black"/>
                </a:solidFill>
                <a:latin typeface="仿宋" panose="02010609060101010101" pitchFamily="49" charset="-122"/>
                <a:ea typeface="仿宋" panose="02010609060101010101" pitchFamily="49" charset="-122"/>
              </a:rPr>
              <a:t>(N)</a:t>
            </a:r>
            <a:r>
              <a:rPr lang="zh-CN" altLang="en-US" sz="1400" dirty="0">
                <a:solidFill>
                  <a:prstClr val="black"/>
                </a:solidFill>
                <a:latin typeface="仿宋" panose="02010609060101010101" pitchFamily="49" charset="-122"/>
                <a:ea typeface="仿宋" panose="02010609060101010101" pitchFamily="49" charset="-122"/>
              </a:rPr>
              <a:t>和人口密度</a:t>
            </a:r>
            <a:r>
              <a:rPr lang="en-US" altLang="zh-CN" sz="1400" dirty="0">
                <a:solidFill>
                  <a:prstClr val="black"/>
                </a:solidFill>
                <a:latin typeface="仿宋" panose="02010609060101010101" pitchFamily="49" charset="-122"/>
                <a:ea typeface="仿宋" panose="02010609060101010101" pitchFamily="49" charset="-122"/>
              </a:rPr>
              <a:t>(D)</a:t>
            </a:r>
            <a:r>
              <a:rPr lang="zh-CN" altLang="en-US" sz="1400" dirty="0">
                <a:solidFill>
                  <a:prstClr val="black"/>
                </a:solidFill>
                <a:latin typeface="仿宋" panose="02010609060101010101" pitchFamily="49" charset="-122"/>
                <a:ea typeface="仿宋" panose="02010609060101010101" pitchFamily="49" charset="-122"/>
              </a:rPr>
              <a:t>与模型预测。上面一行显示整个模型的预测，中间一行显示随机交叉验证，最下面一行显示各州交叉验证的结果。对角线是</a:t>
            </a:r>
            <a:r>
              <a:rPr lang="en-US" altLang="zh-CN" sz="1400" dirty="0">
                <a:solidFill>
                  <a:prstClr val="black"/>
                </a:solidFill>
                <a:latin typeface="仿宋" panose="02010609060101010101" pitchFamily="49" charset="-122"/>
                <a:ea typeface="仿宋" panose="02010609060101010101" pitchFamily="49" charset="-122"/>
              </a:rPr>
              <a:t>1:1</a:t>
            </a:r>
            <a:r>
              <a:rPr lang="zh-CN" altLang="en-US" sz="1400" dirty="0">
                <a:solidFill>
                  <a:prstClr val="black"/>
                </a:solidFill>
                <a:latin typeface="仿宋" panose="02010609060101010101" pitchFamily="49" charset="-122"/>
                <a:ea typeface="仿宋" panose="02010609060101010101" pitchFamily="49" charset="-122"/>
              </a:rPr>
              <a:t>的线，其中预测等于观测结果。</a:t>
            </a:r>
          </a:p>
        </p:txBody>
      </p:sp>
    </p:spTree>
    <p:extLst>
      <p:ext uri="{BB962C8B-B14F-4D97-AF65-F5344CB8AC3E}">
        <p14:creationId xmlns:p14="http://schemas.microsoft.com/office/powerpoint/2010/main" val="2625202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3B6D5CE5-E8F1-4371-ADFA-313CED30E586}"/>
                  </a:ext>
                </a:extLst>
              </p:cNvPr>
              <p:cNvSpPr>
                <a:spLocks noGrp="1"/>
              </p:cNvSpPr>
              <p:nvPr>
                <p:ph idx="1"/>
              </p:nvPr>
            </p:nvSpPr>
            <p:spPr>
              <a:xfrm>
                <a:off x="628650" y="1232115"/>
                <a:ext cx="7886700" cy="4944848"/>
              </a:xfrm>
            </p:spPr>
            <p:txBody>
              <a:bodyPr/>
              <a:lstStyle/>
              <a:p>
                <a:pPr marL="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zh-CN" altLang="en-US" sz="1700" b="0"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rPr>
                  <a:t>总人口规模的估计值往往不如人口密度估计值</a:t>
                </a:r>
                <a:r>
                  <a:rPr kumimoji="0" lang="en-US" altLang="zh-CN" sz="1700" b="0"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rPr>
                  <a:t>(</a:t>
                </a:r>
                <a14:m>
                  <m:oMath xmlns:m="http://schemas.openxmlformats.org/officeDocument/2006/math">
                    <m:sSup>
                      <m:sSupPr>
                        <m:ctrlPr>
                          <a:rPr kumimoji="0" lang="en-US" altLang="zh-CN" sz="1700" b="0" i="1" u="none" strike="noStrike" kern="1200" cap="none" spc="0" normalizeH="0" baseline="0" noProof="0" dirty="0" smtClean="0">
                            <a:ln>
                              <a:noFill/>
                            </a:ln>
                            <a:solidFill>
                              <a:prstClr val="black"/>
                            </a:solidFill>
                            <a:effectLst/>
                            <a:uLnTx/>
                            <a:uFillTx/>
                            <a:latin typeface="Cambria Math" panose="02040503050406030204" pitchFamily="18" charset="0"/>
                            <a:ea typeface="仿宋" panose="02010609060101010101" pitchFamily="49" charset="-122"/>
                            <a:cs typeface="+mn-cs"/>
                          </a:rPr>
                        </m:ctrlPr>
                      </m:sSupPr>
                      <m:e>
                        <m:r>
                          <a:rPr kumimoji="0" lang="en-US" altLang="zh-CN" sz="1700" b="0" i="1" u="none" strike="noStrike" kern="1200" cap="none" spc="0" normalizeH="0" baseline="0" noProof="0" dirty="0" smtClean="0">
                            <a:ln>
                              <a:noFill/>
                            </a:ln>
                            <a:solidFill>
                              <a:prstClr val="black"/>
                            </a:solidFill>
                            <a:effectLst/>
                            <a:uLnTx/>
                            <a:uFillTx/>
                            <a:latin typeface="Cambria Math" panose="02040503050406030204" pitchFamily="18" charset="0"/>
                            <a:ea typeface="仿宋" panose="02010609060101010101" pitchFamily="49" charset="-122"/>
                            <a:cs typeface="+mn-cs"/>
                          </a:rPr>
                          <m:t>𝑅</m:t>
                        </m:r>
                      </m:e>
                      <m:sup>
                        <m:r>
                          <a:rPr kumimoji="0" lang="en-US" altLang="zh-CN" sz="1700" b="0" i="1" u="none" strike="noStrike" kern="1200" cap="none" spc="0" normalizeH="0" baseline="0" noProof="0" dirty="0" smtClean="0">
                            <a:ln>
                              <a:noFill/>
                            </a:ln>
                            <a:solidFill>
                              <a:prstClr val="black"/>
                            </a:solidFill>
                            <a:effectLst/>
                            <a:uLnTx/>
                            <a:uFillTx/>
                            <a:latin typeface="Cambria Math" panose="02040503050406030204" pitchFamily="18" charset="0"/>
                            <a:ea typeface="仿宋" panose="02010609060101010101" pitchFamily="49" charset="-122"/>
                            <a:cs typeface="+mn-cs"/>
                          </a:rPr>
                          <m:t>2</m:t>
                        </m:r>
                      </m:sup>
                    </m:sSup>
                  </m:oMath>
                </a14:m>
                <a:r>
                  <a:rPr kumimoji="0" lang="zh-CN" altLang="en-US" sz="1700" b="0"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rPr>
                  <a:t>为</a:t>
                </a:r>
                <a:r>
                  <a:rPr kumimoji="0" lang="en-US" altLang="zh-CN" sz="1700" b="0"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rPr>
                  <a:t>0.46 vs.0.26)</a:t>
                </a:r>
                <a:r>
                  <a:rPr kumimoji="0" lang="zh-CN" altLang="en-US" sz="1700" b="0"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rPr>
                  <a:t>。这可能是由于从</a:t>
                </a:r>
                <a:r>
                  <a:rPr lang="zh-CN" altLang="en-US" sz="1700" noProof="0" dirty="0">
                    <a:solidFill>
                      <a:prstClr val="black"/>
                    </a:solidFill>
                    <a:latin typeface="仿宋" panose="02010609060101010101" pitchFamily="49" charset="-122"/>
                    <a:ea typeface="仿宋" panose="02010609060101010101" pitchFamily="49" charset="-122"/>
                  </a:rPr>
                  <a:t>卫星</a:t>
                </a:r>
                <a:r>
                  <a:rPr kumimoji="0" lang="zh-CN" altLang="en-US" sz="1700" b="0"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rPr>
                  <a:t>地图上对居住面积的估计不准确或过时。样本外预测的</a:t>
                </a:r>
                <a:r>
                  <a:rPr kumimoji="0" lang="en-US" altLang="zh-CN" sz="1700" b="0"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rPr>
                  <a:t>95%</a:t>
                </a:r>
                <a:r>
                  <a:rPr kumimoji="0" lang="zh-CN" altLang="en-US" sz="1700" b="0"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rPr>
                  <a:t>可信区间包括</a:t>
                </a:r>
                <a:r>
                  <a:rPr kumimoji="0" lang="en-US" altLang="zh-CN" sz="1700" b="0"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rPr>
                  <a:t>94.4%</a:t>
                </a:r>
                <a:r>
                  <a:rPr kumimoji="0" lang="zh-CN" altLang="en-US" sz="1700" b="0"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rPr>
                  <a:t>的观测值，表明模型误差结构是稳健的。表</a:t>
                </a:r>
                <a:r>
                  <a:rPr kumimoji="0" lang="en-US" altLang="zh-CN" sz="1700" b="0"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rPr>
                  <a:t>S2</a:t>
                </a:r>
                <a:r>
                  <a:rPr kumimoji="0" lang="zh-CN" altLang="en-US" sz="1700" b="0"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rPr>
                  <a:t>提供了微观人口普查中观察到的人口与后验预测的比较总结。</a:t>
                </a:r>
                <a:endParaRPr kumimoji="0" lang="en-US" altLang="zh-CN" sz="1700" b="0"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endParaRPr>
              </a:p>
              <a:p>
                <a:pPr marL="0" indent="0">
                  <a:buNone/>
                </a:pPr>
                <a:endParaRPr lang="zh-CN" altLang="en-US" dirty="0"/>
              </a:p>
            </p:txBody>
          </p:sp>
        </mc:Choice>
        <mc:Fallback>
          <p:sp>
            <p:nvSpPr>
              <p:cNvPr id="3" name="内容占位符 2">
                <a:extLst>
                  <a:ext uri="{FF2B5EF4-FFF2-40B4-BE49-F238E27FC236}">
                    <a16:creationId xmlns:a16="http://schemas.microsoft.com/office/drawing/2014/main" id="{3B6D5CE5-E8F1-4371-ADFA-313CED30E586}"/>
                  </a:ext>
                </a:extLst>
              </p:cNvPr>
              <p:cNvSpPr>
                <a:spLocks noGrp="1" noRot="1" noChangeAspect="1" noMove="1" noResize="1" noEditPoints="1" noAdjustHandles="1" noChangeArrowheads="1" noChangeShapeType="1" noTextEdit="1"/>
              </p:cNvSpPr>
              <p:nvPr>
                <p:ph idx="1"/>
              </p:nvPr>
            </p:nvSpPr>
            <p:spPr>
              <a:xfrm>
                <a:off x="628650" y="1232115"/>
                <a:ext cx="7886700" cy="4944848"/>
              </a:xfrm>
              <a:blipFill>
                <a:blip r:embed="rId2"/>
                <a:stretch>
                  <a:fillRect l="-464" r="-77"/>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F03E1DC4-A2E3-4C3B-8599-AF7C9B62A275}"/>
              </a:ext>
            </a:extLst>
          </p:cNvPr>
          <p:cNvPicPr>
            <a:picLocks noChangeAspect="1"/>
          </p:cNvPicPr>
          <p:nvPr/>
        </p:nvPicPr>
        <p:blipFill>
          <a:blip r:embed="rId3"/>
          <a:stretch>
            <a:fillRect/>
          </a:stretch>
        </p:blipFill>
        <p:spPr>
          <a:xfrm>
            <a:off x="1109025" y="3229825"/>
            <a:ext cx="6724471" cy="2847079"/>
          </a:xfrm>
          <a:prstGeom prst="rect">
            <a:avLst/>
          </a:prstGeom>
        </p:spPr>
      </p:pic>
    </p:spTree>
    <p:extLst>
      <p:ext uri="{BB962C8B-B14F-4D97-AF65-F5344CB8AC3E}">
        <p14:creationId xmlns:p14="http://schemas.microsoft.com/office/powerpoint/2010/main" val="1483441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DFB215-41A7-40B8-9DA2-7264EAC8C90D}"/>
              </a:ext>
            </a:extLst>
          </p:cNvPr>
          <p:cNvSpPr>
            <a:spLocks noGrp="1"/>
          </p:cNvSpPr>
          <p:nvPr>
            <p:ph type="title"/>
          </p:nvPr>
        </p:nvSpPr>
        <p:spPr/>
        <p:txBody>
          <a:bodyPr/>
          <a:lstStyle/>
          <a:p>
            <a:r>
              <a:rPr lang="zh-CN" altLang="en-US" sz="3600" dirty="0">
                <a:solidFill>
                  <a:prstClr val="black"/>
                </a:solidFill>
                <a:latin typeface="仿宋" panose="02010609060101010101" pitchFamily="49" charset="-122"/>
                <a:ea typeface="仿宋" panose="02010609060101010101" pitchFamily="49" charset="-122"/>
              </a:rPr>
              <a:t>残差分析</a:t>
            </a:r>
          </a:p>
        </p:txBody>
      </p:sp>
      <p:sp>
        <p:nvSpPr>
          <p:cNvPr id="3" name="内容占位符 2">
            <a:extLst>
              <a:ext uri="{FF2B5EF4-FFF2-40B4-BE49-F238E27FC236}">
                <a16:creationId xmlns:a16="http://schemas.microsoft.com/office/drawing/2014/main" id="{2FD48BD9-BE5B-41A4-B49D-2D6259620294}"/>
              </a:ext>
            </a:extLst>
          </p:cNvPr>
          <p:cNvSpPr>
            <a:spLocks noGrp="1"/>
          </p:cNvSpPr>
          <p:nvPr>
            <p:ph idx="1"/>
          </p:nvPr>
        </p:nvSpPr>
        <p:spPr>
          <a:xfrm>
            <a:off x="628650" y="1487837"/>
            <a:ext cx="7886700" cy="4689126"/>
          </a:xfrm>
        </p:spPr>
        <p:txBody>
          <a:bodyPr>
            <a:normAutofit/>
          </a:bodyPr>
          <a:lstStyle/>
          <a:p>
            <a:pPr marL="0" indent="457200">
              <a:lnSpc>
                <a:spcPct val="150000"/>
              </a:lnSpc>
              <a:buNone/>
            </a:pPr>
            <a:r>
              <a:rPr lang="zh-CN" altLang="en-US" sz="1600" dirty="0">
                <a:latin typeface="仿宋" panose="02010609060101010101" pitchFamily="49" charset="-122"/>
                <a:ea typeface="仿宋" panose="02010609060101010101" pitchFamily="49" charset="-122"/>
              </a:rPr>
              <a:t>残差分析表明，由于具有大量人口数量较少的微观人口普查区域，因此模型存在轻微的高估倾向。</a:t>
            </a:r>
            <a:endParaRPr lang="en-US" altLang="zh-CN" sz="1600" dirty="0">
              <a:latin typeface="仿宋" panose="02010609060101010101" pitchFamily="49" charset="-122"/>
              <a:ea typeface="仿宋" panose="02010609060101010101" pitchFamily="49" charset="-122"/>
            </a:endParaRPr>
          </a:p>
          <a:p>
            <a:pPr marL="0" indent="457200">
              <a:lnSpc>
                <a:spcPct val="150000"/>
              </a:lnSpc>
              <a:buNone/>
            </a:pPr>
            <a:r>
              <a:rPr lang="zh-CN" altLang="en-US" sz="1600" dirty="0">
                <a:latin typeface="仿宋" panose="02010609060101010101" pitchFamily="49" charset="-122"/>
                <a:ea typeface="仿宋" panose="02010609060101010101" pitchFamily="49" charset="-122"/>
              </a:rPr>
              <a:t>在小的空间区域</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即约有</a:t>
            </a:r>
            <a:r>
              <a:rPr lang="en-US" altLang="zh-CN" sz="1600" dirty="0">
                <a:latin typeface="仿宋" panose="02010609060101010101" pitchFamily="49" charset="-122"/>
                <a:ea typeface="仿宋" panose="02010609060101010101" pitchFamily="49" charset="-122"/>
              </a:rPr>
              <a:t>3</a:t>
            </a:r>
            <a:r>
              <a:rPr lang="zh-CN" altLang="en-US" sz="1600" dirty="0">
                <a:latin typeface="仿宋" panose="02010609060101010101" pitchFamily="49" charset="-122"/>
                <a:ea typeface="仿宋" panose="02010609060101010101" pitchFamily="49" charset="-122"/>
              </a:rPr>
              <a:t>公顷居民区的调查区域</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进行人口预测的精度相对较高。当将网格化的人口估计汇总以得出更大区域</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例如，选区、地方政府区域或州</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的人口总数时，预计不准确性会降低。</a:t>
            </a:r>
          </a:p>
        </p:txBody>
      </p:sp>
      <p:pic>
        <p:nvPicPr>
          <p:cNvPr id="5" name="图片 4">
            <a:extLst>
              <a:ext uri="{FF2B5EF4-FFF2-40B4-BE49-F238E27FC236}">
                <a16:creationId xmlns:a16="http://schemas.microsoft.com/office/drawing/2014/main" id="{288B6DBF-1362-474A-BA0F-458C8511168B}"/>
              </a:ext>
            </a:extLst>
          </p:cNvPr>
          <p:cNvPicPr>
            <a:picLocks noChangeAspect="1"/>
          </p:cNvPicPr>
          <p:nvPr/>
        </p:nvPicPr>
        <p:blipFill>
          <a:blip r:embed="rId2"/>
          <a:stretch>
            <a:fillRect/>
          </a:stretch>
        </p:blipFill>
        <p:spPr>
          <a:xfrm>
            <a:off x="2254053" y="3667118"/>
            <a:ext cx="4635893" cy="2880000"/>
          </a:xfrm>
          <a:prstGeom prst="rect">
            <a:avLst/>
          </a:prstGeom>
        </p:spPr>
      </p:pic>
    </p:spTree>
    <p:extLst>
      <p:ext uri="{BB962C8B-B14F-4D97-AF65-F5344CB8AC3E}">
        <p14:creationId xmlns:p14="http://schemas.microsoft.com/office/powerpoint/2010/main" val="2982663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A76134C-D82A-47B1-9748-62B525DAFED0}"/>
              </a:ext>
            </a:extLst>
          </p:cNvPr>
          <p:cNvSpPr>
            <a:spLocks noGrp="1"/>
          </p:cNvSpPr>
          <p:nvPr>
            <p:ph idx="1"/>
          </p:nvPr>
        </p:nvSpPr>
        <p:spPr>
          <a:xfrm>
            <a:off x="628650" y="2654084"/>
            <a:ext cx="7886700" cy="1549831"/>
          </a:xfrm>
        </p:spPr>
        <p:txBody>
          <a:bodyPr>
            <a:normAutofit/>
          </a:bodyPr>
          <a:lstStyle/>
          <a:p>
            <a:pPr marL="0" indent="0" algn="ctr">
              <a:buNone/>
            </a:pPr>
            <a:r>
              <a:rPr lang="en-US" altLang="zh-CN" sz="9600" dirty="0"/>
              <a:t>THE END</a:t>
            </a:r>
            <a:endParaRPr lang="zh-CN" altLang="en-US" sz="9600" dirty="0"/>
          </a:p>
        </p:txBody>
      </p:sp>
    </p:spTree>
    <p:extLst>
      <p:ext uri="{BB962C8B-B14F-4D97-AF65-F5344CB8AC3E}">
        <p14:creationId xmlns:p14="http://schemas.microsoft.com/office/powerpoint/2010/main" val="2817258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3DB69D-8BE1-4BF6-9711-9F831F743735}"/>
              </a:ext>
            </a:extLst>
          </p:cNvPr>
          <p:cNvSpPr>
            <a:spLocks noGrp="1"/>
          </p:cNvSpPr>
          <p:nvPr>
            <p:ph type="title"/>
          </p:nvPr>
        </p:nvSpPr>
        <p:spPr/>
        <p:txBody>
          <a:bodyPr/>
          <a:lstStyle/>
          <a:p>
            <a:r>
              <a:rPr lang="zh-CN" altLang="en-US" sz="3600" dirty="0">
                <a:latin typeface="仿宋" panose="02010609060101010101" pitchFamily="49" charset="-122"/>
                <a:ea typeface="仿宋" panose="02010609060101010101" pitchFamily="49" charset="-122"/>
              </a:rPr>
              <a:t>相关研究</a:t>
            </a:r>
          </a:p>
        </p:txBody>
      </p:sp>
      <p:sp>
        <p:nvSpPr>
          <p:cNvPr id="3" name="内容占位符 2">
            <a:extLst>
              <a:ext uri="{FF2B5EF4-FFF2-40B4-BE49-F238E27FC236}">
                <a16:creationId xmlns:a16="http://schemas.microsoft.com/office/drawing/2014/main" id="{22DCB867-61E2-4DB1-B618-0436EDE9F932}"/>
              </a:ext>
            </a:extLst>
          </p:cNvPr>
          <p:cNvSpPr>
            <a:spLocks noGrp="1"/>
          </p:cNvSpPr>
          <p:nvPr>
            <p:ph idx="1"/>
          </p:nvPr>
        </p:nvSpPr>
        <p:spPr>
          <a:xfrm>
            <a:off x="628650" y="1596325"/>
            <a:ext cx="7886700" cy="4580638"/>
          </a:xfrm>
        </p:spPr>
        <p:txBody>
          <a:bodyPr>
            <a:noAutofit/>
          </a:bodyPr>
          <a:lstStyle/>
          <a:p>
            <a:pPr marL="0" indent="457200">
              <a:lnSpc>
                <a:spcPct val="100000"/>
              </a:lnSpc>
              <a:buNone/>
            </a:pPr>
            <a:r>
              <a:rPr lang="zh-CN" altLang="en-US" sz="1600" dirty="0">
                <a:latin typeface="仿宋" panose="02010609060101010101" pitchFamily="49" charset="-122"/>
                <a:ea typeface="仿宋" panose="02010609060101010101" pitchFamily="49" charset="-122"/>
              </a:rPr>
              <a:t>当人口普查结果过时、不完整或不准确时，有各种方法来估计当前的人口规模。联合国人口司根据包含生育率、死亡率和移民信息的预测模型进行年度人口普查数据更新，但这些国家层面的人口估计并没有考虑到下级行政单元人口模式。</a:t>
            </a:r>
            <a:endParaRPr lang="en-US" altLang="zh-CN" sz="1600" dirty="0">
              <a:latin typeface="仿宋" panose="02010609060101010101" pitchFamily="49" charset="-122"/>
              <a:ea typeface="仿宋" panose="02010609060101010101" pitchFamily="49" charset="-122"/>
            </a:endParaRPr>
          </a:p>
          <a:p>
            <a:pPr lvl="1">
              <a:buFont typeface="Wingdings" panose="05000000000000000000" pitchFamily="2" charset="2"/>
              <a:buChar char="p"/>
            </a:pPr>
            <a:r>
              <a:rPr lang="en-US" altLang="zh-CN" sz="1200" dirty="0">
                <a:latin typeface="Times New Roman" panose="02020603050405020304" pitchFamily="18" charset="0"/>
                <a:ea typeface="仿宋" panose="02010609060101010101" pitchFamily="49" charset="-122"/>
                <a:cs typeface="Times New Roman" panose="02020603050405020304" pitchFamily="18" charset="0"/>
              </a:rPr>
              <a:t>A. E. Raftery, N. Li, H. </a:t>
            </a:r>
            <a:r>
              <a:rPr lang="en-US" altLang="zh-CN" sz="1200" dirty="0" err="1">
                <a:latin typeface="Times New Roman" panose="02020603050405020304" pitchFamily="18" charset="0"/>
                <a:ea typeface="仿宋" panose="02010609060101010101" pitchFamily="49" charset="-122"/>
                <a:cs typeface="Times New Roman" panose="02020603050405020304" pitchFamily="18" charset="0"/>
              </a:rPr>
              <a:t>Sevcıková</a:t>
            </a:r>
            <a:r>
              <a:rPr lang="en-US" altLang="zh-CN" sz="1200" dirty="0">
                <a:latin typeface="Times New Roman" panose="02020603050405020304" pitchFamily="18" charset="0"/>
                <a:ea typeface="仿宋" panose="02010609060101010101" pitchFamily="49" charset="-122"/>
                <a:cs typeface="Times New Roman" panose="02020603050405020304" pitchFamily="18" charset="0"/>
              </a:rPr>
              <a:t>, P. </a:t>
            </a:r>
            <a:r>
              <a:rPr lang="en-US" altLang="zh-CN" sz="1200" dirty="0" err="1">
                <a:latin typeface="Times New Roman" panose="02020603050405020304" pitchFamily="18" charset="0"/>
                <a:ea typeface="仿宋" panose="02010609060101010101" pitchFamily="49" charset="-122"/>
                <a:cs typeface="Times New Roman" panose="02020603050405020304" pitchFamily="18" charset="0"/>
              </a:rPr>
              <a:t>Gerland</a:t>
            </a:r>
            <a:r>
              <a:rPr lang="en-US" altLang="zh-CN" sz="1200" dirty="0">
                <a:latin typeface="Times New Roman" panose="02020603050405020304" pitchFamily="18" charset="0"/>
                <a:ea typeface="仿宋" panose="02010609060101010101" pitchFamily="49" charset="-122"/>
                <a:cs typeface="Times New Roman" panose="02020603050405020304" pitchFamily="18" charset="0"/>
              </a:rPr>
              <a:t>, G. K. Heilig, Bayesian probabilistic population projections for all countries. Proc. Natl. Acad. Sci. U.S.A. 109, 13915–13921(2012).</a:t>
            </a:r>
          </a:p>
          <a:p>
            <a:pPr lvl="1">
              <a:buFont typeface="Wingdings" panose="05000000000000000000" pitchFamily="2" charset="2"/>
              <a:buChar char="p"/>
            </a:pPr>
            <a:r>
              <a:rPr lang="en-US" altLang="zh-CN" sz="1200" dirty="0">
                <a:latin typeface="Times New Roman" panose="02020603050405020304" pitchFamily="18" charset="0"/>
                <a:ea typeface="仿宋" panose="02010609060101010101" pitchFamily="49" charset="-122"/>
                <a:cs typeface="Times New Roman" panose="02020603050405020304" pitchFamily="18" charset="0"/>
              </a:rPr>
              <a:t>P. </a:t>
            </a:r>
            <a:r>
              <a:rPr lang="en-US" altLang="zh-CN" sz="1200" dirty="0" err="1">
                <a:latin typeface="Times New Roman" panose="02020603050405020304" pitchFamily="18" charset="0"/>
                <a:ea typeface="仿宋" panose="02010609060101010101" pitchFamily="49" charset="-122"/>
                <a:cs typeface="Times New Roman" panose="02020603050405020304" pitchFamily="18" charset="0"/>
              </a:rPr>
              <a:t>Gerland</a:t>
            </a:r>
            <a:r>
              <a:rPr lang="en-US" altLang="zh-CN" sz="1200" dirty="0">
                <a:latin typeface="Times New Roman" panose="02020603050405020304" pitchFamily="18" charset="0"/>
                <a:ea typeface="仿宋" panose="02010609060101010101" pitchFamily="49" charset="-122"/>
                <a:cs typeface="Times New Roman" panose="02020603050405020304" pitchFamily="18" charset="0"/>
              </a:rPr>
              <a:t> et al., World population stabilization unlikely this century. Science 346,234–237 (2014).</a:t>
            </a:r>
          </a:p>
          <a:p>
            <a:pPr marL="0" indent="457200">
              <a:lnSpc>
                <a:spcPct val="100000"/>
              </a:lnSpc>
              <a:buNone/>
            </a:pPr>
            <a:r>
              <a:rPr lang="zh-CN" altLang="en-US" sz="1600" dirty="0">
                <a:latin typeface="仿宋" panose="02010609060101010101" pitchFamily="49" charset="-122"/>
                <a:ea typeface="仿宋" panose="02010609060101010101" pitchFamily="49" charset="-122"/>
              </a:rPr>
              <a:t>使用卫星图像和其他地理空间数据将人口总数从行政单位中分解出来，以提供更高分辨率的网格化人口估计，例如</a:t>
            </a:r>
            <a:r>
              <a:rPr lang="en-US" altLang="zh-CN" sz="1600" dirty="0">
                <a:latin typeface="仿宋" panose="02010609060101010101" pitchFamily="49" charset="-122"/>
                <a:ea typeface="仿宋" panose="02010609060101010101" pitchFamily="49" charset="-122"/>
              </a:rPr>
              <a:t>100m</a:t>
            </a:r>
            <a:r>
              <a:rPr lang="zh-CN" altLang="en-US" sz="1600" dirty="0">
                <a:latin typeface="仿宋" panose="02010609060101010101" pitchFamily="49" charset="-122"/>
                <a:ea typeface="仿宋" panose="02010609060101010101" pitchFamily="49" charset="-122"/>
              </a:rPr>
              <a:t>网格，但在许多国家，这仍然依赖于过时的人口普查结果。</a:t>
            </a:r>
            <a:endParaRPr lang="en-US" altLang="zh-CN" sz="1600" dirty="0">
              <a:latin typeface="仿宋" panose="02010609060101010101" pitchFamily="49" charset="-122"/>
              <a:ea typeface="仿宋" panose="02010609060101010101" pitchFamily="49" charset="-122"/>
            </a:endParaRPr>
          </a:p>
          <a:p>
            <a:pPr lvl="1">
              <a:buFont typeface="Wingdings" panose="05000000000000000000" pitchFamily="2" charset="2"/>
              <a:buChar char="p"/>
            </a:pPr>
            <a:r>
              <a:rPr lang="en-US" altLang="zh-CN" sz="1200" dirty="0">
                <a:latin typeface="Times New Roman" panose="02020603050405020304" pitchFamily="18" charset="0"/>
                <a:ea typeface="仿宋" panose="02010609060101010101" pitchFamily="49" charset="-122"/>
                <a:cs typeface="Times New Roman" panose="02020603050405020304" pitchFamily="18" charset="0"/>
              </a:rPr>
              <a:t>F. R. Stevens, A. E. </a:t>
            </a:r>
            <a:r>
              <a:rPr lang="en-US" altLang="zh-CN" sz="1200" dirty="0" err="1">
                <a:latin typeface="Times New Roman" panose="02020603050405020304" pitchFamily="18" charset="0"/>
                <a:ea typeface="仿宋" panose="02010609060101010101" pitchFamily="49" charset="-122"/>
                <a:cs typeface="Times New Roman" panose="02020603050405020304" pitchFamily="18" charset="0"/>
              </a:rPr>
              <a:t>Gaughan</a:t>
            </a:r>
            <a:r>
              <a:rPr lang="en-US" altLang="zh-CN" sz="1200" dirty="0">
                <a:latin typeface="Times New Roman" panose="02020603050405020304" pitchFamily="18" charset="0"/>
                <a:ea typeface="仿宋" panose="02010609060101010101" pitchFamily="49" charset="-122"/>
                <a:cs typeface="Times New Roman" panose="02020603050405020304" pitchFamily="18" charset="0"/>
              </a:rPr>
              <a:t>, C. </a:t>
            </a:r>
            <a:r>
              <a:rPr lang="en-US" altLang="zh-CN" sz="1200" dirty="0" err="1">
                <a:latin typeface="Times New Roman" panose="02020603050405020304" pitchFamily="18" charset="0"/>
                <a:ea typeface="仿宋" panose="02010609060101010101" pitchFamily="49" charset="-122"/>
                <a:cs typeface="Times New Roman" panose="02020603050405020304" pitchFamily="18" charset="0"/>
              </a:rPr>
              <a:t>Linard</a:t>
            </a:r>
            <a:r>
              <a:rPr lang="en-US" altLang="zh-CN" sz="1200" dirty="0">
                <a:latin typeface="Times New Roman" panose="02020603050405020304" pitchFamily="18" charset="0"/>
                <a:ea typeface="仿宋" panose="02010609060101010101" pitchFamily="49" charset="-122"/>
                <a:cs typeface="Times New Roman" panose="02020603050405020304" pitchFamily="18" charset="0"/>
              </a:rPr>
              <a:t>, A. J. </a:t>
            </a:r>
            <a:r>
              <a:rPr lang="en-US" altLang="zh-CN" sz="1200" dirty="0" err="1">
                <a:latin typeface="Times New Roman" panose="02020603050405020304" pitchFamily="18" charset="0"/>
                <a:ea typeface="仿宋" panose="02010609060101010101" pitchFamily="49" charset="-122"/>
                <a:cs typeface="Times New Roman" panose="02020603050405020304" pitchFamily="18" charset="0"/>
              </a:rPr>
              <a:t>Tatem</a:t>
            </a:r>
            <a:r>
              <a:rPr lang="en-US" altLang="zh-CN" sz="1200" dirty="0">
                <a:latin typeface="Times New Roman" panose="02020603050405020304" pitchFamily="18" charset="0"/>
                <a:ea typeface="仿宋" panose="02010609060101010101" pitchFamily="49" charset="-122"/>
                <a:cs typeface="Times New Roman" panose="02020603050405020304" pitchFamily="18" charset="0"/>
              </a:rPr>
              <a:t>, Disaggregating census data for population mapping using random forests with remotely-sensed and ancillary data. </a:t>
            </a:r>
            <a:r>
              <a:rPr lang="en-US" altLang="zh-CN" sz="1200" dirty="0" err="1">
                <a:latin typeface="Times New Roman" panose="02020603050405020304" pitchFamily="18" charset="0"/>
                <a:ea typeface="仿宋" panose="02010609060101010101" pitchFamily="49" charset="-122"/>
                <a:cs typeface="Times New Roman" panose="02020603050405020304" pitchFamily="18" charset="0"/>
              </a:rPr>
              <a:t>PLoS</a:t>
            </a:r>
            <a:r>
              <a:rPr lang="en-US" altLang="zh-CN" sz="1200" dirty="0">
                <a:latin typeface="Times New Roman" panose="02020603050405020304" pitchFamily="18" charset="0"/>
                <a:ea typeface="仿宋" panose="02010609060101010101" pitchFamily="49" charset="-122"/>
                <a:cs typeface="Times New Roman" panose="02020603050405020304" pitchFamily="18" charset="0"/>
              </a:rPr>
              <a:t> One 10, e0107042 (2015).</a:t>
            </a:r>
          </a:p>
          <a:p>
            <a:pPr marL="0" indent="457200">
              <a:lnSpc>
                <a:spcPct val="100000"/>
              </a:lnSpc>
              <a:buNone/>
            </a:pPr>
            <a:r>
              <a:rPr lang="zh-CN" altLang="en-US" sz="1600" dirty="0">
                <a:latin typeface="仿宋" panose="02010609060101010101" pitchFamily="49" charset="-122"/>
                <a:ea typeface="仿宋" panose="02010609060101010101" pitchFamily="49" charset="-122"/>
              </a:rPr>
              <a:t>通过抽样获取小区域空间有限但最近的调查数据（我们称为“微观人口普查数据”），结合地理空间数据集用于在全国范围内预测人口规模。这种方法最近被用于在尼日利亚北部根除小儿麻痹症。使用所有这些方法，准确解释不确定性仍然是一项挑战</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即给定的人口模型不能很好解释的人口密度模式</a:t>
            </a:r>
            <a:r>
              <a:rPr lang="en-US" altLang="zh-CN" sz="1600" dirty="0">
                <a:latin typeface="仿宋" panose="02010609060101010101" pitchFamily="49" charset="-122"/>
                <a:ea typeface="仿宋" panose="02010609060101010101" pitchFamily="49" charset="-122"/>
              </a:rPr>
              <a:t>)</a:t>
            </a:r>
            <a:r>
              <a:rPr lang="zh-CN" altLang="en-US" sz="1600" dirty="0">
                <a:latin typeface="仿宋" panose="02010609060101010101" pitchFamily="49" charset="-122"/>
                <a:ea typeface="仿宋" panose="02010609060101010101" pitchFamily="49" charset="-122"/>
              </a:rPr>
              <a:t>。</a:t>
            </a:r>
            <a:endParaRPr lang="en-US" altLang="zh-CN" sz="1600" dirty="0">
              <a:latin typeface="仿宋" panose="02010609060101010101" pitchFamily="49" charset="-122"/>
              <a:ea typeface="仿宋" panose="02010609060101010101" pitchFamily="49" charset="-122"/>
            </a:endParaRPr>
          </a:p>
          <a:p>
            <a:pPr lvl="1">
              <a:buFont typeface="Wingdings" panose="05000000000000000000" pitchFamily="2" charset="2"/>
              <a:buChar char="p"/>
            </a:pPr>
            <a:r>
              <a:rPr lang="en-US" altLang="zh-CN" sz="1200" dirty="0">
                <a:latin typeface="Times New Roman" panose="02020603050405020304" pitchFamily="18" charset="0"/>
                <a:ea typeface="仿宋" panose="02010609060101010101" pitchFamily="49" charset="-122"/>
                <a:cs typeface="Times New Roman" panose="02020603050405020304" pitchFamily="18" charset="0"/>
              </a:rPr>
              <a:t>N. A. </a:t>
            </a:r>
            <a:r>
              <a:rPr lang="en-US" altLang="zh-CN" sz="1200" dirty="0" err="1">
                <a:latin typeface="Times New Roman" panose="02020603050405020304" pitchFamily="18" charset="0"/>
                <a:ea typeface="仿宋" panose="02010609060101010101" pitchFamily="49" charset="-122"/>
                <a:cs typeface="Times New Roman" panose="02020603050405020304" pitchFamily="18" charset="0"/>
              </a:rPr>
              <a:t>Wardrop</a:t>
            </a:r>
            <a:r>
              <a:rPr lang="en-US" altLang="zh-CN" sz="1200" dirty="0">
                <a:latin typeface="Times New Roman" panose="02020603050405020304" pitchFamily="18" charset="0"/>
                <a:ea typeface="仿宋" panose="02010609060101010101" pitchFamily="49" charset="-122"/>
                <a:cs typeface="Times New Roman" panose="02020603050405020304" pitchFamily="18" charset="0"/>
              </a:rPr>
              <a:t> et al., Spatially disaggregated population estimates in the absence of national population and housing census data. Proc. Natl. Acad. Sci. U.S.A. 115, 3529–3537 (2018).</a:t>
            </a:r>
          </a:p>
          <a:p>
            <a:pPr lvl="1">
              <a:buFont typeface="Wingdings" panose="05000000000000000000" pitchFamily="2" charset="2"/>
              <a:buChar char="p"/>
            </a:pPr>
            <a:r>
              <a:rPr lang="en-US" altLang="zh-CN" sz="1200" dirty="0">
                <a:latin typeface="Times New Roman" panose="02020603050405020304" pitchFamily="18" charset="0"/>
                <a:ea typeface="仿宋" panose="02010609060101010101" pitchFamily="49" charset="-122"/>
                <a:cs typeface="Times New Roman" panose="02020603050405020304" pitchFamily="18" charset="0"/>
              </a:rPr>
              <a:t>E. M. Weber et al., Census-independent population mapping in northern Nigeria. Remote Sens. Environ. 204, 786–798 (2018).</a:t>
            </a:r>
            <a:endParaRPr lang="zh-CN" altLang="en-US" sz="1200" dirty="0">
              <a:latin typeface="Times New Roman" panose="02020603050405020304" pitchFamily="18" charset="0"/>
              <a:ea typeface="仿宋"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90421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EA29B19-12E8-4E6C-AAD8-4F055BFFA032}"/>
              </a:ext>
            </a:extLst>
          </p:cNvPr>
          <p:cNvSpPr>
            <a:spLocks noGrp="1"/>
          </p:cNvSpPr>
          <p:nvPr>
            <p:ph idx="1"/>
          </p:nvPr>
        </p:nvSpPr>
        <p:spPr>
          <a:xfrm>
            <a:off x="628650" y="1263112"/>
            <a:ext cx="7886700" cy="4602996"/>
          </a:xfrm>
        </p:spPr>
        <p:txBody>
          <a:bodyPr>
            <a:normAutofit/>
          </a:bodyPr>
          <a:lstStyle/>
          <a:p>
            <a:pPr marL="0" indent="457200">
              <a:lnSpc>
                <a:spcPct val="150000"/>
              </a:lnSpc>
              <a:buNone/>
            </a:pPr>
            <a:r>
              <a:rPr lang="zh-CN" altLang="en-US" sz="1800" dirty="0">
                <a:latin typeface="仿宋" panose="02010609060101010101" pitchFamily="49" charset="-122"/>
                <a:ea typeface="仿宋" panose="02010609060101010101" pitchFamily="49" charset="-122"/>
              </a:rPr>
              <a:t>人口估计中的</a:t>
            </a:r>
            <a:r>
              <a:rPr lang="zh-CN" altLang="en-US" sz="1800" b="1" dirty="0">
                <a:latin typeface="仿宋" panose="02010609060101010101" pitchFamily="49" charset="-122"/>
                <a:ea typeface="仿宋" panose="02010609060101010101" pitchFamily="49" charset="-122"/>
              </a:rPr>
              <a:t>不确定性</a:t>
            </a:r>
            <a:r>
              <a:rPr lang="zh-CN" altLang="en-US" sz="1800" dirty="0">
                <a:latin typeface="仿宋" panose="02010609060101010101" pitchFamily="49" charset="-122"/>
                <a:ea typeface="仿宋" panose="02010609060101010101" pitchFamily="49" charset="-122"/>
              </a:rPr>
              <a:t>可能来自</a:t>
            </a:r>
            <a:r>
              <a:rPr lang="zh-CN" altLang="en-US" sz="1800" b="1" dirty="0">
                <a:latin typeface="仿宋" panose="02010609060101010101" pitchFamily="49" charset="-122"/>
                <a:ea typeface="仿宋" panose="02010609060101010101" pitchFamily="49" charset="-122"/>
              </a:rPr>
              <a:t>预测</a:t>
            </a:r>
            <a:r>
              <a:rPr lang="zh-CN" altLang="en-US" sz="1800" dirty="0">
                <a:latin typeface="仿宋" panose="02010609060101010101" pitchFamily="49" charset="-122"/>
                <a:ea typeface="仿宋" panose="02010609060101010101" pitchFamily="49" charset="-122"/>
              </a:rPr>
              <a:t>、人口密度的</a:t>
            </a:r>
            <a:r>
              <a:rPr lang="zh-CN" altLang="en-US" sz="1800" b="1" dirty="0">
                <a:latin typeface="仿宋" panose="02010609060101010101" pitchFamily="49" charset="-122"/>
                <a:ea typeface="仿宋" panose="02010609060101010101" pitchFamily="49" charset="-122"/>
              </a:rPr>
              <a:t>空间变化</a:t>
            </a:r>
            <a:r>
              <a:rPr lang="zh-CN" altLang="en-US" sz="1800" dirty="0">
                <a:latin typeface="仿宋" panose="02010609060101010101" pitchFamily="49" charset="-122"/>
                <a:ea typeface="仿宋" panose="02010609060101010101" pitchFamily="49" charset="-122"/>
              </a:rPr>
              <a:t>、微观人口普查数据固有的</a:t>
            </a:r>
            <a:r>
              <a:rPr lang="zh-CN" altLang="en-US" sz="1800" b="1" dirty="0">
                <a:latin typeface="仿宋" panose="02010609060101010101" pitchFamily="49" charset="-122"/>
                <a:ea typeface="仿宋" panose="02010609060101010101" pitchFamily="49" charset="-122"/>
              </a:rPr>
              <a:t>相对较小的样本量</a:t>
            </a:r>
            <a:r>
              <a:rPr lang="zh-CN" altLang="en-US" sz="1800" dirty="0">
                <a:latin typeface="仿宋" panose="02010609060101010101" pitchFamily="49" charset="-122"/>
                <a:ea typeface="仿宋" panose="02010609060101010101" pitchFamily="49" charset="-122"/>
              </a:rPr>
              <a:t>以及其他来源。当前的人口估计模型在准确解释不确定性方面仍然存在巨大挑战，因此如何对人口估计预测值上下浮动的不确定性区间进行准确量化是非常重要的。人口普查模型的不确定性量化可以用来指导规划生活中的高</a:t>
            </a:r>
            <a:r>
              <a:rPr lang="en-US" altLang="zh-CN" sz="1800" dirty="0">
                <a:latin typeface="仿宋" panose="02010609060101010101" pitchFamily="49" charset="-122"/>
                <a:ea typeface="仿宋" panose="02010609060101010101" pitchFamily="49" charset="-122"/>
              </a:rPr>
              <a:t>/</a:t>
            </a:r>
            <a:r>
              <a:rPr lang="zh-CN" altLang="en-US" sz="1800" dirty="0">
                <a:latin typeface="仿宋" panose="02010609060101010101" pitchFamily="49" charset="-122"/>
                <a:ea typeface="仿宋" panose="02010609060101010101" pitchFamily="49" charset="-122"/>
              </a:rPr>
              <a:t>低情景。</a:t>
            </a:r>
          </a:p>
          <a:p>
            <a:pPr lvl="1">
              <a:lnSpc>
                <a:spcPct val="150000"/>
              </a:lnSpc>
            </a:pPr>
            <a:r>
              <a:rPr lang="zh-CN" altLang="en-US" sz="1400" dirty="0">
                <a:latin typeface="仿宋" panose="02010609060101010101" pitchFamily="49" charset="-122"/>
                <a:ea typeface="仿宋" panose="02010609060101010101" pitchFamily="49" charset="-122"/>
              </a:rPr>
              <a:t>例如，疫苗接种运动可能需要规划资源，确定达到</a:t>
            </a:r>
            <a:r>
              <a:rPr lang="en-US" altLang="zh-CN" sz="1400" dirty="0">
                <a:latin typeface="仿宋" panose="02010609060101010101" pitchFamily="49" charset="-122"/>
                <a:ea typeface="仿宋" panose="02010609060101010101" pitchFamily="49" charset="-122"/>
              </a:rPr>
              <a:t>90%</a:t>
            </a:r>
            <a:r>
              <a:rPr lang="zh-CN" altLang="en-US" sz="1400" dirty="0">
                <a:latin typeface="仿宋" panose="02010609060101010101" pitchFamily="49" charset="-122"/>
                <a:ea typeface="仿宋" panose="02010609060101010101" pitchFamily="49" charset="-122"/>
              </a:rPr>
              <a:t>的目标人群将被覆盖。可以使用估计值上限，以尽量减少疫苗短缺的可能性。在这种情况下，不确定区间的准确性可能比平均总体估计更重要。</a:t>
            </a:r>
            <a:endParaRPr lang="en-US" altLang="zh-CN" sz="1400" dirty="0">
              <a:latin typeface="仿宋" panose="02010609060101010101" pitchFamily="49" charset="-122"/>
              <a:ea typeface="仿宋" panose="02010609060101010101" pitchFamily="49" charset="-122"/>
            </a:endParaRPr>
          </a:p>
          <a:p>
            <a:pPr marL="0" indent="457200">
              <a:lnSpc>
                <a:spcPct val="150000"/>
              </a:lnSpc>
              <a:buNone/>
            </a:pPr>
            <a:r>
              <a:rPr lang="zh-CN" altLang="en-US" sz="1800" dirty="0">
                <a:latin typeface="仿宋" panose="02010609060101010101" pitchFamily="49" charset="-122"/>
                <a:ea typeface="仿宋" panose="02010609060101010101" pitchFamily="49" charset="-122"/>
              </a:rPr>
              <a:t>因此需要一个建模框架，它可以利用适当的数据来绘制人口，同时提供不确定性的可靠估计。</a:t>
            </a:r>
          </a:p>
          <a:p>
            <a:pPr marL="0" indent="0">
              <a:buNone/>
            </a:pPr>
            <a:endParaRPr lang="zh-CN" altLang="en-US" dirty="0"/>
          </a:p>
        </p:txBody>
      </p:sp>
    </p:spTree>
    <p:extLst>
      <p:ext uri="{BB962C8B-B14F-4D97-AF65-F5344CB8AC3E}">
        <p14:creationId xmlns:p14="http://schemas.microsoft.com/office/powerpoint/2010/main" val="713422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E2DFA0-9538-4926-90BE-AE60EA447206}"/>
              </a:ext>
            </a:extLst>
          </p:cNvPr>
          <p:cNvSpPr>
            <a:spLocks noGrp="1"/>
          </p:cNvSpPr>
          <p:nvPr>
            <p:ph type="title"/>
          </p:nvPr>
        </p:nvSpPr>
        <p:spPr/>
        <p:txBody>
          <a:bodyPr/>
          <a:lstStyle/>
          <a:p>
            <a:r>
              <a:rPr lang="zh-CN" altLang="en-US" sz="3600" dirty="0">
                <a:latin typeface="仿宋" panose="02010609060101010101" pitchFamily="49" charset="-122"/>
                <a:ea typeface="仿宋" panose="02010609060101010101" pitchFamily="49" charset="-122"/>
              </a:rPr>
              <a:t>贝叶斯框架</a:t>
            </a:r>
          </a:p>
        </p:txBody>
      </p:sp>
      <p:sp>
        <p:nvSpPr>
          <p:cNvPr id="3" name="内容占位符 2">
            <a:extLst>
              <a:ext uri="{FF2B5EF4-FFF2-40B4-BE49-F238E27FC236}">
                <a16:creationId xmlns:a16="http://schemas.microsoft.com/office/drawing/2014/main" id="{18557A9A-A535-4B5E-9D84-F47EF15B35B3}"/>
              </a:ext>
            </a:extLst>
          </p:cNvPr>
          <p:cNvSpPr>
            <a:spLocks noGrp="1"/>
          </p:cNvSpPr>
          <p:nvPr>
            <p:ph idx="1"/>
          </p:nvPr>
        </p:nvSpPr>
        <p:spPr>
          <a:xfrm>
            <a:off x="628650" y="1690689"/>
            <a:ext cx="7886700" cy="4486274"/>
          </a:xfrm>
        </p:spPr>
        <p:txBody>
          <a:bodyPr>
            <a:normAutofit fontScale="55000" lnSpcReduction="20000"/>
          </a:bodyPr>
          <a:lstStyle/>
          <a:p>
            <a:pPr marL="0" indent="457200">
              <a:lnSpc>
                <a:spcPct val="120000"/>
              </a:lnSpc>
              <a:buNone/>
            </a:pPr>
            <a:r>
              <a:rPr lang="zh-CN" altLang="en-US" sz="2900" dirty="0">
                <a:latin typeface="仿宋" panose="02010609060101010101" pitchFamily="49" charset="-122"/>
                <a:ea typeface="仿宋" panose="02010609060101010101" pitchFamily="49" charset="-122"/>
              </a:rPr>
              <a:t>贝叶斯统计的进步提供了为特定的微观人口普查或其他人口数据模型所需的构建模块。具体而言，生态学中常用的分层人口模型为在数据匮乏的环境中绘制人口图和解释不确定性提供了方法论基础。这些模型可以包括地理空间协变量作为人口密度的预测因子，并且可以轻松扩展以适应复杂的关系，例如非高斯误差结构、随机效应、年龄结构、观察者误差、空间和时间自相关以及非线性模型。这些主题中的每一个都对人口建模和决策制定都有重要的好处。</a:t>
            </a:r>
            <a:endParaRPr lang="en-US" altLang="zh-CN" sz="2900" dirty="0">
              <a:latin typeface="仿宋" panose="02010609060101010101" pitchFamily="49" charset="-122"/>
              <a:ea typeface="仿宋" panose="02010609060101010101" pitchFamily="49" charset="-122"/>
            </a:endParaRPr>
          </a:p>
          <a:p>
            <a:pPr lvl="1">
              <a:lnSpc>
                <a:spcPct val="120000"/>
              </a:lnSpc>
              <a:buFont typeface="Wingdings" panose="05000000000000000000" pitchFamily="2" charset="2"/>
              <a:buChar char="p"/>
            </a:pPr>
            <a:r>
              <a:rPr lang="en-US" altLang="zh-CN" sz="2200" dirty="0">
                <a:latin typeface="Times New Roman" panose="02020603050405020304" pitchFamily="18" charset="0"/>
                <a:ea typeface="仿宋" panose="02010609060101010101" pitchFamily="49" charset="-122"/>
                <a:cs typeface="Times New Roman" panose="02020603050405020304" pitchFamily="18" charset="0"/>
              </a:rPr>
              <a:t>J. R. Bryant, P. J. Graham, Bayesian demographic accounts: Subnational population estimation using multiple data sources. Bayesian Anal. 8, 591–622 (2013).</a:t>
            </a:r>
          </a:p>
          <a:p>
            <a:pPr lvl="1">
              <a:lnSpc>
                <a:spcPct val="120000"/>
              </a:lnSpc>
              <a:buFont typeface="Wingdings" panose="05000000000000000000" pitchFamily="2" charset="2"/>
              <a:buChar char="p"/>
            </a:pPr>
            <a:r>
              <a:rPr lang="en-US" altLang="zh-CN" sz="2200" dirty="0">
                <a:latin typeface="Times New Roman" panose="02020603050405020304" pitchFamily="18" charset="0"/>
                <a:ea typeface="仿宋" panose="02010609060101010101" pitchFamily="49" charset="-122"/>
                <a:cs typeface="Times New Roman" panose="02020603050405020304" pitchFamily="18" charset="0"/>
              </a:rPr>
              <a:t>10. R. Stewart et al., A Bayesian machine learning model for estimating building occupancy from open source data. Nat. Hazards 81, 1929–1956 (2016).</a:t>
            </a:r>
          </a:p>
          <a:p>
            <a:pPr marL="457200" lvl="1" indent="0">
              <a:lnSpc>
                <a:spcPct val="120000"/>
              </a:lnSpc>
              <a:buNone/>
            </a:pPr>
            <a:endParaRPr lang="en-US" altLang="zh-CN" sz="2500" dirty="0">
              <a:latin typeface="Times New Roman" panose="02020603050405020304" pitchFamily="18" charset="0"/>
              <a:ea typeface="仿宋" panose="02010609060101010101" pitchFamily="49" charset="-122"/>
              <a:cs typeface="Times New Roman" panose="02020603050405020304" pitchFamily="18" charset="0"/>
            </a:endParaRPr>
          </a:p>
          <a:p>
            <a:pPr marL="0" indent="457200">
              <a:lnSpc>
                <a:spcPct val="120000"/>
              </a:lnSpc>
              <a:buNone/>
            </a:pPr>
            <a:r>
              <a:rPr lang="zh-CN" altLang="en-US" sz="2900" dirty="0">
                <a:latin typeface="仿宋" panose="02010609060101010101" pitchFamily="49" charset="-122"/>
                <a:ea typeface="仿宋" panose="02010609060101010101" pitchFamily="49" charset="-122"/>
              </a:rPr>
              <a:t>文章的目标是利用有限的微型人口普查数据构建一个用于人口估计的贝叶斯框架，</a:t>
            </a:r>
            <a:r>
              <a:rPr lang="en-US" altLang="zh-CN" sz="2900" dirty="0">
                <a:latin typeface="仿宋" panose="02010609060101010101" pitchFamily="49" charset="-122"/>
                <a:ea typeface="仿宋" panose="02010609060101010101" pitchFamily="49" charset="-122"/>
              </a:rPr>
              <a:t>1)</a:t>
            </a:r>
            <a:r>
              <a:rPr lang="zh-CN" altLang="en-US" sz="2900" dirty="0">
                <a:latin typeface="仿宋" panose="02010609060101010101" pitchFamily="49" charset="-122"/>
                <a:ea typeface="仿宋" panose="02010609060101010101" pitchFamily="49" charset="-122"/>
              </a:rPr>
              <a:t>使用地理空间协变量在全国范围内生成</a:t>
            </a:r>
            <a:r>
              <a:rPr lang="en-US" altLang="zh-CN" sz="2900" dirty="0">
                <a:latin typeface="Times New Roman" panose="02020603050405020304" pitchFamily="18" charset="0"/>
                <a:ea typeface="仿宋" panose="02010609060101010101" pitchFamily="49" charset="-122"/>
                <a:cs typeface="Times New Roman" panose="02020603050405020304" pitchFamily="18" charset="0"/>
              </a:rPr>
              <a:t>100m</a:t>
            </a:r>
            <a:r>
              <a:rPr lang="zh-CN" altLang="en-US" sz="2900" dirty="0">
                <a:latin typeface="仿宋" panose="02010609060101010101" pitchFamily="49" charset="-122"/>
                <a:ea typeface="仿宋" panose="02010609060101010101" pitchFamily="49" charset="-122"/>
              </a:rPr>
              <a:t>分辨率的网格化人口估计，</a:t>
            </a:r>
            <a:r>
              <a:rPr lang="en-US" altLang="zh-CN" sz="2900" dirty="0">
                <a:latin typeface="仿宋" panose="02010609060101010101" pitchFamily="49" charset="-122"/>
                <a:ea typeface="仿宋" panose="02010609060101010101" pitchFamily="49" charset="-122"/>
              </a:rPr>
              <a:t>2)</a:t>
            </a:r>
            <a:r>
              <a:rPr lang="zh-CN" altLang="en-US" sz="2900" dirty="0">
                <a:latin typeface="仿宋" panose="02010609060101010101" pitchFamily="49" charset="-122"/>
                <a:ea typeface="仿宋" panose="02010609060101010101" pitchFamily="49" charset="-122"/>
              </a:rPr>
              <a:t>量化这些估计并计算人口总数</a:t>
            </a:r>
            <a:r>
              <a:rPr lang="en-US" altLang="zh-CN" sz="2900" dirty="0">
                <a:latin typeface="仿宋" panose="02010609060101010101" pitchFamily="49" charset="-122"/>
                <a:ea typeface="仿宋" panose="02010609060101010101" pitchFamily="49" charset="-122"/>
              </a:rPr>
              <a:t>(</a:t>
            </a:r>
            <a:r>
              <a:rPr lang="zh-CN" altLang="en-US" sz="2900" dirty="0">
                <a:latin typeface="仿宋" panose="02010609060101010101" pitchFamily="49" charset="-122"/>
                <a:ea typeface="仿宋" panose="02010609060101010101" pitchFamily="49" charset="-122"/>
              </a:rPr>
              <a:t>如各州人口总数</a:t>
            </a:r>
            <a:r>
              <a:rPr lang="en-US" altLang="zh-CN" sz="2900" dirty="0">
                <a:latin typeface="仿宋" panose="02010609060101010101" pitchFamily="49" charset="-122"/>
                <a:ea typeface="仿宋" panose="02010609060101010101" pitchFamily="49" charset="-122"/>
              </a:rPr>
              <a:t>)</a:t>
            </a:r>
            <a:r>
              <a:rPr lang="zh-CN" altLang="en-US" sz="2900" dirty="0">
                <a:latin typeface="仿宋" panose="02010609060101010101" pitchFamily="49" charset="-122"/>
                <a:ea typeface="仿宋" panose="02010609060101010101" pitchFamily="49" charset="-122"/>
              </a:rPr>
              <a:t>的不确定性。文章使用尼日利亚全国范围内空间有限的调查数据来展示该方法，以绘制全国人口地图。</a:t>
            </a:r>
          </a:p>
          <a:p>
            <a:pPr marL="0" indent="0">
              <a:buNone/>
            </a:pPr>
            <a:endParaRPr lang="zh-CN" altLang="en-US" dirty="0"/>
          </a:p>
        </p:txBody>
      </p:sp>
    </p:spTree>
    <p:extLst>
      <p:ext uri="{BB962C8B-B14F-4D97-AF65-F5344CB8AC3E}">
        <p14:creationId xmlns:p14="http://schemas.microsoft.com/office/powerpoint/2010/main" val="4270543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333041-0D37-4DD7-B577-1F998CCFD9D3}"/>
              </a:ext>
            </a:extLst>
          </p:cNvPr>
          <p:cNvSpPr>
            <a:spLocks noGrp="1"/>
          </p:cNvSpPr>
          <p:nvPr>
            <p:ph type="title"/>
          </p:nvPr>
        </p:nvSpPr>
        <p:spPr/>
        <p:txBody>
          <a:bodyPr/>
          <a:lstStyle/>
          <a:p>
            <a:r>
              <a:rPr lang="zh-CN" altLang="en-US" sz="3600" dirty="0">
                <a:latin typeface="仿宋" panose="02010609060101010101" pitchFamily="49" charset="-122"/>
                <a:ea typeface="仿宋" panose="02010609060101010101" pitchFamily="49" charset="-122"/>
              </a:rPr>
              <a:t>微普查数据</a:t>
            </a:r>
          </a:p>
        </p:txBody>
      </p:sp>
      <p:pic>
        <p:nvPicPr>
          <p:cNvPr id="4" name="内容占位符 3">
            <a:extLst>
              <a:ext uri="{FF2B5EF4-FFF2-40B4-BE49-F238E27FC236}">
                <a16:creationId xmlns:a16="http://schemas.microsoft.com/office/drawing/2014/main" id="{B307F2C1-7213-4CA3-9A3C-B7EE85082695}"/>
              </a:ext>
            </a:extLst>
          </p:cNvPr>
          <p:cNvPicPr>
            <a:picLocks noGrp="1" noChangeAspect="1"/>
          </p:cNvPicPr>
          <p:nvPr>
            <p:ph idx="1"/>
          </p:nvPr>
        </p:nvPicPr>
        <p:blipFill>
          <a:blip r:embed="rId2"/>
          <a:stretch>
            <a:fillRect/>
          </a:stretch>
        </p:blipFill>
        <p:spPr>
          <a:xfrm>
            <a:off x="1010889" y="1634264"/>
            <a:ext cx="7122222" cy="3960000"/>
          </a:xfrm>
          <a:prstGeom prst="rect">
            <a:avLst/>
          </a:prstGeom>
        </p:spPr>
      </p:pic>
      <p:sp>
        <p:nvSpPr>
          <p:cNvPr id="5" name="文本框 4">
            <a:extLst>
              <a:ext uri="{FF2B5EF4-FFF2-40B4-BE49-F238E27FC236}">
                <a16:creationId xmlns:a16="http://schemas.microsoft.com/office/drawing/2014/main" id="{B2FEC163-28ED-49E9-84F1-4A545C40D104}"/>
              </a:ext>
            </a:extLst>
          </p:cNvPr>
          <p:cNvSpPr txBox="1"/>
          <p:nvPr/>
        </p:nvSpPr>
        <p:spPr>
          <a:xfrm>
            <a:off x="1247614" y="5805090"/>
            <a:ext cx="6819254" cy="523220"/>
          </a:xfrm>
          <a:prstGeom prst="rect">
            <a:avLst/>
          </a:prstGeom>
          <a:noFill/>
        </p:spPr>
        <p:txBody>
          <a:bodyPr wrap="square">
            <a:spAutoFit/>
          </a:bodyPr>
          <a:lstStyle/>
          <a:p>
            <a:r>
              <a:rPr lang="zh-CN" altLang="en-US" sz="1400" dirty="0">
                <a:latin typeface="仿宋" panose="02010609060101010101" pitchFamily="49" charset="-122"/>
                <a:ea typeface="仿宋" panose="02010609060101010101" pitchFamily="49" charset="-122"/>
              </a:rPr>
              <a:t>图中圆圈的大小表示每个网格单元内抽取到调查地点的数量，标签（</a:t>
            </a:r>
            <a:r>
              <a:rPr lang="en-US" altLang="zh-CN" sz="1400" dirty="0">
                <a:latin typeface="仿宋" panose="02010609060101010101" pitchFamily="49" charset="-122"/>
                <a:ea typeface="仿宋" panose="02010609060101010101" pitchFamily="49" charset="-122"/>
              </a:rPr>
              <a:t>R1</a:t>
            </a:r>
            <a:r>
              <a:rPr lang="zh-CN" altLang="en-US" sz="1400" dirty="0">
                <a:latin typeface="仿宋" panose="02010609060101010101" pitchFamily="49" charset="-122"/>
                <a:ea typeface="仿宋" panose="02010609060101010101" pitchFamily="49" charset="-122"/>
              </a:rPr>
              <a:t>到</a:t>
            </a:r>
            <a:r>
              <a:rPr lang="en-US" altLang="zh-CN" sz="1400" dirty="0">
                <a:latin typeface="仿宋" panose="02010609060101010101" pitchFamily="49" charset="-122"/>
                <a:ea typeface="仿宋" panose="02010609060101010101" pitchFamily="49" charset="-122"/>
              </a:rPr>
              <a:t>R11</a:t>
            </a:r>
            <a:r>
              <a:rPr lang="zh-CN" altLang="en-US" sz="1400" dirty="0">
                <a:latin typeface="仿宋" panose="02010609060101010101" pitchFamily="49" charset="-122"/>
                <a:ea typeface="仿宋" panose="02010609060101010101" pitchFamily="49" charset="-122"/>
              </a:rPr>
              <a:t>）表示用于建模的区域。</a:t>
            </a:r>
          </a:p>
        </p:txBody>
      </p:sp>
      <p:sp>
        <p:nvSpPr>
          <p:cNvPr id="6" name="文本框 5">
            <a:extLst>
              <a:ext uri="{FF2B5EF4-FFF2-40B4-BE49-F238E27FC236}">
                <a16:creationId xmlns:a16="http://schemas.microsoft.com/office/drawing/2014/main" id="{FA76F3F0-2431-4C5A-9314-726536AFD485}"/>
              </a:ext>
            </a:extLst>
          </p:cNvPr>
          <p:cNvSpPr txBox="1"/>
          <p:nvPr/>
        </p:nvSpPr>
        <p:spPr>
          <a:xfrm>
            <a:off x="3943350" y="407775"/>
            <a:ext cx="4572000" cy="1169551"/>
          </a:xfrm>
          <a:prstGeom prst="rect">
            <a:avLst/>
          </a:prstGeom>
          <a:noFill/>
        </p:spPr>
        <p:txBody>
          <a:bodyPr wrap="square">
            <a:spAutoFit/>
          </a:bodyPr>
          <a:lstStyle/>
          <a:p>
            <a:pPr indent="457200"/>
            <a:r>
              <a:rPr lang="en-US" altLang="zh-CN" sz="1400" dirty="0">
                <a:latin typeface="Times New Roman" panose="02020603050405020304" pitchFamily="18" charset="0"/>
                <a:ea typeface="仿宋" panose="02010609060101010101" pitchFamily="49" charset="-122"/>
                <a:cs typeface="Times New Roman" panose="02020603050405020304" pitchFamily="18" charset="0"/>
              </a:rPr>
              <a:t>2016</a:t>
            </a:r>
            <a:r>
              <a:rPr lang="zh-CN" altLang="en-US" sz="1400" dirty="0">
                <a:latin typeface="Times New Roman" panose="02020603050405020304" pitchFamily="18" charset="0"/>
                <a:ea typeface="仿宋" panose="02010609060101010101" pitchFamily="49" charset="-122"/>
                <a:cs typeface="Times New Roman" panose="02020603050405020304" pitchFamily="18" charset="0"/>
              </a:rPr>
              <a:t>年和</a:t>
            </a:r>
            <a:r>
              <a:rPr lang="en-US" altLang="zh-CN" sz="1400" dirty="0">
                <a:latin typeface="Times New Roman" panose="02020603050405020304" pitchFamily="18" charset="0"/>
                <a:ea typeface="仿宋" panose="02010609060101010101" pitchFamily="49" charset="-122"/>
                <a:cs typeface="Times New Roman" panose="02020603050405020304" pitchFamily="18" charset="0"/>
              </a:rPr>
              <a:t>2017</a:t>
            </a:r>
            <a:r>
              <a:rPr lang="zh-CN" altLang="en-US" sz="1400" dirty="0">
                <a:latin typeface="Times New Roman" panose="02020603050405020304" pitchFamily="18" charset="0"/>
                <a:ea typeface="仿宋" panose="02010609060101010101" pitchFamily="49" charset="-122"/>
                <a:cs typeface="Times New Roman" panose="02020603050405020304" pitchFamily="18" charset="0"/>
              </a:rPr>
              <a:t>年，</a:t>
            </a:r>
            <a:r>
              <a:rPr lang="en-US" altLang="zh-CN" sz="1400" dirty="0">
                <a:latin typeface="Times New Roman" panose="02020603050405020304" pitchFamily="18" charset="0"/>
                <a:ea typeface="仿宋" panose="02010609060101010101" pitchFamily="49" charset="-122"/>
                <a:cs typeface="Times New Roman" panose="02020603050405020304" pitchFamily="18" charset="0"/>
              </a:rPr>
              <a:t>eHealth Africa</a:t>
            </a:r>
            <a:r>
              <a:rPr lang="zh-CN" altLang="en-US" sz="1400" dirty="0">
                <a:latin typeface="Times New Roman" panose="02020603050405020304" pitchFamily="18" charset="0"/>
                <a:ea typeface="仿宋" panose="02010609060101010101" pitchFamily="49" charset="-122"/>
                <a:cs typeface="Times New Roman" panose="02020603050405020304" pitchFamily="18" charset="0"/>
              </a:rPr>
              <a:t>在尼日利亚</a:t>
            </a:r>
            <a:r>
              <a:rPr lang="en-US" altLang="zh-CN" sz="1400" dirty="0">
                <a:latin typeface="Times New Roman" panose="02020603050405020304" pitchFamily="18" charset="0"/>
                <a:ea typeface="仿宋" panose="02010609060101010101" pitchFamily="49" charset="-122"/>
                <a:cs typeface="Times New Roman" panose="02020603050405020304" pitchFamily="18" charset="0"/>
              </a:rPr>
              <a:t>37</a:t>
            </a:r>
            <a:r>
              <a:rPr lang="zh-CN" altLang="en-US" sz="1400" dirty="0">
                <a:latin typeface="Times New Roman" panose="02020603050405020304" pitchFamily="18" charset="0"/>
                <a:ea typeface="仿宋" panose="02010609060101010101" pitchFamily="49" charset="-122"/>
                <a:cs typeface="Times New Roman" panose="02020603050405020304" pitchFamily="18" charset="0"/>
              </a:rPr>
              <a:t>个州中的</a:t>
            </a:r>
            <a:r>
              <a:rPr lang="en-US" altLang="zh-CN" sz="1400" dirty="0">
                <a:latin typeface="Times New Roman" panose="02020603050405020304" pitchFamily="18" charset="0"/>
                <a:ea typeface="仿宋" panose="02010609060101010101" pitchFamily="49" charset="-122"/>
                <a:cs typeface="Times New Roman" panose="02020603050405020304" pitchFamily="18" charset="0"/>
              </a:rPr>
              <a:t>15</a:t>
            </a:r>
            <a:r>
              <a:rPr lang="zh-CN" altLang="en-US" sz="1400" dirty="0">
                <a:latin typeface="Times New Roman" panose="02020603050405020304" pitchFamily="18" charset="0"/>
                <a:ea typeface="仿宋" panose="02010609060101010101" pitchFamily="49" charset="-122"/>
                <a:cs typeface="Times New Roman" panose="02020603050405020304" pitchFamily="18" charset="0"/>
              </a:rPr>
              <a:t>个州进行了调查。文章使用来自</a:t>
            </a:r>
            <a:r>
              <a:rPr lang="en-US" altLang="zh-CN" sz="1400" dirty="0">
                <a:latin typeface="Times New Roman" panose="02020603050405020304" pitchFamily="18" charset="0"/>
                <a:ea typeface="仿宋" panose="02010609060101010101" pitchFamily="49" charset="-122"/>
                <a:cs typeface="Times New Roman" panose="02020603050405020304" pitchFamily="18" charset="0"/>
              </a:rPr>
              <a:t>1,141</a:t>
            </a:r>
            <a:r>
              <a:rPr lang="zh-CN" altLang="en-US" sz="1400" dirty="0">
                <a:latin typeface="Times New Roman" panose="02020603050405020304" pitchFamily="18" charset="0"/>
                <a:ea typeface="仿宋" panose="02010609060101010101" pitchFamily="49" charset="-122"/>
                <a:cs typeface="Times New Roman" panose="02020603050405020304" pitchFamily="18" charset="0"/>
              </a:rPr>
              <a:t>个微观人口普查样本的人口计数作为模型的输入数据。微观人口普查的调查地点是每个州内按居住类型分层的随机样本。每个微观人口普查地区包括约</a:t>
            </a:r>
            <a:r>
              <a:rPr lang="en-US" altLang="zh-CN" sz="1400" dirty="0">
                <a:latin typeface="Times New Roman" panose="02020603050405020304" pitchFamily="18" charset="0"/>
                <a:ea typeface="仿宋" panose="02010609060101010101" pitchFamily="49" charset="-122"/>
                <a:cs typeface="Times New Roman" panose="02020603050405020304" pitchFamily="18" charset="0"/>
              </a:rPr>
              <a:t>3</a:t>
            </a:r>
            <a:r>
              <a:rPr lang="zh-CN" altLang="en-US" sz="1400" dirty="0">
                <a:latin typeface="Times New Roman" panose="02020603050405020304" pitchFamily="18" charset="0"/>
                <a:ea typeface="仿宋" panose="02010609060101010101" pitchFamily="49" charset="-122"/>
                <a:cs typeface="Times New Roman" panose="02020603050405020304" pitchFamily="18" charset="0"/>
              </a:rPr>
              <a:t>公顷单一的居住类型。</a:t>
            </a:r>
          </a:p>
        </p:txBody>
      </p:sp>
    </p:spTree>
    <p:extLst>
      <p:ext uri="{BB962C8B-B14F-4D97-AF65-F5344CB8AC3E}">
        <p14:creationId xmlns:p14="http://schemas.microsoft.com/office/powerpoint/2010/main" val="1711056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5512D2-1509-431B-904F-75CE025F431D}"/>
              </a:ext>
            </a:extLst>
          </p:cNvPr>
          <p:cNvSpPr>
            <a:spLocks noGrp="1"/>
          </p:cNvSpPr>
          <p:nvPr>
            <p:ph type="title"/>
          </p:nvPr>
        </p:nvSpPr>
        <p:spPr/>
        <p:txBody>
          <a:bodyPr/>
          <a:lstStyle/>
          <a:p>
            <a:r>
              <a:rPr lang="zh-CN" altLang="en-US" sz="3600" dirty="0">
                <a:latin typeface="仿宋" panose="02010609060101010101" pitchFamily="49" charset="-122"/>
                <a:ea typeface="仿宋" panose="02010609060101010101" pitchFamily="49" charset="-122"/>
              </a:rPr>
              <a:t>行政边界和居住类型</a:t>
            </a:r>
          </a:p>
        </p:txBody>
      </p:sp>
      <p:sp>
        <p:nvSpPr>
          <p:cNvPr id="3" name="内容占位符 2">
            <a:extLst>
              <a:ext uri="{FF2B5EF4-FFF2-40B4-BE49-F238E27FC236}">
                <a16:creationId xmlns:a16="http://schemas.microsoft.com/office/drawing/2014/main" id="{8394365B-64BE-41FC-BD9E-FD546CE98C47}"/>
              </a:ext>
            </a:extLst>
          </p:cNvPr>
          <p:cNvSpPr>
            <a:spLocks noGrp="1"/>
          </p:cNvSpPr>
          <p:nvPr>
            <p:ph idx="1"/>
          </p:nvPr>
        </p:nvSpPr>
        <p:spPr>
          <a:xfrm>
            <a:off x="628650" y="1806926"/>
            <a:ext cx="7886700" cy="4486274"/>
          </a:xfrm>
        </p:spPr>
        <p:txBody>
          <a:bodyPr>
            <a:normAutofit lnSpcReduction="10000"/>
          </a:bodyPr>
          <a:lstStyle/>
          <a:p>
            <a:pPr marL="0" indent="457200">
              <a:lnSpc>
                <a:spcPct val="150000"/>
              </a:lnSpc>
              <a:buNone/>
            </a:pPr>
            <a:r>
              <a:rPr lang="zh-CN" altLang="en-US" sz="1700" b="1" dirty="0">
                <a:latin typeface="Times New Roman" panose="02020603050405020304" pitchFamily="18" charset="0"/>
                <a:ea typeface="仿宋" panose="02010609060101010101" pitchFamily="49" charset="-122"/>
                <a:cs typeface="Times New Roman" panose="02020603050405020304" pitchFamily="18" charset="0"/>
              </a:rPr>
              <a:t>行政边界</a:t>
            </a:r>
            <a:r>
              <a:rPr lang="zh-CN" altLang="en-US" sz="1700" dirty="0">
                <a:latin typeface="Times New Roman" panose="02020603050405020304" pitchFamily="18" charset="0"/>
                <a:ea typeface="仿宋" panose="02010609060101010101" pitchFamily="49" charset="-122"/>
                <a:cs typeface="Times New Roman" panose="02020603050405020304" pitchFamily="18" charset="0"/>
              </a:rPr>
              <a:t>：</a:t>
            </a:r>
            <a:endParaRPr lang="en-US" altLang="zh-CN" sz="1700" dirty="0">
              <a:latin typeface="Times New Roman" panose="02020603050405020304" pitchFamily="18" charset="0"/>
              <a:ea typeface="仿宋" panose="02010609060101010101" pitchFamily="49" charset="-122"/>
              <a:cs typeface="Times New Roman" panose="02020603050405020304" pitchFamily="18" charset="0"/>
            </a:endParaRPr>
          </a:p>
          <a:p>
            <a:pPr marL="0" indent="457200">
              <a:lnSpc>
                <a:spcPct val="150000"/>
              </a:lnSpc>
              <a:buNone/>
            </a:pPr>
            <a:r>
              <a:rPr lang="zh-CN" altLang="en-US" sz="1600" dirty="0">
                <a:latin typeface="Times New Roman" panose="02020603050405020304" pitchFamily="18" charset="0"/>
                <a:ea typeface="仿宋" panose="02010609060101010101" pitchFamily="49" charset="-122"/>
                <a:cs typeface="Times New Roman" panose="02020603050405020304" pitchFamily="18" charset="0"/>
              </a:rPr>
              <a:t>模型中使用的行政边界为地方政府区域</a:t>
            </a:r>
            <a:r>
              <a:rPr lang="en-US" altLang="zh-CN" sz="1600" dirty="0">
                <a:latin typeface="Times New Roman" panose="02020603050405020304" pitchFamily="18" charset="0"/>
                <a:ea typeface="仿宋" panose="02010609060101010101" pitchFamily="49" charset="-122"/>
                <a:cs typeface="Times New Roman" panose="02020603050405020304" pitchFamily="18" charset="0"/>
              </a:rPr>
              <a:t>(l)</a:t>
            </a:r>
            <a:r>
              <a:rPr lang="zh-CN" altLang="en-US" sz="1600" dirty="0">
                <a:latin typeface="Times New Roman" panose="02020603050405020304" pitchFamily="18" charset="0"/>
                <a:ea typeface="仿宋" panose="02010609060101010101" pitchFamily="49" charset="-122"/>
                <a:cs typeface="Times New Roman" panose="02020603050405020304" pitchFamily="18" charset="0"/>
              </a:rPr>
              <a:t>、州</a:t>
            </a:r>
            <a:r>
              <a:rPr lang="en-US" altLang="zh-CN" sz="1600" dirty="0">
                <a:latin typeface="Times New Roman" panose="02020603050405020304" pitchFamily="18" charset="0"/>
                <a:ea typeface="仿宋" panose="02010609060101010101" pitchFamily="49" charset="-122"/>
                <a:cs typeface="Times New Roman" panose="02020603050405020304" pitchFamily="18" charset="0"/>
              </a:rPr>
              <a:t>(s)</a:t>
            </a:r>
            <a:r>
              <a:rPr lang="zh-CN" altLang="en-US" sz="1600" dirty="0">
                <a:latin typeface="Times New Roman" panose="02020603050405020304" pitchFamily="18" charset="0"/>
                <a:ea typeface="仿宋" panose="02010609060101010101" pitchFamily="49" charset="-122"/>
                <a:cs typeface="Times New Roman" panose="02020603050405020304" pitchFamily="18" charset="0"/>
              </a:rPr>
              <a:t>和地区</a:t>
            </a:r>
            <a:r>
              <a:rPr lang="en-US" altLang="zh-CN" sz="1600" dirty="0">
                <a:latin typeface="Times New Roman" panose="02020603050405020304" pitchFamily="18" charset="0"/>
                <a:ea typeface="仿宋" panose="02010609060101010101" pitchFamily="49" charset="-122"/>
                <a:cs typeface="Times New Roman" panose="02020603050405020304" pitchFamily="18" charset="0"/>
              </a:rPr>
              <a:t>(r)</a:t>
            </a:r>
            <a:r>
              <a:rPr lang="zh-CN" altLang="en-US" sz="1600" dirty="0">
                <a:latin typeface="Times New Roman" panose="02020603050405020304" pitchFamily="18" charset="0"/>
                <a:ea typeface="仿宋" panose="02010609060101010101" pitchFamily="49" charset="-122"/>
                <a:cs typeface="Times New Roman" panose="02020603050405020304" pitchFamily="18" charset="0"/>
              </a:rPr>
              <a:t>。州和地方政府区域边界于</a:t>
            </a:r>
            <a:r>
              <a:rPr lang="en-US" altLang="zh-CN" sz="1600" dirty="0">
                <a:latin typeface="Times New Roman" panose="02020603050405020304" pitchFamily="18" charset="0"/>
                <a:ea typeface="仿宋" panose="02010609060101010101" pitchFamily="49" charset="-122"/>
                <a:cs typeface="Times New Roman" panose="02020603050405020304" pitchFamily="18" charset="0"/>
              </a:rPr>
              <a:t>2018</a:t>
            </a:r>
            <a:r>
              <a:rPr lang="zh-CN" altLang="en-US" sz="1600" dirty="0">
                <a:latin typeface="Times New Roman" panose="02020603050405020304" pitchFamily="18" charset="0"/>
                <a:ea typeface="仿宋" panose="02010609060101010101" pitchFamily="49" charset="-122"/>
                <a:cs typeface="Times New Roman" panose="02020603050405020304" pitchFamily="18" charset="0"/>
              </a:rPr>
              <a:t>年</a:t>
            </a:r>
            <a:r>
              <a:rPr lang="en-US" altLang="zh-CN" sz="1600" dirty="0">
                <a:latin typeface="Times New Roman" panose="02020603050405020304" pitchFamily="18" charset="0"/>
                <a:ea typeface="仿宋" panose="02010609060101010101" pitchFamily="49" charset="-122"/>
                <a:cs typeface="Times New Roman" panose="02020603050405020304" pitchFamily="18" charset="0"/>
              </a:rPr>
              <a:t>9</a:t>
            </a:r>
            <a:r>
              <a:rPr lang="zh-CN" altLang="en-US" sz="1600" dirty="0">
                <a:latin typeface="Times New Roman" panose="02020603050405020304" pitchFamily="18" charset="0"/>
                <a:ea typeface="仿宋" panose="02010609060101010101" pitchFamily="49" charset="-122"/>
                <a:cs typeface="Times New Roman" panose="02020603050405020304" pitchFamily="18" charset="0"/>
              </a:rPr>
              <a:t>月从</a:t>
            </a:r>
            <a:r>
              <a:rPr lang="en-US" altLang="zh-CN" sz="1600" dirty="0">
                <a:latin typeface="Times New Roman" panose="02020603050405020304" pitchFamily="18" charset="0"/>
                <a:ea typeface="仿宋" panose="02010609060101010101" pitchFamily="49" charset="-122"/>
                <a:cs typeface="Times New Roman" panose="02020603050405020304" pitchFamily="18" charset="0"/>
              </a:rPr>
              <a:t>eHealth Africa</a:t>
            </a:r>
            <a:r>
              <a:rPr lang="zh-CN" altLang="en-US" sz="1600" dirty="0">
                <a:latin typeface="Times New Roman" panose="02020603050405020304" pitchFamily="18" charset="0"/>
                <a:ea typeface="仿宋" panose="02010609060101010101" pitchFamily="49" charset="-122"/>
                <a:cs typeface="Times New Roman" panose="02020603050405020304" pitchFamily="18" charset="0"/>
              </a:rPr>
              <a:t>获得。</a:t>
            </a:r>
            <a:endParaRPr lang="en-US" altLang="zh-CN" sz="1600" dirty="0">
              <a:latin typeface="Times New Roman" panose="02020603050405020304" pitchFamily="18" charset="0"/>
              <a:ea typeface="仿宋" panose="02010609060101010101" pitchFamily="49" charset="-122"/>
              <a:cs typeface="Times New Roman" panose="02020603050405020304" pitchFamily="18" charset="0"/>
            </a:endParaRPr>
          </a:p>
          <a:p>
            <a:pPr marL="0" indent="457200">
              <a:lnSpc>
                <a:spcPct val="150000"/>
              </a:lnSpc>
              <a:buNone/>
            </a:pPr>
            <a:r>
              <a:rPr lang="zh-CN" altLang="en-US" sz="1600" dirty="0">
                <a:latin typeface="Times New Roman" panose="02020603050405020304" pitchFamily="18" charset="0"/>
                <a:ea typeface="仿宋" panose="02010609060101010101" pitchFamily="49" charset="-122"/>
                <a:cs typeface="Times New Roman" panose="02020603050405020304" pitchFamily="18" charset="0"/>
              </a:rPr>
              <a:t>地区是被认为具有相似人口特征的州的群体。每个地区至少包含一个州的微型人口普查数据。行政单元是分层嵌套的</a:t>
            </a:r>
            <a:r>
              <a:rPr lang="en-US" altLang="zh-CN" sz="1600" dirty="0">
                <a:latin typeface="Times New Roman" panose="02020603050405020304" pitchFamily="18" charset="0"/>
                <a:ea typeface="仿宋" panose="02010609060101010101" pitchFamily="49" charset="-122"/>
                <a:cs typeface="Times New Roman" panose="02020603050405020304" pitchFamily="18" charset="0"/>
              </a:rPr>
              <a:t>(</a:t>
            </a:r>
            <a:r>
              <a:rPr lang="zh-CN" altLang="en-US" sz="1600" dirty="0">
                <a:latin typeface="Times New Roman" panose="02020603050405020304" pitchFamily="18" charset="0"/>
                <a:ea typeface="仿宋" panose="02010609060101010101" pitchFamily="49" charset="-122"/>
                <a:cs typeface="Times New Roman" panose="02020603050405020304" pitchFamily="18" charset="0"/>
              </a:rPr>
              <a:t>例如，每个州在单个地区内，每个地方政府区域在单个州内</a:t>
            </a:r>
            <a:r>
              <a:rPr lang="en-US" altLang="zh-CN" sz="1600" dirty="0">
                <a:latin typeface="Times New Roman" panose="02020603050405020304" pitchFamily="18" charset="0"/>
                <a:ea typeface="仿宋" panose="02010609060101010101" pitchFamily="49" charset="-122"/>
                <a:cs typeface="Times New Roman" panose="02020603050405020304" pitchFamily="18" charset="0"/>
              </a:rPr>
              <a:t>)</a:t>
            </a:r>
            <a:r>
              <a:rPr lang="zh-CN" altLang="en-US" sz="1600" dirty="0">
                <a:latin typeface="Times New Roman" panose="02020603050405020304" pitchFamily="18" charset="0"/>
                <a:ea typeface="仿宋" panose="02010609060101010101" pitchFamily="49" charset="-122"/>
                <a:cs typeface="Times New Roman" panose="02020603050405020304" pitchFamily="18" charset="0"/>
              </a:rPr>
              <a:t>。</a:t>
            </a:r>
            <a:endParaRPr lang="en-US" altLang="zh-CN" sz="1600" dirty="0">
              <a:latin typeface="Times New Roman" panose="02020603050405020304" pitchFamily="18" charset="0"/>
              <a:ea typeface="仿宋" panose="02010609060101010101" pitchFamily="49" charset="-122"/>
              <a:cs typeface="Times New Roman" panose="02020603050405020304" pitchFamily="18" charset="0"/>
            </a:endParaRPr>
          </a:p>
          <a:p>
            <a:pPr marL="0" indent="457200">
              <a:lnSpc>
                <a:spcPct val="150000"/>
              </a:lnSpc>
              <a:buNone/>
            </a:pPr>
            <a:r>
              <a:rPr lang="zh-CN" altLang="en-US" sz="1700" b="1" dirty="0">
                <a:latin typeface="Times New Roman" panose="02020603050405020304" pitchFamily="18" charset="0"/>
                <a:ea typeface="仿宋" panose="02010609060101010101" pitchFamily="49" charset="-122"/>
                <a:cs typeface="Times New Roman" panose="02020603050405020304" pitchFamily="18" charset="0"/>
              </a:rPr>
              <a:t>居住类型</a:t>
            </a:r>
            <a:r>
              <a:rPr lang="zh-CN" altLang="en-US" sz="1700" dirty="0">
                <a:latin typeface="Times New Roman" panose="02020603050405020304" pitchFamily="18" charset="0"/>
                <a:ea typeface="仿宋" panose="02010609060101010101" pitchFamily="49" charset="-122"/>
                <a:cs typeface="Times New Roman" panose="02020603050405020304" pitchFamily="18" charset="0"/>
              </a:rPr>
              <a:t>：</a:t>
            </a:r>
          </a:p>
          <a:p>
            <a:pPr marL="0" indent="457200">
              <a:lnSpc>
                <a:spcPct val="150000"/>
              </a:lnSpc>
              <a:buNone/>
            </a:pPr>
            <a:r>
              <a:rPr lang="zh-CN" altLang="en-US" sz="1600" dirty="0">
                <a:latin typeface="Times New Roman" panose="02020603050405020304" pitchFamily="18" charset="0"/>
                <a:ea typeface="仿宋" panose="02010609060101010101" pitchFamily="49" charset="-122"/>
                <a:cs typeface="Times New Roman" panose="02020603050405020304" pitchFamily="18" charset="0"/>
              </a:rPr>
              <a:t>利用高分辨率卫星图像的特征提取定义了居住区域和居住类型。图像包括</a:t>
            </a:r>
            <a:r>
              <a:rPr lang="en-US" altLang="zh-CN" sz="1600" dirty="0" err="1">
                <a:latin typeface="Times New Roman" panose="02020603050405020304" pitchFamily="18" charset="0"/>
                <a:ea typeface="仿宋" panose="02010609060101010101" pitchFamily="49" charset="-122"/>
                <a:cs typeface="Times New Roman" panose="02020603050405020304" pitchFamily="18" charset="0"/>
              </a:rPr>
              <a:t>WorldView</a:t>
            </a:r>
            <a:r>
              <a:rPr lang="en-US" altLang="zh-CN" sz="1600" dirty="0">
                <a:latin typeface="Times New Roman" panose="02020603050405020304" pitchFamily="18" charset="0"/>
                <a:ea typeface="仿宋" panose="02010609060101010101" pitchFamily="49" charset="-122"/>
                <a:cs typeface="Times New Roman" panose="02020603050405020304" pitchFamily="18" charset="0"/>
              </a:rPr>
              <a:t> 2</a:t>
            </a:r>
            <a:r>
              <a:rPr lang="zh-CN" altLang="en-US" sz="1600" dirty="0">
                <a:latin typeface="Times New Roman" panose="02020603050405020304" pitchFamily="18" charset="0"/>
                <a:ea typeface="仿宋" panose="02010609060101010101" pitchFamily="49" charset="-122"/>
                <a:cs typeface="Times New Roman" panose="02020603050405020304" pitchFamily="18" charset="0"/>
              </a:rPr>
              <a:t>和</a:t>
            </a:r>
            <a:r>
              <a:rPr lang="en-US" altLang="zh-CN" sz="1600" dirty="0">
                <a:latin typeface="Times New Roman" panose="02020603050405020304" pitchFamily="18" charset="0"/>
                <a:ea typeface="仿宋" panose="02010609060101010101" pitchFamily="49" charset="-122"/>
                <a:cs typeface="Times New Roman" panose="02020603050405020304" pitchFamily="18" charset="0"/>
              </a:rPr>
              <a:t>Pl </a:t>
            </a:r>
            <a:r>
              <a:rPr lang="en-US" altLang="zh-CN" sz="1600" dirty="0" err="1">
                <a:latin typeface="Times New Roman" panose="02020603050405020304" pitchFamily="18" charset="0"/>
                <a:ea typeface="仿宋" panose="02010609060101010101" pitchFamily="49" charset="-122"/>
                <a:cs typeface="Times New Roman" panose="02020603050405020304" pitchFamily="18" charset="0"/>
              </a:rPr>
              <a:t>éiades</a:t>
            </a:r>
            <a:r>
              <a:rPr lang="en-US" altLang="zh-CN" sz="1600" dirty="0">
                <a:latin typeface="Times New Roman" panose="02020603050405020304" pitchFamily="18" charset="0"/>
                <a:ea typeface="仿宋" panose="02010609060101010101" pitchFamily="49" charset="-122"/>
                <a:cs typeface="Times New Roman" panose="02020603050405020304" pitchFamily="18" charset="0"/>
              </a:rPr>
              <a:t> 1A</a:t>
            </a:r>
            <a:r>
              <a:rPr lang="zh-CN" altLang="en-US" sz="1600" dirty="0">
                <a:latin typeface="Times New Roman" panose="02020603050405020304" pitchFamily="18" charset="0"/>
                <a:ea typeface="仿宋" panose="02010609060101010101" pitchFamily="49" charset="-122"/>
                <a:cs typeface="Times New Roman" panose="02020603050405020304" pitchFamily="18" charset="0"/>
              </a:rPr>
              <a:t>和</a:t>
            </a:r>
            <a:r>
              <a:rPr lang="en-US" altLang="zh-CN" sz="1600" dirty="0">
                <a:latin typeface="Times New Roman" panose="02020603050405020304" pitchFamily="18" charset="0"/>
                <a:ea typeface="仿宋" panose="02010609060101010101" pitchFamily="49" charset="-122"/>
                <a:cs typeface="Times New Roman" panose="02020603050405020304" pitchFamily="18" charset="0"/>
              </a:rPr>
              <a:t>1B</a:t>
            </a:r>
            <a:r>
              <a:rPr lang="zh-CN" altLang="en-US" sz="1600" dirty="0">
                <a:latin typeface="Times New Roman" panose="02020603050405020304" pitchFamily="18" charset="0"/>
                <a:ea typeface="仿宋" panose="02010609060101010101" pitchFamily="49" charset="-122"/>
                <a:cs typeface="Times New Roman" panose="02020603050405020304" pitchFamily="18" charset="0"/>
              </a:rPr>
              <a:t>图像，在</a:t>
            </a:r>
            <a:r>
              <a:rPr lang="en-US" altLang="zh-CN" sz="1600" dirty="0">
                <a:latin typeface="Times New Roman" panose="02020603050405020304" pitchFamily="18" charset="0"/>
                <a:ea typeface="仿宋" panose="02010609060101010101" pitchFamily="49" charset="-122"/>
                <a:cs typeface="Times New Roman" panose="02020603050405020304" pitchFamily="18" charset="0"/>
              </a:rPr>
              <a:t>0.5</a:t>
            </a:r>
            <a:r>
              <a:rPr lang="zh-CN" altLang="en-US" sz="1600" dirty="0">
                <a:latin typeface="Times New Roman" panose="02020603050405020304" pitchFamily="18" charset="0"/>
                <a:ea typeface="仿宋" panose="02010609060101010101" pitchFamily="49" charset="-122"/>
                <a:cs typeface="Times New Roman" panose="02020603050405020304" pitchFamily="18" charset="0"/>
              </a:rPr>
              <a:t>米的空间分辨率上进行平移锐化。在重叠区域，根据数据和云量选取最优图像。在大约</a:t>
            </a:r>
            <a:r>
              <a:rPr lang="en-US" altLang="zh-CN" sz="1600" dirty="0">
                <a:latin typeface="Times New Roman" panose="02020603050405020304" pitchFamily="18" charset="0"/>
                <a:ea typeface="仿宋" panose="02010609060101010101" pitchFamily="49" charset="-122"/>
                <a:cs typeface="Times New Roman" panose="02020603050405020304" pitchFamily="18" charset="0"/>
              </a:rPr>
              <a:t>90%</a:t>
            </a:r>
            <a:r>
              <a:rPr lang="zh-CN" altLang="en-US" sz="1600" dirty="0">
                <a:latin typeface="Times New Roman" panose="02020603050405020304" pitchFamily="18" charset="0"/>
                <a:ea typeface="仿宋" panose="02010609060101010101" pitchFamily="49" charset="-122"/>
                <a:cs typeface="Times New Roman" panose="02020603050405020304" pitchFamily="18" charset="0"/>
              </a:rPr>
              <a:t>的项目区，图像日期为</a:t>
            </a:r>
            <a:r>
              <a:rPr lang="en-US" altLang="zh-CN" sz="1600" dirty="0">
                <a:latin typeface="Times New Roman" panose="02020603050405020304" pitchFamily="18" charset="0"/>
                <a:ea typeface="仿宋" panose="02010609060101010101" pitchFamily="49" charset="-122"/>
                <a:cs typeface="Times New Roman" panose="02020603050405020304" pitchFamily="18" charset="0"/>
              </a:rPr>
              <a:t>2013</a:t>
            </a:r>
            <a:r>
              <a:rPr lang="zh-CN" altLang="en-US" sz="1600" dirty="0">
                <a:latin typeface="Times New Roman" panose="02020603050405020304" pitchFamily="18" charset="0"/>
                <a:ea typeface="仿宋" panose="02010609060101010101" pitchFamily="49" charset="-122"/>
                <a:cs typeface="Times New Roman" panose="02020603050405020304" pitchFamily="18" charset="0"/>
              </a:rPr>
              <a:t>年或</a:t>
            </a:r>
            <a:r>
              <a:rPr lang="en-US" altLang="zh-CN" sz="1600" dirty="0">
                <a:latin typeface="Times New Roman" panose="02020603050405020304" pitchFamily="18" charset="0"/>
                <a:ea typeface="仿宋" panose="02010609060101010101" pitchFamily="49" charset="-122"/>
                <a:cs typeface="Times New Roman" panose="02020603050405020304" pitchFamily="18" charset="0"/>
              </a:rPr>
              <a:t>2014</a:t>
            </a:r>
            <a:r>
              <a:rPr lang="zh-CN" altLang="en-US" sz="1600" dirty="0">
                <a:latin typeface="Times New Roman" panose="02020603050405020304" pitchFamily="18" charset="0"/>
                <a:ea typeface="仿宋" panose="02010609060101010101" pitchFamily="49" charset="-122"/>
                <a:cs typeface="Times New Roman" panose="02020603050405020304" pitchFamily="18" charset="0"/>
              </a:rPr>
              <a:t>年。于云层覆盖，其余地区的图像来自</a:t>
            </a:r>
            <a:r>
              <a:rPr lang="en-US" altLang="zh-CN" sz="1600" dirty="0">
                <a:latin typeface="Times New Roman" panose="02020603050405020304" pitchFamily="18" charset="0"/>
                <a:ea typeface="仿宋" panose="02010609060101010101" pitchFamily="49" charset="-122"/>
                <a:cs typeface="Times New Roman" panose="02020603050405020304" pitchFamily="18" charset="0"/>
              </a:rPr>
              <a:t>2010</a:t>
            </a:r>
            <a:r>
              <a:rPr lang="zh-CN" altLang="en-US" sz="1600" dirty="0">
                <a:latin typeface="Times New Roman" panose="02020603050405020304" pitchFamily="18" charset="0"/>
                <a:ea typeface="仿宋" panose="02010609060101010101" pitchFamily="49" charset="-122"/>
                <a:cs typeface="Times New Roman" panose="02020603050405020304" pitchFamily="18" charset="0"/>
              </a:rPr>
              <a:t>年至</a:t>
            </a:r>
            <a:r>
              <a:rPr lang="en-US" altLang="zh-CN" sz="1600" dirty="0">
                <a:latin typeface="Times New Roman" panose="02020603050405020304" pitchFamily="18" charset="0"/>
                <a:ea typeface="仿宋" panose="02010609060101010101" pitchFamily="49" charset="-122"/>
                <a:cs typeface="Times New Roman" panose="02020603050405020304" pitchFamily="18" charset="0"/>
              </a:rPr>
              <a:t>2012</a:t>
            </a:r>
            <a:r>
              <a:rPr lang="zh-CN" altLang="en-US" sz="1600" dirty="0">
                <a:latin typeface="Times New Roman" panose="02020603050405020304" pitchFamily="18" charset="0"/>
                <a:ea typeface="仿宋" panose="02010609060101010101" pitchFamily="49" charset="-122"/>
                <a:cs typeface="Times New Roman" panose="02020603050405020304" pitchFamily="18" charset="0"/>
              </a:rPr>
              <a:t>年期间。</a:t>
            </a:r>
            <a:endParaRPr lang="en-US" altLang="zh-CN" sz="1600" dirty="0">
              <a:latin typeface="Times New Roman" panose="02020603050405020304" pitchFamily="18" charset="0"/>
              <a:ea typeface="仿宋"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427655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C0B520F-7D10-4DB2-A5EA-AB1FB9FE903A}"/>
              </a:ext>
            </a:extLst>
          </p:cNvPr>
          <p:cNvSpPr>
            <a:spLocks noGrp="1"/>
          </p:cNvSpPr>
          <p:nvPr>
            <p:ph type="title"/>
          </p:nvPr>
        </p:nvSpPr>
        <p:spPr/>
        <p:txBody>
          <a:bodyPr/>
          <a:lstStyle/>
          <a:p>
            <a:r>
              <a:rPr lang="zh-CN" altLang="en-US" sz="3600" dirty="0">
                <a:latin typeface="仿宋" panose="02010609060101010101" pitchFamily="49" charset="-122"/>
                <a:ea typeface="仿宋" panose="02010609060101010101" pitchFamily="49" charset="-122"/>
              </a:rPr>
              <a:t>划分居住类型</a:t>
            </a:r>
          </a:p>
        </p:txBody>
      </p:sp>
      <p:sp>
        <p:nvSpPr>
          <p:cNvPr id="3" name="内容占位符 2">
            <a:extLst>
              <a:ext uri="{FF2B5EF4-FFF2-40B4-BE49-F238E27FC236}">
                <a16:creationId xmlns:a16="http://schemas.microsoft.com/office/drawing/2014/main" id="{2FD041D7-7DA9-4640-BF6D-6F30FA7AA619}"/>
              </a:ext>
            </a:extLst>
          </p:cNvPr>
          <p:cNvSpPr>
            <a:spLocks noGrp="1"/>
          </p:cNvSpPr>
          <p:nvPr>
            <p:ph idx="1"/>
          </p:nvPr>
        </p:nvSpPr>
        <p:spPr>
          <a:xfrm>
            <a:off x="628650" y="1895367"/>
            <a:ext cx="7886700" cy="4351338"/>
          </a:xfrm>
        </p:spPr>
        <p:txBody>
          <a:bodyPr>
            <a:normAutofit/>
          </a:bodyPr>
          <a:lstStyle/>
          <a:p>
            <a:pPr marL="0" indent="457200">
              <a:lnSpc>
                <a:spcPct val="150000"/>
              </a:lnSpc>
              <a:buNone/>
            </a:pPr>
            <a:r>
              <a:rPr lang="zh-CN" altLang="en-US" sz="1700" dirty="0">
                <a:latin typeface="Times New Roman" panose="02020603050405020304" pitchFamily="18" charset="0"/>
                <a:ea typeface="仿宋" panose="02010609060101010101" pitchFamily="49" charset="-122"/>
                <a:cs typeface="Times New Roman" panose="02020603050405020304" pitchFamily="18" charset="0"/>
              </a:rPr>
              <a:t>首先生成了一个人类居住区二值图（已开发区域和未开发区域），然后是一个更细化的分类，包括</a:t>
            </a:r>
            <a:r>
              <a:rPr lang="en-US" altLang="zh-CN" sz="1700" dirty="0">
                <a:latin typeface="Times New Roman" panose="02020603050405020304" pitchFamily="18" charset="0"/>
                <a:ea typeface="仿宋" panose="02010609060101010101" pitchFamily="49" charset="-122"/>
                <a:cs typeface="Times New Roman" panose="02020603050405020304" pitchFamily="18" charset="0"/>
              </a:rPr>
              <a:t>5</a:t>
            </a:r>
            <a:r>
              <a:rPr lang="zh-CN" altLang="en-US" sz="1700" dirty="0">
                <a:latin typeface="Times New Roman" panose="02020603050405020304" pitchFamily="18" charset="0"/>
                <a:ea typeface="仿宋" panose="02010609060101010101" pitchFamily="49" charset="-122"/>
                <a:cs typeface="Times New Roman" panose="02020603050405020304" pitchFamily="18" charset="0"/>
              </a:rPr>
              <a:t>个居住类型（</a:t>
            </a:r>
            <a:r>
              <a:rPr lang="en-US" altLang="zh-CN" sz="1700" dirty="0">
                <a:latin typeface="Times New Roman" panose="02020603050405020304" pitchFamily="18" charset="0"/>
                <a:ea typeface="仿宋" panose="02010609060101010101" pitchFamily="49" charset="-122"/>
                <a:cs typeface="Times New Roman" panose="02020603050405020304" pitchFamily="18" charset="0"/>
              </a:rPr>
              <a:t>4</a:t>
            </a:r>
            <a:r>
              <a:rPr lang="zh-CN" altLang="en-US" sz="1700" dirty="0">
                <a:latin typeface="Times New Roman" panose="02020603050405020304" pitchFamily="18" charset="0"/>
                <a:ea typeface="仿宋" panose="02010609060101010101" pitchFamily="49" charset="-122"/>
                <a:cs typeface="Times New Roman" panose="02020603050405020304" pitchFamily="18" charset="0"/>
              </a:rPr>
              <a:t>个城市居住类型和</a:t>
            </a:r>
            <a:r>
              <a:rPr lang="en-US" altLang="zh-CN" sz="1700" dirty="0">
                <a:latin typeface="Times New Roman" panose="02020603050405020304" pitchFamily="18" charset="0"/>
                <a:ea typeface="仿宋" panose="02010609060101010101" pitchFamily="49" charset="-122"/>
                <a:cs typeface="Times New Roman" panose="02020603050405020304" pitchFamily="18" charset="0"/>
              </a:rPr>
              <a:t>1</a:t>
            </a:r>
            <a:r>
              <a:rPr lang="zh-CN" altLang="en-US" sz="1700" dirty="0">
                <a:latin typeface="Times New Roman" panose="02020603050405020304" pitchFamily="18" charset="0"/>
                <a:ea typeface="仿宋" panose="02010609060101010101" pitchFamily="49" charset="-122"/>
                <a:cs typeface="Times New Roman" panose="02020603050405020304" pitchFamily="18" charset="0"/>
              </a:rPr>
              <a:t>个乡村居住类型）和</a:t>
            </a:r>
            <a:r>
              <a:rPr lang="en-US" altLang="zh-CN" sz="1700" dirty="0">
                <a:latin typeface="Times New Roman" panose="02020603050405020304" pitchFamily="18" charset="0"/>
                <a:ea typeface="仿宋" panose="02010609060101010101" pitchFamily="49" charset="-122"/>
                <a:cs typeface="Times New Roman" panose="02020603050405020304" pitchFamily="18" charset="0"/>
              </a:rPr>
              <a:t>1</a:t>
            </a:r>
            <a:r>
              <a:rPr lang="zh-CN" altLang="en-US" sz="1700" dirty="0">
                <a:latin typeface="Times New Roman" panose="02020603050405020304" pitchFamily="18" charset="0"/>
                <a:ea typeface="仿宋" panose="02010609060101010101" pitchFamily="49" charset="-122"/>
                <a:cs typeface="Times New Roman" panose="02020603050405020304" pitchFamily="18" charset="0"/>
              </a:rPr>
              <a:t>个非居住类型。</a:t>
            </a:r>
            <a:endParaRPr lang="en-US" altLang="zh-CN" sz="1700" dirty="0">
              <a:latin typeface="Times New Roman" panose="02020603050405020304" pitchFamily="18" charset="0"/>
              <a:ea typeface="仿宋" panose="02010609060101010101" pitchFamily="49" charset="-122"/>
              <a:cs typeface="Times New Roman" panose="02020603050405020304" pitchFamily="18" charset="0"/>
            </a:endParaRPr>
          </a:p>
          <a:p>
            <a:pPr marL="0" indent="457200">
              <a:lnSpc>
                <a:spcPct val="150000"/>
              </a:lnSpc>
              <a:buNone/>
            </a:pPr>
            <a:r>
              <a:rPr lang="zh-CN" altLang="en-US" sz="1700" dirty="0">
                <a:latin typeface="Times New Roman" panose="02020603050405020304" pitchFamily="18" charset="0"/>
                <a:ea typeface="仿宋" panose="02010609060101010101" pitchFamily="49" charset="-122"/>
                <a:cs typeface="Times New Roman" panose="02020603050405020304" pitchFamily="18" charset="0"/>
              </a:rPr>
              <a:t>居住类型的分类是通过结合监督图像分割、人工校正误差和非住宅用地识别来完成的，所有这些都在多边形“块”拓扑集的框架内。这些块是从</a:t>
            </a:r>
            <a:r>
              <a:rPr lang="en-US" altLang="zh-CN" sz="1700" dirty="0">
                <a:latin typeface="Times New Roman" panose="02020603050405020304" pitchFamily="18" charset="0"/>
                <a:ea typeface="仿宋" panose="02010609060101010101" pitchFamily="49" charset="-122"/>
                <a:cs typeface="Times New Roman" panose="02020603050405020304" pitchFamily="18" charset="0"/>
              </a:rPr>
              <a:t>OpenStreetMap</a:t>
            </a:r>
            <a:r>
              <a:rPr lang="zh-CN" altLang="en-US" sz="1700" dirty="0">
                <a:latin typeface="Times New Roman" panose="02020603050405020304" pitchFamily="18" charset="0"/>
                <a:ea typeface="仿宋" panose="02010609060101010101" pitchFamily="49" charset="-122"/>
                <a:cs typeface="Times New Roman" panose="02020603050405020304" pitchFamily="18" charset="0"/>
              </a:rPr>
              <a:t>数据中选择的线特征构建的，包括道路和水文特征。这些街区提供了一个有用的初步结构，因为不同住宅类型</a:t>
            </a:r>
            <a:r>
              <a:rPr lang="en-US" altLang="zh-CN" sz="1700" dirty="0">
                <a:latin typeface="Times New Roman" panose="02020603050405020304" pitchFamily="18" charset="0"/>
                <a:ea typeface="仿宋" panose="02010609060101010101" pitchFamily="49" charset="-122"/>
                <a:cs typeface="Times New Roman" panose="02020603050405020304" pitchFamily="18" charset="0"/>
              </a:rPr>
              <a:t>(</a:t>
            </a:r>
            <a:r>
              <a:rPr lang="zh-CN" altLang="en-US" sz="1700" dirty="0">
                <a:latin typeface="Times New Roman" panose="02020603050405020304" pitchFamily="18" charset="0"/>
                <a:ea typeface="仿宋" panose="02010609060101010101" pitchFamily="49" charset="-122"/>
                <a:cs typeface="Times New Roman" panose="02020603050405020304" pitchFamily="18" charset="0"/>
              </a:rPr>
              <a:t>以及住宅和非住宅土地用途</a:t>
            </a:r>
            <a:r>
              <a:rPr lang="en-US" altLang="zh-CN" sz="1700" dirty="0">
                <a:latin typeface="Times New Roman" panose="02020603050405020304" pitchFamily="18" charset="0"/>
                <a:ea typeface="仿宋" panose="02010609060101010101" pitchFamily="49" charset="-122"/>
                <a:cs typeface="Times New Roman" panose="02020603050405020304" pitchFamily="18" charset="0"/>
              </a:rPr>
              <a:t>)</a:t>
            </a:r>
            <a:r>
              <a:rPr lang="zh-CN" altLang="en-US" sz="1700" dirty="0">
                <a:latin typeface="Times New Roman" panose="02020603050405020304" pitchFamily="18" charset="0"/>
                <a:ea typeface="仿宋" panose="02010609060101010101" pitchFamily="49" charset="-122"/>
                <a:cs typeface="Times New Roman" panose="02020603050405020304" pitchFamily="18" charset="0"/>
              </a:rPr>
              <a:t>之间的界限通常遵循自然或基础设施特征</a:t>
            </a:r>
            <a:r>
              <a:rPr lang="en-US" altLang="zh-CN" sz="1700" dirty="0">
                <a:latin typeface="Times New Roman" panose="02020603050405020304" pitchFamily="18" charset="0"/>
                <a:ea typeface="仿宋" panose="02010609060101010101" pitchFamily="49" charset="-122"/>
                <a:cs typeface="Times New Roman" panose="02020603050405020304" pitchFamily="18" charset="0"/>
              </a:rPr>
              <a:t>(</a:t>
            </a:r>
            <a:r>
              <a:rPr lang="zh-CN" altLang="en-US" sz="1700" dirty="0">
                <a:latin typeface="Times New Roman" panose="02020603050405020304" pitchFamily="18" charset="0"/>
                <a:ea typeface="仿宋" panose="02010609060101010101" pitchFamily="49" charset="-122"/>
                <a:cs typeface="Times New Roman" panose="02020603050405020304" pitchFamily="18" charset="0"/>
              </a:rPr>
              <a:t>例如河流或道路</a:t>
            </a:r>
            <a:r>
              <a:rPr lang="en-US" altLang="zh-CN" sz="1700" dirty="0">
                <a:latin typeface="Times New Roman" panose="02020603050405020304" pitchFamily="18" charset="0"/>
                <a:ea typeface="仿宋" panose="02010609060101010101" pitchFamily="49" charset="-122"/>
                <a:cs typeface="Times New Roman" panose="02020603050405020304" pitchFamily="18" charset="0"/>
              </a:rPr>
              <a:t>)</a:t>
            </a:r>
            <a:r>
              <a:rPr lang="zh-CN" altLang="en-US" sz="1700" dirty="0">
                <a:latin typeface="Times New Roman" panose="02020603050405020304" pitchFamily="18" charset="0"/>
                <a:ea typeface="仿宋" panose="02010609060101010101" pitchFamily="49" charset="-122"/>
                <a:cs typeface="Times New Roman" panose="02020603050405020304" pitchFamily="18" charset="0"/>
              </a:rPr>
              <a:t>。</a:t>
            </a:r>
          </a:p>
          <a:p>
            <a:pPr marL="0" indent="457200">
              <a:lnSpc>
                <a:spcPct val="150000"/>
              </a:lnSpc>
              <a:buNone/>
            </a:pPr>
            <a:endParaRPr lang="zh-CN" altLang="en-US" sz="1700" dirty="0">
              <a:latin typeface="Times New Roman" panose="02020603050405020304" pitchFamily="18" charset="0"/>
              <a:ea typeface="仿宋"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06078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D535FFD1-B14E-4C10-9FD6-65DD4CB5D3B5}"/>
              </a:ext>
            </a:extLst>
          </p:cNvPr>
          <p:cNvPicPr>
            <a:picLocks noChangeAspect="1"/>
          </p:cNvPicPr>
          <p:nvPr/>
        </p:nvPicPr>
        <p:blipFill>
          <a:blip r:embed="rId2"/>
          <a:stretch>
            <a:fillRect/>
          </a:stretch>
        </p:blipFill>
        <p:spPr>
          <a:xfrm>
            <a:off x="1828686" y="785502"/>
            <a:ext cx="5486627" cy="5400000"/>
          </a:xfrm>
          <a:prstGeom prst="rect">
            <a:avLst/>
          </a:prstGeom>
        </p:spPr>
      </p:pic>
    </p:spTree>
    <p:extLst>
      <p:ext uri="{BB962C8B-B14F-4D97-AF65-F5344CB8AC3E}">
        <p14:creationId xmlns:p14="http://schemas.microsoft.com/office/powerpoint/2010/main" val="300716893"/>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1010</TotalTime>
  <Words>2800</Words>
  <Application>Microsoft Office PowerPoint</Application>
  <PresentationFormat>全屏显示(4:3)</PresentationFormat>
  <Paragraphs>77</Paragraphs>
  <Slides>23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仿宋</vt:lpstr>
      <vt:lpstr>Arial</vt:lpstr>
      <vt:lpstr>Calibri</vt:lpstr>
      <vt:lpstr>Calibri Light</vt:lpstr>
      <vt:lpstr>Cambria Math</vt:lpstr>
      <vt:lpstr>Times New Roman</vt:lpstr>
      <vt:lpstr>Wingdings</vt:lpstr>
      <vt:lpstr>Office 主题​​</vt:lpstr>
      <vt:lpstr>层次贝叶斯框架下基于稀疏调查数据的全国人口估计</vt:lpstr>
      <vt:lpstr>研究背景</vt:lpstr>
      <vt:lpstr>相关研究</vt:lpstr>
      <vt:lpstr>PowerPoint 演示文稿</vt:lpstr>
      <vt:lpstr>贝叶斯框架</vt:lpstr>
      <vt:lpstr>微普查数据</vt:lpstr>
      <vt:lpstr>行政边界和居住类型</vt:lpstr>
      <vt:lpstr>划分居住类型</vt:lpstr>
      <vt:lpstr>PowerPoint 演示文稿</vt:lpstr>
      <vt:lpstr>PowerPoint 演示文稿</vt:lpstr>
      <vt:lpstr>地理空间协变量</vt:lpstr>
      <vt:lpstr>PowerPoint 演示文稿</vt:lpstr>
      <vt:lpstr>PowerPoint 演示文稿</vt:lpstr>
      <vt:lpstr>层次贝叶斯模型</vt:lpstr>
      <vt:lpstr>PowerPoint 演示文稿</vt:lpstr>
      <vt:lpstr>PowerPoint 演示文稿</vt:lpstr>
      <vt:lpstr>模型估计结果</vt:lpstr>
      <vt:lpstr>地理空间协变量的效应</vt:lpstr>
      <vt:lpstr>居住类型对人口密度的影响</vt:lpstr>
      <vt:lpstr>模型诊断</vt:lpstr>
      <vt:lpstr>PowerPoint 演示文稿</vt:lpstr>
      <vt:lpstr>残差分析</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层次贝叶斯框架下基于稀疏调查数据的全国人口估计</dc:title>
  <dc:creator>Sun yuhao</dc:creator>
  <cp:lastModifiedBy>Sun yuhao</cp:lastModifiedBy>
  <cp:revision>9</cp:revision>
  <dcterms:created xsi:type="dcterms:W3CDTF">2021-12-17T06:44:47Z</dcterms:created>
  <dcterms:modified xsi:type="dcterms:W3CDTF">2021-12-22T05:21:41Z</dcterms:modified>
</cp:coreProperties>
</file>