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59002-CA88-4FE6-9346-18E872B736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E84BE-E606-4869-BBCB-351FADD21D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044D-515A-4520-B29B-DBBCAAA03622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8491"/>
            <a:ext cx="4973637" cy="811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D14B-CEE5-4C60-BEBC-3ADA85B91A27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9ED-09C9-446C-BE9C-A2509AA96CED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0274-7174-43B1-B3A7-31B62F13384E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138E-31E2-47DB-89E8-0A04496E2DD8}" type="datetime12">
              <a:rPr lang="zh-CN" altLang="en-US" smtClean="0"/>
              <a:t>上午11时23分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805A-D1E3-4632-9AA4-DFFAC08DE050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357-6B36-422E-A10E-D774452385BA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9416" y="4370820"/>
            <a:ext cx="3248025" cy="1260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 smtClean="0"/>
              <a:t>作者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单位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54B1-D197-46B3-B49B-EB61328E1D57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90587" y="5292725"/>
            <a:ext cx="2638425" cy="823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 smtClean="0"/>
              <a:t>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759-442F-4A30-8565-1DFE0CB5EDB4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9BC6-6A8D-41AA-B457-D5C19FBFB23A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6FA5-7E0F-49C1-B958-80B1DB667BEF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999F-CC77-47E2-853C-C1182019BE62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4D1D-5C12-4F6E-ADF6-6D8FBBE4F0D1}" type="datetime12">
              <a:rPr lang="zh-CN" altLang="en-US" smtClean="0"/>
              <a:t>上午11时23分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6220" y="6291942"/>
            <a:ext cx="12185780" cy="572277"/>
            <a:chOff x="0" y="-10708"/>
            <a:chExt cx="12185780" cy="572277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0" y="-4487"/>
              <a:ext cx="6089780" cy="5598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6089780" y="-10708"/>
              <a:ext cx="6096000" cy="572277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4319" y="715362"/>
            <a:ext cx="9062190" cy="737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242BA05-AB7A-49DC-AAC8-7B51FEA80801}" type="datetime12">
              <a:rPr lang="zh-CN" altLang="en-US" smtClean="0"/>
              <a:t>上午11时23分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D7AAA66-E6EB-43DA-9057-902BA6A932A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610" y="-4487"/>
            <a:ext cx="608978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083560" y="1123"/>
            <a:ext cx="60960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6220" y="6176963"/>
            <a:ext cx="12185780" cy="93314"/>
            <a:chOff x="-6220" y="6101000"/>
            <a:chExt cx="12185780" cy="169277"/>
          </a:xfrm>
        </p:grpSpPr>
        <p:sp>
          <p:nvSpPr>
            <p:cNvPr id="14" name="文本框 13"/>
            <p:cNvSpPr txBox="1"/>
            <p:nvPr userDrawn="1"/>
          </p:nvSpPr>
          <p:spPr>
            <a:xfrm>
              <a:off x="-6220" y="6110143"/>
              <a:ext cx="6089780" cy="1538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zh-CN" altLang="en-US" sz="400" dirty="0"/>
            </a:p>
          </p:txBody>
        </p:sp>
        <p:sp>
          <p:nvSpPr>
            <p:cNvPr id="15" name="文本框 14"/>
            <p:cNvSpPr txBox="1"/>
            <p:nvPr userDrawn="1"/>
          </p:nvSpPr>
          <p:spPr>
            <a:xfrm>
              <a:off x="6083560" y="6101000"/>
              <a:ext cx="6096000" cy="169277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endParaRPr lang="zh-CN" altLang="en-US" sz="500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76" y="44192"/>
            <a:ext cx="1750327" cy="4624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707" y="-476"/>
            <a:ext cx="576865" cy="57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127760" y="1122680"/>
            <a:ext cx="997204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Multibank holding company and bank stability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EB51-61F9-476F-8BA8-FB7AFDC7A1A3}" type="datetime1">
              <a:rPr lang="zh-CN" altLang="en-US" smtClean="0">
                <a:cs typeface="Times New Roman" panose="02020603050405020304" pitchFamily="18" charset="0"/>
              </a:rPr>
              <a:t>2021/9/29</a:t>
            </a:fld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Multibank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holding company and bank stability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占位符 11"/>
          <p:cNvSpPr txBox="1">
            <a:spLocks/>
          </p:cNvSpPr>
          <p:nvPr/>
        </p:nvSpPr>
        <p:spPr>
          <a:xfrm>
            <a:off x="1552142" y="3733499"/>
            <a:ext cx="9115853" cy="126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Radoslav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Raykov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Consuelo Silva-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471987" y="4828020"/>
            <a:ext cx="3248025" cy="12604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王莹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2020103672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6587" y="793742"/>
            <a:ext cx="11299190" cy="5052868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holding company(BHC)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shareholder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banks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Holding-company bank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holding company or affiliated with a holding company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of holding-company bank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973637" cy="81121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35F-201A-45FF-90A7-8B63E3EFD88F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Multibank </a:t>
            </a:r>
            <a:r>
              <a:rPr lang="en-US" altLang="zh-CN" dirty="0"/>
              <a:t>holding company and bank </a:t>
            </a:r>
            <a:r>
              <a:rPr lang="en-US" altLang="zh-CN" dirty="0" smtClean="0"/>
              <a:t>stability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0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6587" y="793742"/>
            <a:ext cx="11299190" cy="5052868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impacts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company affiliation 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performance: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Positive: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Holding-company banks can enjoy the support of their parent when overcoming adverse shocks via resource transfers etc.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Negative: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Holding-company banks can suffer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negative spillover effects from other banks in the holding when the latter become affected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973637" cy="81121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D8D4-7AC2-4549-B772-1004B0FBEE22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Multibank </a:t>
            </a:r>
            <a:r>
              <a:rPr lang="en-US" altLang="zh-CN" dirty="0"/>
              <a:t>holding company and bank </a:t>
            </a:r>
            <a:r>
              <a:rPr lang="en-US" altLang="zh-CN" dirty="0" smtClean="0"/>
              <a:t>stability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5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6587" y="793742"/>
            <a:ext cx="11299190" cy="5052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holding-company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and independent banks react to an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negative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 to net equity.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systemic and individual risk of banks respond to the shock?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holding company affiliation affects this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company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a role in shaping stability at holding-company banks?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effect may take place and examine how banks rebalance their portfolios once hit by the shock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973637" cy="81121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47C-5B53-41A8-A096-74FDB514D648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Multibank </a:t>
            </a:r>
            <a:r>
              <a:rPr lang="en-US" altLang="zh-CN" dirty="0"/>
              <a:t>holding company and bank </a:t>
            </a:r>
            <a:r>
              <a:rPr lang="en-US" altLang="zh-CN" dirty="0" smtClean="0"/>
              <a:t>stability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0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6586" y="516646"/>
            <a:ext cx="11812395" cy="606425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2005 hurricane season in US(Hurricanes Katrina, Rita and Wilma)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bank’s net equity by destroying the collateral on mortgage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stock return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data(2002Q1-2007Q4)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bank is as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had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to a treated country during 2002-2004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159 independent(38 treated and 121 non-treated) and 78 holding-company-owned banks(23 treated and 55 non-treated) </a:t>
            </a:r>
          </a:p>
          <a:p>
            <a:pPr lvl="1">
              <a:lnSpc>
                <a:spcPct val="100000"/>
              </a:lnSpc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973637" cy="81121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Data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BF48-8BE9-4279-8FB4-8D09AB5B4701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Multibank </a:t>
            </a:r>
            <a:r>
              <a:rPr lang="en-US" altLang="zh-CN" dirty="0"/>
              <a:t>holding company and bank </a:t>
            </a:r>
            <a:r>
              <a:rPr lang="en-US" altLang="zh-CN" dirty="0" smtClean="0"/>
              <a:t>stability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2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>
              <a:xfrm>
                <a:off x="435028" y="611662"/>
                <a:ext cx="11659990" cy="6052418"/>
              </a:xfrm>
            </p:spPr>
            <p:txBody>
              <a:bodyPr>
                <a:norm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Panel data model and DID approach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individual risk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systemic risk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𝑀𝐸𝑆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quarter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bank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𝑃𝑜𝑠𝑡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 in 2005Q3-2007Q4 and 0 in 2002Q1-2005Q2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𝐸𝑥𝑝𝑜𝑠𝑢𝑟𝑒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of mortgage lending during the pre-shock period in the treatment group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in the control group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𝐼𝑛𝑑𝑒𝑝𝑒𝑛𝑑𝑒𝑛𝑡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 for independent bank and 0 for holding-company bank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28" y="611662"/>
                <a:ext cx="11659990" cy="6052418"/>
              </a:xfrm>
              <a:blipFill>
                <a:blip r:embed="rId2"/>
                <a:stretch>
                  <a:fillRect l="-941" t="-1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4973637" cy="516654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strategy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B74D-257E-4BE8-8597-C77B6D2A2F15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Multibank </a:t>
            </a:r>
            <a:r>
              <a:rPr lang="en-US" altLang="zh-CN" dirty="0"/>
              <a:t>holding company and bank </a:t>
            </a:r>
            <a:r>
              <a:rPr lang="en-US" altLang="zh-CN" dirty="0" smtClean="0"/>
              <a:t>stability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13589" y="1254506"/>
                <a:ext cx="8080738" cy="1344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𝑃𝑜𝑠𝑡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𝑃𝑜𝑠𝑡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𝐸𝑥𝑝𝑜𝑠𝑢𝑟𝑒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𝑃𝑜𝑠𝑡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𝐼𝑛𝑑𝑒𝑝𝑒𝑛𝑑𝑒𝑛𝑡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𝑃𝑜𝑠𝑡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𝐸𝑥𝑝𝑜𝑠𝑢𝑟𝑒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𝐼𝑛𝑑𝑒𝑝𝑒𝑛𝑑𝑒𝑛𝑡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89" y="1254506"/>
                <a:ext cx="8080738" cy="1344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1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35028" y="570097"/>
            <a:ext cx="5951917" cy="6052418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results(table 3)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 that are part of a holding company are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resilient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shocks than independent banks.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Robustness(table 4-5)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Placebo test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Endogeneity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measures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4973637" cy="516654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D9E0-5201-4129-BED6-37E9D21B1770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Multibank </a:t>
            </a:r>
            <a:r>
              <a:rPr lang="en-US" altLang="zh-CN" dirty="0"/>
              <a:t>holding company and bank </a:t>
            </a:r>
            <a:r>
              <a:rPr lang="en-US" altLang="zh-CN" dirty="0" smtClean="0"/>
              <a:t>stability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3683" t="2009"/>
          <a:stretch/>
        </p:blipFill>
        <p:spPr>
          <a:xfrm>
            <a:off x="6225668" y="789709"/>
            <a:ext cx="5742726" cy="5015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35028" y="570097"/>
            <a:ext cx="11493736" cy="6052418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holding-company bank’s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resiliency(table 6-9)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Holding company dynamics(table 6-7)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BHC plays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role in shaping the resiliency of holding-company banks.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evidence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spillover effects across banks in the same holding.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rebalancing(table 8-9)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banks</a:t>
            </a:r>
          </a:p>
          <a:p>
            <a:pPr lvl="3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loans</a:t>
            </a:r>
            <a:r>
              <a:rPr lang="zh-CN" altLang="en-US" dirty="0" smtClean="0"/>
              <a:t>↓</a:t>
            </a:r>
            <a:r>
              <a:rPr lang="en-US" altLang="zh-CN" dirty="0" smtClean="0"/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estate loans and bold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holdings</a:t>
            </a:r>
            <a:r>
              <a:rPr lang="zh-CN" altLang="en-US" dirty="0"/>
              <a:t>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longer to recover from the shock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Holding-company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ousehold loans don’t reduced.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4973637" cy="516654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885-8C4D-4878-8C4D-D1D6117357FC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Multibank </a:t>
            </a:r>
            <a:r>
              <a:rPr lang="en-US" altLang="zh-CN" dirty="0"/>
              <a:t>holding company and bank </a:t>
            </a:r>
            <a:r>
              <a:rPr lang="en-US" altLang="zh-CN" dirty="0" smtClean="0"/>
              <a:t>stability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1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6587" y="793742"/>
            <a:ext cx="11299190" cy="5052868"/>
          </a:xfrm>
        </p:spPr>
        <p:txBody>
          <a:bodyPr>
            <a:normAutofit fontScale="92500" lnSpcReduction="2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studies the relationship between bank holding company affiliation and the individual and systemic risk of banks. 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2005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US as an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shock,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show that banks that are part of a holding parent company are more resilient than independent banks. 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the liquidity of the holding on resiliency shows that banks are more fragile when the liquidity of the holding is lower, consistent with internal capital markets playing a role in stabilizing banks. 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 whose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holdings display low liquidity levels rebalance their portfolios towards riskier activities, such as non-traditional banking activities.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A66-E6EB-43DA-9057-902BA6A932A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973637" cy="81121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41F7-EC09-49A3-B86C-4EFD43A326D4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Multibank </a:t>
            </a:r>
            <a:r>
              <a:rPr lang="en-US" altLang="zh-CN" dirty="0"/>
              <a:t>holding company and bank </a:t>
            </a:r>
            <a:r>
              <a:rPr lang="en-US" altLang="zh-CN" dirty="0" smtClean="0"/>
              <a:t>stability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531</Words>
  <Application>Microsoft Office PowerPoint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1_Office 主题​​</vt:lpstr>
      <vt:lpstr>  Multibank holding company and bank stability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guocai</dc:creator>
  <cp:lastModifiedBy>LENOVO</cp:lastModifiedBy>
  <cp:revision>80</cp:revision>
  <dcterms:created xsi:type="dcterms:W3CDTF">2020-04-01T15:10:00Z</dcterms:created>
  <dcterms:modified xsi:type="dcterms:W3CDTF">2021-09-29T05:21:48Z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