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50F2531-58A2-4307-A311-024329FAC79A}"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17978-F6A4-4241-9323-22B72F7C0A0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0F2531-58A2-4307-A311-024329FAC79A}"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17978-F6A4-4241-9323-22B72F7C0A0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0F2531-58A2-4307-A311-024329FAC79A}"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17978-F6A4-4241-9323-22B72F7C0A0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0F2531-58A2-4307-A311-024329FAC79A}"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17978-F6A4-4241-9323-22B72F7C0A0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50F2531-58A2-4307-A311-024329FAC79A}"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17978-F6A4-4241-9323-22B72F7C0A0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50F2531-58A2-4307-A311-024329FAC79A}"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817978-F6A4-4241-9323-22B72F7C0A0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50F2531-58A2-4307-A311-024329FAC79A}" type="datetimeFigureOut">
              <a:rPr lang="zh-CN" altLang="en-US" smtClean="0"/>
              <a:t>2021/9/22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817978-F6A4-4241-9323-22B72F7C0A0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0F2531-58A2-4307-A311-024329FAC79A}" type="datetimeFigureOut">
              <a:rPr lang="zh-CN" altLang="en-US" smtClean="0"/>
              <a:t>2021/9/22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817978-F6A4-4241-9323-22B72F7C0A0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0F2531-58A2-4307-A311-024329FAC79A}" type="datetimeFigureOut">
              <a:rPr lang="zh-CN" altLang="en-US" smtClean="0"/>
              <a:t>2021/9/22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817978-F6A4-4241-9323-22B72F7C0A0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0F2531-58A2-4307-A311-024329FAC79A}"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817978-F6A4-4241-9323-22B72F7C0A0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0F2531-58A2-4307-A311-024329FAC79A}"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817978-F6A4-4241-9323-22B72F7C0A0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F2531-58A2-4307-A311-024329FAC79A}" type="datetimeFigureOut">
              <a:rPr lang="zh-CN" altLang="en-US" smtClean="0"/>
              <a:t>2021/9/22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17978-F6A4-4241-9323-22B72F7C0A0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23015" y="2235200"/>
            <a:ext cx="10285227" cy="2387600"/>
          </a:xfrm>
        </p:spPr>
        <p:txBody>
          <a:bodyPr>
            <a:normAutofit fontScale="90000"/>
          </a:bodyPr>
          <a:lstStyle/>
          <a:p>
            <a:pPr>
              <a:lnSpc>
                <a:spcPct val="150000"/>
              </a:lnSpc>
            </a:pPr>
            <a:r>
              <a:rPr lang="zh-CN" altLang="en-US" dirty="0">
                <a:latin typeface="微软雅黑" panose="020B0503020204020204" pitchFamily="34" charset="-122"/>
                <a:ea typeface="微软雅黑" panose="020B0503020204020204" pitchFamily="34" charset="-122"/>
              </a:rPr>
              <a:t>总贸易核算法：官方贸易统计与全球价值链的度量</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增加值贸易</a:t>
            </a:r>
          </a:p>
        </p:txBody>
      </p:sp>
      <p:sp>
        <p:nvSpPr>
          <p:cNvPr id="3" name="文本框 2">
            <a:extLst>
              <a:ext uri="{FF2B5EF4-FFF2-40B4-BE49-F238E27FC236}">
                <a16:creationId xmlns:a16="http://schemas.microsoft.com/office/drawing/2014/main" id="{5F59FBBB-8B7E-44F0-AE5D-1AB6D936FAC5}"/>
              </a:ext>
            </a:extLst>
          </p:cNvPr>
          <p:cNvSpPr txBox="1"/>
          <p:nvPr/>
        </p:nvSpPr>
        <p:spPr>
          <a:xfrm>
            <a:off x="8938437" y="5592725"/>
            <a:ext cx="2856614"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苏雅   </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2020000782</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8444" y="254114"/>
            <a:ext cx="6466573" cy="595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2939768" y="808885"/>
            <a:ext cx="6438147" cy="48476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微软雅黑" panose="020B0503020204020204" pitchFamily="34" charset="-122"/>
                <a:ea typeface="微软雅黑" panose="020B0503020204020204" pitchFamily="34" charset="-122"/>
              </a:rPr>
              <a:t>案例：中、日电气和光学设备产品双边贸易</a:t>
            </a:r>
          </a:p>
        </p:txBody>
      </p:sp>
      <p:pic>
        <p:nvPicPr>
          <p:cNvPr id="7" name="图片 6"/>
          <p:cNvPicPr>
            <a:picLocks noChangeAspect="1"/>
          </p:cNvPicPr>
          <p:nvPr/>
        </p:nvPicPr>
        <p:blipFill>
          <a:blip r:embed="rId2"/>
          <a:stretch>
            <a:fillRect/>
          </a:stretch>
        </p:blipFill>
        <p:spPr>
          <a:xfrm>
            <a:off x="251591" y="1690688"/>
            <a:ext cx="5671897" cy="4619047"/>
          </a:xfrm>
          <a:prstGeom prst="rect">
            <a:avLst/>
          </a:prstGeom>
        </p:spPr>
      </p:pic>
      <p:pic>
        <p:nvPicPr>
          <p:cNvPr id="4" name="图片 3">
            <a:extLst>
              <a:ext uri="{FF2B5EF4-FFF2-40B4-BE49-F238E27FC236}">
                <a16:creationId xmlns:a16="http://schemas.microsoft.com/office/drawing/2014/main" id="{C8E7E522-D9A4-4743-92B4-67BCACC2E817}"/>
              </a:ext>
            </a:extLst>
          </p:cNvPr>
          <p:cNvPicPr>
            <a:picLocks noChangeAspect="1"/>
          </p:cNvPicPr>
          <p:nvPr/>
        </p:nvPicPr>
        <p:blipFill>
          <a:blip r:embed="rId3"/>
          <a:stretch>
            <a:fillRect/>
          </a:stretch>
        </p:blipFill>
        <p:spPr>
          <a:xfrm>
            <a:off x="6268514" y="1690688"/>
            <a:ext cx="5618685" cy="46190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微软雅黑" panose="020B0503020204020204" pitchFamily="34" charset="-122"/>
                <a:ea typeface="微软雅黑" panose="020B0503020204020204" pitchFamily="34" charset="-122"/>
              </a:rPr>
              <a:t>背景</a:t>
            </a:r>
          </a:p>
        </p:txBody>
      </p:sp>
      <p:sp>
        <p:nvSpPr>
          <p:cNvPr id="3" name="内容占位符 2"/>
          <p:cNvSpPr>
            <a:spLocks noGrp="1"/>
          </p:cNvSpPr>
          <p:nvPr>
            <p:ph idx="1"/>
          </p:nvPr>
        </p:nvSpPr>
        <p:spPr>
          <a:xfrm>
            <a:off x="866660" y="1465741"/>
            <a:ext cx="10515600" cy="4351338"/>
          </a:xfrm>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a:p>
            <a:pPr marL="0" indent="457200">
              <a:lnSpc>
                <a:spcPct val="150000"/>
              </a:lnSpc>
              <a:buNone/>
            </a:pPr>
            <a:r>
              <a:rPr lang="zh-CN" altLang="en-US" sz="2400" dirty="0">
                <a:latin typeface="宋体" panose="02010600030101010101" pitchFamily="2" charset="-122"/>
                <a:ea typeface="宋体" panose="02010600030101010101" pitchFamily="2" charset="-122"/>
              </a:rPr>
              <a:t>以生产的国际分割为特征的全球价值链向深度和广度的不断延伸，国际分工层次逐渐由产品细化到生产环节，各国所从事的生产活动由生产与自身</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比较优势相符的产品转变为参与与自身比较优势相符的生产环节。在这种分工背景下，使用传统贸易核算方法对一国参与国际分工所创造的增加值进行核算会导致“统计幻象”的问题。</a:t>
            </a:r>
          </a:p>
          <a:p>
            <a:pPr marL="0" indent="0">
              <a:buNone/>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微软雅黑" panose="020B0503020204020204" pitchFamily="34" charset="-122"/>
                <a:ea typeface="微软雅黑" panose="020B0503020204020204" pitchFamily="34" charset="-122"/>
              </a:rPr>
              <a:t>测算</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94719"/>
                <a:ext cx="10515600" cy="3068562"/>
              </a:xfrm>
            </p:spPr>
            <p:txBody>
              <a:bodyPr/>
              <a:lstStyle/>
              <a:p>
                <a:pPr marL="0" indent="0">
                  <a:lnSpc>
                    <a:spcPct val="150000"/>
                  </a:lnSpc>
                  <a:spcBef>
                    <a:spcPts val="3600"/>
                  </a:spcBef>
                  <a:buNone/>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20</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世纪</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60</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年代，</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Bela Balassa</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提出了垂直专业化的概念。</a:t>
                </a:r>
                <a:endPar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spcBef>
                    <a:spcPts val="1800"/>
                  </a:spcBef>
                  <a:buNone/>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HIY</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2001</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）将垂直专业化（</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𝑉𝑆</m:t>
                    </m:r>
                  </m:oMath>
                </a14:m>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）定义为用于生产出口产品中的进口投入，给出了垂直专业化的一般度量方法</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将一国出口中被他国用于生产出口的产品价值定义为</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𝑉𝑆</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，未给出</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𝑉𝑆</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的计算公式</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838200" y="1894719"/>
                <a:ext cx="10515600" cy="3068562"/>
              </a:xfrm>
              <a:blipFill rotWithShape="1">
                <a:blip r:embed="rId2"/>
                <a:stretch>
                  <a:fillRect t="-17" b="-25884"/>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微软雅黑" panose="020B0503020204020204" pitchFamily="34" charset="-122"/>
                <a:ea typeface="微软雅黑" panose="020B0503020204020204" pitchFamily="34" charset="-122"/>
              </a:rPr>
              <a:t>测算</a:t>
            </a:r>
          </a:p>
        </p:txBody>
      </p:sp>
      <p:sp>
        <p:nvSpPr>
          <p:cNvPr id="3" name="内容占位符 2"/>
          <p:cNvSpPr>
            <a:spLocks noGrp="1"/>
          </p:cNvSpPr>
          <p:nvPr>
            <p:ph idx="1"/>
          </p:nvPr>
        </p:nvSpPr>
        <p:spPr>
          <a:xfrm>
            <a:off x="838200" y="1690688"/>
            <a:ext cx="10515600" cy="3167714"/>
          </a:xfrm>
        </p:spPr>
        <p:txBody>
          <a:bodyPr/>
          <a:lstStyle/>
          <a:p>
            <a:pPr marL="0" indent="0">
              <a:lnSpc>
                <a:spcPct val="150000"/>
              </a:lnSpc>
              <a:spcBef>
                <a:spcPts val="3600"/>
              </a:spcBef>
              <a:buNone/>
            </a:pPr>
            <a:r>
              <a:rPr lang="en-US" altLang="zh-CN" dirty="0">
                <a:effectLst/>
                <a:latin typeface="Times New Roman" panose="02020603050405020304" pitchFamily="18" charset="0"/>
                <a:cs typeface="Times New Roman" panose="02020603050405020304" pitchFamily="18" charset="0"/>
              </a:rPr>
              <a:t>HIY</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2001</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）方法中暗含两个假设：</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spcBef>
                <a:spcPts val="2400"/>
              </a:spcBef>
              <a:buNone/>
            </a:pP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1.</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一国进口的中间产品中不存在增加值回流的现象</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spcBef>
                <a:spcPts val="2400"/>
              </a:spcBef>
              <a:buNone/>
            </a:pP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进口的中间投入均等地用于生产内销和出口的最终产品</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微软雅黑" panose="020B0503020204020204" pitchFamily="34" charset="-122"/>
                <a:ea typeface="微软雅黑" panose="020B0503020204020204" pitchFamily="34" charset="-122"/>
              </a:rPr>
              <a:t>测算</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2590"/>
                <a:ext cx="10515600" cy="4351338"/>
              </a:xfrm>
            </p:spPr>
            <p:txBody>
              <a:bodyPr>
                <a:normAutofit/>
              </a:bodyPr>
              <a:lstStyle/>
              <a:p>
                <a:r>
                  <a:rPr lang="zh-CN" altLang="en-US" dirty="0">
                    <a:latin typeface="微软雅黑" panose="020B0503020204020204" pitchFamily="34" charset="-122"/>
                    <a:ea typeface="微软雅黑" panose="020B0503020204020204" pitchFamily="34" charset="-122"/>
                  </a:rPr>
                  <a:t>定义新的指标作为对垂直专业化贸易的度量</a:t>
                </a:r>
                <a:endParaRPr lang="en-US" altLang="zh-CN" dirty="0">
                  <a:latin typeface="微软雅黑" panose="020B0503020204020204" pitchFamily="34" charset="-122"/>
                  <a:ea typeface="微软雅黑" panose="020B0503020204020204" pitchFamily="34" charset="-122"/>
                </a:endParaRPr>
              </a:p>
              <a:p>
                <a:pPr marL="0" indent="0">
                  <a:lnSpc>
                    <a:spcPct val="150000"/>
                  </a:lnSpc>
                  <a:spcBef>
                    <a:spcPts val="3600"/>
                  </a:spcBef>
                  <a:buNone/>
                </a:pPr>
                <a:r>
                  <a:rPr lang="zh-CN" altLang="zh-CN" sz="2600" dirty="0">
                    <a:effectLst/>
                    <a:ea typeface="宋体" panose="02010600030101010101" pitchFamily="2" charset="-122"/>
                    <a:cs typeface="Times New Roman" panose="02020603050405020304" pitchFamily="18" charset="0"/>
                  </a:rPr>
                  <a:t>（</a:t>
                </a:r>
                <a:r>
                  <a:rPr lang="en-US" altLang="zh-CN" sz="26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2600" dirty="0">
                    <a:effectLst/>
                    <a:ea typeface="宋体" panose="02010600030101010101" pitchFamily="2" charset="-122"/>
                    <a:cs typeface="Times New Roman" panose="02020603050405020304" pitchFamily="18" charset="0"/>
                  </a:rPr>
                  <a:t>）</a:t>
                </a:r>
                <a:r>
                  <a:rPr lang="en-US" altLang="zh-CN" sz="2600" dirty="0" err="1">
                    <a:effectLst/>
                    <a:latin typeface="Times New Roman" panose="02020603050405020304" pitchFamily="18" charset="0"/>
                    <a:ea typeface="宋体" panose="02010600030101010101" pitchFamily="2" charset="-122"/>
                  </a:rPr>
                  <a:t>Daudin</a:t>
                </a:r>
                <a:r>
                  <a:rPr lang="zh-CN" altLang="zh-CN" sz="26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altLang="zh-CN" sz="2600" dirty="0">
                    <a:effectLst/>
                    <a:latin typeface="Times New Roman" panose="02020603050405020304" pitchFamily="18" charset="0"/>
                    <a:ea typeface="宋体" panose="02010600030101010101" pitchFamily="2" charset="-122"/>
                  </a:rPr>
                  <a:t>2011</a:t>
                </a:r>
                <a:r>
                  <a:rPr lang="zh-CN" altLang="zh-CN" sz="2600" dirty="0">
                    <a:effectLst/>
                    <a:latin typeface="Times New Roman" panose="02020603050405020304" pitchFamily="18" charset="0"/>
                    <a:ea typeface="宋体" panose="02010600030101010101" pitchFamily="2" charset="-122"/>
                    <a:cs typeface="Times New Roman" panose="02020603050405020304" pitchFamily="18" charset="0"/>
                  </a:rPr>
                  <a:t>）将一国出口中被他国进口用于生产最终产品后又被出口回本国的中间产品定义为</a:t>
                </a:r>
                <a14:m>
                  <m:oMath xmlns:m="http://schemas.openxmlformats.org/officeDocument/2006/math">
                    <m:sSup>
                      <m:sSupPr>
                        <m:ctrlPr>
                          <a:rPr lang="zh-CN" altLang="zh-CN" sz="26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i="1">
                            <a:effectLst/>
                            <a:latin typeface="Cambria Math" panose="02040503050406030204" pitchFamily="18" charset="0"/>
                            <a:ea typeface="宋体" panose="02010600030101010101" pitchFamily="2" charset="-122"/>
                            <a:cs typeface="Times New Roman" panose="02020603050405020304" pitchFamily="18" charset="0"/>
                          </a:rPr>
                          <m:t>𝑉𝑆</m:t>
                        </m:r>
                        <m:r>
                          <a:rPr lang="en-US" altLang="zh-CN" sz="2600" i="1">
                            <a:effectLst/>
                            <a:latin typeface="Cambria Math" panose="02040503050406030204" pitchFamily="18" charset="0"/>
                            <a:ea typeface="宋体" panose="02010600030101010101" pitchFamily="2" charset="-122"/>
                            <a:cs typeface="Times New Roman" panose="02020603050405020304" pitchFamily="18" charset="0"/>
                          </a:rPr>
                          <m:t>1</m:t>
                        </m:r>
                      </m:e>
                      <m:sup>
                        <m:r>
                          <a:rPr lang="en-US" altLang="zh-CN" sz="2600" i="1">
                            <a:effectLst/>
                            <a:latin typeface="Cambria Math" panose="02040503050406030204" pitchFamily="18" charset="0"/>
                            <a:ea typeface="宋体" panose="02010600030101010101" pitchFamily="2" charset="-122"/>
                            <a:cs typeface="Times New Roman" panose="02020603050405020304" pitchFamily="18" charset="0"/>
                          </a:rPr>
                          <m:t>∗</m:t>
                        </m:r>
                      </m:sup>
                    </m:sSup>
                    <m:r>
                      <a:rPr lang="zh-CN" altLang="en-US" sz="2600" i="1">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2600" dirty="0">
                  <a:latin typeface="微软雅黑" panose="020B0503020204020204" pitchFamily="34" charset="-122"/>
                  <a:ea typeface="微软雅黑" panose="020B0503020204020204" pitchFamily="34" charset="-122"/>
                </a:endParaRPr>
              </a:p>
              <a:p>
                <a:pPr marL="0" indent="0">
                  <a:lnSpc>
                    <a:spcPct val="150000"/>
                  </a:lnSpc>
                  <a:spcBef>
                    <a:spcPts val="1800"/>
                  </a:spcBef>
                  <a:buNone/>
                </a:pPr>
                <a:r>
                  <a:rPr lang="zh-CN" altLang="zh-CN" sz="26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600" dirty="0">
                    <a:effectLst/>
                    <a:latin typeface="Times New Roman" panose="02020603050405020304" pitchFamily="18" charset="0"/>
                    <a:ea typeface="宋体" panose="02010600030101010101" pitchFamily="2" charset="-122"/>
                  </a:rPr>
                  <a:t>2</a:t>
                </a:r>
                <a:r>
                  <a:rPr lang="zh-CN" altLang="zh-CN" sz="26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600" dirty="0">
                    <a:effectLst/>
                    <a:latin typeface="Times New Roman" panose="02020603050405020304" pitchFamily="18" charset="0"/>
                    <a:ea typeface="宋体" panose="02010600030101010101" pitchFamily="2" charset="-122"/>
                  </a:rPr>
                  <a:t>Johnson</a:t>
                </a:r>
                <a:r>
                  <a:rPr lang="zh-CN" altLang="zh-CN" sz="26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600" dirty="0" err="1">
                    <a:effectLst/>
                    <a:latin typeface="Times New Roman" panose="02020603050405020304" pitchFamily="18" charset="0"/>
                    <a:ea typeface="宋体" panose="02010600030101010101" pitchFamily="2" charset="-122"/>
                  </a:rPr>
                  <a:t>Noguera</a:t>
                </a:r>
                <a:r>
                  <a:rPr lang="zh-CN" altLang="zh-CN" sz="26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600" dirty="0">
                    <a:effectLst/>
                    <a:latin typeface="Times New Roman" panose="02020603050405020304" pitchFamily="18" charset="0"/>
                    <a:ea typeface="宋体" panose="02010600030101010101" pitchFamily="2" charset="-122"/>
                  </a:rPr>
                  <a:t>2012</a:t>
                </a:r>
                <a:r>
                  <a:rPr lang="zh-CN" altLang="zh-CN" sz="2600" dirty="0">
                    <a:effectLst/>
                    <a:latin typeface="Times New Roman" panose="02020603050405020304" pitchFamily="18" charset="0"/>
                    <a:ea typeface="宋体" panose="02010600030101010101" pitchFamily="2" charset="-122"/>
                    <a:cs typeface="Times New Roman" panose="02020603050405020304" pitchFamily="18" charset="0"/>
                  </a:rPr>
                  <a:t>）定义增加值出口（</a:t>
                </a:r>
                <a14:m>
                  <m:oMath xmlns:m="http://schemas.openxmlformats.org/officeDocument/2006/math">
                    <m:r>
                      <a:rPr lang="en-US" altLang="zh-CN" sz="2600" i="1">
                        <a:effectLst/>
                        <a:latin typeface="Cambria Math" panose="02040503050406030204" pitchFamily="18" charset="0"/>
                        <a:ea typeface="等线" panose="02010600030101010101" pitchFamily="2" charset="-122"/>
                        <a:cs typeface="Times New Roman" panose="02020603050405020304" pitchFamily="18" charset="0"/>
                      </a:rPr>
                      <m:t>𝑉𝐴𝑋</m:t>
                    </m:r>
                  </m:oMath>
                </a14:m>
                <a:r>
                  <a:rPr lang="zh-CN" altLang="zh-CN" sz="2600" dirty="0">
                    <a:effectLst/>
                    <a:latin typeface="Times New Roman" panose="02020603050405020304" pitchFamily="18" charset="0"/>
                    <a:ea typeface="宋体" panose="02010600030101010101" pitchFamily="2" charset="-122"/>
                    <a:cs typeface="Times New Roman" panose="02020603050405020304" pitchFamily="18" charset="0"/>
                  </a:rPr>
                  <a:t>）为一国生产而最终在别国被消化吸收的增加值</a:t>
                </a:r>
                <a:r>
                  <a:rPr lang="zh-CN" altLang="en-US" sz="26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600"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2590"/>
                <a:ext cx="10515600" cy="4351338"/>
              </a:xfrm>
              <a:blipFill>
                <a:blip r:embed="rId2"/>
                <a:stretch>
                  <a:fillRect l="-1043" t="-2521" r="-232"/>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6815" y="595538"/>
            <a:ext cx="3738199" cy="5534538"/>
          </a:xfrm>
          <a:prstGeom prst="rect">
            <a:avLst/>
          </a:prstGeom>
          <a:noFill/>
          <a:ln>
            <a:noFill/>
          </a:ln>
        </p:spPr>
      </p:pic>
      <mc:AlternateContent xmlns:mc="http://schemas.openxmlformats.org/markup-compatibility/2006" xmlns:a14="http://schemas.microsoft.com/office/drawing/2010/main">
        <mc:Choice Requires="a14">
          <p:sp>
            <p:nvSpPr>
              <p:cNvPr id="10" name="文本框 9"/>
              <p:cNvSpPr txBox="1"/>
              <p:nvPr/>
            </p:nvSpPr>
            <p:spPr>
              <a:xfrm>
                <a:off x="6520278" y="1054119"/>
                <a:ext cx="4528852" cy="4749762"/>
              </a:xfrm>
              <a:prstGeom prst="rect">
                <a:avLst/>
              </a:prstGeom>
              <a:noFill/>
            </p:spPr>
            <p:txBody>
              <a:bodyPr wrap="square">
                <a:spAutoFit/>
              </a:bodyPr>
              <a:lstStyle/>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以国家</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为例，根据指标的相关定义可知上述指标的计算公式为：</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ctr">
                  <a:lnSpc>
                    <a:spcPct val="150000"/>
                  </a:lnSpc>
                </a:pPr>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𝑉𝑆</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𝑉𝑆</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23</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14:m>
                  <m:oMathPara xmlns:m="http://schemas.openxmlformats.org/officeDocument/2006/math">
                    <m:oMathParaPr>
                      <m:jc m:val="centerGroup"/>
                    </m:oMathParaPr>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𝑉𝑆</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23</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32</m:t>
                          </m:r>
                        </m:sub>
                      </m:sSub>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𝑉𝐴𝑋</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23</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31</m:t>
                          </m:r>
                        </m:sub>
                      </m:sSub>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6520278" y="1054119"/>
                <a:ext cx="4528852" cy="4749762"/>
              </a:xfrm>
              <a:prstGeom prst="rect">
                <a:avLst/>
              </a:prstGeom>
              <a:blipFill rotWithShape="1">
                <a:blip r:embed="rId3"/>
                <a:stretch>
                  <a:fillRect l="-2" r="3" b="13"/>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微软雅黑" panose="020B0503020204020204" pitchFamily="34" charset="-122"/>
                <a:ea typeface="微软雅黑" panose="020B0503020204020204" pitchFamily="34" charset="-122"/>
              </a:rPr>
              <a:t>测算</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2590"/>
                <a:ext cx="10515600" cy="5007530"/>
              </a:xfrm>
            </p:spPr>
            <p:txBody>
              <a:bodyPr>
                <a:normAutofit fontScale="32500" lnSpcReduction="20000"/>
              </a:bodyPr>
              <a:lstStyle/>
              <a:p>
                <a:pPr algn="just">
                  <a:lnSpc>
                    <a:spcPct val="150000"/>
                  </a:lnSpc>
                </a:pPr>
                <a:r>
                  <a:rPr lang="zh-CN" altLang="zh-CN" sz="8600" b="1" kern="100" dirty="0">
                    <a:effectLst/>
                    <a:latin typeface="Times New Roman" panose="02020603050405020304" pitchFamily="18" charset="0"/>
                    <a:ea typeface="宋体" panose="02010600030101010101" pitchFamily="2" charset="-122"/>
                    <a:cs typeface="Times New Roman" panose="02020603050405020304" pitchFamily="18" charset="0"/>
                  </a:rPr>
                  <a:t>构建全球区域间投入产出表，按投入来源与产出去向分解总出口</a:t>
                </a:r>
                <a:endParaRPr lang="zh-CN" altLang="zh-CN" sz="8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nSpc>
                    <a:spcPct val="170000"/>
                  </a:lnSpc>
                  <a:spcBef>
                    <a:spcPts val="3000"/>
                  </a:spcBef>
                  <a:buNone/>
                </a:pPr>
                <a:r>
                  <a:rPr lang="zh-CN" altLang="zh-CN" sz="74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74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74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7400" dirty="0">
                    <a:latin typeface="宋体" panose="02010600030101010101" pitchFamily="2" charset="-122"/>
                    <a:ea typeface="宋体" panose="02010600030101010101" pitchFamily="2" charset="-122"/>
                  </a:rPr>
                  <a:t>KPWW</a:t>
                </a:r>
                <a:r>
                  <a:rPr lang="zh-CN" altLang="zh-CN" sz="7400" dirty="0">
                    <a:latin typeface="宋体" panose="02010600030101010101" pitchFamily="2" charset="-122"/>
                    <a:ea typeface="宋体" panose="02010600030101010101" pitchFamily="2" charset="-122"/>
                  </a:rPr>
                  <a:t>（</a:t>
                </a:r>
                <a:r>
                  <a:rPr lang="en-US" altLang="zh-CN" sz="7400" dirty="0">
                    <a:latin typeface="宋体" panose="02010600030101010101" pitchFamily="2" charset="-122"/>
                    <a:ea typeface="宋体" panose="02010600030101010101" pitchFamily="2" charset="-122"/>
                  </a:rPr>
                  <a:t>2010</a:t>
                </a:r>
                <a:r>
                  <a:rPr lang="zh-CN" altLang="zh-CN" sz="7400" dirty="0">
                    <a:latin typeface="宋体" panose="02010600030101010101" pitchFamily="2" charset="-122"/>
                    <a:ea typeface="宋体" panose="02010600030101010101" pitchFamily="2" charset="-122"/>
                  </a:rPr>
                  <a:t>）首次利用投入产出行模型将一国总出口分解为国内增加值与国外增加值，并进一步根据不同去向对国内增加值进行分解；</a:t>
                </a:r>
                <a:endParaRPr lang="en-US" altLang="zh-CN" sz="7400" dirty="0">
                  <a:latin typeface="宋体" panose="02010600030101010101" pitchFamily="2" charset="-122"/>
                  <a:ea typeface="宋体" panose="02010600030101010101" pitchFamily="2" charset="-122"/>
                </a:endParaRPr>
              </a:p>
              <a:p>
                <a:pPr marL="0" indent="0">
                  <a:lnSpc>
                    <a:spcPct val="170000"/>
                  </a:lnSpc>
                  <a:spcBef>
                    <a:spcPts val="2400"/>
                  </a:spcBef>
                  <a:buNone/>
                </a:pPr>
                <a:r>
                  <a:rPr lang="zh-CN" altLang="zh-CN" sz="74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7400" dirty="0">
                    <a:effectLst/>
                    <a:latin typeface="宋体" panose="02010600030101010101" pitchFamily="2" charset="-122"/>
                    <a:ea typeface="宋体" panose="02010600030101010101" pitchFamily="2" charset="-122"/>
                  </a:rPr>
                  <a:t>2</a:t>
                </a:r>
                <a:r>
                  <a:rPr lang="zh-CN" altLang="zh-CN" sz="74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7400" dirty="0">
                    <a:latin typeface="宋体" panose="02010600030101010101" pitchFamily="2" charset="-122"/>
                    <a:ea typeface="宋体" panose="02010600030101010101" pitchFamily="2" charset="-122"/>
                  </a:rPr>
                  <a:t>KWW</a:t>
                </a:r>
                <a:r>
                  <a:rPr lang="zh-CN" altLang="zh-CN" sz="7400" dirty="0">
                    <a:latin typeface="宋体" panose="02010600030101010101" pitchFamily="2" charset="-122"/>
                    <a:ea typeface="宋体" panose="02010600030101010101" pitchFamily="2" charset="-122"/>
                  </a:rPr>
                  <a:t>（</a:t>
                </a:r>
                <a:r>
                  <a:rPr lang="en-US" altLang="zh-CN" sz="7400" dirty="0">
                    <a:latin typeface="宋体" panose="02010600030101010101" pitchFamily="2" charset="-122"/>
                    <a:ea typeface="宋体" panose="02010600030101010101" pitchFamily="2" charset="-122"/>
                  </a:rPr>
                  <a:t>2014</a:t>
                </a:r>
                <a:r>
                  <a:rPr lang="zh-CN" altLang="zh-CN" sz="7400" dirty="0">
                    <a:latin typeface="宋体" panose="02010600030101010101" pitchFamily="2" charset="-122"/>
                    <a:ea typeface="宋体" panose="02010600030101010101" pitchFamily="2" charset="-122"/>
                  </a:rPr>
                  <a:t>）进一步将一国的总出口进行了彻底分解，并将</a:t>
                </a:r>
                <a14:m>
                  <m:oMath xmlns:m="http://schemas.openxmlformats.org/officeDocument/2006/math">
                    <m:r>
                      <a:rPr lang="en-US" altLang="zh-CN" sz="7400" i="1">
                        <a:latin typeface="Cambria Math" panose="02040503050406030204" pitchFamily="18" charset="0"/>
                      </a:rPr>
                      <m:t>𝑉𝑆</m:t>
                    </m:r>
                  </m:oMath>
                </a14:m>
                <a:r>
                  <a:rPr lang="zh-CN" altLang="zh-CN" sz="7400" dirty="0">
                    <a:latin typeface="宋体" panose="02010600030101010101" pitchFamily="2" charset="-122"/>
                    <a:ea typeface="宋体" panose="02010600030101010101" pitchFamily="2" charset="-122"/>
                  </a:rPr>
                  <a:t>、</a:t>
                </a:r>
                <a14:m>
                  <m:oMath xmlns:m="http://schemas.openxmlformats.org/officeDocument/2006/math">
                    <m:r>
                      <a:rPr lang="en-US" altLang="zh-CN" sz="7400" i="1">
                        <a:latin typeface="Cambria Math" panose="02040503050406030204" pitchFamily="18" charset="0"/>
                      </a:rPr>
                      <m:t>𝑉𝑆</m:t>
                    </m:r>
                    <m:r>
                      <a:rPr lang="en-US" altLang="zh-CN" sz="7400" i="1">
                        <a:latin typeface="Cambria Math" panose="02040503050406030204" pitchFamily="18" charset="0"/>
                      </a:rPr>
                      <m:t>1</m:t>
                    </m:r>
                  </m:oMath>
                </a14:m>
                <a:r>
                  <a:rPr lang="zh-CN" altLang="zh-CN" sz="7400" dirty="0">
                    <a:latin typeface="宋体" panose="02010600030101010101" pitchFamily="2" charset="-122"/>
                    <a:ea typeface="宋体" panose="02010600030101010101" pitchFamily="2" charset="-122"/>
                  </a:rPr>
                  <a:t>、</a:t>
                </a:r>
                <a14:m>
                  <m:oMath xmlns:m="http://schemas.openxmlformats.org/officeDocument/2006/math">
                    <m:sSup>
                      <m:sSupPr>
                        <m:ctrlPr>
                          <a:rPr lang="zh-CN" altLang="zh-CN" sz="7400" i="1">
                            <a:latin typeface="Cambria Math" panose="02040503050406030204" pitchFamily="18" charset="0"/>
                          </a:rPr>
                        </m:ctrlPr>
                      </m:sSupPr>
                      <m:e>
                        <m:r>
                          <a:rPr lang="en-US" altLang="zh-CN" sz="7400" i="1">
                            <a:latin typeface="Cambria Math" panose="02040503050406030204" pitchFamily="18" charset="0"/>
                          </a:rPr>
                          <m:t>𝑉𝑆</m:t>
                        </m:r>
                        <m:r>
                          <a:rPr lang="en-US" altLang="zh-CN" sz="7400" i="1">
                            <a:latin typeface="Cambria Math" panose="02040503050406030204" pitchFamily="18" charset="0"/>
                          </a:rPr>
                          <m:t>1</m:t>
                        </m:r>
                      </m:e>
                      <m:sup>
                        <m:r>
                          <a:rPr lang="en-US" altLang="zh-CN" sz="7400" i="1">
                            <a:latin typeface="Cambria Math" panose="02040503050406030204" pitchFamily="18" charset="0"/>
                          </a:rPr>
                          <m:t>∗</m:t>
                        </m:r>
                      </m:sup>
                    </m:sSup>
                  </m:oMath>
                </a14:m>
                <a:r>
                  <a:rPr lang="zh-CN" altLang="zh-CN" sz="7400" dirty="0">
                    <a:latin typeface="宋体" panose="02010600030101010101" pitchFamily="2" charset="-122"/>
                    <a:ea typeface="宋体" panose="02010600030101010101" pitchFamily="2" charset="-122"/>
                  </a:rPr>
                  <a:t>、</a:t>
                </a:r>
                <a14:m>
                  <m:oMath xmlns:m="http://schemas.openxmlformats.org/officeDocument/2006/math">
                    <m:r>
                      <a:rPr lang="en-US" altLang="zh-CN" sz="7400" i="1">
                        <a:latin typeface="Cambria Math" panose="02040503050406030204" pitchFamily="18" charset="0"/>
                      </a:rPr>
                      <m:t>𝑉𝐴𝑋</m:t>
                    </m:r>
                  </m:oMath>
                </a14:m>
                <a:r>
                  <a:rPr lang="zh-CN" altLang="zh-CN" sz="7400" dirty="0">
                    <a:latin typeface="宋体" panose="02010600030101010101" pitchFamily="2" charset="-122"/>
                    <a:ea typeface="宋体" panose="02010600030101010101" pitchFamily="2" charset="-122"/>
                  </a:rPr>
                  <a:t>四个指标纳入一个统一的框架，指出这些指标只是分解后的某些成分的线性组合；</a:t>
                </a:r>
                <a:endParaRPr lang="en-US" altLang="zh-CN" sz="7400" dirty="0">
                  <a:latin typeface="宋体" panose="02010600030101010101" pitchFamily="2" charset="-122"/>
                  <a:ea typeface="宋体" panose="02010600030101010101" pitchFamily="2" charset="-122"/>
                </a:endParaRPr>
              </a:p>
              <a:p>
                <a:pPr marL="0" indent="0">
                  <a:lnSpc>
                    <a:spcPct val="150000"/>
                  </a:lnSpc>
                  <a:spcBef>
                    <a:spcPts val="3600"/>
                  </a:spcBef>
                  <a:buNone/>
                </a:pPr>
                <a:endParaRPr lang="zh-CN" altLang="en-US"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838200" y="1602590"/>
                <a:ext cx="10515600" cy="5007530"/>
              </a:xfrm>
              <a:blipFill rotWithShape="1">
                <a:blip r:embed="rId2"/>
                <a:stretch>
                  <a:fillRect t="-10" b="8"/>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微软雅黑" panose="020B0503020204020204" pitchFamily="34" charset="-122"/>
                <a:ea typeface="微软雅黑" panose="020B0503020204020204" pitchFamily="34" charset="-122"/>
              </a:rPr>
              <a:t>测算</a:t>
            </a:r>
          </a:p>
        </p:txBody>
      </p:sp>
      <p:sp>
        <p:nvSpPr>
          <p:cNvPr id="3" name="内容占位符 2"/>
          <p:cNvSpPr>
            <a:spLocks noGrp="1"/>
          </p:cNvSpPr>
          <p:nvPr>
            <p:ph idx="1"/>
          </p:nvPr>
        </p:nvSpPr>
        <p:spPr>
          <a:xfrm>
            <a:off x="838200" y="1602590"/>
            <a:ext cx="10515600" cy="4027029"/>
          </a:xfrm>
        </p:spPr>
        <p:txBody>
          <a:bodyPr>
            <a:normAutofit fontScale="55000" lnSpcReduction="20000"/>
          </a:bodyPr>
          <a:lstStyle/>
          <a:p>
            <a:pPr algn="just">
              <a:lnSpc>
                <a:spcPct val="150000"/>
              </a:lnSpc>
            </a:pPr>
            <a:r>
              <a:rPr lang="zh-CN" altLang="zh-CN" sz="5100" b="1" kern="100" dirty="0">
                <a:effectLst/>
                <a:latin typeface="Times New Roman" panose="02020603050405020304" pitchFamily="18" charset="0"/>
                <a:ea typeface="宋体" panose="02010600030101010101" pitchFamily="2" charset="-122"/>
                <a:cs typeface="Times New Roman" panose="02020603050405020304" pitchFamily="18" charset="0"/>
              </a:rPr>
              <a:t>构建全球区域间投入产出表，按投入来源与产出去向分解总出口</a:t>
            </a:r>
            <a:endParaRPr lang="zh-CN" altLang="zh-CN" sz="51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nSpc>
                <a:spcPct val="170000"/>
              </a:lnSpc>
              <a:spcBef>
                <a:spcPts val="3000"/>
              </a:spcBef>
              <a:buNone/>
            </a:pPr>
            <a:r>
              <a:rPr lang="zh-CN" altLang="zh-CN" sz="5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5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zh-CN" sz="5100" dirty="0">
                <a:effectLst/>
                <a:latin typeface="宋体" panose="02010600030101010101" pitchFamily="2" charset="-122"/>
                <a:ea typeface="宋体" panose="02010600030101010101" pitchFamily="2" charset="-122"/>
                <a:cs typeface="Times New Roman" panose="02020603050405020304" pitchFamily="18" charset="0"/>
              </a:rPr>
              <a:t>）王直等（</a:t>
            </a:r>
            <a:r>
              <a:rPr lang="en-US" altLang="zh-CN" sz="5100" dirty="0">
                <a:effectLst/>
                <a:latin typeface="宋体" panose="02010600030101010101" pitchFamily="2" charset="-122"/>
                <a:ea typeface="宋体" panose="02010600030101010101" pitchFamily="2" charset="-122"/>
              </a:rPr>
              <a:t>2015</a:t>
            </a:r>
            <a:r>
              <a:rPr lang="zh-CN" altLang="zh-CN" sz="5100" dirty="0">
                <a:effectLst/>
                <a:latin typeface="宋体" panose="02010600030101010101" pitchFamily="2" charset="-122"/>
                <a:ea typeface="宋体" panose="02010600030101010101" pitchFamily="2" charset="-122"/>
                <a:cs typeface="Times New Roman" panose="02020603050405020304" pitchFamily="18" charset="0"/>
              </a:rPr>
              <a:t>）将分解方法扩展到了部门、双边和双边部门层面，根据贸易品来源地、最终吸收地和吸收渠道的不同，进一步将一国（</a:t>
            </a:r>
            <a:r>
              <a:rPr lang="en-US" altLang="zh-CN" sz="5100" dirty="0">
                <a:effectLst/>
                <a:latin typeface="宋体" panose="02010600030101010101" pitchFamily="2" charset="-122"/>
                <a:ea typeface="宋体" panose="02010600030101010101" pitchFamily="2" charset="-122"/>
              </a:rPr>
              <a:t>S</a:t>
            </a:r>
            <a:r>
              <a:rPr lang="zh-CN" altLang="zh-CN" sz="5100" dirty="0">
                <a:effectLst/>
                <a:latin typeface="宋体" panose="02010600030101010101" pitchFamily="2" charset="-122"/>
                <a:ea typeface="宋体" panose="02010600030101010101" pitchFamily="2" charset="-122"/>
                <a:cs typeface="Times New Roman" panose="02020603050405020304" pitchFamily="18" charset="0"/>
              </a:rPr>
              <a:t>国）向另一国（</a:t>
            </a:r>
            <a:r>
              <a:rPr lang="en-US" altLang="zh-CN" sz="5100" dirty="0">
                <a:effectLst/>
                <a:latin typeface="宋体" panose="02010600030101010101" pitchFamily="2" charset="-122"/>
                <a:ea typeface="宋体" panose="02010600030101010101" pitchFamily="2" charset="-122"/>
              </a:rPr>
              <a:t>R</a:t>
            </a:r>
            <a:r>
              <a:rPr lang="zh-CN" altLang="zh-CN" sz="5100" dirty="0">
                <a:effectLst/>
                <a:latin typeface="宋体" panose="02010600030101010101" pitchFamily="2" charset="-122"/>
                <a:ea typeface="宋体" panose="02010600030101010101" pitchFamily="2" charset="-122"/>
                <a:cs typeface="Times New Roman" panose="02020603050405020304" pitchFamily="18" charset="0"/>
              </a:rPr>
              <a:t>国）的总出口区分为</a:t>
            </a:r>
            <a:r>
              <a:rPr lang="en-US" altLang="zh-CN" sz="5100" dirty="0">
                <a:effectLst/>
                <a:latin typeface="宋体" panose="02010600030101010101" pitchFamily="2" charset="-122"/>
                <a:ea typeface="宋体" panose="02010600030101010101" pitchFamily="2" charset="-122"/>
              </a:rPr>
              <a:t>16</a:t>
            </a:r>
            <a:r>
              <a:rPr lang="zh-CN" altLang="zh-CN" sz="5100" dirty="0">
                <a:effectLst/>
                <a:latin typeface="宋体" panose="02010600030101010101" pitchFamily="2" charset="-122"/>
                <a:ea typeface="宋体" panose="02010600030101010101" pitchFamily="2" charset="-122"/>
                <a:cs typeface="Times New Roman" panose="02020603050405020304" pitchFamily="18" charset="0"/>
              </a:rPr>
              <a:t>种不同的路径。</a:t>
            </a:r>
            <a:endParaRPr lang="en-US" altLang="zh-CN" sz="5100" dirty="0">
              <a:latin typeface="宋体" panose="02010600030101010101" pitchFamily="2" charset="-122"/>
              <a:ea typeface="宋体" panose="02010600030101010101" pitchFamily="2" charset="-122"/>
            </a:endParaRPr>
          </a:p>
          <a:p>
            <a:pPr marL="0" indent="0">
              <a:lnSpc>
                <a:spcPct val="150000"/>
              </a:lnSpc>
              <a:spcBef>
                <a:spcPts val="3600"/>
              </a:spcBef>
              <a:buNone/>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nvPicPr>
        <p:blipFill>
          <a:blip r:embed="rId2"/>
          <a:stretch>
            <a:fillRect/>
          </a:stretch>
        </p:blipFill>
        <p:spPr>
          <a:xfrm>
            <a:off x="2081735" y="1057619"/>
            <a:ext cx="7679209" cy="420844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543</Words>
  <Application>Microsoft Office PowerPoint</Application>
  <PresentationFormat>宽屏</PresentationFormat>
  <Paragraphs>30</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宋体</vt:lpstr>
      <vt:lpstr>微软雅黑</vt:lpstr>
      <vt:lpstr>Arial</vt:lpstr>
      <vt:lpstr>Cambria Math</vt:lpstr>
      <vt:lpstr>Times New Roman</vt:lpstr>
      <vt:lpstr>Office 主题​​</vt:lpstr>
      <vt:lpstr>总贸易核算法：官方贸易统计与全球价值链的度量                    ——增加值贸易</vt:lpstr>
      <vt:lpstr>背景</vt:lpstr>
      <vt:lpstr>测算</vt:lpstr>
      <vt:lpstr>测算</vt:lpstr>
      <vt:lpstr>测算</vt:lpstr>
      <vt:lpstr>PowerPoint 演示文稿</vt:lpstr>
      <vt:lpstr>测算</vt:lpstr>
      <vt:lpstr>测算</vt:lpstr>
      <vt:lpstr>PowerPoint 演示文稿</vt:lpstr>
      <vt:lpstr>PowerPoint 演示文稿</vt:lpstr>
      <vt:lpstr>PowerPoint 演示文稿</vt:lpstr>
      <vt:lpstr>案例：中、日电气和光学设备产品双边贸易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价值链的度量</dc:title>
  <dc:creator>苏 雅</dc:creator>
  <cp:lastModifiedBy>苏 雅</cp:lastModifiedBy>
  <cp:revision>20</cp:revision>
  <dcterms:created xsi:type="dcterms:W3CDTF">2021-09-21T10:31:00Z</dcterms:created>
  <dcterms:modified xsi:type="dcterms:W3CDTF">2021-09-22T05:57:59Z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7578BBE3B423411C8D7F5260F8CA9EF2</vt:lpwstr>
  </property>
  <property fmtid="{D5CDD505-2E9C-101B-9397-08002B2CF9AE}" pid="3" name="KSOProductBuildVer">
    <vt:lpwstr>2052-11.1.0.10700</vt:lpwstr>
  </property>
</Properties>
</file>