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9" r:id="rId2"/>
    <p:sldId id="275" r:id="rId3"/>
    <p:sldId id="276" r:id="rId4"/>
    <p:sldId id="264" r:id="rId5"/>
    <p:sldId id="258" r:id="rId6"/>
    <p:sldId id="261" r:id="rId7"/>
    <p:sldId id="263" r:id="rId8"/>
    <p:sldId id="262" r:id="rId9"/>
    <p:sldId id="265" r:id="rId10"/>
    <p:sldId id="266" r:id="rId11"/>
    <p:sldId id="267" r:id="rId12"/>
    <p:sldId id="268" r:id="rId13"/>
    <p:sldId id="274" r:id="rId14"/>
    <p:sldId id="269" r:id="rId15"/>
    <p:sldId id="270" r:id="rId16"/>
    <p:sldId id="271" r:id="rId17"/>
    <p:sldId id="260" r:id="rId18"/>
    <p:sldId id="272" r:id="rId19"/>
    <p:sldId id="273" r:id="rId20"/>
    <p:sldId id="280" r:id="rId21"/>
    <p:sldId id="277" r:id="rId22"/>
    <p:sldId id="27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p:scale>
          <a:sx n="90" d="100"/>
          <a:sy n="90" d="100"/>
        </p:scale>
        <p:origin x="114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黑体" panose="02010609060101010101" pitchFamily="49"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黑体" panose="02010609060101010101" pitchFamily="49" charset="-122"/>
              </a:defRPr>
            </a:lvl1pPr>
          </a:lstStyle>
          <a:p>
            <a:fld id="{2C456289-1F03-41C3-97EB-C5A49D20F7B7}" type="datetimeFigureOut">
              <a:rPr lang="zh-CN" altLang="en-US" smtClean="0"/>
              <a:pPr/>
              <a:t>2021/12/14</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黑体" panose="02010609060101010101" pitchFamily="49"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黑体" panose="02010609060101010101" pitchFamily="49" charset="-122"/>
              </a:defRPr>
            </a:lvl1pPr>
          </a:lstStyle>
          <a:p>
            <a:fld id="{996F082B-243F-4430-80E3-52D068449BD7}" type="slidenum">
              <a:rPr lang="zh-CN" altLang="en-US" smtClean="0"/>
              <a:pPr/>
              <a:t>‹#›</a:t>
            </a:fld>
            <a:endParaRPr lang="zh-CN" altLang="en-US" dirty="0"/>
          </a:p>
        </p:txBody>
      </p:sp>
    </p:spTree>
    <p:extLst>
      <p:ext uri="{BB962C8B-B14F-4D97-AF65-F5344CB8AC3E}">
        <p14:creationId xmlns:p14="http://schemas.microsoft.com/office/powerpoint/2010/main" val="123511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anose="02010609060101010101" pitchFamily="49" charset="-122"/>
        <a:cs typeface="+mn-cs"/>
      </a:defRPr>
    </a:lvl1pPr>
    <a:lvl2pPr marL="457200" algn="l" defTabSz="914400" rtl="0" eaLnBrk="1" latinLnBrk="0" hangingPunct="1">
      <a:defRPr sz="1200" kern="1200">
        <a:solidFill>
          <a:schemeClr val="tx1"/>
        </a:solidFill>
        <a:latin typeface="+mn-lt"/>
        <a:ea typeface="黑体" panose="02010609060101010101" pitchFamily="49" charset="-122"/>
        <a:cs typeface="+mn-cs"/>
      </a:defRPr>
    </a:lvl2pPr>
    <a:lvl3pPr marL="914400" algn="l" defTabSz="914400" rtl="0" eaLnBrk="1" latinLnBrk="0" hangingPunct="1">
      <a:defRPr sz="1200" kern="1200">
        <a:solidFill>
          <a:schemeClr val="tx1"/>
        </a:solidFill>
        <a:latin typeface="+mn-lt"/>
        <a:ea typeface="黑体" panose="02010609060101010101" pitchFamily="49" charset="-122"/>
        <a:cs typeface="+mn-cs"/>
      </a:defRPr>
    </a:lvl3pPr>
    <a:lvl4pPr marL="1371600" algn="l" defTabSz="914400" rtl="0" eaLnBrk="1" latinLnBrk="0" hangingPunct="1">
      <a:defRPr sz="1200" kern="1200">
        <a:solidFill>
          <a:schemeClr val="tx1"/>
        </a:solidFill>
        <a:latin typeface="+mn-lt"/>
        <a:ea typeface="黑体" panose="02010609060101010101" pitchFamily="49" charset="-122"/>
        <a:cs typeface="+mn-cs"/>
      </a:defRPr>
    </a:lvl4pPr>
    <a:lvl5pPr marL="1828800" algn="l" defTabSz="914400" rtl="0" eaLnBrk="1" latinLnBrk="0" hangingPunct="1">
      <a:defRPr sz="1200" kern="1200">
        <a:solidFill>
          <a:schemeClr val="tx1"/>
        </a:solidFill>
        <a:latin typeface="+mn-lt"/>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Line 11"/>
          <p:cNvSpPr>
            <a:spLocks noChangeShapeType="1"/>
          </p:cNvSpPr>
          <p:nvPr/>
        </p:nvSpPr>
        <p:spPr bwMode="auto">
          <a:xfrm>
            <a:off x="0" y="1828800"/>
            <a:ext cx="9144000" cy="0"/>
          </a:xfrm>
          <a:prstGeom prst="line">
            <a:avLst/>
          </a:prstGeom>
          <a:noFill/>
          <a:ln w="28575">
            <a:solidFill>
              <a:srgbClr val="9E0848"/>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prstClr val="black"/>
              </a:solidFill>
            </a:endParaRPr>
          </a:p>
        </p:txBody>
      </p:sp>
      <p:sp>
        <p:nvSpPr>
          <p:cNvPr id="172034" name="Rectangle 2"/>
          <p:cNvSpPr>
            <a:spLocks noGrp="1" noChangeArrowheads="1"/>
          </p:cNvSpPr>
          <p:nvPr>
            <p:ph type="ctrTitle"/>
          </p:nvPr>
        </p:nvSpPr>
        <p:spPr>
          <a:xfrm>
            <a:off x="685800" y="2130427"/>
            <a:ext cx="7772400" cy="1470025"/>
          </a:xfrm>
        </p:spPr>
        <p:txBody>
          <a:bodyPr/>
          <a:lstStyle>
            <a:lvl1pPr>
              <a:defRPr sz="4000" b="1"/>
            </a:lvl1pPr>
          </a:lstStyle>
          <a:p>
            <a:r>
              <a:rPr lang="zh-CN" altLang="en-US"/>
              <a:t>单击此处编辑母版标题样式</a:t>
            </a:r>
            <a:endParaRPr lang="zh-CN" altLang="zh-CN"/>
          </a:p>
        </p:txBody>
      </p:sp>
      <p:sp>
        <p:nvSpPr>
          <p:cNvPr id="17203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zh-CN"/>
          </a:p>
        </p:txBody>
      </p:sp>
      <p:sp>
        <p:nvSpPr>
          <p:cNvPr id="10" name="Rectangle 6"/>
          <p:cNvSpPr>
            <a:spLocks noGrp="1" noChangeArrowheads="1"/>
          </p:cNvSpPr>
          <p:nvPr>
            <p:ph type="sldNum" sz="quarter" idx="12"/>
          </p:nvPr>
        </p:nvSpPr>
        <p:spPr>
          <a:xfrm>
            <a:off x="155565" y="6464761"/>
            <a:ext cx="407700" cy="287700"/>
          </a:xfrm>
        </p:spPr>
        <p:txBody>
          <a:bodyPr/>
          <a:lstStyle>
            <a:lvl1pPr algn="ctr">
              <a:defRPr b="1">
                <a:latin typeface="Baskerville Old Face" panose="02020602080505020303" pitchFamily="18" charset="0"/>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603113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173345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0663" y="188915"/>
            <a:ext cx="1962150" cy="5907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188915"/>
            <a:ext cx="5734050" cy="5907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835762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268539" y="188915"/>
            <a:ext cx="6264275" cy="503237"/>
          </a:xfrm>
        </p:spPr>
        <p:txBody>
          <a:bodyPr/>
          <a:lstStyle/>
          <a:p>
            <a:r>
              <a:rPr lang="zh-CN" altLang="en-US"/>
              <a:t>单击此处编辑母版标题样式</a:t>
            </a:r>
          </a:p>
        </p:txBody>
      </p:sp>
      <p:sp>
        <p:nvSpPr>
          <p:cNvPr id="3" name="内容占位符 2"/>
          <p:cNvSpPr>
            <a:spLocks noGrp="1"/>
          </p:cNvSpPr>
          <p:nvPr>
            <p:ph sz="half" idx="1"/>
          </p:nvPr>
        </p:nvSpPr>
        <p:spPr>
          <a:xfrm>
            <a:off x="684213" y="1196977"/>
            <a:ext cx="3810000" cy="4899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1196977"/>
            <a:ext cx="3810000" cy="2373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6613" y="3722688"/>
            <a:ext cx="381000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7"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8"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279921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4213" y="188915"/>
            <a:ext cx="7848600" cy="5907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5"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9801118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268539" y="188915"/>
            <a:ext cx="6264275" cy="503237"/>
          </a:xfrm>
        </p:spPr>
        <p:txBody>
          <a:bodyPr/>
          <a:lstStyle/>
          <a:p>
            <a:r>
              <a:rPr lang="zh-CN" altLang="en-US"/>
              <a:t>单击此处编辑母版标题样式</a:t>
            </a:r>
          </a:p>
        </p:txBody>
      </p:sp>
      <p:sp>
        <p:nvSpPr>
          <p:cNvPr id="3" name="内容占位符 2"/>
          <p:cNvSpPr>
            <a:spLocks noGrp="1"/>
          </p:cNvSpPr>
          <p:nvPr>
            <p:ph sz="quarter" idx="1"/>
          </p:nvPr>
        </p:nvSpPr>
        <p:spPr>
          <a:xfrm>
            <a:off x="684213" y="1196977"/>
            <a:ext cx="3810000" cy="2373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1196977"/>
            <a:ext cx="3810000" cy="2373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4213" y="3722688"/>
            <a:ext cx="381000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6613" y="3722688"/>
            <a:ext cx="381000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9"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2476098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68539" y="188915"/>
            <a:ext cx="6264275" cy="503237"/>
          </a:xfrm>
        </p:spPr>
        <p:txBody>
          <a:bodyPr/>
          <a:lstStyle/>
          <a:p>
            <a:r>
              <a:rPr lang="zh-CN" altLang="en-US"/>
              <a:t>单击此处编辑母版标题样式</a:t>
            </a:r>
          </a:p>
        </p:txBody>
      </p:sp>
      <p:sp>
        <p:nvSpPr>
          <p:cNvPr id="3" name="表格占位符 2"/>
          <p:cNvSpPr>
            <a:spLocks noGrp="1"/>
          </p:cNvSpPr>
          <p:nvPr>
            <p:ph type="tbl" idx="1"/>
          </p:nvPr>
        </p:nvSpPr>
        <p:spPr>
          <a:xfrm>
            <a:off x="684213" y="1196977"/>
            <a:ext cx="7772400" cy="489902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7334474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2268539" y="188915"/>
            <a:ext cx="6264275" cy="503237"/>
          </a:xfrm>
        </p:spPr>
        <p:txBody>
          <a:bodyPr/>
          <a:lstStyle/>
          <a:p>
            <a:r>
              <a:rPr lang="zh-CN" altLang="en-US"/>
              <a:t>单击此处编辑母版标题样式</a:t>
            </a:r>
          </a:p>
        </p:txBody>
      </p:sp>
      <p:sp>
        <p:nvSpPr>
          <p:cNvPr id="3" name="内容占位符 2"/>
          <p:cNvSpPr>
            <a:spLocks noGrp="1"/>
          </p:cNvSpPr>
          <p:nvPr>
            <p:ph sz="half" idx="1"/>
          </p:nvPr>
        </p:nvSpPr>
        <p:spPr>
          <a:xfrm>
            <a:off x="684213" y="1196977"/>
            <a:ext cx="3810000" cy="4899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6613" y="1196977"/>
            <a:ext cx="3810000" cy="4899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788835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Baskerville Old Face" panose="02020602080505020303" pitchFamily="18" charset="0"/>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Baskerville Old Face" panose="02020602080505020303" pitchFamily="18" charset="0"/>
              </a:defRPr>
            </a:lvl1pPr>
            <a:lvl2pPr>
              <a:spcBef>
                <a:spcPts val="600"/>
              </a:spcBef>
              <a:defRPr sz="2400">
                <a:latin typeface="Times New Roman" panose="02020603050405020304" pitchFamily="18" charset="0"/>
                <a:cs typeface="Times New Roman" panose="02020603050405020304" pitchFamily="18" charset="0"/>
              </a:defRPr>
            </a:lvl2pPr>
            <a:lvl3pPr>
              <a:defRPr>
                <a:latin typeface="Malgun Gothic" panose="020B0503020000020004" pitchFamily="34" charset="-127"/>
              </a:defRPr>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4"/>
          </p:nvPr>
        </p:nvSpPr>
        <p:spPr bwMode="auto">
          <a:xfrm>
            <a:off x="6992509" y="6493651"/>
            <a:ext cx="1905000" cy="2496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1">
                <a:solidFill>
                  <a:schemeClr val="tx1"/>
                </a:solidFill>
                <a:latin typeface="Times New Roman" panose="02020603050405020304" pitchFamily="18" charset="0"/>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58404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103560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196977"/>
            <a:ext cx="3810000"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196977"/>
            <a:ext cx="3810000"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624055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9"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747004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5"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3122489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8923828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720194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D5EE448-D1E1-494E-A0D4-410DBA8F47B1}" type="datetimeFigureOut">
              <a:rPr lang="zh-CN" altLang="en-US" smtClean="0">
                <a:solidFill>
                  <a:prstClr val="black"/>
                </a:solidFill>
              </a:rPr>
              <a:pPr/>
              <a:t>2021/12/14</a:t>
            </a:fld>
            <a:endParaRPr lang="zh-CN" alt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42886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27526" y="91507"/>
            <a:ext cx="7765074"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95421" y="928808"/>
            <a:ext cx="8497180" cy="5355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8068" name="Rectangle 4"/>
          <p:cNvSpPr>
            <a:spLocks noGrp="1" noChangeArrowheads="1"/>
          </p:cNvSpPr>
          <p:nvPr>
            <p:ph type="dt" sz="half" idx="2"/>
          </p:nvPr>
        </p:nvSpPr>
        <p:spPr bwMode="auto">
          <a:xfrm>
            <a:off x="685800" y="6455970"/>
            <a:ext cx="1905000" cy="2496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0">
                <a:solidFill>
                  <a:schemeClr val="tx1"/>
                </a:solidFill>
                <a:latin typeface="+mn-lt"/>
                <a:ea typeface="黑体" panose="02010609060101010101" pitchFamily="49" charset="-122"/>
              </a:defRPr>
            </a:lvl1pPr>
          </a:lstStyle>
          <a:p>
            <a:fld id="{5D5EE448-D1E1-494E-A0D4-410DBA8F47B1}" type="datetimeFigureOut">
              <a:rPr lang="zh-CN" altLang="en-US" smtClean="0">
                <a:solidFill>
                  <a:prstClr val="black"/>
                </a:solidFill>
              </a:rPr>
              <a:pPr/>
              <a:t>2021/12/14</a:t>
            </a:fld>
            <a:endParaRPr lang="zh-CN" altLang="en-US" dirty="0">
              <a:solidFill>
                <a:prstClr val="black"/>
              </a:solidFill>
            </a:endParaRPr>
          </a:p>
        </p:txBody>
      </p:sp>
      <p:sp>
        <p:nvSpPr>
          <p:cNvPr id="88069" name="Rectangle 5"/>
          <p:cNvSpPr>
            <a:spLocks noGrp="1" noChangeArrowheads="1"/>
          </p:cNvSpPr>
          <p:nvPr>
            <p:ph type="ftr" sz="quarter" idx="3"/>
          </p:nvPr>
        </p:nvSpPr>
        <p:spPr bwMode="auto">
          <a:xfrm>
            <a:off x="3124200" y="6455970"/>
            <a:ext cx="2895600" cy="2496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latin typeface="+mn-lt"/>
                <a:ea typeface="黑体" panose="02010609060101010101" pitchFamily="49" charset="-122"/>
              </a:defRPr>
            </a:lvl1pPr>
          </a:lstStyle>
          <a:p>
            <a:endParaRPr lang="zh-CN" altLang="en-US" dirty="0">
              <a:solidFill>
                <a:prstClr val="black"/>
              </a:solidFill>
            </a:endParaRPr>
          </a:p>
        </p:txBody>
      </p:sp>
      <p:sp>
        <p:nvSpPr>
          <p:cNvPr id="88070" name="Rectangle 6"/>
          <p:cNvSpPr>
            <a:spLocks noGrp="1" noChangeArrowheads="1"/>
          </p:cNvSpPr>
          <p:nvPr>
            <p:ph type="sldNum" sz="quarter" idx="4"/>
          </p:nvPr>
        </p:nvSpPr>
        <p:spPr bwMode="auto">
          <a:xfrm>
            <a:off x="6971597" y="6455969"/>
            <a:ext cx="1905000" cy="2496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Times New Roman" panose="02020603050405020304" pitchFamily="18" charset="0"/>
              </a:defRPr>
            </a:lvl1pPr>
          </a:lstStyle>
          <a:p>
            <a:fld id="{E307615D-B26D-4162-BE44-649E9993DA8F}" type="slidenum">
              <a:rPr lang="zh-CN" altLang="en-US" smtClean="0">
                <a:solidFill>
                  <a:prstClr val="black"/>
                </a:solidFill>
              </a:rPr>
              <a:pPr/>
              <a:t>‹#›</a:t>
            </a:fld>
            <a:endParaRPr lang="zh-CN" altLang="en-US">
              <a:solidFill>
                <a:prstClr val="black"/>
              </a:solidFill>
            </a:endParaRPr>
          </a:p>
        </p:txBody>
      </p:sp>
      <p:grpSp>
        <p:nvGrpSpPr>
          <p:cNvPr id="14" name="组合 13"/>
          <p:cNvGrpSpPr/>
          <p:nvPr/>
        </p:nvGrpSpPr>
        <p:grpSpPr>
          <a:xfrm>
            <a:off x="1" y="44057"/>
            <a:ext cx="9001123" cy="6754237"/>
            <a:chOff x="1" y="182648"/>
            <a:chExt cx="9001123" cy="6754237"/>
          </a:xfrm>
        </p:grpSpPr>
        <p:sp>
          <p:nvSpPr>
            <p:cNvPr id="15" name="矩形 14"/>
            <p:cNvSpPr/>
            <p:nvPr/>
          </p:nvSpPr>
          <p:spPr>
            <a:xfrm>
              <a:off x="1" y="182648"/>
              <a:ext cx="792000" cy="792000"/>
            </a:xfrm>
            <a:prstGeom prst="rect">
              <a:avLst/>
            </a:prstGeom>
            <a:solidFill>
              <a:srgbClr val="920000"/>
            </a:solidFill>
            <a:ln>
              <a:solidFill>
                <a:srgbClr val="92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6" name="图片 1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4822" y="246466"/>
              <a:ext cx="651711" cy="647949"/>
            </a:xfrm>
            <a:prstGeom prst="rect">
              <a:avLst/>
            </a:prstGeom>
            <a:effectLst>
              <a:outerShdw blurRad="50800" dist="38100" dir="2700000" algn="tl" rotWithShape="0">
                <a:prstClr val="black">
                  <a:alpha val="40000"/>
                </a:prstClr>
              </a:outerShdw>
            </a:effectLst>
          </p:spPr>
        </p:pic>
        <p:sp>
          <p:nvSpPr>
            <p:cNvPr id="17" name="矩形 16"/>
            <p:cNvSpPr/>
            <p:nvPr/>
          </p:nvSpPr>
          <p:spPr>
            <a:xfrm>
              <a:off x="926494" y="183599"/>
              <a:ext cx="45719" cy="792000"/>
            </a:xfrm>
            <a:prstGeom prst="rect">
              <a:avLst/>
            </a:prstGeom>
            <a:solidFill>
              <a:srgbClr val="920000"/>
            </a:solidFill>
            <a:ln>
              <a:solidFill>
                <a:srgbClr val="92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972213" y="830854"/>
              <a:ext cx="8028911" cy="36000"/>
            </a:xfrm>
            <a:prstGeom prst="rect">
              <a:avLst/>
            </a:prstGeom>
            <a:solidFill>
              <a:srgbClr val="92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1" y="6900885"/>
              <a:ext cx="8028911" cy="36000"/>
            </a:xfrm>
            <a:prstGeom prst="rect">
              <a:avLst/>
            </a:prstGeom>
            <a:solidFill>
              <a:srgbClr val="92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4543339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ransition/>
  <p:txStyles>
    <p:titleStyle>
      <a:lvl1pPr algn="l" rtl="0" eaLnBrk="1" fontAlgn="base" hangingPunct="1">
        <a:spcBef>
          <a:spcPct val="0"/>
        </a:spcBef>
        <a:spcAft>
          <a:spcPct val="0"/>
        </a:spcAft>
        <a:defRPr kumimoji="1" sz="280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2pPr>
      <a:lvl3pPr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3pPr>
      <a:lvl4pPr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4pPr>
      <a:lvl5pPr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5pPr>
      <a:lvl6pPr marL="457200"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6pPr>
      <a:lvl7pPr marL="914400"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7pPr>
      <a:lvl8pPr marL="1371600"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8pPr>
      <a:lvl9pPr marL="1828800" algn="ctr" rtl="0" eaLnBrk="1" fontAlgn="base" hangingPunct="1">
        <a:spcBef>
          <a:spcPct val="0"/>
        </a:spcBef>
        <a:spcAft>
          <a:spcPct val="0"/>
        </a:spcAft>
        <a:defRPr kumimoji="1" sz="2800">
          <a:solidFill>
            <a:schemeClr val="tx2"/>
          </a:solidFill>
          <a:latin typeface="Times New Roman" pitchFamily="18" charset="0"/>
          <a:ea typeface="幼圆" pitchFamily="49" charset="-122"/>
        </a:defRPr>
      </a:lvl9pPr>
    </p:titleStyle>
    <p:bodyStyle>
      <a:lvl1pPr marL="342900" indent="-342900" algn="l" rtl="0" eaLnBrk="1" fontAlgn="base" hangingPunct="1">
        <a:spcBef>
          <a:spcPct val="20000"/>
        </a:spcBef>
        <a:spcAft>
          <a:spcPct val="0"/>
        </a:spcAft>
        <a:buChar char="•"/>
        <a:defRPr kumimoji="1" sz="2800" b="1">
          <a:solidFill>
            <a:srgbClr val="002060"/>
          </a:solidFill>
          <a:effectLst/>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kumimoji="1"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Char char="•"/>
        <a:defRPr kumimoji="1" sz="2400" b="1">
          <a:solidFill>
            <a:schemeClr val="tx1"/>
          </a:solidFill>
          <a:effectLst/>
          <a:latin typeface="仿宋" panose="02010609060101010101" pitchFamily="49" charset="-122"/>
          <a:ea typeface="仿宋" panose="02010609060101010101" pitchFamily="49" charset="-122"/>
        </a:defRPr>
      </a:lvl3pPr>
      <a:lvl4pPr marL="1600200" indent="-228600" algn="l" rtl="0" eaLnBrk="1" fontAlgn="base" hangingPunct="1">
        <a:spcBef>
          <a:spcPct val="20000"/>
        </a:spcBef>
        <a:spcAft>
          <a:spcPct val="0"/>
        </a:spcAft>
        <a:buChar char="–"/>
        <a:defRPr kumimoji="1" sz="2000" b="0">
          <a:solidFill>
            <a:schemeClr val="tx1"/>
          </a:solidFill>
          <a:latin typeface="楷体" panose="02010609060101010101" pitchFamily="49" charset="-122"/>
          <a:ea typeface="楷体" panose="02010609060101010101" pitchFamily="49" charset="-122"/>
        </a:defRPr>
      </a:lvl4pPr>
      <a:lvl5pPr marL="2057400" indent="-228600" algn="l" rtl="0" eaLnBrk="1" fontAlgn="base" hangingPunct="1">
        <a:spcBef>
          <a:spcPct val="20000"/>
        </a:spcBef>
        <a:spcAft>
          <a:spcPct val="0"/>
        </a:spcAft>
        <a:buChar char="»"/>
        <a:defRPr kumimoji="1" sz="2000" b="0">
          <a:solidFill>
            <a:schemeClr val="tx1"/>
          </a:solidFill>
          <a:latin typeface="+mn-lt"/>
          <a:ea typeface="+mn-ea"/>
        </a:defRPr>
      </a:lvl5pPr>
      <a:lvl6pPr marL="2514600" indent="-228600" algn="l" rtl="0" eaLnBrk="1" fontAlgn="base" hangingPunct="1">
        <a:spcBef>
          <a:spcPct val="20000"/>
        </a:spcBef>
        <a:spcAft>
          <a:spcPct val="0"/>
        </a:spcAft>
        <a:buChar char="»"/>
        <a:defRPr kumimoji="1" sz="2000" b="1">
          <a:solidFill>
            <a:srgbClr val="0000FF"/>
          </a:solidFill>
          <a:latin typeface="+mn-lt"/>
          <a:ea typeface="+mn-ea"/>
        </a:defRPr>
      </a:lvl6pPr>
      <a:lvl7pPr marL="2971800" indent="-228600" algn="l" rtl="0" eaLnBrk="1" fontAlgn="base" hangingPunct="1">
        <a:spcBef>
          <a:spcPct val="20000"/>
        </a:spcBef>
        <a:spcAft>
          <a:spcPct val="0"/>
        </a:spcAft>
        <a:buChar char="»"/>
        <a:defRPr kumimoji="1" sz="2000" b="1">
          <a:solidFill>
            <a:srgbClr val="0000FF"/>
          </a:solidFill>
          <a:latin typeface="+mn-lt"/>
          <a:ea typeface="+mn-ea"/>
        </a:defRPr>
      </a:lvl7pPr>
      <a:lvl8pPr marL="3429000" indent="-228600" algn="l" rtl="0" eaLnBrk="1" fontAlgn="base" hangingPunct="1">
        <a:spcBef>
          <a:spcPct val="20000"/>
        </a:spcBef>
        <a:spcAft>
          <a:spcPct val="0"/>
        </a:spcAft>
        <a:buChar char="»"/>
        <a:defRPr kumimoji="1" sz="2000" b="1">
          <a:solidFill>
            <a:srgbClr val="0000FF"/>
          </a:solidFill>
          <a:latin typeface="+mn-lt"/>
          <a:ea typeface="+mn-ea"/>
        </a:defRPr>
      </a:lvl8pPr>
      <a:lvl9pPr marL="3886200" indent="-228600" algn="l" rtl="0" eaLnBrk="1" fontAlgn="base" hangingPunct="1">
        <a:spcBef>
          <a:spcPct val="20000"/>
        </a:spcBef>
        <a:spcAft>
          <a:spcPct val="0"/>
        </a:spcAft>
        <a:buChar char="»"/>
        <a:defRPr kumimoji="1" sz="2000" b="1">
          <a:solidFill>
            <a:srgbClr val="0000F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AFF98-25F9-4465-8962-2302C801EF88}"/>
              </a:ext>
            </a:extLst>
          </p:cNvPr>
          <p:cNvSpPr>
            <a:spLocks noGrp="1"/>
          </p:cNvSpPr>
          <p:nvPr>
            <p:ph type="ctrTitle"/>
          </p:nvPr>
        </p:nvSpPr>
        <p:spPr/>
        <p:txBody>
          <a:bodyPr/>
          <a:lstStyle/>
          <a:p>
            <a:pPr algn="ctr"/>
            <a:r>
              <a:rPr lang="zh-CN" altLang="en-US" dirty="0"/>
              <a:t>经济复杂性文献综述</a:t>
            </a:r>
          </a:p>
        </p:txBody>
      </p:sp>
      <p:sp>
        <p:nvSpPr>
          <p:cNvPr id="3" name="副标题 2">
            <a:extLst>
              <a:ext uri="{FF2B5EF4-FFF2-40B4-BE49-F238E27FC236}">
                <a16:creationId xmlns:a16="http://schemas.microsoft.com/office/drawing/2014/main" id="{72108288-9619-437F-B494-7DD8A8FD6AA6}"/>
              </a:ext>
            </a:extLst>
          </p:cNvPr>
          <p:cNvSpPr>
            <a:spLocks noGrp="1"/>
          </p:cNvSpPr>
          <p:nvPr>
            <p:ph type="subTitle" idx="1"/>
          </p:nvPr>
        </p:nvSpPr>
        <p:spPr>
          <a:xfrm>
            <a:off x="2743200" y="5503333"/>
            <a:ext cx="6400800" cy="1752600"/>
          </a:xfrm>
        </p:spPr>
        <p:txBody>
          <a:bodyPr/>
          <a:lstStyle/>
          <a:p>
            <a:pPr algn="r"/>
            <a:r>
              <a:rPr lang="zh-CN" altLang="en-US" dirty="0"/>
              <a:t>毕博洋</a:t>
            </a:r>
            <a:endParaRPr lang="en-US" altLang="zh-CN" dirty="0"/>
          </a:p>
          <a:p>
            <a:pPr algn="r"/>
            <a:r>
              <a:rPr lang="en-US" altLang="zh-CN" dirty="0"/>
              <a:t>2020000779</a:t>
            </a:r>
            <a:endParaRPr lang="zh-CN" altLang="en-US" dirty="0"/>
          </a:p>
        </p:txBody>
      </p:sp>
    </p:spTree>
    <p:extLst>
      <p:ext uri="{BB962C8B-B14F-4D97-AF65-F5344CB8AC3E}">
        <p14:creationId xmlns:p14="http://schemas.microsoft.com/office/powerpoint/2010/main" val="254302326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反射法</a:t>
            </a:r>
          </a:p>
        </p:txBody>
      </p:sp>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538955" y="5020732"/>
            <a:ext cx="4033045" cy="1498601"/>
          </a:xfrm>
        </p:spPr>
        <p:txBody>
          <a:bodyPr/>
          <a:lstStyle/>
          <a:p>
            <a:pPr algn="just">
              <a:lnSpc>
                <a:spcPct val="150000"/>
              </a:lnSpc>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美国、日本等发达国家主要位于第四象限</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50000"/>
              </a:lnSpc>
              <a:buNone/>
            </a:pPr>
            <a:endParaRPr lang="zh-CN" altLang="zh-CN" sz="1800" b="0" dirty="0"/>
          </a:p>
          <a:p>
            <a:pPr algn="just">
              <a:lnSpc>
                <a:spcPct val="150000"/>
              </a:lnSpc>
            </a:pPr>
            <a:endParaRPr lang="zh-CN" altLang="en-US" sz="1800" b="0" dirty="0"/>
          </a:p>
        </p:txBody>
      </p:sp>
      <p:pic>
        <p:nvPicPr>
          <p:cNvPr id="5" name="图片 4">
            <a:extLst>
              <a:ext uri="{FF2B5EF4-FFF2-40B4-BE49-F238E27FC236}">
                <a16:creationId xmlns:a16="http://schemas.microsoft.com/office/drawing/2014/main" id="{91C3BA21-6DBA-41AF-AE72-AF97FBA72B99}"/>
              </a:ext>
            </a:extLst>
          </p:cNvPr>
          <p:cNvPicPr>
            <a:picLocks noChangeAspect="1"/>
          </p:cNvPicPr>
          <p:nvPr/>
        </p:nvPicPr>
        <p:blipFill>
          <a:blip r:embed="rId2"/>
          <a:stretch>
            <a:fillRect/>
          </a:stretch>
        </p:blipFill>
        <p:spPr>
          <a:xfrm>
            <a:off x="98026" y="1029737"/>
            <a:ext cx="4748609" cy="3798887"/>
          </a:xfrm>
          <a:prstGeom prst="rect">
            <a:avLst/>
          </a:prstGeom>
        </p:spPr>
      </p:pic>
      <p:pic>
        <p:nvPicPr>
          <p:cNvPr id="7" name="图片 6">
            <a:extLst>
              <a:ext uri="{FF2B5EF4-FFF2-40B4-BE49-F238E27FC236}">
                <a16:creationId xmlns:a16="http://schemas.microsoft.com/office/drawing/2014/main" id="{ACA74FF0-65E7-4AE3-B2F7-F29C79BA5904}"/>
              </a:ext>
            </a:extLst>
          </p:cNvPr>
          <p:cNvPicPr>
            <a:picLocks noChangeAspect="1"/>
          </p:cNvPicPr>
          <p:nvPr/>
        </p:nvPicPr>
        <p:blipFill>
          <a:blip r:embed="rId3"/>
          <a:stretch>
            <a:fillRect/>
          </a:stretch>
        </p:blipFill>
        <p:spPr>
          <a:xfrm>
            <a:off x="4823881" y="837650"/>
            <a:ext cx="3981450" cy="3990975"/>
          </a:xfrm>
          <a:prstGeom prst="rect">
            <a:avLst/>
          </a:prstGeom>
        </p:spPr>
      </p:pic>
      <p:sp>
        <p:nvSpPr>
          <p:cNvPr id="8" name="内容占位符 2">
            <a:extLst>
              <a:ext uri="{FF2B5EF4-FFF2-40B4-BE49-F238E27FC236}">
                <a16:creationId xmlns:a16="http://schemas.microsoft.com/office/drawing/2014/main" id="{8AD70FEA-637E-488B-AB34-AEE1742AAFBF}"/>
              </a:ext>
            </a:extLst>
          </p:cNvPr>
          <p:cNvSpPr txBox="1">
            <a:spLocks/>
          </p:cNvSpPr>
          <p:nvPr/>
        </p:nvSpPr>
        <p:spPr bwMode="auto">
          <a:xfrm>
            <a:off x="5010063" y="5020732"/>
            <a:ext cx="4033045" cy="149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800" b="1">
                <a:solidFill>
                  <a:srgbClr val="002060"/>
                </a:solidFill>
                <a:effectLst/>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kumimoji="1" sz="2400" b="1">
                <a:solidFill>
                  <a:schemeClr val="tx1"/>
                </a:solidFill>
                <a:effectLst/>
                <a:latin typeface="宋体" panose="02010600030101010101" pitchFamily="2" charset="-122"/>
                <a:ea typeface="宋体" panose="02010600030101010101" pitchFamily="2" charset="-122"/>
                <a:cs typeface="Times New Roman" panose="02020603050405020304" pitchFamily="18" charset="0"/>
              </a:defRPr>
            </a:lvl2pPr>
            <a:lvl3pPr marL="1143000" indent="-228600" algn="l" rtl="0" eaLnBrk="1" fontAlgn="base" hangingPunct="1">
              <a:spcBef>
                <a:spcPct val="20000"/>
              </a:spcBef>
              <a:spcAft>
                <a:spcPct val="0"/>
              </a:spcAft>
              <a:buChar char="•"/>
              <a:defRPr kumimoji="1" sz="2000" b="1">
                <a:solidFill>
                  <a:schemeClr val="tx1"/>
                </a:solidFill>
                <a:effectLst/>
                <a:latin typeface="仿宋" panose="02010609060101010101" pitchFamily="49" charset="-122"/>
                <a:ea typeface="仿宋" panose="02010609060101010101" pitchFamily="49" charset="-122"/>
              </a:defRPr>
            </a:lvl3pPr>
            <a:lvl4pPr marL="1600200" indent="-228600" algn="l" rtl="0" eaLnBrk="1" fontAlgn="base" hangingPunct="1">
              <a:spcBef>
                <a:spcPct val="20000"/>
              </a:spcBef>
              <a:spcAft>
                <a:spcPct val="0"/>
              </a:spcAft>
              <a:buChar char="–"/>
              <a:defRPr kumimoji="1" sz="1800" b="0">
                <a:solidFill>
                  <a:schemeClr val="tx1"/>
                </a:solidFill>
                <a:latin typeface="楷体" panose="02010609060101010101" pitchFamily="49" charset="-122"/>
                <a:ea typeface="楷体" panose="02010609060101010101" pitchFamily="49" charset="-122"/>
              </a:defRPr>
            </a:lvl4pPr>
            <a:lvl5pPr marL="2057400" indent="-228600" algn="l" rtl="0" eaLnBrk="1" fontAlgn="base" hangingPunct="1">
              <a:spcBef>
                <a:spcPct val="20000"/>
              </a:spcBef>
              <a:spcAft>
                <a:spcPct val="0"/>
              </a:spcAft>
              <a:buChar char="»"/>
              <a:defRPr kumimoji="1" sz="1800" b="0">
                <a:solidFill>
                  <a:schemeClr val="tx1"/>
                </a:solidFill>
                <a:latin typeface="+mn-lt"/>
                <a:ea typeface="+mn-ea"/>
              </a:defRPr>
            </a:lvl5pPr>
            <a:lvl6pPr marL="2514600" indent="-228600" algn="l" rtl="0" eaLnBrk="1" fontAlgn="base" hangingPunct="1">
              <a:spcBef>
                <a:spcPct val="20000"/>
              </a:spcBef>
              <a:spcAft>
                <a:spcPct val="0"/>
              </a:spcAft>
              <a:buChar char="»"/>
              <a:defRPr kumimoji="1" sz="1800" b="1">
                <a:solidFill>
                  <a:srgbClr val="0000FF"/>
                </a:solidFill>
                <a:latin typeface="+mn-lt"/>
                <a:ea typeface="+mn-ea"/>
              </a:defRPr>
            </a:lvl6pPr>
            <a:lvl7pPr marL="2971800" indent="-228600" algn="l" rtl="0" eaLnBrk="1" fontAlgn="base" hangingPunct="1">
              <a:spcBef>
                <a:spcPct val="20000"/>
              </a:spcBef>
              <a:spcAft>
                <a:spcPct val="0"/>
              </a:spcAft>
              <a:buChar char="»"/>
              <a:defRPr kumimoji="1" sz="1800" b="1">
                <a:solidFill>
                  <a:srgbClr val="0000FF"/>
                </a:solidFill>
                <a:latin typeface="+mn-lt"/>
                <a:ea typeface="+mn-ea"/>
              </a:defRPr>
            </a:lvl7pPr>
            <a:lvl8pPr marL="3429000" indent="-228600" algn="l" rtl="0" eaLnBrk="1" fontAlgn="base" hangingPunct="1">
              <a:spcBef>
                <a:spcPct val="20000"/>
              </a:spcBef>
              <a:spcAft>
                <a:spcPct val="0"/>
              </a:spcAft>
              <a:buChar char="»"/>
              <a:defRPr kumimoji="1" sz="1800" b="1">
                <a:solidFill>
                  <a:srgbClr val="0000FF"/>
                </a:solidFill>
                <a:latin typeface="+mn-lt"/>
                <a:ea typeface="+mn-ea"/>
              </a:defRPr>
            </a:lvl8pPr>
            <a:lvl9pPr marL="3886200" indent="-228600" algn="l" rtl="0" eaLnBrk="1" fontAlgn="base" hangingPunct="1">
              <a:spcBef>
                <a:spcPct val="20000"/>
              </a:spcBef>
              <a:spcAft>
                <a:spcPct val="0"/>
              </a:spcAft>
              <a:buChar char="»"/>
              <a:defRPr kumimoji="1" sz="1800" b="1">
                <a:solidFill>
                  <a:srgbClr val="0000FF"/>
                </a:solidFill>
                <a:latin typeface="+mn-lt"/>
                <a:ea typeface="+mn-ea"/>
              </a:defRPr>
            </a:lvl9pPr>
          </a:lstStyle>
          <a:p>
            <a:pPr algn="just">
              <a:lnSpc>
                <a:spcPct val="150000"/>
              </a:lnSpc>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在迭代过</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14</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轮过后，国家间的排名基本稳定。</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50000"/>
              </a:lnSpc>
              <a:buFontTx/>
              <a:buNone/>
            </a:pPr>
            <a:endParaRPr lang="zh-CN" altLang="zh-CN" sz="1800" b="0" kern="0" dirty="0"/>
          </a:p>
          <a:p>
            <a:pPr algn="just">
              <a:lnSpc>
                <a:spcPct val="150000"/>
              </a:lnSpc>
            </a:pPr>
            <a:endParaRPr lang="zh-CN" altLang="en-US" sz="1800" b="0" kern="0" dirty="0"/>
          </a:p>
        </p:txBody>
      </p:sp>
    </p:spTree>
    <p:extLst>
      <p:ext uri="{BB962C8B-B14F-4D97-AF65-F5344CB8AC3E}">
        <p14:creationId xmlns:p14="http://schemas.microsoft.com/office/powerpoint/2010/main" val="12019573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使用经济复杂性预测经济增长</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经济增长和</a:t>
                </a:r>
                <a14:m>
                  <m:oMath xmlns:m="http://schemas.openxmlformats.org/officeDocument/2006/math">
                    <m:sSub>
                      <m:sSubPr>
                        <m:ctrlPr>
                          <a:rPr lang="en-US" altLang="zh-CN" sz="1800" b="1" i="1" kern="100"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b="1" i="1" kern="100" smtClean="0">
                            <a:latin typeface="Cambria Math" panose="02040503050406030204" pitchFamily="18" charset="0"/>
                            <a:ea typeface="等线" panose="02010600030101010101" pitchFamily="2" charset="-122"/>
                            <a:cs typeface="Times New Roman" panose="02020603050405020304" pitchFamily="18" charset="0"/>
                          </a:rPr>
                          <m:t>𝒌</m:t>
                        </m:r>
                      </m:e>
                      <m:sub>
                        <m:r>
                          <a:rPr lang="en-US" altLang="zh-CN" sz="1800" b="1" i="1" kern="100" smtClean="0">
                            <a:latin typeface="Cambria Math" panose="02040503050406030204" pitchFamily="18" charset="0"/>
                            <a:ea typeface="等线" panose="02010600030101010101" pitchFamily="2" charset="-122"/>
                            <a:cs typeface="Times New Roman" panose="02020603050405020304" pitchFamily="18" charset="0"/>
                          </a:rPr>
                          <m:t>𝒄</m:t>
                        </m:r>
                      </m:sub>
                    </m:sSub>
                  </m:oMath>
                </a14:m>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能够很好地预测未来经济增长，说明各国的经济水平有接近经济复杂性水平的倾向。但是这种影响是长期的，在</a:t>
                </a:r>
                <a14:m>
                  <m:oMath xmlns:m="http://schemas.openxmlformats.org/officeDocument/2006/math">
                    <m:r>
                      <a:rPr lang="en-US" altLang="zh-CN" sz="1800" b="1" i="0" kern="100" smtClean="0">
                        <a:latin typeface="Cambria Math" panose="02040503050406030204" pitchFamily="18" charset="0"/>
                        <a:ea typeface="等线" panose="02010600030101010101" pitchFamily="2" charset="-122"/>
                        <a:cs typeface="Times New Roman" panose="02020603050405020304" pitchFamily="18" charset="0"/>
                      </a:rPr>
                      <m:t>𝚫</m:t>
                    </m:r>
                    <m:r>
                      <a:rPr lang="en-US" altLang="zh-CN" sz="1800" b="1" i="0" kern="100" smtClean="0">
                        <a:latin typeface="Cambria Math" panose="02040503050406030204" pitchFamily="18" charset="0"/>
                        <a:ea typeface="等线" panose="02010600030101010101" pitchFamily="2" charset="-122"/>
                        <a:cs typeface="Times New Roman" panose="02020603050405020304" pitchFamily="18" charset="0"/>
                      </a:rPr>
                      <m:t>𝐭</m:t>
                    </m:r>
                  </m:oMath>
                </a14:m>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取</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5</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年或</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年等较大数值时预测水平较好。</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50000"/>
                  </a:lnSpc>
                  <a:buNone/>
                </a:pPr>
                <a:endParaRPr lang="zh-CN" altLang="zh-CN" sz="1800" b="0" dirty="0"/>
              </a:p>
              <a:p>
                <a:pPr algn="just">
                  <a:lnSpc>
                    <a:spcPct val="150000"/>
                  </a:lnSpc>
                </a:pPr>
                <a:endParaRPr lang="zh-CN" altLang="en-US"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399" r="-7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EAFF36B-519B-4722-BA4A-A2C84754BD49}"/>
              </a:ext>
            </a:extLst>
          </p:cNvPr>
          <p:cNvPicPr>
            <a:picLocks noChangeAspect="1"/>
          </p:cNvPicPr>
          <p:nvPr/>
        </p:nvPicPr>
        <p:blipFill>
          <a:blip r:embed="rId3"/>
          <a:stretch>
            <a:fillRect/>
          </a:stretch>
        </p:blipFill>
        <p:spPr>
          <a:xfrm>
            <a:off x="1852612" y="2153708"/>
            <a:ext cx="4555333" cy="1171154"/>
          </a:xfrm>
          <a:prstGeom prst="rect">
            <a:avLst/>
          </a:prstGeom>
        </p:spPr>
      </p:pic>
      <p:pic>
        <p:nvPicPr>
          <p:cNvPr id="7" name="图片 6">
            <a:extLst>
              <a:ext uri="{FF2B5EF4-FFF2-40B4-BE49-F238E27FC236}">
                <a16:creationId xmlns:a16="http://schemas.microsoft.com/office/drawing/2014/main" id="{B6606E44-2D64-4A06-BDF6-127A189F3D67}"/>
              </a:ext>
            </a:extLst>
          </p:cNvPr>
          <p:cNvPicPr>
            <a:picLocks noChangeAspect="1"/>
          </p:cNvPicPr>
          <p:nvPr/>
        </p:nvPicPr>
        <p:blipFill>
          <a:blip r:embed="rId4"/>
          <a:stretch>
            <a:fillRect/>
          </a:stretch>
        </p:blipFill>
        <p:spPr>
          <a:xfrm>
            <a:off x="1554959" y="3324862"/>
            <a:ext cx="5514708" cy="3286799"/>
          </a:xfrm>
          <a:prstGeom prst="rect">
            <a:avLst/>
          </a:prstGeom>
        </p:spPr>
      </p:pic>
    </p:spTree>
    <p:extLst>
      <p:ext uri="{BB962C8B-B14F-4D97-AF65-F5344CB8AC3E}">
        <p14:creationId xmlns:p14="http://schemas.microsoft.com/office/powerpoint/2010/main" val="12094957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非线性迭代方法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en-US" altLang="zh-CN" sz="1800" b="0" dirty="0"/>
                  <a:t>Tacchella</a:t>
                </a:r>
                <a:r>
                  <a:rPr lang="zh-CN" altLang="en-US" sz="1800" b="0" dirty="0"/>
                  <a:t>等（</a:t>
                </a:r>
                <a:r>
                  <a:rPr lang="en-US" altLang="zh-CN" sz="1800" b="0" dirty="0"/>
                  <a:t>2012</a:t>
                </a:r>
                <a:r>
                  <a:rPr lang="zh-CN" altLang="en-US" sz="1800" b="0" dirty="0"/>
                  <a:t>）提出一种非线性的迭代方法，该方法认为，一个产品的技术复杂性取决与出口这个产品的国家中最差的那一个，所以使用了非线性迭代的方式，提高技术复杂性计算过程中“弱国”的权重。</a:t>
                </a:r>
                <a:endParaRPr lang="en-US" altLang="zh-CN" sz="1800" b="0" dirty="0"/>
              </a:p>
              <a:p>
                <a:pPr indent="0" algn="l">
                  <a:lnSpc>
                    <a:spcPct val="125000"/>
                  </a:lnSpc>
                  <a:buNone/>
                </a:pPr>
                <a:endParaRPr lang="en-US" altLang="zh-CN" sz="1800" b="0" dirty="0"/>
              </a:p>
              <a:p>
                <a:pPr indent="0" algn="l">
                  <a:lnSpc>
                    <a:spcPct val="125000"/>
                  </a:lnSpc>
                  <a:buNone/>
                </a:pPr>
                <a:endParaRPr lang="en-US" altLang="zh-CN" sz="1800" b="0" dirty="0"/>
              </a:p>
              <a:p>
                <a:pPr indent="0" algn="l">
                  <a:lnSpc>
                    <a:spcPct val="125000"/>
                  </a:lnSpc>
                  <a:buNone/>
                </a:pPr>
                <a:endParaRPr lang="en-US" altLang="zh-CN" sz="1800" b="0" dirty="0"/>
              </a:p>
              <a:p>
                <a:pPr indent="0" algn="l">
                  <a:lnSpc>
                    <a:spcPct val="125000"/>
                  </a:lnSpc>
                  <a:buNone/>
                </a:pPr>
                <a:endParaRPr lang="en-US" altLang="zh-CN" sz="1800" b="0" dirty="0"/>
              </a:p>
              <a:p>
                <a:pPr algn="just">
                  <a:lnSpc>
                    <a:spcPct val="150000"/>
                  </a:lnSpc>
                </a:pPr>
                <a14:m>
                  <m:oMath xmlns:m="http://schemas.openxmlformats.org/officeDocument/2006/math">
                    <m:sSub>
                      <m:sSubPr>
                        <m:ctrlPr>
                          <a:rPr lang="en-US" altLang="zh-CN" sz="1800" b="0" i="0" dirty="0" smtClean="0">
                            <a:latin typeface="Cambria Math" panose="02040503050406030204" pitchFamily="18" charset="0"/>
                          </a:rPr>
                        </m:ctrlPr>
                      </m:sSubPr>
                      <m:e>
                        <m:r>
                          <m:rPr>
                            <m:sty m:val="p"/>
                          </m:rPr>
                          <a:rPr lang="en-US" altLang="zh-CN" sz="1800" b="0" dirty="0">
                            <a:latin typeface="Cambria Math" panose="02040503050406030204" pitchFamily="18" charset="0"/>
                          </a:rPr>
                          <m:t>F</m:t>
                        </m:r>
                      </m:e>
                      <m:sub>
                        <m:r>
                          <m:rPr>
                            <m:sty m:val="p"/>
                          </m:rPr>
                          <a:rPr lang="en-US" altLang="zh-CN" sz="1800" b="0" i="0" dirty="0" smtClean="0">
                            <a:latin typeface="Cambria Math" panose="02040503050406030204" pitchFamily="18" charset="0"/>
                          </a:rPr>
                          <m:t>c</m:t>
                        </m:r>
                      </m:sub>
                    </m:sSub>
                  </m:oMath>
                </a14:m>
                <a:r>
                  <a:rPr lang="zh-CN" altLang="en-US" sz="1800" b="0" dirty="0"/>
                  <a:t>代表国家的经济复杂性，其迭代过程与前面的公式相同。</a:t>
                </a:r>
                <a:endParaRPr lang="en-US" altLang="zh-CN" sz="1800" b="0" dirty="0"/>
              </a:p>
              <a:p>
                <a:pPr algn="just">
                  <a:lnSpc>
                    <a:spcPct val="150000"/>
                  </a:lnSpc>
                </a:pPr>
                <a14:m>
                  <m:oMath xmlns:m="http://schemas.openxmlformats.org/officeDocument/2006/math">
                    <m:sSub>
                      <m:sSubPr>
                        <m:ctrlPr>
                          <a:rPr lang="en-US" altLang="zh-CN" sz="1800" b="0" i="0" dirty="0" smtClean="0">
                            <a:latin typeface="Cambria Math" panose="02040503050406030204" pitchFamily="18" charset="0"/>
                          </a:rPr>
                        </m:ctrlPr>
                      </m:sSubPr>
                      <m:e>
                        <m:r>
                          <m:rPr>
                            <m:sty m:val="p"/>
                          </m:rPr>
                          <a:rPr lang="en-US" altLang="zh-CN" sz="1800" b="0" dirty="0">
                            <a:latin typeface="Cambria Math" panose="02040503050406030204" pitchFamily="18" charset="0"/>
                          </a:rPr>
                          <m:t>Q</m:t>
                        </m:r>
                      </m:e>
                      <m:sub>
                        <m:r>
                          <m:rPr>
                            <m:sty m:val="p"/>
                          </m:rPr>
                          <a:rPr lang="en-US" altLang="zh-CN" sz="1800" b="0" i="0" dirty="0" smtClean="0">
                            <a:latin typeface="Cambria Math" panose="02040503050406030204" pitchFamily="18" charset="0"/>
                          </a:rPr>
                          <m:t>p</m:t>
                        </m:r>
                      </m:sub>
                    </m:sSub>
                  </m:oMath>
                </a14:m>
                <a:r>
                  <a:rPr lang="zh-CN" altLang="en-US" sz="1800" b="0" dirty="0"/>
                  <a:t>代表产品的技术复杂性，其与在该产品上具有比较优势的国家数量成反比，与</a:t>
                </a:r>
                <a14:m>
                  <m:oMath xmlns:m="http://schemas.openxmlformats.org/officeDocument/2006/math">
                    <m:r>
                      <a:rPr lang="zh-CN" altLang="en-US" sz="1800" b="0" i="1" dirty="0">
                        <a:latin typeface="Cambria Math" panose="02040503050406030204" pitchFamily="18" charset="0"/>
                      </a:rPr>
                      <m:t>这些</m:t>
                    </m:r>
                    <m:r>
                      <a:rPr lang="zh-CN" altLang="en-US" sz="1800" b="0" i="1" dirty="0" smtClean="0">
                        <a:latin typeface="Cambria Math" panose="02040503050406030204" pitchFamily="18" charset="0"/>
                      </a:rPr>
                      <m:t>国家的</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𝐹</m:t>
                        </m:r>
                      </m:e>
                      <m:sub>
                        <m:r>
                          <a:rPr lang="en-US" altLang="zh-CN" sz="1800" b="0" i="1" smtClean="0">
                            <a:latin typeface="Cambria Math" panose="02040503050406030204" pitchFamily="18" charset="0"/>
                          </a:rPr>
                          <m:t>𝑐</m:t>
                        </m:r>
                      </m:sub>
                    </m:sSub>
                  </m:oMath>
                </a14:m>
                <a:r>
                  <a:rPr lang="zh-CN" altLang="en-US" sz="1800" b="0" dirty="0"/>
                  <a:t>成正比。</a:t>
                </a:r>
                <a:endParaRPr lang="zh-CN" altLang="zh-CN" sz="1800" b="0" dirty="0"/>
              </a:p>
              <a:p>
                <a:pPr algn="just">
                  <a:lnSpc>
                    <a:spcPct val="150000"/>
                  </a:lnSpc>
                </a:pPr>
                <a:endParaRPr lang="zh-CN" altLang="en-US"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71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5479B20-9476-4C3F-893B-5A3C5E8DC872}"/>
              </a:ext>
            </a:extLst>
          </p:cNvPr>
          <p:cNvSpPr txBox="1"/>
          <p:nvPr/>
        </p:nvSpPr>
        <p:spPr>
          <a:xfrm>
            <a:off x="1127526" y="5885937"/>
            <a:ext cx="7423807" cy="646331"/>
          </a:xfrm>
          <a:prstGeom prst="rect">
            <a:avLst/>
          </a:prstGeom>
          <a:noFill/>
        </p:spPr>
        <p:txBody>
          <a:bodyPr wrap="square">
            <a:spAutoFit/>
          </a:bodyPr>
          <a:lstStyle/>
          <a:p>
            <a:r>
              <a:rPr lang="en-US" altLang="zh-CN" dirty="0" err="1"/>
              <a:t>Tacchella</a:t>
            </a:r>
            <a:r>
              <a:rPr lang="en-US" altLang="zh-CN" dirty="0"/>
              <a:t> A, </a:t>
            </a:r>
            <a:r>
              <a:rPr lang="en-US" altLang="zh-CN" dirty="0" err="1"/>
              <a:t>Cristelli</a:t>
            </a:r>
            <a:r>
              <a:rPr lang="en-US" altLang="zh-CN" dirty="0"/>
              <a:t> M, </a:t>
            </a:r>
            <a:r>
              <a:rPr lang="en-US" altLang="zh-CN" dirty="0" err="1"/>
              <a:t>Caldarelli</a:t>
            </a:r>
            <a:r>
              <a:rPr lang="en-US" altLang="zh-CN" dirty="0"/>
              <a:t> G, et al. A new metrics for countries' fitness and products' complexity[J]. Scientific reports, 2012, 2: 723.</a:t>
            </a:r>
            <a:endParaRPr lang="zh-CN" altLang="en-US" dirty="0"/>
          </a:p>
        </p:txBody>
      </p:sp>
      <p:pic>
        <p:nvPicPr>
          <p:cNvPr id="8" name="图片 7">
            <a:extLst>
              <a:ext uri="{FF2B5EF4-FFF2-40B4-BE49-F238E27FC236}">
                <a16:creationId xmlns:a16="http://schemas.microsoft.com/office/drawing/2014/main" id="{D9B72573-06BA-4A64-AA18-3933B921C38E}"/>
              </a:ext>
            </a:extLst>
          </p:cNvPr>
          <p:cNvPicPr>
            <a:picLocks noChangeAspect="1"/>
          </p:cNvPicPr>
          <p:nvPr/>
        </p:nvPicPr>
        <p:blipFill>
          <a:blip r:embed="rId3"/>
          <a:stretch>
            <a:fillRect/>
          </a:stretch>
        </p:blipFill>
        <p:spPr>
          <a:xfrm>
            <a:off x="2462741" y="2257381"/>
            <a:ext cx="3829050" cy="1609725"/>
          </a:xfrm>
          <a:prstGeom prst="rect">
            <a:avLst/>
          </a:prstGeom>
        </p:spPr>
      </p:pic>
    </p:spTree>
    <p:extLst>
      <p:ext uri="{BB962C8B-B14F-4D97-AF65-F5344CB8AC3E}">
        <p14:creationId xmlns:p14="http://schemas.microsoft.com/office/powerpoint/2010/main" val="40799344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非线性迭代方法</a:t>
            </a:r>
          </a:p>
        </p:txBody>
      </p:sp>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en-US" sz="1800" b="0" dirty="0"/>
              <a:t>对比两种迭代方法，下图中分别绘制了美国和尼日利亚的经济复杂性随迭代次数的变化，红色的为线性迭代，绿色的为非线性迭代。可以看到非线性迭代可以更好地区分开国家的复杂性水平。</a:t>
            </a:r>
          </a:p>
        </p:txBody>
      </p:sp>
      <p:pic>
        <p:nvPicPr>
          <p:cNvPr id="6" name="图片 5">
            <a:extLst>
              <a:ext uri="{FF2B5EF4-FFF2-40B4-BE49-F238E27FC236}">
                <a16:creationId xmlns:a16="http://schemas.microsoft.com/office/drawing/2014/main" id="{D390699A-22D3-4EE2-BECD-0E3B88A47B79}"/>
              </a:ext>
            </a:extLst>
          </p:cNvPr>
          <p:cNvPicPr>
            <a:picLocks noChangeAspect="1"/>
          </p:cNvPicPr>
          <p:nvPr/>
        </p:nvPicPr>
        <p:blipFill>
          <a:blip r:embed="rId2"/>
          <a:stretch>
            <a:fillRect/>
          </a:stretch>
        </p:blipFill>
        <p:spPr>
          <a:xfrm>
            <a:off x="1468437" y="2867025"/>
            <a:ext cx="5343525" cy="3257550"/>
          </a:xfrm>
          <a:prstGeom prst="rect">
            <a:avLst/>
          </a:prstGeom>
        </p:spPr>
      </p:pic>
    </p:spTree>
    <p:extLst>
      <p:ext uri="{BB962C8B-B14F-4D97-AF65-F5344CB8AC3E}">
        <p14:creationId xmlns:p14="http://schemas.microsoft.com/office/powerpoint/2010/main" val="660537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经济复杂性分析的一般框架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en-US" altLang="zh-CN" sz="1800" b="0" dirty="0"/>
                  <a:t>Sciarra</a:t>
                </a:r>
                <a:r>
                  <a:rPr lang="zh-CN" altLang="en-US" sz="1800" b="0" dirty="0"/>
                  <a:t>等（</a:t>
                </a:r>
                <a:r>
                  <a:rPr lang="en-US" altLang="zh-CN" sz="1800" b="0" dirty="0"/>
                  <a:t>2020</a:t>
                </a:r>
                <a:r>
                  <a:rPr lang="zh-CN" altLang="en-US" sz="1800" b="0" dirty="0"/>
                  <a:t>）提出经济复杂性分析的一般框架，将前面三种经济复杂性的度量方法纳入到同一分析框架中，并在此基础上提出广义经济复杂性度量指标。抽象的来看，前三种方法都需要不断迭代国家的经济复杂性（</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𝑐</m:t>
                        </m:r>
                      </m:sub>
                    </m:sSub>
                  </m:oMath>
                </a14:m>
                <a:r>
                  <a:rPr lang="zh-CN" altLang="en-US" sz="1800" b="0" dirty="0"/>
                  <a:t>）和产品的技术复杂性（</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𝑝</m:t>
                        </m:r>
                      </m:sub>
                    </m:sSub>
                  </m:oMath>
                </a14:m>
                <a:r>
                  <a:rPr lang="zh-CN" altLang="en-US" sz="1800" b="0" dirty="0"/>
                  <a:t>）。</a:t>
                </a:r>
                <a:endParaRPr lang="en-US" altLang="zh-CN" sz="1800" b="0" dirty="0"/>
              </a:p>
              <a:p>
                <a:pPr indent="0" algn="l">
                  <a:lnSpc>
                    <a:spcPct val="125000"/>
                  </a:lnSpc>
                  <a:buNone/>
                </a:pPr>
                <a:endParaRPr lang="en-US" altLang="zh-CN" sz="1800" b="0" dirty="0"/>
              </a:p>
              <a:p>
                <a:pPr indent="0" algn="l">
                  <a:lnSpc>
                    <a:spcPct val="125000"/>
                  </a:lnSpc>
                  <a:buNone/>
                </a:pPr>
                <a:endParaRPr lang="en-US" altLang="zh-CN" sz="1800" b="0" dirty="0"/>
              </a:p>
              <a:p>
                <a:pPr algn="just">
                  <a:lnSpc>
                    <a:spcPct val="150000"/>
                  </a:lnSpc>
                </a:pPr>
                <a:r>
                  <a:rPr lang="zh-CN" altLang="en-US" sz="1800" b="0" dirty="0"/>
                  <a:t>假设这里的</a:t>
                </a:r>
                <a:r>
                  <a:rPr lang="en-US" altLang="zh-CN" sz="1800" b="0" dirty="0"/>
                  <a:t>f</a:t>
                </a:r>
                <a:r>
                  <a:rPr lang="zh-CN" altLang="en-US" sz="1800" b="0" dirty="0"/>
                  <a:t>和</a:t>
                </a:r>
                <a:r>
                  <a:rPr lang="en-US" altLang="zh-CN" sz="1800" b="0" dirty="0"/>
                  <a:t>g</a:t>
                </a:r>
                <a:r>
                  <a:rPr lang="zh-CN" altLang="en-US" sz="1800" b="0" dirty="0"/>
                  <a:t>都是线性函数，上式可以转化为：</a:t>
                </a: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r>
                  <a:rPr lang="zh-CN" altLang="en-US" sz="1800" b="0" dirty="0"/>
                  <a:t>其中</a:t>
                </a:r>
                <a:r>
                  <a:rPr lang="en-US" altLang="zh-CN" sz="1800" b="0" dirty="0"/>
                  <a:t>W</a:t>
                </a:r>
                <a:r>
                  <a:rPr lang="zh-CN" altLang="en-US" sz="1800" b="0" dirty="0"/>
                  <a:t>矩阵由原始的双模网络邻接矩阵</a:t>
                </a:r>
                <a:r>
                  <a:rPr lang="en-US" altLang="zh-CN" sz="1800" b="0" dirty="0"/>
                  <a:t>M</a:t>
                </a:r>
                <a:r>
                  <a:rPr lang="zh-CN" altLang="en-US" sz="1800" b="0" dirty="0"/>
                  <a:t>衍生出。</a:t>
                </a:r>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718"/>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5717B9F9-5A5D-4361-8464-CEFE1B2A8753}"/>
              </a:ext>
            </a:extLst>
          </p:cNvPr>
          <p:cNvSpPr txBox="1"/>
          <p:nvPr/>
        </p:nvSpPr>
        <p:spPr>
          <a:xfrm>
            <a:off x="948267" y="5862497"/>
            <a:ext cx="7494588" cy="646331"/>
          </a:xfrm>
          <a:prstGeom prst="rect">
            <a:avLst/>
          </a:prstGeom>
          <a:noFill/>
        </p:spPr>
        <p:txBody>
          <a:bodyPr wrap="square">
            <a:spAutoFit/>
          </a:bodyPr>
          <a:lstStyle/>
          <a:p>
            <a:r>
              <a:rPr lang="en-US" altLang="zh-CN" dirty="0" err="1"/>
              <a:t>Sciarra</a:t>
            </a:r>
            <a:r>
              <a:rPr lang="en-US" altLang="zh-CN" dirty="0"/>
              <a:t> C, </a:t>
            </a:r>
            <a:r>
              <a:rPr lang="en-US" altLang="zh-CN" dirty="0" err="1"/>
              <a:t>Chiarotti</a:t>
            </a:r>
            <a:r>
              <a:rPr lang="en-US" altLang="zh-CN" dirty="0"/>
              <a:t> G, Ridolfi L, et al. Reconciling contrasting views on economic complexity[J]. Nature communications, 2020, 11(1): 1-10.</a:t>
            </a:r>
            <a:endParaRPr lang="zh-CN" altLang="en-US" dirty="0"/>
          </a:p>
        </p:txBody>
      </p:sp>
      <p:pic>
        <p:nvPicPr>
          <p:cNvPr id="9" name="图片 8">
            <a:extLst>
              <a:ext uri="{FF2B5EF4-FFF2-40B4-BE49-F238E27FC236}">
                <a16:creationId xmlns:a16="http://schemas.microsoft.com/office/drawing/2014/main" id="{DE9AD896-75BE-4103-AE3D-65AC35F73B24}"/>
              </a:ext>
            </a:extLst>
          </p:cNvPr>
          <p:cNvPicPr>
            <a:picLocks noChangeAspect="1"/>
          </p:cNvPicPr>
          <p:nvPr/>
        </p:nvPicPr>
        <p:blipFill>
          <a:blip r:embed="rId3"/>
          <a:stretch>
            <a:fillRect/>
          </a:stretch>
        </p:blipFill>
        <p:spPr>
          <a:xfrm>
            <a:off x="2283354" y="2609850"/>
            <a:ext cx="4238625" cy="819150"/>
          </a:xfrm>
          <a:prstGeom prst="rect">
            <a:avLst/>
          </a:prstGeom>
        </p:spPr>
      </p:pic>
      <p:pic>
        <p:nvPicPr>
          <p:cNvPr id="13" name="图片 12">
            <a:extLst>
              <a:ext uri="{FF2B5EF4-FFF2-40B4-BE49-F238E27FC236}">
                <a16:creationId xmlns:a16="http://schemas.microsoft.com/office/drawing/2014/main" id="{C8D329A3-9E54-449D-BCF0-4DF982AB88B5}"/>
              </a:ext>
            </a:extLst>
          </p:cNvPr>
          <p:cNvPicPr>
            <a:picLocks noChangeAspect="1"/>
          </p:cNvPicPr>
          <p:nvPr/>
        </p:nvPicPr>
        <p:blipFill>
          <a:blip r:embed="rId4"/>
          <a:stretch>
            <a:fillRect/>
          </a:stretch>
        </p:blipFill>
        <p:spPr>
          <a:xfrm>
            <a:off x="2793471" y="3821730"/>
            <a:ext cx="2371725" cy="942975"/>
          </a:xfrm>
          <a:prstGeom prst="rect">
            <a:avLst/>
          </a:prstGeom>
        </p:spPr>
      </p:pic>
    </p:spTree>
    <p:extLst>
      <p:ext uri="{BB962C8B-B14F-4D97-AF65-F5344CB8AC3E}">
        <p14:creationId xmlns:p14="http://schemas.microsoft.com/office/powerpoint/2010/main" val="35379237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经济复杂性分析的一般框架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en-US" sz="1800" b="0" dirty="0"/>
                  <a:t>将上式</a:t>
                </a:r>
                <a:r>
                  <a:rPr lang="en-US" altLang="zh-CN" sz="1800" b="0" dirty="0"/>
                  <a:t>X</a:t>
                </a:r>
                <a:r>
                  <a:rPr lang="zh-CN" altLang="en-US" sz="1800" b="0" dirty="0"/>
                  <a:t>与</a:t>
                </a:r>
                <a:r>
                  <a:rPr lang="en-US" altLang="zh-CN" sz="1800" b="0" dirty="0"/>
                  <a:t>Y</a:t>
                </a:r>
                <a:r>
                  <a:rPr lang="zh-CN" altLang="en-US" sz="1800" b="0" dirty="0"/>
                  <a:t>互相代入，可得到</a:t>
                </a: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r>
                  <a:rPr lang="zh-CN" altLang="en-US" sz="1800" b="0" dirty="0"/>
                  <a:t>其中</a:t>
                </a:r>
                <a14:m>
                  <m:oMath xmlns:m="http://schemas.openxmlformats.org/officeDocument/2006/math">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𝑊</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𝑊</m:t>
                        </m:r>
                      </m:e>
                      <m:sup>
                        <m:r>
                          <a:rPr lang="en-US" altLang="zh-CN" sz="1800" b="0" i="1" smtClean="0">
                            <a:latin typeface="Cambria Math" panose="02040503050406030204" pitchFamily="18" charset="0"/>
                          </a:rPr>
                          <m:t>𝑇</m:t>
                        </m:r>
                      </m:sup>
                    </m:sSup>
                  </m:oMath>
                </a14:m>
                <a:r>
                  <a:rPr lang="zh-CN" altLang="en-US" sz="1800" b="0" dirty="0"/>
                  <a:t>和</a:t>
                </a:r>
                <a14:m>
                  <m:oMath xmlns:m="http://schemas.openxmlformats.org/officeDocument/2006/math">
                    <m:r>
                      <a:rPr lang="en-US" altLang="zh-CN" sz="1800" b="0" i="1" dirty="0" smtClean="0">
                        <a:latin typeface="Cambria Math" panose="02040503050406030204" pitchFamily="18" charset="0"/>
                      </a:rPr>
                      <m:t>𝐺</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𝑊</m:t>
                        </m:r>
                      </m:e>
                      <m:sup>
                        <m:r>
                          <a:rPr lang="en-US" altLang="zh-CN" sz="1800" b="0" i="1" dirty="0" smtClean="0">
                            <a:latin typeface="Cambria Math" panose="02040503050406030204" pitchFamily="18" charset="0"/>
                          </a:rPr>
                          <m:t>𝑇</m:t>
                        </m:r>
                      </m:sup>
                    </m:sSup>
                    <m:r>
                      <a:rPr lang="en-US" altLang="zh-CN" sz="1800" b="0" i="1" dirty="0" smtClean="0">
                        <a:latin typeface="Cambria Math" panose="02040503050406030204" pitchFamily="18" charset="0"/>
                      </a:rPr>
                      <m:t>𝑊</m:t>
                    </m:r>
                  </m:oMath>
                </a14:m>
                <a:r>
                  <a:rPr lang="zh-CN" altLang="en-US" sz="1800" b="0" dirty="0"/>
                  <a:t>可以看做国家与国家之间、产品与产品之间的成对距离矩阵，如果</a:t>
                </a:r>
                <a14:m>
                  <m:oMath xmlns:m="http://schemas.openxmlformats.org/officeDocument/2006/math">
                    <m:r>
                      <a:rPr lang="en-US" altLang="zh-CN" sz="1800" b="0" i="1" smtClean="0">
                        <a:latin typeface="Cambria Math" panose="02040503050406030204" pitchFamily="18" charset="0"/>
                      </a:rPr>
                      <m:t>𝑊</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𝑀</m:t>
                    </m:r>
                  </m:oMath>
                </a14:m>
                <a:r>
                  <a:rPr lang="zh-CN" altLang="en-US" sz="1800" b="0" dirty="0"/>
                  <a:t>，那么</a:t>
                </a:r>
                <a:r>
                  <a:rPr lang="en-US" altLang="zh-CN" sz="1800" b="0" dirty="0"/>
                  <a:t>N</a:t>
                </a:r>
                <a:r>
                  <a:rPr lang="zh-CN" altLang="en-US" sz="1800" b="0" dirty="0"/>
                  <a:t>中的元素就代表两个国家同时具有比较优势的产品数量。</a:t>
                </a:r>
                <a:endParaRPr lang="en-US" altLang="zh-CN" sz="1800" b="0" dirty="0"/>
              </a:p>
              <a:p>
                <a:pPr algn="just">
                  <a:lnSpc>
                    <a:spcPct val="150000"/>
                  </a:lnSpc>
                </a:pPr>
                <a:r>
                  <a:rPr lang="zh-CN" altLang="en-US" sz="1800" b="0" dirty="0"/>
                  <a:t>在网络科学中，这种迭代方法即为特征向量中心性的计算方法，其计算结果反映了节点在网络中的重要性，这个重要性不仅取决于节点自身的重要性，也取决于与其相连的其他节点的重要性。</a:t>
                </a: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zh-CN" altLang="en-US"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7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EA86152-3260-4AE0-8AE5-1B0CB54AD26A}"/>
              </a:ext>
            </a:extLst>
          </p:cNvPr>
          <p:cNvPicPr>
            <a:picLocks noChangeAspect="1"/>
          </p:cNvPicPr>
          <p:nvPr/>
        </p:nvPicPr>
        <p:blipFill>
          <a:blip r:embed="rId3"/>
          <a:stretch>
            <a:fillRect/>
          </a:stretch>
        </p:blipFill>
        <p:spPr>
          <a:xfrm>
            <a:off x="2239434" y="1579033"/>
            <a:ext cx="4343400" cy="1447800"/>
          </a:xfrm>
          <a:prstGeom prst="rect">
            <a:avLst/>
          </a:prstGeom>
        </p:spPr>
      </p:pic>
    </p:spTree>
    <p:extLst>
      <p:ext uri="{BB962C8B-B14F-4D97-AF65-F5344CB8AC3E}">
        <p14:creationId xmlns:p14="http://schemas.microsoft.com/office/powerpoint/2010/main" val="9846093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广义经济复杂性指数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en-US" sz="1800" b="0" dirty="0"/>
                  <a:t>在上述框架下可以看出，国家的经济复杂性计算结果由</a:t>
                </a:r>
                <a:r>
                  <a:rPr lang="en-US" altLang="zh-CN" sz="1800" b="0" dirty="0"/>
                  <a:t>N</a:t>
                </a:r>
                <a:r>
                  <a:rPr lang="zh-CN" altLang="en-US" sz="1800" b="0" dirty="0"/>
                  <a:t>矩阵的选取决定，所以，作者提出了广义经济复杂性指数，用来提取</a:t>
                </a:r>
                <a:r>
                  <a:rPr lang="en-US" altLang="zh-CN" sz="1800" b="0" dirty="0"/>
                  <a:t>N</a:t>
                </a:r>
                <a:r>
                  <a:rPr lang="zh-CN" altLang="en-US" sz="1800" b="0" dirty="0"/>
                  <a:t>矩阵中的信息。</a:t>
                </a:r>
                <a:endParaRPr lang="en-US" altLang="zh-CN" sz="1800" b="0" dirty="0"/>
              </a:p>
              <a:p>
                <a:pPr algn="just">
                  <a:lnSpc>
                    <a:spcPct val="150000"/>
                  </a:lnSpc>
                </a:pPr>
                <a:endParaRPr lang="en-US" altLang="zh-CN" sz="1800" b="0" dirty="0"/>
              </a:p>
              <a:p>
                <a:pPr marL="0" indent="0" algn="just">
                  <a:lnSpc>
                    <a:spcPct val="150000"/>
                  </a:lnSpc>
                  <a:buNone/>
                </a:pPr>
                <a:endParaRPr lang="en-US" altLang="zh-CN" sz="1800" b="0" dirty="0"/>
              </a:p>
              <a:p>
                <a:pPr algn="just">
                  <a:lnSpc>
                    <a:spcPct val="150000"/>
                  </a:lnSpc>
                </a:pPr>
                <a:r>
                  <a:rPr lang="zh-CN" altLang="en-US" sz="1800" b="0" dirty="0"/>
                  <a:t>其中</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sub>
                    </m:sSub>
                  </m:oMath>
                </a14:m>
                <a:r>
                  <a:rPr lang="zh-CN" altLang="en-US" sz="1800" b="0" dirty="0"/>
                  <a:t>为</a:t>
                </a:r>
                <a:r>
                  <a:rPr lang="en-US" altLang="zh-CN" sz="1800" b="0" dirty="0"/>
                  <a:t>N</a:t>
                </a:r>
                <a:r>
                  <a:rPr lang="zh-CN" altLang="en-US" sz="1800" b="0" dirty="0"/>
                  <a:t>矩阵的第</a:t>
                </a:r>
                <a:r>
                  <a:rPr lang="en-US" altLang="zh-CN" sz="1800" b="0" dirty="0" err="1"/>
                  <a:t>i</a:t>
                </a:r>
                <a:r>
                  <a:rPr lang="zh-CN" altLang="en-US" sz="1800" b="0" dirty="0"/>
                  <a:t>大特征值</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𝜆</m:t>
                        </m:r>
                      </m:e>
                      <m:sub>
                        <m:r>
                          <a:rPr lang="en-US" altLang="zh-CN" sz="1800" b="0" i="1" smtClean="0">
                            <a:latin typeface="Cambria Math" panose="02040503050406030204" pitchFamily="18" charset="0"/>
                          </a:rPr>
                          <m:t>𝑖</m:t>
                        </m:r>
                      </m:sub>
                    </m:sSub>
                  </m:oMath>
                </a14:m>
                <a:r>
                  <a:rPr lang="zh-CN" altLang="en-US" sz="1800" b="0" dirty="0"/>
                  <a:t>对应的特征向量，</a:t>
                </a:r>
                <a:r>
                  <a:rPr lang="en-US" altLang="zh-CN" sz="1800" b="0" dirty="0"/>
                  <a:t>N</a:t>
                </a:r>
                <a:r>
                  <a:rPr lang="zh-CN" altLang="en-US" sz="1800" b="0" dirty="0"/>
                  <a:t>矩阵的构造方法如下：</a:t>
                </a: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endParaRPr lang="zh-CN" altLang="en-US"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367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4E8AE28-D652-4FCD-BD8F-319C2C7D30EE}"/>
              </a:ext>
            </a:extLst>
          </p:cNvPr>
          <p:cNvPicPr>
            <a:picLocks noChangeAspect="1"/>
          </p:cNvPicPr>
          <p:nvPr/>
        </p:nvPicPr>
        <p:blipFill>
          <a:blip r:embed="rId3"/>
          <a:stretch>
            <a:fillRect/>
          </a:stretch>
        </p:blipFill>
        <p:spPr>
          <a:xfrm>
            <a:off x="2556934" y="1884891"/>
            <a:ext cx="4267200" cy="666750"/>
          </a:xfrm>
          <a:prstGeom prst="rect">
            <a:avLst/>
          </a:prstGeom>
        </p:spPr>
      </p:pic>
      <p:pic>
        <p:nvPicPr>
          <p:cNvPr id="8" name="图片 7">
            <a:extLst>
              <a:ext uri="{FF2B5EF4-FFF2-40B4-BE49-F238E27FC236}">
                <a16:creationId xmlns:a16="http://schemas.microsoft.com/office/drawing/2014/main" id="{DF9B408A-8B80-49F0-A8D4-DCC02C18DA31}"/>
              </a:ext>
            </a:extLst>
          </p:cNvPr>
          <p:cNvPicPr>
            <a:picLocks noChangeAspect="1"/>
          </p:cNvPicPr>
          <p:nvPr/>
        </p:nvPicPr>
        <p:blipFill rotWithShape="1">
          <a:blip r:embed="rId4"/>
          <a:srcRect t="3939"/>
          <a:stretch/>
        </p:blipFill>
        <p:spPr>
          <a:xfrm>
            <a:off x="2077242" y="3604639"/>
            <a:ext cx="4886325" cy="1006475"/>
          </a:xfrm>
          <a:prstGeom prst="rect">
            <a:avLst/>
          </a:prstGeom>
        </p:spPr>
      </p:pic>
    </p:spTree>
    <p:extLst>
      <p:ext uri="{BB962C8B-B14F-4D97-AF65-F5344CB8AC3E}">
        <p14:creationId xmlns:p14="http://schemas.microsoft.com/office/powerpoint/2010/main" val="218987062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510A0-6825-458B-9890-1F1B19B83FDF}"/>
              </a:ext>
            </a:extLst>
          </p:cNvPr>
          <p:cNvSpPr>
            <a:spLocks noGrp="1"/>
          </p:cNvSpPr>
          <p:nvPr>
            <p:ph type="title"/>
          </p:nvPr>
        </p:nvSpPr>
        <p:spPr/>
        <p:txBody>
          <a:bodyPr/>
          <a:lstStyle/>
          <a:p>
            <a:r>
              <a:rPr lang="zh-CN" altLang="en-US" dirty="0"/>
              <a:t>广义经济复杂性指数</a:t>
            </a:r>
          </a:p>
        </p:txBody>
      </p:sp>
      <p:pic>
        <p:nvPicPr>
          <p:cNvPr id="5" name="图片 4">
            <a:extLst>
              <a:ext uri="{FF2B5EF4-FFF2-40B4-BE49-F238E27FC236}">
                <a16:creationId xmlns:a16="http://schemas.microsoft.com/office/drawing/2014/main" id="{ABA4AC20-CD6F-46DF-B50F-1615D0DFA119}"/>
              </a:ext>
            </a:extLst>
          </p:cNvPr>
          <p:cNvPicPr>
            <a:picLocks noChangeAspect="1"/>
          </p:cNvPicPr>
          <p:nvPr/>
        </p:nvPicPr>
        <p:blipFill>
          <a:blip r:embed="rId2"/>
          <a:stretch>
            <a:fillRect/>
          </a:stretch>
        </p:blipFill>
        <p:spPr>
          <a:xfrm>
            <a:off x="241300" y="998860"/>
            <a:ext cx="8458200" cy="5046546"/>
          </a:xfrm>
          <a:prstGeom prst="rect">
            <a:avLst/>
          </a:prstGeom>
        </p:spPr>
      </p:pic>
      <p:sp>
        <p:nvSpPr>
          <p:cNvPr id="6" name="文本框 5">
            <a:extLst>
              <a:ext uri="{FF2B5EF4-FFF2-40B4-BE49-F238E27FC236}">
                <a16:creationId xmlns:a16="http://schemas.microsoft.com/office/drawing/2014/main" id="{044809E4-F805-4172-B641-DD0CB104FCD4}"/>
              </a:ext>
            </a:extLst>
          </p:cNvPr>
          <p:cNvSpPr txBox="1"/>
          <p:nvPr/>
        </p:nvSpPr>
        <p:spPr>
          <a:xfrm>
            <a:off x="1286933" y="6239933"/>
            <a:ext cx="6214534" cy="369332"/>
          </a:xfrm>
          <a:prstGeom prst="rect">
            <a:avLst/>
          </a:prstGeom>
          <a:noFill/>
        </p:spPr>
        <p:txBody>
          <a:bodyPr wrap="square" rtlCol="0">
            <a:spAutoFit/>
          </a:bodyPr>
          <a:lstStyle/>
          <a:p>
            <a:r>
              <a:rPr lang="zh-CN" altLang="en-US" dirty="0"/>
              <a:t>日本、德国、韩国、中国等国家的广义经济复杂性指数较高</a:t>
            </a:r>
          </a:p>
        </p:txBody>
      </p:sp>
    </p:spTree>
    <p:extLst>
      <p:ext uri="{BB962C8B-B14F-4D97-AF65-F5344CB8AC3E}">
        <p14:creationId xmlns:p14="http://schemas.microsoft.com/office/powerpoint/2010/main" val="19221894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510A0-6825-458B-9890-1F1B19B83FDF}"/>
              </a:ext>
            </a:extLst>
          </p:cNvPr>
          <p:cNvSpPr>
            <a:spLocks noGrp="1"/>
          </p:cNvSpPr>
          <p:nvPr>
            <p:ph type="title"/>
          </p:nvPr>
        </p:nvSpPr>
        <p:spPr/>
        <p:txBody>
          <a:bodyPr/>
          <a:lstStyle/>
          <a:p>
            <a:r>
              <a:rPr lang="zh-CN" altLang="en-US" dirty="0"/>
              <a:t>各个国家的发展轨迹</a:t>
            </a:r>
          </a:p>
        </p:txBody>
      </p:sp>
      <p:pic>
        <p:nvPicPr>
          <p:cNvPr id="4" name="图片 3">
            <a:extLst>
              <a:ext uri="{FF2B5EF4-FFF2-40B4-BE49-F238E27FC236}">
                <a16:creationId xmlns:a16="http://schemas.microsoft.com/office/drawing/2014/main" id="{6DCFD75E-E0C6-4007-A7B5-5D6FFF7ED4C2}"/>
              </a:ext>
            </a:extLst>
          </p:cNvPr>
          <p:cNvPicPr>
            <a:picLocks noChangeAspect="1"/>
          </p:cNvPicPr>
          <p:nvPr/>
        </p:nvPicPr>
        <p:blipFill>
          <a:blip r:embed="rId2"/>
          <a:stretch>
            <a:fillRect/>
          </a:stretch>
        </p:blipFill>
        <p:spPr>
          <a:xfrm>
            <a:off x="0" y="895640"/>
            <a:ext cx="9144000" cy="5456187"/>
          </a:xfrm>
          <a:prstGeom prst="rect">
            <a:avLst/>
          </a:prstGeom>
        </p:spPr>
      </p:pic>
    </p:spTree>
    <p:extLst>
      <p:ext uri="{BB962C8B-B14F-4D97-AF65-F5344CB8AC3E}">
        <p14:creationId xmlns:p14="http://schemas.microsoft.com/office/powerpoint/2010/main" val="902835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96962-8144-49BE-AFEE-8943B96869C8}"/>
              </a:ext>
            </a:extLst>
          </p:cNvPr>
          <p:cNvSpPr>
            <a:spLocks noGrp="1"/>
          </p:cNvSpPr>
          <p:nvPr>
            <p:ph type="title"/>
          </p:nvPr>
        </p:nvSpPr>
        <p:spPr/>
        <p:txBody>
          <a:bodyPr/>
          <a:lstStyle/>
          <a:p>
            <a:r>
              <a:rPr lang="zh-CN" altLang="en-US" dirty="0"/>
              <a:t>计算世界经济中心</a:t>
            </a:r>
          </a:p>
        </p:txBody>
      </p:sp>
      <p:pic>
        <p:nvPicPr>
          <p:cNvPr id="5" name="图片 4">
            <a:extLst>
              <a:ext uri="{FF2B5EF4-FFF2-40B4-BE49-F238E27FC236}">
                <a16:creationId xmlns:a16="http://schemas.microsoft.com/office/drawing/2014/main" id="{93009AB0-C9CA-455D-87B2-2F2625575166}"/>
              </a:ext>
            </a:extLst>
          </p:cNvPr>
          <p:cNvPicPr>
            <a:picLocks noChangeAspect="1"/>
          </p:cNvPicPr>
          <p:nvPr/>
        </p:nvPicPr>
        <p:blipFill>
          <a:blip r:embed="rId2"/>
          <a:stretch>
            <a:fillRect/>
          </a:stretch>
        </p:blipFill>
        <p:spPr>
          <a:xfrm>
            <a:off x="1244864" y="715507"/>
            <a:ext cx="6654271" cy="5263585"/>
          </a:xfrm>
          <a:prstGeom prst="rect">
            <a:avLst/>
          </a:prstGeom>
        </p:spPr>
      </p:pic>
      <p:sp>
        <p:nvSpPr>
          <p:cNvPr id="6" name="文本框 5">
            <a:extLst>
              <a:ext uri="{FF2B5EF4-FFF2-40B4-BE49-F238E27FC236}">
                <a16:creationId xmlns:a16="http://schemas.microsoft.com/office/drawing/2014/main" id="{44CA0E0D-1CD6-47A2-A494-8C2D9FE74968}"/>
              </a:ext>
            </a:extLst>
          </p:cNvPr>
          <p:cNvSpPr txBox="1"/>
          <p:nvPr/>
        </p:nvSpPr>
        <p:spPr>
          <a:xfrm>
            <a:off x="905934" y="6099855"/>
            <a:ext cx="7874000" cy="646331"/>
          </a:xfrm>
          <a:prstGeom prst="rect">
            <a:avLst/>
          </a:prstGeom>
          <a:noFill/>
        </p:spPr>
        <p:txBody>
          <a:bodyPr wrap="square" rtlCol="0">
            <a:spAutoFit/>
          </a:bodyPr>
          <a:lstStyle/>
          <a:p>
            <a:r>
              <a:rPr lang="zh-CN" altLang="en-US" dirty="0"/>
              <a:t>通过使用地理距离加权，得到广义经济复杂性指数、人口、购买力平价</a:t>
            </a:r>
            <a:r>
              <a:rPr lang="en-US" altLang="zh-CN" dirty="0"/>
              <a:t>GDP</a:t>
            </a:r>
            <a:r>
              <a:rPr lang="zh-CN" altLang="en-US" dirty="0"/>
              <a:t>下的世界中心</a:t>
            </a:r>
          </a:p>
        </p:txBody>
      </p:sp>
    </p:spTree>
    <p:extLst>
      <p:ext uri="{BB962C8B-B14F-4D97-AF65-F5344CB8AC3E}">
        <p14:creationId xmlns:p14="http://schemas.microsoft.com/office/powerpoint/2010/main" val="1276699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7F9F9-FAE1-4CEF-8DF5-3542755139E6}"/>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472FFEA-1988-49E4-99D8-150E03136959}"/>
              </a:ext>
            </a:extLst>
          </p:cNvPr>
          <p:cNvSpPr>
            <a:spLocks noGrp="1"/>
          </p:cNvSpPr>
          <p:nvPr>
            <p:ph idx="1"/>
          </p:nvPr>
        </p:nvSpPr>
        <p:spPr/>
        <p:txBody>
          <a:bodyPr/>
          <a:lstStyle/>
          <a:p>
            <a:pPr marL="457200" indent="-457200">
              <a:lnSpc>
                <a:spcPct val="150000"/>
              </a:lnSpc>
              <a:buFont typeface="+mj-lt"/>
              <a:buAutoNum type="arabicPeriod"/>
            </a:pPr>
            <a:r>
              <a:rPr lang="zh-CN" altLang="en-US" sz="2400" b="0" dirty="0">
                <a:latin typeface="微软雅黑" panose="020B0503020204020204" pitchFamily="34" charset="-122"/>
                <a:ea typeface="微软雅黑" panose="020B0503020204020204" pitchFamily="34" charset="-122"/>
              </a:rPr>
              <a:t>经济复杂性的提出（</a:t>
            </a:r>
            <a:r>
              <a:rPr lang="en-US" altLang="zh-CN" sz="2400" b="0" dirty="0">
                <a:latin typeface="微软雅黑" panose="020B0503020204020204" pitchFamily="34" charset="-122"/>
                <a:ea typeface="微软雅黑" panose="020B0503020204020204" pitchFamily="34" charset="-122"/>
              </a:rPr>
              <a:t>Hausmann</a:t>
            </a:r>
            <a:r>
              <a:rPr lang="zh-CN" altLang="en-US" sz="2400" b="0" dirty="0">
                <a:latin typeface="微软雅黑" panose="020B0503020204020204" pitchFamily="34" charset="-122"/>
                <a:ea typeface="微软雅黑" panose="020B0503020204020204" pitchFamily="34" charset="-122"/>
              </a:rPr>
              <a:t>等，</a:t>
            </a:r>
            <a:r>
              <a:rPr lang="en-US" altLang="zh-CN" sz="2400" b="0" dirty="0">
                <a:latin typeface="微软雅黑" panose="020B0503020204020204" pitchFamily="34" charset="-122"/>
                <a:ea typeface="微软雅黑" panose="020B0503020204020204" pitchFamily="34" charset="-122"/>
              </a:rPr>
              <a:t>2007</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b="0" dirty="0">
                <a:latin typeface="微软雅黑" panose="020B0503020204020204" pitchFamily="34" charset="-122"/>
                <a:ea typeface="微软雅黑" panose="020B0503020204020204" pitchFamily="34" charset="-122"/>
              </a:rPr>
              <a:t>网络视角下的经济复杂性（</a:t>
            </a:r>
            <a:r>
              <a:rPr lang="en-US" altLang="zh-CN" sz="2400" b="0" dirty="0">
                <a:latin typeface="微软雅黑" panose="020B0503020204020204" pitchFamily="34" charset="-122"/>
                <a:ea typeface="微软雅黑" panose="020B0503020204020204" pitchFamily="34" charset="-122"/>
              </a:rPr>
              <a:t>Hidalgo</a:t>
            </a:r>
            <a:r>
              <a:rPr lang="zh-CN" altLang="en-US" sz="2400" b="0" dirty="0">
                <a:latin typeface="微软雅黑" panose="020B0503020204020204" pitchFamily="34" charset="-122"/>
                <a:ea typeface="微软雅黑" panose="020B0503020204020204" pitchFamily="34" charset="-122"/>
              </a:rPr>
              <a:t>和</a:t>
            </a:r>
            <a:r>
              <a:rPr lang="en-US" altLang="zh-CN" sz="2400" b="0" dirty="0">
                <a:latin typeface="微软雅黑" panose="020B0503020204020204" pitchFamily="34" charset="-122"/>
                <a:ea typeface="微软雅黑" panose="020B0503020204020204" pitchFamily="34" charset="-122"/>
              </a:rPr>
              <a:t>Hausmann</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2009</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b="0" dirty="0">
                <a:latin typeface="微软雅黑" panose="020B0503020204020204" pitchFamily="34" charset="-122"/>
                <a:ea typeface="微软雅黑" panose="020B0503020204020204" pitchFamily="34" charset="-122"/>
              </a:rPr>
              <a:t>非线性迭代方法（</a:t>
            </a:r>
            <a:r>
              <a:rPr lang="en-US" altLang="zh-CN" sz="2400" b="0" dirty="0" err="1">
                <a:latin typeface="微软雅黑" panose="020B0503020204020204" pitchFamily="34" charset="-122"/>
                <a:ea typeface="微软雅黑" panose="020B0503020204020204" pitchFamily="34" charset="-122"/>
              </a:rPr>
              <a:t>Tacchella</a:t>
            </a:r>
            <a:r>
              <a:rPr lang="zh-CN" altLang="en-US" sz="2400" b="0" dirty="0">
                <a:latin typeface="微软雅黑" panose="020B0503020204020204" pitchFamily="34" charset="-122"/>
                <a:ea typeface="微软雅黑" panose="020B0503020204020204" pitchFamily="34" charset="-122"/>
              </a:rPr>
              <a:t>等，</a:t>
            </a:r>
            <a:r>
              <a:rPr lang="en-US" altLang="zh-CN" sz="2400" b="0" dirty="0">
                <a:latin typeface="微软雅黑" panose="020B0503020204020204" pitchFamily="34" charset="-122"/>
                <a:ea typeface="微软雅黑" panose="020B0503020204020204" pitchFamily="34" charset="-122"/>
              </a:rPr>
              <a:t>2012</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b="0" dirty="0">
                <a:latin typeface="微软雅黑" panose="020B0503020204020204" pitchFamily="34" charset="-122"/>
                <a:ea typeface="微软雅黑" panose="020B0503020204020204" pitchFamily="34" charset="-122"/>
              </a:rPr>
              <a:t>广义经济复杂性（</a:t>
            </a:r>
            <a:r>
              <a:rPr lang="en-US" altLang="zh-CN" sz="2400" b="0" dirty="0" err="1">
                <a:latin typeface="微软雅黑" panose="020B0503020204020204" pitchFamily="34" charset="-122"/>
                <a:ea typeface="微软雅黑" panose="020B0503020204020204" pitchFamily="34" charset="-122"/>
              </a:rPr>
              <a:t>Sciarra</a:t>
            </a:r>
            <a:r>
              <a:rPr lang="zh-CN" altLang="en-US" sz="2400" b="0" dirty="0">
                <a:latin typeface="微软雅黑" panose="020B0503020204020204" pitchFamily="34" charset="-122"/>
                <a:ea typeface="微软雅黑" panose="020B0503020204020204" pitchFamily="34" charset="-122"/>
              </a:rPr>
              <a:t>等，</a:t>
            </a:r>
            <a:r>
              <a:rPr lang="en-US" altLang="zh-CN" sz="2400" b="0" dirty="0">
                <a:latin typeface="微软雅黑" panose="020B0503020204020204" pitchFamily="34" charset="-122"/>
                <a:ea typeface="微软雅黑" panose="020B0503020204020204" pitchFamily="34" charset="-122"/>
              </a:rPr>
              <a:t>2020</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b="0" dirty="0">
                <a:latin typeface="微软雅黑" panose="020B0503020204020204" pitchFamily="34" charset="-122"/>
                <a:ea typeface="微软雅黑" panose="020B0503020204020204" pitchFamily="34" charset="-122"/>
              </a:rPr>
              <a:t>补充技术复杂性的一种计算方法（</a:t>
            </a:r>
            <a:r>
              <a:rPr lang="en-US" altLang="zh-CN" sz="2400" b="0" dirty="0">
                <a:latin typeface="微软雅黑" panose="020B0503020204020204" pitchFamily="34" charset="-122"/>
                <a:ea typeface="微软雅黑" panose="020B0503020204020204" pitchFamily="34" charset="-122"/>
              </a:rPr>
              <a:t>Hidalgo</a:t>
            </a:r>
            <a:r>
              <a:rPr lang="zh-CN" altLang="en-US" sz="2400" b="0" dirty="0">
                <a:latin typeface="微软雅黑" panose="020B0503020204020204" pitchFamily="34" charset="-122"/>
                <a:ea typeface="微软雅黑" panose="020B0503020204020204" pitchFamily="34" charset="-122"/>
              </a:rPr>
              <a:t>等，</a:t>
            </a:r>
            <a:r>
              <a:rPr lang="en-US" altLang="zh-CN" sz="2400" b="0" dirty="0">
                <a:latin typeface="微软雅黑" panose="020B0503020204020204" pitchFamily="34" charset="-122"/>
                <a:ea typeface="微软雅黑" panose="020B0503020204020204" pitchFamily="34" charset="-122"/>
              </a:rPr>
              <a:t>2007</a:t>
            </a:r>
            <a:r>
              <a:rPr lang="zh-CN" altLang="en-US" sz="2400"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7169834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A364A-1230-4930-A9CE-D00C58BBAEE1}"/>
              </a:ext>
            </a:extLst>
          </p:cNvPr>
          <p:cNvSpPr>
            <a:spLocks noGrp="1"/>
          </p:cNvSpPr>
          <p:nvPr>
            <p:ph type="title"/>
          </p:nvPr>
        </p:nvSpPr>
        <p:spPr/>
        <p:txBody>
          <a:bodyPr/>
          <a:lstStyle/>
          <a:p>
            <a:r>
              <a:rPr lang="zh-CN" altLang="en-US" dirty="0"/>
              <a:t>补充技术复杂性的一种计算方法</a:t>
            </a:r>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550295A1-BB30-4735-B748-98433391DB46}"/>
                  </a:ext>
                </a:extLst>
              </p:cNvPr>
              <p:cNvSpPr>
                <a:spLocks noGrp="1"/>
              </p:cNvSpPr>
              <p:nvPr>
                <p:ph sz="half" idx="1"/>
              </p:nvPr>
            </p:nvSpPr>
            <p:spPr>
              <a:xfrm>
                <a:off x="701145" y="876211"/>
                <a:ext cx="7638521" cy="5456856"/>
              </a:xfrm>
            </p:spPr>
            <p:txBody>
              <a:bodyPr/>
              <a:lstStyle/>
              <a:p>
                <a:pPr algn="just">
                  <a:lnSpc>
                    <a:spcPct val="150000"/>
                  </a:lnSpc>
                </a:pPr>
                <a:r>
                  <a:rPr lang="zh-CN" altLang="en-US" sz="1800" b="0" dirty="0"/>
                  <a:t>使用条件概率的方法衡量产品的经济复杂性，首先计算产品间的成对距离矩阵。</a:t>
                </a:r>
                <a:endParaRPr lang="en-US" altLang="zh-CN" sz="1800" b="0" dirty="0"/>
              </a:p>
              <a:p>
                <a:pPr algn="just">
                  <a:lnSpc>
                    <a:spcPct val="150000"/>
                  </a:lnSpc>
                </a:pPr>
                <a:endParaRPr lang="en-US" altLang="zh-CN" sz="1800" b="0" dirty="0"/>
              </a:p>
              <a:p>
                <a:pPr algn="just">
                  <a:lnSpc>
                    <a:spcPct val="150000"/>
                  </a:lnSpc>
                </a:pPr>
                <a:endParaRPr lang="en-US" altLang="zh-CN" sz="1800" b="0" dirty="0"/>
              </a:p>
              <a:p>
                <a:pPr algn="just">
                  <a:lnSpc>
                    <a:spcPct val="150000"/>
                  </a:lnSpc>
                </a:pPr>
                <a:r>
                  <a:rPr lang="zh-CN" altLang="en-US" sz="1800" b="0" dirty="0"/>
                  <a:t>该距离取两个条件概率的最小值，分别为在</a:t>
                </a:r>
                <a14:m>
                  <m:oMath xmlns:m="http://schemas.openxmlformats.org/officeDocument/2006/math">
                    <m:r>
                      <m:rPr>
                        <m:sty m:val="p"/>
                      </m:rPr>
                      <a:rPr lang="en-US" altLang="zh-CN" sz="1800" b="0" dirty="0">
                        <a:latin typeface="Cambria Math" panose="02040503050406030204" pitchFamily="18" charset="0"/>
                      </a:rPr>
                      <m:t>j</m:t>
                    </m:r>
                  </m:oMath>
                </a14:m>
                <a:r>
                  <a:rPr lang="zh-CN" altLang="en-US" sz="1800" b="0" dirty="0"/>
                  <a:t>产品有比较优势的国家中在</a:t>
                </a:r>
                <a:r>
                  <a:rPr lang="en-US" altLang="zh-CN" sz="1800" b="0" dirty="0" err="1"/>
                  <a:t>i</a:t>
                </a:r>
                <a:r>
                  <a:rPr lang="zh-CN" altLang="en-US" sz="1800" b="0" dirty="0"/>
                  <a:t>产品具有比较优势的概率，和在</a:t>
                </a:r>
                <a:r>
                  <a:rPr lang="en-US" altLang="zh-CN" sz="1800" b="0" dirty="0" err="1"/>
                  <a:t>i</a:t>
                </a:r>
                <a:r>
                  <a:rPr lang="zh-CN" altLang="en-US" sz="1800" b="0" dirty="0"/>
                  <a:t>产品有比较优势的国家中在</a:t>
                </a:r>
                <a:r>
                  <a:rPr lang="en-US" altLang="zh-CN" sz="1800" b="0" dirty="0"/>
                  <a:t>j</a:t>
                </a:r>
                <a:r>
                  <a:rPr lang="zh-CN" altLang="en-US" sz="1800" b="0" dirty="0"/>
                  <a:t>产品有比较优势的概率。体现了技术复杂性的向下兼容性。</a:t>
                </a:r>
                <a:endParaRPr lang="en-US" altLang="zh-CN" sz="1800" b="0" dirty="0"/>
              </a:p>
              <a:p>
                <a:pPr algn="just">
                  <a:lnSpc>
                    <a:spcPct val="150000"/>
                  </a:lnSpc>
                </a:pPr>
                <a:r>
                  <a:rPr lang="zh-CN" altLang="en-US" sz="1800" b="0"/>
                  <a:t>国家的经济复杂性由技术复杂性加权。</a:t>
                </a:r>
                <a:endParaRPr lang="zh-CN" altLang="en-US" sz="1800" b="0" dirty="0"/>
              </a:p>
            </p:txBody>
          </p:sp>
        </mc:Choice>
        <mc:Fallback>
          <p:sp>
            <p:nvSpPr>
              <p:cNvPr id="4" name="内容占位符 2">
                <a:extLst>
                  <a:ext uri="{FF2B5EF4-FFF2-40B4-BE49-F238E27FC236}">
                    <a16:creationId xmlns:a16="http://schemas.microsoft.com/office/drawing/2014/main" id="{550295A1-BB30-4735-B748-98433391DB46}"/>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559" r="-71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55105D4-94B5-4E43-8F52-3CD71545BCC4}"/>
              </a:ext>
            </a:extLst>
          </p:cNvPr>
          <p:cNvPicPr>
            <a:picLocks noChangeAspect="1"/>
          </p:cNvPicPr>
          <p:nvPr/>
        </p:nvPicPr>
        <p:blipFill>
          <a:blip r:embed="rId3"/>
          <a:stretch>
            <a:fillRect/>
          </a:stretch>
        </p:blipFill>
        <p:spPr>
          <a:xfrm>
            <a:off x="1916112" y="1699154"/>
            <a:ext cx="4905375" cy="733425"/>
          </a:xfrm>
          <a:prstGeom prst="rect">
            <a:avLst/>
          </a:prstGeom>
        </p:spPr>
      </p:pic>
      <p:sp>
        <p:nvSpPr>
          <p:cNvPr id="8" name="文本框 7">
            <a:extLst>
              <a:ext uri="{FF2B5EF4-FFF2-40B4-BE49-F238E27FC236}">
                <a16:creationId xmlns:a16="http://schemas.microsoft.com/office/drawing/2014/main" id="{5581D950-93C1-4FB9-B3F3-B4918C233B46}"/>
              </a:ext>
            </a:extLst>
          </p:cNvPr>
          <p:cNvSpPr txBox="1"/>
          <p:nvPr/>
        </p:nvSpPr>
        <p:spPr>
          <a:xfrm>
            <a:off x="815399" y="5968203"/>
            <a:ext cx="8077201" cy="646331"/>
          </a:xfrm>
          <a:prstGeom prst="rect">
            <a:avLst/>
          </a:prstGeom>
          <a:noFill/>
        </p:spPr>
        <p:txBody>
          <a:bodyPr wrap="square">
            <a:spAutoFit/>
          </a:bodyPr>
          <a:lstStyle/>
          <a:p>
            <a:r>
              <a:rPr lang="en-US" altLang="zh-CN" dirty="0"/>
              <a:t>Hidalgo, C. A., Klinger, B., </a:t>
            </a:r>
            <a:r>
              <a:rPr lang="en-US" altLang="zh-CN" dirty="0" err="1"/>
              <a:t>Barabási</a:t>
            </a:r>
            <a:r>
              <a:rPr lang="en-US" altLang="zh-CN" dirty="0"/>
              <a:t>, A. L., Hausmann, R., (2007)“The Product Space Conditions the De-</a:t>
            </a:r>
            <a:r>
              <a:rPr lang="en-US" altLang="zh-CN" dirty="0" err="1"/>
              <a:t>velopment</a:t>
            </a:r>
            <a:r>
              <a:rPr lang="en-US" altLang="zh-CN" dirty="0"/>
              <a:t> of </a:t>
            </a:r>
            <a:r>
              <a:rPr lang="en-US" altLang="zh-CN" dirty="0" err="1"/>
              <a:t>Nations,”Science</a:t>
            </a:r>
            <a:r>
              <a:rPr lang="en-US" altLang="zh-CN" dirty="0"/>
              <a:t> 317(5837), 482-487.</a:t>
            </a:r>
            <a:endParaRPr lang="zh-CN" altLang="en-US" dirty="0"/>
          </a:p>
        </p:txBody>
      </p:sp>
      <p:pic>
        <p:nvPicPr>
          <p:cNvPr id="10" name="图片 9">
            <a:extLst>
              <a:ext uri="{FF2B5EF4-FFF2-40B4-BE49-F238E27FC236}">
                <a16:creationId xmlns:a16="http://schemas.microsoft.com/office/drawing/2014/main" id="{0328E452-BA05-409B-9657-866432CB8784}"/>
              </a:ext>
            </a:extLst>
          </p:cNvPr>
          <p:cNvPicPr>
            <a:picLocks noChangeAspect="1"/>
          </p:cNvPicPr>
          <p:nvPr/>
        </p:nvPicPr>
        <p:blipFill>
          <a:blip r:embed="rId4"/>
          <a:stretch>
            <a:fillRect/>
          </a:stretch>
        </p:blipFill>
        <p:spPr>
          <a:xfrm>
            <a:off x="3495098" y="4587346"/>
            <a:ext cx="1866900" cy="1143000"/>
          </a:xfrm>
          <a:prstGeom prst="rect">
            <a:avLst/>
          </a:prstGeom>
        </p:spPr>
      </p:pic>
    </p:spTree>
    <p:extLst>
      <p:ext uri="{BB962C8B-B14F-4D97-AF65-F5344CB8AC3E}">
        <p14:creationId xmlns:p14="http://schemas.microsoft.com/office/powerpoint/2010/main" val="273190332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E202F-4EE6-4040-9280-AF92B8BAF7B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D7B292DD-749C-4409-9797-6DEA84D6B01D}"/>
              </a:ext>
            </a:extLst>
          </p:cNvPr>
          <p:cNvSpPr>
            <a:spLocks noGrp="1"/>
          </p:cNvSpPr>
          <p:nvPr>
            <p:ph idx="1"/>
          </p:nvPr>
        </p:nvSpPr>
        <p:spPr/>
        <p:txBody>
          <a:bodyPr/>
          <a:lstStyle/>
          <a:p>
            <a:pPr marL="514350" indent="-514350">
              <a:buFont typeface="+mj-lt"/>
              <a:buAutoNum type="arabicPeriod"/>
            </a:pPr>
            <a:r>
              <a:rPr lang="en-US" altLang="zh-CN" sz="2000" dirty="0"/>
              <a:t>Hausmann D.</a:t>
            </a:r>
            <a:r>
              <a:rPr lang="zh-CN" altLang="en-US" sz="2000" dirty="0"/>
              <a:t>， </a:t>
            </a:r>
            <a:r>
              <a:rPr lang="en-US" altLang="zh-CN" sz="2000" dirty="0"/>
              <a:t>Hwang J.</a:t>
            </a:r>
            <a:r>
              <a:rPr lang="zh-CN" altLang="en-US" sz="2000" dirty="0"/>
              <a:t>， </a:t>
            </a:r>
            <a:r>
              <a:rPr lang="en-US" altLang="zh-CN" sz="2000" dirty="0"/>
              <a:t>Rodrik D. What You Export Matters[J]</a:t>
            </a:r>
            <a:r>
              <a:rPr lang="zh-CN" altLang="en-US" sz="2000" dirty="0"/>
              <a:t>． </a:t>
            </a:r>
            <a:r>
              <a:rPr lang="en-US" altLang="zh-CN" sz="2000" dirty="0"/>
              <a:t>Journal of Economic Growth</a:t>
            </a:r>
            <a:r>
              <a:rPr lang="zh-CN" altLang="en-US" sz="2000" dirty="0"/>
              <a:t>，</a:t>
            </a:r>
            <a:r>
              <a:rPr lang="en-US" altLang="zh-CN" sz="2000" dirty="0"/>
              <a:t>2007</a:t>
            </a:r>
            <a:r>
              <a:rPr lang="zh-CN" altLang="en-US" sz="2000" dirty="0"/>
              <a:t>，（</a:t>
            </a:r>
            <a:r>
              <a:rPr lang="en-US" altLang="zh-CN" sz="2000" dirty="0"/>
              <a:t>12</a:t>
            </a:r>
            <a:r>
              <a:rPr lang="zh-CN" altLang="en-US" sz="2000" dirty="0"/>
              <a:t>）</a:t>
            </a:r>
            <a:r>
              <a:rPr lang="en-US" altLang="zh-CN" sz="2000" dirty="0"/>
              <a:t>.</a:t>
            </a:r>
          </a:p>
          <a:p>
            <a:pPr marL="514350" indent="-514350">
              <a:buFont typeface="+mj-lt"/>
              <a:buAutoNum type="arabicPeriod"/>
            </a:pPr>
            <a:r>
              <a:rPr lang="en-US" altLang="zh-CN" sz="2000" dirty="0"/>
              <a:t>Hidalgo C A, Hausmann R. The building blocks of economic complexity[J]. Proceedings of the national academy of sciences, 2009, 106(26): 10570-10575.</a:t>
            </a:r>
          </a:p>
          <a:p>
            <a:pPr marL="514350" indent="-514350">
              <a:buFont typeface="+mj-lt"/>
              <a:buAutoNum type="arabicPeriod"/>
            </a:pPr>
            <a:r>
              <a:rPr lang="en-US" altLang="zh-CN" sz="2000" dirty="0" err="1"/>
              <a:t>Tacchella</a:t>
            </a:r>
            <a:r>
              <a:rPr lang="en-US" altLang="zh-CN" sz="2000" dirty="0"/>
              <a:t> A, </a:t>
            </a:r>
            <a:r>
              <a:rPr lang="en-US" altLang="zh-CN" sz="2000" dirty="0" err="1"/>
              <a:t>Cristelli</a:t>
            </a:r>
            <a:r>
              <a:rPr lang="en-US" altLang="zh-CN" sz="2000" dirty="0"/>
              <a:t> M, </a:t>
            </a:r>
            <a:r>
              <a:rPr lang="en-US" altLang="zh-CN" sz="2000" dirty="0" err="1"/>
              <a:t>Caldarelli</a:t>
            </a:r>
            <a:r>
              <a:rPr lang="en-US" altLang="zh-CN" sz="2000" dirty="0"/>
              <a:t> G, et al. A new metrics for countries' fitness and products' complexity[J]. Scientific reports, 2012, 2: 723.</a:t>
            </a:r>
          </a:p>
          <a:p>
            <a:pPr marL="514350" indent="-514350">
              <a:buFont typeface="+mj-lt"/>
              <a:buAutoNum type="arabicPeriod"/>
            </a:pPr>
            <a:r>
              <a:rPr lang="en-US" altLang="zh-CN" sz="2000" dirty="0" err="1"/>
              <a:t>Sciarra</a:t>
            </a:r>
            <a:r>
              <a:rPr lang="en-US" altLang="zh-CN" sz="2000" dirty="0"/>
              <a:t> C, </a:t>
            </a:r>
            <a:r>
              <a:rPr lang="en-US" altLang="zh-CN" sz="2000" dirty="0" err="1"/>
              <a:t>Chiarotti</a:t>
            </a:r>
            <a:r>
              <a:rPr lang="en-US" altLang="zh-CN" sz="2000" dirty="0"/>
              <a:t> G, Ridolfi L, et al. Reconciling contrasting views on economic complexity[J]. Nature communications, 2020, 11(1): 1-10.</a:t>
            </a:r>
          </a:p>
          <a:p>
            <a:pPr marL="514350" indent="-514350">
              <a:buFont typeface="+mj-lt"/>
              <a:buAutoNum type="arabicPeriod"/>
            </a:pPr>
            <a:r>
              <a:rPr lang="en-US" altLang="zh-CN" sz="2000" dirty="0"/>
              <a:t>Hidalgo, C. A., Klinger, B., </a:t>
            </a:r>
            <a:r>
              <a:rPr lang="en-US" altLang="zh-CN" sz="2000" dirty="0" err="1"/>
              <a:t>Barabási</a:t>
            </a:r>
            <a:r>
              <a:rPr lang="en-US" altLang="zh-CN" sz="2000" dirty="0"/>
              <a:t>, A. L., Hausmann, R., (2007)“The Product Space Conditions the De-</a:t>
            </a:r>
            <a:r>
              <a:rPr lang="en-US" altLang="zh-CN" sz="2000" dirty="0" err="1"/>
              <a:t>velopment</a:t>
            </a:r>
            <a:r>
              <a:rPr lang="en-US" altLang="zh-CN" sz="2000" dirty="0"/>
              <a:t> of </a:t>
            </a:r>
            <a:r>
              <a:rPr lang="en-US" altLang="zh-CN" sz="2000" dirty="0" err="1"/>
              <a:t>Nations,”Science</a:t>
            </a:r>
            <a:r>
              <a:rPr lang="en-US" altLang="zh-CN" sz="2000" dirty="0"/>
              <a:t> 317(5837), 482-487.</a:t>
            </a:r>
            <a:endParaRPr lang="zh-CN" altLang="en-US" sz="2000" dirty="0"/>
          </a:p>
        </p:txBody>
      </p:sp>
    </p:spTree>
    <p:extLst>
      <p:ext uri="{BB962C8B-B14F-4D97-AF65-F5344CB8AC3E}">
        <p14:creationId xmlns:p14="http://schemas.microsoft.com/office/powerpoint/2010/main" val="192463386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3D2A79-2A40-4D41-9E06-237E829D5D19}"/>
              </a:ext>
            </a:extLst>
          </p:cNvPr>
          <p:cNvSpPr txBox="1"/>
          <p:nvPr/>
        </p:nvSpPr>
        <p:spPr>
          <a:xfrm>
            <a:off x="2633133" y="3158066"/>
            <a:ext cx="4055534" cy="1107996"/>
          </a:xfrm>
          <a:prstGeom prst="rect">
            <a:avLst/>
          </a:prstGeom>
          <a:noFill/>
        </p:spPr>
        <p:txBody>
          <a:bodyPr wrap="square" rtlCol="0">
            <a:spAutoFit/>
          </a:bodyPr>
          <a:lstStyle/>
          <a:p>
            <a:r>
              <a:rPr lang="zh-CN" altLang="en-US" sz="6600" dirty="0">
                <a:latin typeface="微软雅黑" panose="020B0503020204020204" pitchFamily="34" charset="-122"/>
                <a:ea typeface="微软雅黑" panose="020B0503020204020204" pitchFamily="34" charset="-122"/>
              </a:rPr>
              <a:t>谢谢观看！</a:t>
            </a:r>
          </a:p>
        </p:txBody>
      </p:sp>
    </p:spTree>
    <p:extLst>
      <p:ext uri="{BB962C8B-B14F-4D97-AF65-F5344CB8AC3E}">
        <p14:creationId xmlns:p14="http://schemas.microsoft.com/office/powerpoint/2010/main" val="37774207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6C94D-D623-4B73-9A78-540E44355F5E}"/>
              </a:ext>
            </a:extLst>
          </p:cNvPr>
          <p:cNvSpPr>
            <a:spLocks noGrp="1"/>
          </p:cNvSpPr>
          <p:nvPr>
            <p:ph type="title"/>
          </p:nvPr>
        </p:nvSpPr>
        <p:spPr/>
        <p:txBody>
          <a:bodyPr/>
          <a:lstStyle/>
          <a:p>
            <a:r>
              <a:rPr lang="zh-CN" altLang="en-US" dirty="0"/>
              <a:t>经济复杂性</a:t>
            </a:r>
          </a:p>
        </p:txBody>
      </p:sp>
      <p:sp>
        <p:nvSpPr>
          <p:cNvPr id="3" name="内容占位符 2">
            <a:extLst>
              <a:ext uri="{FF2B5EF4-FFF2-40B4-BE49-F238E27FC236}">
                <a16:creationId xmlns:a16="http://schemas.microsoft.com/office/drawing/2014/main" id="{BB110296-8200-4B97-BC88-F4FE125D64F7}"/>
              </a:ext>
            </a:extLst>
          </p:cNvPr>
          <p:cNvSpPr>
            <a:spLocks noGrp="1"/>
          </p:cNvSpPr>
          <p:nvPr>
            <p:ph idx="1"/>
          </p:nvPr>
        </p:nvSpPr>
        <p:spPr/>
        <p:txBody>
          <a:bodyPr/>
          <a:lstStyle/>
          <a:p>
            <a:pPr>
              <a:lnSpc>
                <a:spcPct val="150000"/>
              </a:lnSpc>
            </a:pPr>
            <a:r>
              <a:rPr lang="zh-CN" altLang="en-US" sz="2000" b="0" dirty="0"/>
              <a:t>在亚当斯密的经济理论中，财富与劳动分工有关，生产的产品决定了国家的经济地位和经济增长水平。</a:t>
            </a:r>
            <a:endParaRPr lang="en-US" altLang="zh-CN" sz="2000" b="0" dirty="0"/>
          </a:p>
          <a:p>
            <a:pPr>
              <a:lnSpc>
                <a:spcPct val="150000"/>
              </a:lnSpc>
            </a:pPr>
            <a:r>
              <a:rPr lang="zh-CN" altLang="en-US" sz="2000" b="0" dirty="0"/>
              <a:t>如果一个国家能生产某种产品，是因为该国家具备某种能力（知识）。则国家与生产产品的关系可以用网络描述，进一步可得到更准确的衡量指标。该种衡量指标称为经济复杂性指数 </a:t>
            </a:r>
            <a:r>
              <a:rPr lang="en-US" altLang="zh-CN" sz="2000" b="0" dirty="0"/>
              <a:t>ECI</a:t>
            </a:r>
            <a:r>
              <a:rPr lang="zh-CN" altLang="en-US" sz="2000" b="0" dirty="0"/>
              <a:t>。也就是说，经济复杂性指数 </a:t>
            </a:r>
            <a:r>
              <a:rPr lang="en-US" altLang="zh-CN" sz="2000" b="0" dirty="0"/>
              <a:t>Economic Complexity Index (ECI) </a:t>
            </a:r>
            <a:r>
              <a:rPr lang="zh-CN" altLang="en-US" sz="2000" b="0" dirty="0"/>
              <a:t>是衡量大型经济系统</a:t>
            </a:r>
            <a:r>
              <a:rPr lang="en-US" altLang="zh-CN" sz="2000" b="0" dirty="0"/>
              <a:t>(</a:t>
            </a:r>
            <a:r>
              <a:rPr lang="zh-CN" altLang="en-US" sz="2000" b="0" dirty="0"/>
              <a:t>通常是城市、地区或国家</a:t>
            </a:r>
            <a:r>
              <a:rPr lang="en-US" altLang="zh-CN" sz="2000" b="0" dirty="0"/>
              <a:t>)</a:t>
            </a:r>
            <a:r>
              <a:rPr lang="zh-CN" altLang="en-US" sz="2000" b="0" dirty="0"/>
              <a:t>生产能力的整体指标。</a:t>
            </a:r>
          </a:p>
          <a:p>
            <a:pPr>
              <a:lnSpc>
                <a:spcPct val="150000"/>
              </a:lnSpc>
            </a:pPr>
            <a:r>
              <a:rPr lang="zh-CN" altLang="en-US" sz="2000" b="0" dirty="0"/>
              <a:t>为了实现这一目标，经济复杂性指数 </a:t>
            </a:r>
            <a:r>
              <a:rPr lang="en-US" altLang="zh-CN" sz="2000" b="0" dirty="0"/>
              <a:t>ECI </a:t>
            </a:r>
            <a:r>
              <a:rPr lang="zh-CN" altLang="en-US" sz="2000" b="0" dirty="0"/>
              <a:t>将一个地点的可用能力定义为该地点开展的所有活动的平均能力，将一项活动的平均能力定义为开展该经济活动的地点的平均能力。与经济复杂性指数等价的概念是产品复杂性指数 </a:t>
            </a:r>
            <a:r>
              <a:rPr lang="en-US" altLang="zh-CN" sz="2000" b="0" dirty="0"/>
              <a:t>Product Complexity Index PCI</a:t>
            </a:r>
            <a:r>
              <a:rPr lang="zh-CN" altLang="en-US" sz="2000" b="0" dirty="0"/>
              <a:t>。</a:t>
            </a:r>
            <a:endParaRPr lang="en-US" altLang="zh-CN" sz="2000" b="0" dirty="0"/>
          </a:p>
          <a:p>
            <a:endParaRPr lang="zh-CN" altLang="en-US" dirty="0"/>
          </a:p>
        </p:txBody>
      </p:sp>
    </p:spTree>
    <p:extLst>
      <p:ext uri="{BB962C8B-B14F-4D97-AF65-F5344CB8AC3E}">
        <p14:creationId xmlns:p14="http://schemas.microsoft.com/office/powerpoint/2010/main" val="30980950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经济复杂性</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indent="-304800">
                  <a:lnSpc>
                    <a:spcPct val="150000"/>
                  </a:lnSpc>
                </a:pPr>
                <a:r>
                  <a:rPr lang="zh-CN" altLang="zh-CN" sz="1800" b="0" dirty="0">
                    <a:effectLst/>
                    <a:cs typeface="宋体" panose="02010600030101010101" pitchFamily="2" charset="-122"/>
                  </a:rPr>
                  <a:t>关于</a:t>
                </a:r>
                <a:r>
                  <a:rPr lang="zh-CN" altLang="en-US" sz="1800" b="0" dirty="0">
                    <a:effectLst/>
                    <a:cs typeface="宋体" panose="02010600030101010101" pitchFamily="2" charset="-122"/>
                  </a:rPr>
                  <a:t>出口复杂度</a:t>
                </a:r>
                <a:r>
                  <a:rPr lang="zh-CN" altLang="zh-CN" sz="1800" b="0" dirty="0">
                    <a:effectLst/>
                    <a:cs typeface="宋体" panose="02010600030101010101" pitchFamily="2" charset="-122"/>
                  </a:rPr>
                  <a:t>的度量，</a:t>
                </a:r>
                <a:r>
                  <a:rPr lang="en-US" altLang="zh-CN" sz="1800" b="0" dirty="0"/>
                  <a:t>Hausmann</a:t>
                </a:r>
                <a:r>
                  <a:rPr lang="zh-CN" altLang="en-US" sz="1800" b="0" dirty="0"/>
                  <a:t>等</a:t>
                </a:r>
                <a:r>
                  <a:rPr lang="zh-CN" altLang="zh-CN" sz="1800" b="0" dirty="0"/>
                  <a:t>（</a:t>
                </a:r>
                <a:r>
                  <a:rPr lang="en-US" altLang="zh-CN" sz="1800" b="0" dirty="0"/>
                  <a:t>2</a:t>
                </a:r>
                <a:r>
                  <a:rPr lang="en-US" altLang="zh-CN" sz="1800" b="0" dirty="0">
                    <a:effectLst/>
                    <a:cs typeface="宋体" panose="02010600030101010101" pitchFamily="2" charset="-122"/>
                  </a:rPr>
                  <a:t>007</a:t>
                </a:r>
                <a:r>
                  <a:rPr lang="zh-CN" altLang="zh-CN" sz="1800" b="0" dirty="0">
                    <a:effectLst/>
                    <a:cs typeface="宋体" panose="02010600030101010101" pitchFamily="2" charset="-122"/>
                  </a:rPr>
                  <a:t>）最早在提出，其具体的计算步骤如下：首先计算某一产品的技术复杂度（</a:t>
                </a:r>
                <a:r>
                  <a:rPr lang="en-US" altLang="zh-CN" sz="1800" b="0" dirty="0">
                    <a:effectLst/>
                    <a:cs typeface="宋体" panose="02010600030101010101" pitchFamily="2" charset="-122"/>
                  </a:rPr>
                  <a:t>PRODY</a:t>
                </a:r>
                <a:r>
                  <a:rPr lang="zh-CN" altLang="zh-CN" sz="1800" b="0" dirty="0">
                    <a:effectLst/>
                    <a:cs typeface="宋体" panose="02010600030101010101" pitchFamily="2" charset="-122"/>
                  </a:rPr>
                  <a:t>）：</a:t>
                </a:r>
              </a:p>
              <a:p>
                <a:pPr indent="0">
                  <a:lnSpc>
                    <a:spcPct val="150000"/>
                  </a:lnSpc>
                  <a:buNone/>
                </a:pPr>
                <a14:m>
                  <m:oMathPara xmlns:m="http://schemas.openxmlformats.org/officeDocument/2006/math">
                    <m:oMathParaPr>
                      <m:jc m:val="centerGroup"/>
                    </m:oMathParaPr>
                    <m:oMath xmlns:m="http://schemas.openxmlformats.org/officeDocument/2006/math">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𝑃𝑅𝑂𝐷</m:t>
                      </m:r>
                      <m:sSub>
                        <m:sSubPr>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𝑌</m:t>
                          </m:r>
                        </m:e>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𝑘</m:t>
                          </m:r>
                        </m:sub>
                      </m:s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m:t>
                      </m:r>
                      <m:nary>
                        <m:naryPr>
                          <m:chr m:val="∑"/>
                          <m:supHide m:val="on"/>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naryPr>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𝑗</m:t>
                          </m:r>
                        </m:sub>
                        <m:sup/>
                        <m:e>
                          <m:f>
                            <m:fPr>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fPr>
                            <m:num>
                              <m:f>
                                <m:fPr>
                                  <m:type m:val="lin"/>
                                  <m:ctrlPr>
                                    <a:rPr lang="zh-CN" altLang="en-US" sz="1800" b="0" i="1" smtClean="0">
                                      <a:effectLst/>
                                      <a:latin typeface="Cambria Math" panose="02040503050406030204" pitchFamily="18" charset="0"/>
                                    </a:rPr>
                                  </m:ctrlPr>
                                </m:fPr>
                                <m:num>
                                  <m:sSub>
                                    <m:sSubPr>
                                      <m:ctrlPr>
                                        <a:rPr lang="zh-CN" altLang="zh-CN" sz="1800" b="0" i="1">
                                          <a:latin typeface="Cambria Math" panose="02040503050406030204" pitchFamily="18" charset="0"/>
                                          <a:ea typeface="宋体" panose="02010600030101010101" pitchFamily="2" charset="-122"/>
                                          <a:cs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b="0" i="1" smtClean="0">
                                          <a:latin typeface="Cambria Math" panose="02040503050406030204" pitchFamily="18" charset="0"/>
                                          <a:ea typeface="宋体" panose="02010600030101010101" pitchFamily="2" charset="-122"/>
                                          <a:cs typeface="宋体" panose="02010600030101010101" pitchFamily="2" charset="-122"/>
                                        </a:rPr>
                                        <m:t>𝑗𝑘</m:t>
                                      </m:r>
                                    </m:sub>
                                  </m:sSub>
                                </m:num>
                                <m:den>
                                  <m:sSub>
                                    <m:sSubPr>
                                      <m:ctrlPr>
                                        <a:rPr lang="zh-CN" altLang="zh-CN" sz="1800" b="0" i="1">
                                          <a:latin typeface="Cambria Math" panose="02040503050406030204" pitchFamily="18" charset="0"/>
                                          <a:ea typeface="宋体" panose="02010600030101010101" pitchFamily="2" charset="-122"/>
                                          <a:cs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b="0" i="1" smtClean="0">
                                          <a:latin typeface="Cambria Math" panose="02040503050406030204" pitchFamily="18" charset="0"/>
                                          <a:ea typeface="宋体" panose="02010600030101010101" pitchFamily="2" charset="-122"/>
                                          <a:cs typeface="宋体" panose="02010600030101010101" pitchFamily="2" charset="-122"/>
                                        </a:rPr>
                                        <m:t>𝑗</m:t>
                                      </m:r>
                                    </m:sub>
                                  </m:sSub>
                                </m:den>
                              </m:f>
                            </m:num>
                            <m:den>
                              <m:nary>
                                <m:naryPr>
                                  <m:chr m:val="∑"/>
                                  <m:supHide m:val="on"/>
                                  <m:ctrlPr>
                                    <a:rPr lang="en-US" altLang="zh-CN" sz="1800" b="0" i="1" smtClean="0">
                                      <a:effectLst/>
                                      <a:latin typeface="Cambria Math" panose="02040503050406030204" pitchFamily="18" charset="0"/>
                                      <a:ea typeface="宋体" panose="02010600030101010101" pitchFamily="2" charset="-122"/>
                                    </a:rPr>
                                  </m:ctrlPr>
                                </m:naryPr>
                                <m:sub>
                                  <m:r>
                                    <m:rPr>
                                      <m:brk m:alnAt="7"/>
                                    </m:rPr>
                                    <a:rPr lang="en-US" altLang="zh-CN" sz="1800" b="0" i="1" smtClean="0">
                                      <a:effectLst/>
                                      <a:latin typeface="Cambria Math" panose="02040503050406030204" pitchFamily="18" charset="0"/>
                                      <a:ea typeface="宋体" panose="02010600030101010101" pitchFamily="2" charset="-122"/>
                                    </a:rPr>
                                    <m:t>𝑗</m:t>
                                  </m:r>
                                </m:sub>
                                <m:sup/>
                                <m:e>
                                  <m:sSub>
                                    <m:sSubPr>
                                      <m:ctrlPr>
                                        <a:rPr lang="zh-CN" altLang="zh-CN" sz="1800" b="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b="0" i="1" smtClean="0">
                                          <a:latin typeface="Cambria Math" panose="02040503050406030204" pitchFamily="18" charset="0"/>
                                          <a:ea typeface="宋体" panose="02010600030101010101" pitchFamily="2" charset="-122"/>
                                          <a:cs typeface="宋体" panose="02010600030101010101" pitchFamily="2" charset="-122"/>
                                        </a:rPr>
                                        <m:t>𝑗𝑘</m:t>
                                      </m:r>
                                    </m:sub>
                                  </m:sSub>
                                  <m:r>
                                    <a:rPr lang="en-US" altLang="zh-CN" sz="1800" b="0" i="1" smtClean="0">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b="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b="0" i="1" smtClean="0">
                                          <a:latin typeface="Cambria Math" panose="02040503050406030204" pitchFamily="18" charset="0"/>
                                          <a:ea typeface="Cambria Math" panose="02040503050406030204" pitchFamily="18" charset="0"/>
                                          <a:cs typeface="宋体" panose="02010600030101010101" pitchFamily="2" charset="-122"/>
                                        </a:rPr>
                                        <m:t>𝑋</m:t>
                                      </m:r>
                                    </m:e>
                                    <m:sub>
                                      <m:r>
                                        <a:rPr lang="en-US" altLang="zh-CN" sz="1800" b="0" i="1" smtClean="0">
                                          <a:latin typeface="Cambria Math" panose="02040503050406030204" pitchFamily="18" charset="0"/>
                                          <a:ea typeface="宋体" panose="02010600030101010101" pitchFamily="2" charset="-122"/>
                                          <a:cs typeface="宋体" panose="02010600030101010101" pitchFamily="2" charset="-122"/>
                                        </a:rPr>
                                        <m:t>𝑗</m:t>
                                      </m:r>
                                    </m:sub>
                                  </m:sSub>
                                </m:e>
                              </m:nary>
                            </m:den>
                          </m:f>
                        </m:e>
                      </m:nary>
                      <m:sSub>
                        <m:sSubPr>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𝑌</m:t>
                          </m:r>
                        </m:e>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𝑗</m:t>
                          </m:r>
                        </m:sub>
                      </m:sSub>
                    </m:oMath>
                  </m:oMathPara>
                </a14:m>
                <a:endParaRPr lang="zh-CN" altLang="zh-CN" sz="1800" b="0" dirty="0">
                  <a:effectLst/>
                  <a:cs typeface="宋体" panose="02010600030101010101" pitchFamily="2" charset="-122"/>
                </a:endParaRPr>
              </a:p>
              <a:p>
                <a:pPr>
                  <a:lnSpc>
                    <a:spcPct val="150000"/>
                  </a:lnSpc>
                </a:pPr>
                <a14:m>
                  <m:oMath xmlns:m="http://schemas.openxmlformats.org/officeDocument/2006/math">
                    <m:sSub>
                      <m:sSubPr>
                        <m:ctrlPr>
                          <a:rPr lang="en-US" altLang="zh-CN" sz="1800" b="0" i="1" smtClean="0">
                            <a:effectLst/>
                            <a:latin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cs typeface="宋体" panose="02010600030101010101" pitchFamily="2" charset="-122"/>
                          </a:rPr>
                          <m:t>𝑥</m:t>
                        </m:r>
                      </m:e>
                      <m:sub>
                        <m:r>
                          <a:rPr lang="en-US" altLang="zh-CN" sz="1800" b="0" i="1" smtClean="0">
                            <a:effectLst/>
                            <a:latin typeface="Cambria Math" panose="02040503050406030204" pitchFamily="18" charset="0"/>
                            <a:cs typeface="宋体" panose="02010600030101010101" pitchFamily="2" charset="-122"/>
                          </a:rPr>
                          <m:t>𝑗𝑘</m:t>
                        </m:r>
                      </m:sub>
                    </m:sSub>
                  </m:oMath>
                </a14:m>
                <a:r>
                  <a:rPr lang="zh-CN" altLang="zh-CN" sz="1800" b="0" dirty="0">
                    <a:effectLst/>
                    <a:cs typeface="宋体" panose="02010600030101010101" pitchFamily="2" charset="-122"/>
                  </a:rPr>
                  <a:t>代表</a:t>
                </a:r>
                <a14:m>
                  <m:oMath xmlns:m="http://schemas.openxmlformats.org/officeDocument/2006/math">
                    <m:r>
                      <a:rPr lang="en-US" altLang="zh-CN" sz="1800" b="0" i="1" smtClean="0">
                        <a:effectLst/>
                        <a:latin typeface="Cambria Math" panose="02040503050406030204" pitchFamily="18" charset="0"/>
                        <a:cs typeface="宋体" panose="02010600030101010101" pitchFamily="2" charset="-122"/>
                      </a:rPr>
                      <m:t>𝑗</m:t>
                    </m:r>
                  </m:oMath>
                </a14:m>
                <a:r>
                  <a:rPr lang="zh-CN" altLang="zh-CN" sz="1800" b="0" dirty="0">
                    <a:effectLst/>
                    <a:cs typeface="宋体" panose="02010600030101010101" pitchFamily="2" charset="-122"/>
                  </a:rPr>
                  <a:t>国家</a:t>
                </a:r>
                <a14:m>
                  <m:oMath xmlns:m="http://schemas.openxmlformats.org/officeDocument/2006/math">
                    <m:r>
                      <a:rPr lang="en-US" altLang="zh-CN" sz="1800" b="0" i="1" dirty="0" smtClean="0">
                        <a:effectLst/>
                        <a:latin typeface="Cambria Math" panose="02040503050406030204" pitchFamily="18" charset="0"/>
                        <a:cs typeface="宋体" panose="02010600030101010101" pitchFamily="2" charset="-122"/>
                      </a:rPr>
                      <m:t>𝑘</m:t>
                    </m:r>
                  </m:oMath>
                </a14:m>
                <a:r>
                  <a:rPr lang="zh-CN" altLang="zh-CN" sz="1800" b="0" dirty="0">
                    <a:effectLst/>
                    <a:cs typeface="宋体" panose="02010600030101010101" pitchFamily="2" charset="-122"/>
                  </a:rPr>
                  <a:t>产品的出口额，</a:t>
                </a:r>
                <a14:m>
                  <m:oMath xmlns:m="http://schemas.openxmlformats.org/officeDocument/2006/math">
                    <m:sSub>
                      <m:sSubPr>
                        <m:ctrlPr>
                          <a:rPr lang="en-US" altLang="zh-CN" sz="1800" b="0" i="1" smtClean="0">
                            <a:effectLst/>
                            <a:latin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cs typeface="宋体" panose="02010600030101010101" pitchFamily="2" charset="-122"/>
                          </a:rPr>
                          <m:t>𝑋</m:t>
                        </m:r>
                      </m:e>
                      <m:sub>
                        <m:r>
                          <a:rPr lang="en-US" altLang="zh-CN" sz="1800" b="0" i="1" smtClean="0">
                            <a:effectLst/>
                            <a:latin typeface="Cambria Math" panose="02040503050406030204" pitchFamily="18" charset="0"/>
                            <a:cs typeface="宋体" panose="02010600030101010101" pitchFamily="2" charset="-122"/>
                          </a:rPr>
                          <m:t>𝑗</m:t>
                        </m:r>
                      </m:sub>
                    </m:sSub>
                  </m:oMath>
                </a14:m>
                <a:r>
                  <a:rPr lang="zh-CN" altLang="zh-CN" sz="1800" b="0" dirty="0">
                    <a:effectLst/>
                    <a:cs typeface="宋体" panose="02010600030101010101" pitchFamily="2" charset="-122"/>
                  </a:rPr>
                  <a:t>为</a:t>
                </a:r>
                <a14:m>
                  <m:oMath xmlns:m="http://schemas.openxmlformats.org/officeDocument/2006/math">
                    <m:r>
                      <a:rPr lang="en-US" altLang="zh-CN" sz="1800" b="0" i="1" dirty="0" smtClean="0">
                        <a:effectLst/>
                        <a:latin typeface="Cambria Math" panose="02040503050406030204" pitchFamily="18" charset="0"/>
                        <a:cs typeface="宋体" panose="02010600030101010101" pitchFamily="2" charset="-122"/>
                      </a:rPr>
                      <m:t>𝑗</m:t>
                    </m:r>
                  </m:oMath>
                </a14:m>
                <a:r>
                  <a:rPr lang="zh-CN" altLang="zh-CN" sz="1800" b="0" dirty="0">
                    <a:effectLst/>
                    <a:cs typeface="宋体" panose="02010600030101010101" pitchFamily="2" charset="-122"/>
                  </a:rPr>
                  <a:t>国家所有产品的总出口，</a:t>
                </a:r>
                <a:r>
                  <a:rPr lang="en-US" altLang="zh-CN" sz="1800" b="0" dirty="0">
                    <a:effectLst/>
                    <a:cs typeface="宋体" panose="02010600030101010101" pitchFamily="2" charset="-122"/>
                  </a:rPr>
                  <a:t> </a:t>
                </a:r>
                <a14:m>
                  <m:oMath xmlns:m="http://schemas.openxmlformats.org/officeDocument/2006/math">
                    <m:f>
                      <m:fPr>
                        <m:type m:val="lin"/>
                        <m:ctrlPr>
                          <a:rPr lang="zh-CN" altLang="en-US" sz="1800" b="0" i="1">
                            <a:latin typeface="Cambria Math" panose="02040503050406030204" pitchFamily="18" charset="0"/>
                          </a:rPr>
                        </m:ctrlPr>
                      </m:fPr>
                      <m:num>
                        <m:sSub>
                          <m:sSubPr>
                            <m:ctrlPr>
                              <a:rPr lang="zh-CN" altLang="zh-CN" sz="1800" b="0" i="1">
                                <a:latin typeface="Cambria Math" panose="02040503050406030204" pitchFamily="18" charset="0"/>
                                <a:ea typeface="宋体" panose="02010600030101010101" pitchFamily="2" charset="-122"/>
                                <a:cs typeface="宋体" panose="02010600030101010101" pitchFamily="2" charset="-122"/>
                              </a:rPr>
                            </m:ctrlPr>
                          </m:sSubPr>
                          <m:e>
                            <m:r>
                              <a:rPr lang="en-US" altLang="zh-CN" sz="1800" b="0" i="1">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b="0" i="1">
                                <a:latin typeface="Cambria Math" panose="02040503050406030204" pitchFamily="18" charset="0"/>
                                <a:ea typeface="宋体" panose="02010600030101010101" pitchFamily="2" charset="-122"/>
                                <a:cs typeface="宋体" panose="02010600030101010101" pitchFamily="2" charset="-122"/>
                              </a:rPr>
                              <m:t>𝑗𝑘</m:t>
                            </m:r>
                          </m:sub>
                        </m:sSub>
                      </m:num>
                      <m:den>
                        <m:sSub>
                          <m:sSubPr>
                            <m:ctrlPr>
                              <a:rPr lang="zh-CN" altLang="zh-CN" sz="1800" b="0" i="1">
                                <a:latin typeface="Cambria Math" panose="02040503050406030204" pitchFamily="18" charset="0"/>
                                <a:ea typeface="宋体" panose="02010600030101010101" pitchFamily="2" charset="-122"/>
                                <a:cs typeface="宋体" panose="02010600030101010101" pitchFamily="2" charset="-122"/>
                              </a:rPr>
                            </m:ctrlPr>
                          </m:sSubPr>
                          <m:e>
                            <m:r>
                              <a:rPr lang="en-US" altLang="zh-CN" sz="1800" b="0" i="1">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b="0" i="1">
                                <a:latin typeface="Cambria Math" panose="02040503050406030204" pitchFamily="18" charset="0"/>
                                <a:ea typeface="宋体" panose="02010600030101010101" pitchFamily="2" charset="-122"/>
                                <a:cs typeface="宋体" panose="02010600030101010101" pitchFamily="2" charset="-122"/>
                              </a:rPr>
                              <m:t>𝑗</m:t>
                            </m:r>
                          </m:sub>
                        </m:sSub>
                      </m:den>
                    </m:f>
                  </m:oMath>
                </a14:m>
                <a:r>
                  <a:rPr lang="zh-CN" altLang="zh-CN" sz="1800" b="0" dirty="0">
                    <a:effectLst/>
                    <a:cs typeface="宋体" panose="02010600030101010101" pitchFamily="2" charset="-122"/>
                  </a:rPr>
                  <a:t>表示</a:t>
                </a:r>
                <a14:m>
                  <m:oMath xmlns:m="http://schemas.openxmlformats.org/officeDocument/2006/math">
                    <m:r>
                      <a:rPr lang="en-US" altLang="zh-CN" sz="1800" b="0" i="1" dirty="0" smtClean="0">
                        <a:effectLst/>
                        <a:latin typeface="Cambria Math" panose="02040503050406030204" pitchFamily="18" charset="0"/>
                        <a:cs typeface="宋体" panose="02010600030101010101" pitchFamily="2" charset="-122"/>
                      </a:rPr>
                      <m:t>𝑗</m:t>
                    </m:r>
                  </m:oMath>
                </a14:m>
                <a:r>
                  <a:rPr lang="zh-CN" altLang="zh-CN" sz="1800" b="0" dirty="0">
                    <a:effectLst/>
                    <a:cs typeface="宋体" panose="02010600030101010101" pitchFamily="2" charset="-122"/>
                  </a:rPr>
                  <a:t>国家</a:t>
                </a:r>
                <a14:m>
                  <m:oMath xmlns:m="http://schemas.openxmlformats.org/officeDocument/2006/math">
                    <m:r>
                      <a:rPr lang="en-US" altLang="zh-CN" sz="1800" b="0" i="1" dirty="0" smtClean="0">
                        <a:effectLst/>
                        <a:latin typeface="Cambria Math" panose="02040503050406030204" pitchFamily="18" charset="0"/>
                        <a:cs typeface="宋体" panose="02010600030101010101" pitchFamily="2" charset="-122"/>
                      </a:rPr>
                      <m:t>𝑘</m:t>
                    </m:r>
                  </m:oMath>
                </a14:m>
                <a:r>
                  <a:rPr lang="zh-CN" altLang="zh-CN" sz="1800" b="0" dirty="0">
                    <a:effectLst/>
                    <a:cs typeface="宋体" panose="02010600030101010101" pitchFamily="2" charset="-122"/>
                  </a:rPr>
                  <a:t>产品的出口份额，</a:t>
                </a:r>
                <a14:m>
                  <m:oMath xmlns:m="http://schemas.openxmlformats.org/officeDocument/2006/math">
                    <m:sSub>
                      <m:sSubPr>
                        <m:ctrlPr>
                          <a:rPr lang="en-US" altLang="zh-CN" sz="1800" b="0" i="1" smtClean="0">
                            <a:effectLst/>
                            <a:latin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cs typeface="宋体" panose="02010600030101010101" pitchFamily="2" charset="-122"/>
                          </a:rPr>
                          <m:t>𝑌</m:t>
                        </m:r>
                      </m:e>
                      <m:sub>
                        <m:r>
                          <a:rPr lang="en-US" altLang="zh-CN" sz="1800" b="0" i="1" smtClean="0">
                            <a:effectLst/>
                            <a:latin typeface="Cambria Math" panose="02040503050406030204" pitchFamily="18" charset="0"/>
                            <a:cs typeface="宋体" panose="02010600030101010101" pitchFamily="2" charset="-122"/>
                          </a:rPr>
                          <m:t>𝑗</m:t>
                        </m:r>
                      </m:sub>
                    </m:sSub>
                  </m:oMath>
                </a14:m>
                <a:r>
                  <a:rPr lang="zh-CN" altLang="zh-CN" sz="1800" b="0" dirty="0">
                    <a:effectLst/>
                    <a:cs typeface="宋体" panose="02010600030101010101" pitchFamily="2" charset="-122"/>
                  </a:rPr>
                  <a:t>为</a:t>
                </a:r>
                <a14:m>
                  <m:oMath xmlns:m="http://schemas.openxmlformats.org/officeDocument/2006/math">
                    <m:r>
                      <a:rPr lang="en-US" altLang="zh-CN" sz="1800" b="0" i="1" dirty="0" smtClean="0">
                        <a:effectLst/>
                        <a:latin typeface="Cambria Math" panose="02040503050406030204" pitchFamily="18" charset="0"/>
                        <a:cs typeface="宋体" panose="02010600030101010101" pitchFamily="2" charset="-122"/>
                      </a:rPr>
                      <m:t>𝑗</m:t>
                    </m:r>
                  </m:oMath>
                </a14:m>
                <a:r>
                  <a:rPr lang="zh-CN" altLang="zh-CN" sz="1800" b="0" dirty="0">
                    <a:effectLst/>
                    <a:cs typeface="宋体" panose="02010600030101010101" pitchFamily="2" charset="-122"/>
                  </a:rPr>
                  <a:t>国家的人均</a:t>
                </a:r>
                <a:r>
                  <a:rPr lang="en-US" altLang="zh-CN" sz="1800" b="0" dirty="0">
                    <a:effectLst/>
                    <a:cs typeface="宋体" panose="02010600030101010101" pitchFamily="2" charset="-122"/>
                  </a:rPr>
                  <a:t>GDP</a:t>
                </a:r>
                <a:r>
                  <a:rPr lang="zh-CN" altLang="zh-CN" sz="1800" b="0" dirty="0">
                    <a:effectLst/>
                    <a:cs typeface="宋体" panose="02010600030101010101" pitchFamily="2" charset="-122"/>
                  </a:rPr>
                  <a:t>。 </a:t>
                </a:r>
                <a:r>
                  <a:rPr lang="zh-CN" altLang="en-US" sz="1800" b="0" dirty="0">
                    <a:effectLst/>
                    <a:cs typeface="宋体" panose="02010600030101010101" pitchFamily="2" charset="-122"/>
                  </a:rPr>
                  <a:t>国家</a:t>
                </a:r>
                <a:r>
                  <a:rPr lang="zh-CN" altLang="zh-CN" sz="1800" b="0" dirty="0">
                    <a:effectLst/>
                    <a:cs typeface="宋体" panose="02010600030101010101" pitchFamily="2" charset="-122"/>
                  </a:rPr>
                  <a:t>的出口复杂度可用如下公式衡量：</a:t>
                </a:r>
              </a:p>
              <a:p>
                <a:pPr indent="0">
                  <a:lnSpc>
                    <a:spcPct val="150000"/>
                  </a:lnSpc>
                  <a:buNone/>
                </a:pPr>
                <a14:m>
                  <m:oMathPara xmlns:m="http://schemas.openxmlformats.org/officeDocument/2006/math">
                    <m:oMathParaPr>
                      <m:jc m:val="centerGroup"/>
                    </m:oMathParaPr>
                    <m:oMath xmlns:m="http://schemas.openxmlformats.org/officeDocument/2006/math">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𝐸𝑆</m:t>
                      </m:r>
                      <m:sSub>
                        <m:sSubPr>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𝐼</m:t>
                          </m:r>
                        </m:e>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𝑗</m:t>
                          </m:r>
                        </m:sub>
                      </m:s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m:t>
                      </m:r>
                      <m:nary>
                        <m:naryPr>
                          <m:chr m:val="∑"/>
                          <m:supHide m:val="on"/>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naryPr>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𝑘</m:t>
                          </m:r>
                        </m:sub>
                        <m:sup/>
                        <m:e>
                          <m:f>
                            <m:fPr>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fPr>
                            <m:num>
                              <m:sSub>
                                <m:sSubPr>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𝑗𝑘</m:t>
                                  </m:r>
                                </m:sub>
                              </m:sSub>
                            </m:num>
                            <m:den>
                              <m:sSub>
                                <m:sSubPr>
                                  <m:ctrlP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ctrlPr>
                                </m:sSubPr>
                                <m:e>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𝑋</m:t>
                                  </m:r>
                                </m:e>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𝑗</m:t>
                                  </m:r>
                                </m:sub>
                              </m:sSub>
                            </m:den>
                          </m:f>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𝑃𝑅𝑂𝐷</m:t>
                          </m:r>
                          <m:sSub>
                            <m:sSubPr>
                              <m:ctrlPr>
                                <a:rPr lang="zh-CN" altLang="zh-CN" sz="1800" b="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𝑌</m:t>
                              </m:r>
                            </m:e>
                            <m:sub>
                              <m:r>
                                <a:rPr lang="en-US" altLang="zh-CN" sz="1800" b="0" i="1" smtClean="0">
                                  <a:effectLst/>
                                  <a:latin typeface="Cambria Math" panose="02040503050406030204" pitchFamily="18" charset="0"/>
                                  <a:ea typeface="宋体" panose="02010600030101010101" pitchFamily="2" charset="-122"/>
                                  <a:cs typeface="宋体" panose="02010600030101010101" pitchFamily="2" charset="-122"/>
                                </a:rPr>
                                <m:t>𝑘</m:t>
                              </m:r>
                            </m:sub>
                          </m:sSub>
                        </m:e>
                      </m:nary>
                    </m:oMath>
                  </m:oMathPara>
                </a14:m>
                <a:endParaRPr lang="zh-CN" altLang="zh-CN" sz="1800" b="0" dirty="0">
                  <a:effectLst/>
                  <a:cs typeface="宋体" panose="02010600030101010101" pitchFamily="2" charset="-122"/>
                </a:endParaRPr>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559" r="-159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C4AE672-9D6C-4DCB-9E3A-58249F4A8BC2}"/>
              </a:ext>
            </a:extLst>
          </p:cNvPr>
          <p:cNvSpPr txBox="1"/>
          <p:nvPr/>
        </p:nvSpPr>
        <p:spPr>
          <a:xfrm>
            <a:off x="1024337" y="6112570"/>
            <a:ext cx="7315329" cy="523220"/>
          </a:xfrm>
          <a:prstGeom prst="rect">
            <a:avLst/>
          </a:prstGeom>
          <a:noFill/>
        </p:spPr>
        <p:txBody>
          <a:bodyPr wrap="square">
            <a:spAutoFit/>
          </a:bodyPr>
          <a:lstStyle/>
          <a:p>
            <a:r>
              <a:rPr lang="en-US" altLang="zh-CN" sz="1400" dirty="0"/>
              <a:t>Hausmann D.</a:t>
            </a:r>
            <a:r>
              <a:rPr lang="zh-CN" altLang="en-US" sz="1400" dirty="0"/>
              <a:t>， </a:t>
            </a:r>
            <a:r>
              <a:rPr lang="en-US" altLang="zh-CN" sz="1400" dirty="0"/>
              <a:t>Hwang J.</a:t>
            </a:r>
            <a:r>
              <a:rPr lang="zh-CN" altLang="en-US" sz="1400" dirty="0"/>
              <a:t>， </a:t>
            </a:r>
            <a:r>
              <a:rPr lang="en-US" altLang="zh-CN" sz="1400" dirty="0"/>
              <a:t>Rodrik D. What You Export Matters[J]</a:t>
            </a:r>
            <a:r>
              <a:rPr lang="zh-CN" altLang="en-US" sz="1400" dirty="0"/>
              <a:t>． </a:t>
            </a:r>
            <a:r>
              <a:rPr lang="en-US" altLang="zh-CN" sz="1400" dirty="0"/>
              <a:t>Journal of Economic Growth</a:t>
            </a:r>
            <a:r>
              <a:rPr lang="zh-CN" altLang="en-US" sz="1400" dirty="0"/>
              <a:t>，</a:t>
            </a:r>
            <a:r>
              <a:rPr lang="en-US" altLang="zh-CN" sz="1400" dirty="0"/>
              <a:t>2007</a:t>
            </a:r>
            <a:r>
              <a:rPr lang="zh-CN" altLang="en-US" sz="1400" dirty="0"/>
              <a:t>，（</a:t>
            </a:r>
            <a:r>
              <a:rPr lang="en-US" altLang="zh-CN" sz="1400" dirty="0"/>
              <a:t>12</a:t>
            </a:r>
            <a:r>
              <a:rPr lang="zh-CN" altLang="en-US" sz="1400" dirty="0"/>
              <a:t>）</a:t>
            </a:r>
          </a:p>
        </p:txBody>
      </p:sp>
    </p:spTree>
    <p:extLst>
      <p:ext uri="{BB962C8B-B14F-4D97-AF65-F5344CB8AC3E}">
        <p14:creationId xmlns:p14="http://schemas.microsoft.com/office/powerpoint/2010/main" val="19547067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网络视角下的经济复杂性</a:t>
            </a:r>
          </a:p>
        </p:txBody>
      </p:sp>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684213" y="994744"/>
            <a:ext cx="7579254" cy="4899025"/>
          </a:xfrm>
        </p:spPr>
        <p:txBody>
          <a:bodyPr/>
          <a:lstStyle/>
          <a:p>
            <a:pPr>
              <a:lnSpc>
                <a:spcPct val="150000"/>
              </a:lnSpc>
            </a:pPr>
            <a:r>
              <a:rPr lang="en-US" altLang="zh-CN" sz="1800" b="0" dirty="0"/>
              <a:t>Hidalgo</a:t>
            </a:r>
            <a:r>
              <a:rPr lang="zh-CN" altLang="en-US" sz="1800" b="0" dirty="0"/>
              <a:t>和</a:t>
            </a:r>
            <a:r>
              <a:rPr lang="en-US" altLang="zh-CN" sz="1800" b="0" dirty="0"/>
              <a:t>Hausmann</a:t>
            </a:r>
            <a:r>
              <a:rPr lang="zh-CN" altLang="en-US" sz="1800" b="0" dirty="0"/>
              <a:t>（</a:t>
            </a:r>
            <a:r>
              <a:rPr lang="en-US" altLang="zh-CN" sz="1800" b="0" dirty="0"/>
              <a:t>2009</a:t>
            </a:r>
            <a:r>
              <a:rPr lang="zh-CN" altLang="en-US" sz="1800" b="0" dirty="0"/>
              <a:t>）提出一种经济增长和发展的观点，通过将贸易数据解释为一个国家与其出口产品相连的双模网络，描述该网络的结构，进而量化一个国家出口产品的复杂性。此外，得出的经济复杂性指标与一个国家的收入水平相关。</a:t>
            </a:r>
          </a:p>
        </p:txBody>
      </p:sp>
      <p:sp>
        <p:nvSpPr>
          <p:cNvPr id="6" name="文本框 5">
            <a:extLst>
              <a:ext uri="{FF2B5EF4-FFF2-40B4-BE49-F238E27FC236}">
                <a16:creationId xmlns:a16="http://schemas.microsoft.com/office/drawing/2014/main" id="{96A5776B-19FA-4B5D-9E4A-0C11F56BA6A6}"/>
              </a:ext>
            </a:extLst>
          </p:cNvPr>
          <p:cNvSpPr txBox="1"/>
          <p:nvPr/>
        </p:nvSpPr>
        <p:spPr>
          <a:xfrm>
            <a:off x="544467" y="5999603"/>
            <a:ext cx="8348133" cy="584775"/>
          </a:xfrm>
          <a:prstGeom prst="rect">
            <a:avLst/>
          </a:prstGeom>
          <a:noFill/>
        </p:spPr>
        <p:txBody>
          <a:bodyPr wrap="square">
            <a:spAutoFit/>
          </a:bodyPr>
          <a:lstStyle/>
          <a:p>
            <a:r>
              <a:rPr lang="en-US" altLang="zh-CN" sz="1600" dirty="0"/>
              <a:t>Hidalgo C A, Hausmann R. The building blocks of economic complexity[J]. Proceedings of the national academy of sciences, 2009, 106(26): 10570-10575.</a:t>
            </a:r>
            <a:endParaRPr lang="zh-CN" altLang="en-US" sz="1600" dirty="0"/>
          </a:p>
        </p:txBody>
      </p:sp>
      <p:pic>
        <p:nvPicPr>
          <p:cNvPr id="8" name="图片 7">
            <a:extLst>
              <a:ext uri="{FF2B5EF4-FFF2-40B4-BE49-F238E27FC236}">
                <a16:creationId xmlns:a16="http://schemas.microsoft.com/office/drawing/2014/main" id="{E8C8DACD-DCE0-4B06-89B4-25C9D70FC92D}"/>
              </a:ext>
            </a:extLst>
          </p:cNvPr>
          <p:cNvPicPr>
            <a:picLocks noChangeAspect="1"/>
          </p:cNvPicPr>
          <p:nvPr/>
        </p:nvPicPr>
        <p:blipFill>
          <a:blip r:embed="rId2"/>
          <a:stretch>
            <a:fillRect/>
          </a:stretch>
        </p:blipFill>
        <p:spPr>
          <a:xfrm>
            <a:off x="1127526" y="2861733"/>
            <a:ext cx="2652454" cy="2858470"/>
          </a:xfrm>
          <a:prstGeom prst="rect">
            <a:avLst/>
          </a:prstGeom>
        </p:spPr>
      </p:pic>
      <p:sp>
        <p:nvSpPr>
          <p:cNvPr id="9" name="文本框 8">
            <a:extLst>
              <a:ext uri="{FF2B5EF4-FFF2-40B4-BE49-F238E27FC236}">
                <a16:creationId xmlns:a16="http://schemas.microsoft.com/office/drawing/2014/main" id="{6EBB10E3-7D81-40EA-86D1-0CE1AABEA17A}"/>
              </a:ext>
            </a:extLst>
          </p:cNvPr>
          <p:cNvSpPr txBox="1"/>
          <p:nvPr/>
        </p:nvSpPr>
        <p:spPr>
          <a:xfrm>
            <a:off x="5010063" y="3552304"/>
            <a:ext cx="3173541"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这里提到的复杂性概念区别去产品工艺的复杂性，是更广义的范畴，包含生产产品所需要的技术、资本、劳动力、自然环境等多方面的复杂因素。</a:t>
            </a:r>
          </a:p>
        </p:txBody>
      </p:sp>
    </p:spTree>
    <p:extLst>
      <p:ext uri="{BB962C8B-B14F-4D97-AF65-F5344CB8AC3E}">
        <p14:creationId xmlns:p14="http://schemas.microsoft.com/office/powerpoint/2010/main" val="29050830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贸易网络的构建</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en-US" sz="1800" b="0" dirty="0"/>
                  <a:t>贸易网络中包含两类节点（国家节点和产品节点）和连接不同节点的边（体现节点与节点之间的关系），在构建节点之间关系上，常用的一个指标是显示性比较优势（</a:t>
                </a:r>
                <a:r>
                  <a:rPr lang="en-US" altLang="zh-CN" sz="1800" b="0" dirty="0"/>
                  <a:t>Revealed Comparative Advantage, RCA</a:t>
                </a:r>
                <a:r>
                  <a:rPr lang="zh-CN" altLang="en-US" sz="1800" b="0" dirty="0"/>
                  <a:t>）指数。</a:t>
                </a:r>
                <a:r>
                  <a:rPr lang="en-US" altLang="zh-CN" sz="1800" b="0" dirty="0"/>
                  <a:t>RCA</a:t>
                </a:r>
                <a:r>
                  <a:rPr lang="zh-CN" altLang="zh-CN" sz="1800" b="0" dirty="0"/>
                  <a:t>指数是衡量一国产品或产业在国际市场竞争力最具说服力的指标之一，旨在定量地描述一个国家内各个产业（产品组）相对出口的表现。其定义如下：</a:t>
                </a:r>
                <a:endParaRPr lang="en-US" altLang="zh-CN" sz="1800" b="0" dirty="0"/>
              </a:p>
              <a:p>
                <a:pPr marL="0" indent="0" algn="just">
                  <a:buNone/>
                </a:pPr>
                <a14:m>
                  <m:oMathPara xmlns:m="http://schemas.openxmlformats.org/officeDocument/2006/math">
                    <m:oMathParaPr>
                      <m:jc m:val="centerGroup"/>
                    </m:oMathParaPr>
                    <m:oMath xmlns:m="http://schemas.openxmlformats.org/officeDocument/2006/math">
                      <m:r>
                        <a:rPr lang="en-US" altLang="zh-CN" sz="1800" b="0"/>
                        <m:t>𝑅𝐶</m:t>
                      </m:r>
                      <m:sSub>
                        <m:sSubPr>
                          <m:ctrlPr>
                            <a:rPr lang="zh-CN" altLang="zh-CN" sz="1800" b="0"/>
                          </m:ctrlPr>
                        </m:sSubPr>
                        <m:e>
                          <m:r>
                            <a:rPr lang="en-US" altLang="zh-CN" sz="1800" b="0"/>
                            <m:t>𝐴</m:t>
                          </m:r>
                        </m:e>
                        <m:sub>
                          <m:r>
                            <a:rPr lang="en-US" altLang="zh-CN" sz="1800" b="0"/>
                            <m:t>𝑖𝑗</m:t>
                          </m:r>
                        </m:sub>
                      </m:sSub>
                      <m:r>
                        <a:rPr lang="en-US" altLang="zh-CN" sz="1800" b="0"/>
                        <m:t>=</m:t>
                      </m:r>
                      <m:f>
                        <m:fPr>
                          <m:ctrlPr>
                            <a:rPr lang="en-US" altLang="zh-CN" sz="1800" b="0">
                              <a:latin typeface="Cambria Math" panose="02040503050406030204" pitchFamily="18" charset="0"/>
                            </a:rPr>
                          </m:ctrlPr>
                        </m:fPr>
                        <m:num>
                          <m:f>
                            <m:fPr>
                              <m:ctrlPr>
                                <a:rPr lang="zh-CN" altLang="zh-CN" sz="1800" b="0"/>
                              </m:ctrlPr>
                            </m:fPr>
                            <m:num>
                              <m:sSub>
                                <m:sSubPr>
                                  <m:ctrlPr>
                                    <a:rPr lang="zh-CN" altLang="zh-CN" sz="1800" b="0"/>
                                  </m:ctrlPr>
                                </m:sSubPr>
                                <m:e>
                                  <m:r>
                                    <a:rPr lang="en-US" altLang="zh-CN" sz="1800" b="0"/>
                                    <m:t>𝑋</m:t>
                                  </m:r>
                                </m:e>
                                <m:sub>
                                  <m:r>
                                    <a:rPr lang="en-US" altLang="zh-CN" sz="1800" b="0"/>
                                    <m:t>𝑖𝑗</m:t>
                                  </m:r>
                                </m:sub>
                              </m:sSub>
                            </m:num>
                            <m:den>
                              <m:nary>
                                <m:naryPr>
                                  <m:chr m:val="∑"/>
                                  <m:supHide m:val="on"/>
                                  <m:ctrlPr>
                                    <a:rPr lang="zh-CN" altLang="zh-CN" sz="1800" b="0"/>
                                  </m:ctrlPr>
                                </m:naryPr>
                                <m:sub>
                                  <m:r>
                                    <a:rPr lang="en-US" altLang="zh-CN" sz="1800" b="0"/>
                                    <m:t>𝑗</m:t>
                                  </m:r>
                                </m:sub>
                                <m:sup/>
                                <m:e>
                                  <m:sSub>
                                    <m:sSubPr>
                                      <m:ctrlPr>
                                        <a:rPr lang="zh-CN" altLang="zh-CN" sz="1800" b="0"/>
                                      </m:ctrlPr>
                                    </m:sSubPr>
                                    <m:e>
                                      <m:r>
                                        <a:rPr lang="en-US" altLang="zh-CN" sz="1800" b="0"/>
                                        <m:t>𝑋</m:t>
                                      </m:r>
                                    </m:e>
                                    <m:sub>
                                      <m:r>
                                        <a:rPr lang="en-US" altLang="zh-CN" sz="1800" b="0"/>
                                        <m:t>𝑖𝑗</m:t>
                                      </m:r>
                                    </m:sub>
                                  </m:sSub>
                                </m:e>
                              </m:nary>
                            </m:den>
                          </m:f>
                        </m:num>
                        <m:den>
                          <m:f>
                            <m:fPr>
                              <m:ctrlPr>
                                <a:rPr lang="zh-CN" altLang="zh-CN" sz="1800" b="0"/>
                              </m:ctrlPr>
                            </m:fPr>
                            <m:num>
                              <m:nary>
                                <m:naryPr>
                                  <m:chr m:val="∑"/>
                                  <m:supHide m:val="on"/>
                                  <m:ctrlPr>
                                    <a:rPr lang="zh-CN" altLang="zh-CN" sz="1800" b="0"/>
                                  </m:ctrlPr>
                                </m:naryPr>
                                <m:sub>
                                  <m:r>
                                    <a:rPr lang="en-US" altLang="zh-CN" sz="1800" b="0"/>
                                    <m:t>𝑖</m:t>
                                  </m:r>
                                </m:sub>
                                <m:sup/>
                                <m:e>
                                  <m:sSub>
                                    <m:sSubPr>
                                      <m:ctrlPr>
                                        <a:rPr lang="zh-CN" altLang="zh-CN" sz="1800" b="0"/>
                                      </m:ctrlPr>
                                    </m:sSubPr>
                                    <m:e>
                                      <m:r>
                                        <a:rPr lang="en-US" altLang="zh-CN" sz="1800" b="0"/>
                                        <m:t>𝑋</m:t>
                                      </m:r>
                                    </m:e>
                                    <m:sub>
                                      <m:r>
                                        <a:rPr lang="en-US" altLang="zh-CN" sz="1800" b="0"/>
                                        <m:t>𝑖𝑗</m:t>
                                      </m:r>
                                    </m:sub>
                                  </m:sSub>
                                </m:e>
                              </m:nary>
                            </m:num>
                            <m:den>
                              <m:nary>
                                <m:naryPr>
                                  <m:chr m:val="∑"/>
                                  <m:supHide m:val="on"/>
                                  <m:ctrlPr>
                                    <a:rPr lang="zh-CN" altLang="zh-CN" sz="1800" b="0"/>
                                  </m:ctrlPr>
                                </m:naryPr>
                                <m:sub>
                                  <m:r>
                                    <a:rPr lang="en-US" altLang="zh-CN" sz="1800" b="0"/>
                                    <m:t>𝑖𝑗</m:t>
                                  </m:r>
                                </m:sub>
                                <m:sup/>
                                <m:e>
                                  <m:sSub>
                                    <m:sSubPr>
                                      <m:ctrlPr>
                                        <a:rPr lang="zh-CN" altLang="zh-CN" sz="1800" b="0"/>
                                      </m:ctrlPr>
                                    </m:sSubPr>
                                    <m:e>
                                      <m:r>
                                        <a:rPr lang="en-US" altLang="zh-CN" sz="1800" b="0"/>
                                        <m:t>𝑋</m:t>
                                      </m:r>
                                    </m:e>
                                    <m:sub>
                                      <m:r>
                                        <a:rPr lang="en-US" altLang="zh-CN" sz="1800" b="0"/>
                                        <m:t>𝑖𝑗</m:t>
                                      </m:r>
                                    </m:sub>
                                  </m:sSub>
                                </m:e>
                              </m:nary>
                            </m:den>
                          </m:f>
                        </m:den>
                      </m:f>
                    </m:oMath>
                  </m:oMathPara>
                </a14:m>
                <a:endParaRPr lang="zh-CN" altLang="zh-CN" sz="1800" b="0" dirty="0"/>
              </a:p>
              <a:p>
                <a:pPr algn="just">
                  <a:lnSpc>
                    <a:spcPct val="150000"/>
                  </a:lnSpc>
                </a:pPr>
                <a:r>
                  <a:rPr lang="zh-CN" altLang="zh-CN" sz="1800" b="0" dirty="0"/>
                  <a:t>其中</a:t>
                </a:r>
                <a14:m>
                  <m:oMath xmlns:m="http://schemas.openxmlformats.org/officeDocument/2006/math">
                    <m:sSub>
                      <m:sSubPr>
                        <m:ctrlPr>
                          <a:rPr lang="zh-CN" altLang="zh-CN" sz="1800" b="0"/>
                        </m:ctrlPr>
                      </m:sSubPr>
                      <m:e>
                        <m:r>
                          <a:rPr lang="en-US" altLang="zh-CN" sz="1800" b="0"/>
                          <m:t>𝑋</m:t>
                        </m:r>
                      </m:e>
                      <m:sub>
                        <m:r>
                          <a:rPr lang="en-US" altLang="zh-CN" sz="1800" b="0"/>
                          <m:t>𝑖𝑗</m:t>
                        </m:r>
                      </m:sub>
                    </m:sSub>
                  </m:oMath>
                </a14:m>
                <a:r>
                  <a:rPr lang="zh-CN" altLang="zh-CN" sz="1800" b="0" dirty="0"/>
                  <a:t>代表</a:t>
                </a:r>
                <a:r>
                  <a:rPr lang="en-US" altLang="zh-CN" sz="1800" b="0" dirty="0" err="1"/>
                  <a:t>i</a:t>
                </a:r>
                <a:r>
                  <a:rPr lang="zh-CN" altLang="zh-CN" sz="1800" b="0" dirty="0"/>
                  <a:t>国出口</a:t>
                </a:r>
                <a:r>
                  <a:rPr lang="en-US" altLang="zh-CN" sz="1800" b="0" dirty="0"/>
                  <a:t>j</a:t>
                </a:r>
                <a:r>
                  <a:rPr lang="zh-CN" altLang="zh-CN" sz="1800" b="0" dirty="0"/>
                  <a:t>产品的贸易总额，</a:t>
                </a:r>
                <a14:m>
                  <m:oMath xmlns:m="http://schemas.openxmlformats.org/officeDocument/2006/math">
                    <m:nary>
                      <m:naryPr>
                        <m:chr m:val="∑"/>
                        <m:supHide m:val="on"/>
                        <m:ctrlPr>
                          <a:rPr lang="zh-CN" altLang="zh-CN" sz="1800" b="0"/>
                        </m:ctrlPr>
                      </m:naryPr>
                      <m:sub>
                        <m:r>
                          <a:rPr lang="en-US" altLang="zh-CN" sz="1800" b="0"/>
                          <m:t>𝑗</m:t>
                        </m:r>
                      </m:sub>
                      <m:sup/>
                      <m:e>
                        <m:sSub>
                          <m:sSubPr>
                            <m:ctrlPr>
                              <a:rPr lang="zh-CN" altLang="zh-CN" sz="1800" b="0"/>
                            </m:ctrlPr>
                          </m:sSubPr>
                          <m:e>
                            <m:r>
                              <a:rPr lang="en-US" altLang="zh-CN" sz="1800" b="0"/>
                              <m:t>𝑋</m:t>
                            </m:r>
                          </m:e>
                          <m:sub>
                            <m:r>
                              <a:rPr lang="en-US" altLang="zh-CN" sz="1800" b="0"/>
                              <m:t>𝑖𝑗</m:t>
                            </m:r>
                          </m:sub>
                        </m:sSub>
                      </m:e>
                    </m:nary>
                  </m:oMath>
                </a14:m>
                <a:r>
                  <a:rPr lang="zh-CN" altLang="zh-CN" sz="1800" b="0" dirty="0"/>
                  <a:t>代表该</a:t>
                </a:r>
                <a:r>
                  <a:rPr lang="en-US" altLang="zh-CN" sz="1800" b="0" dirty="0" err="1"/>
                  <a:t>i</a:t>
                </a:r>
                <a:r>
                  <a:rPr lang="zh-CN" altLang="zh-CN" sz="1800" b="0" dirty="0"/>
                  <a:t>国出口总额，</a:t>
                </a:r>
                <a14:m>
                  <m:oMath xmlns:m="http://schemas.openxmlformats.org/officeDocument/2006/math">
                    <m:nary>
                      <m:naryPr>
                        <m:chr m:val="∑"/>
                        <m:supHide m:val="on"/>
                        <m:ctrlPr>
                          <a:rPr lang="zh-CN" altLang="zh-CN" sz="1800" b="0"/>
                        </m:ctrlPr>
                      </m:naryPr>
                      <m:sub>
                        <m:r>
                          <a:rPr lang="en-US" altLang="zh-CN" sz="1800" b="0"/>
                          <m:t>𝑖</m:t>
                        </m:r>
                      </m:sub>
                      <m:sup/>
                      <m:e>
                        <m:sSub>
                          <m:sSubPr>
                            <m:ctrlPr>
                              <a:rPr lang="zh-CN" altLang="zh-CN" sz="1800" b="0"/>
                            </m:ctrlPr>
                          </m:sSubPr>
                          <m:e>
                            <m:r>
                              <a:rPr lang="en-US" altLang="zh-CN" sz="1800" b="0"/>
                              <m:t>𝑋</m:t>
                            </m:r>
                          </m:e>
                          <m:sub>
                            <m:r>
                              <a:rPr lang="en-US" altLang="zh-CN" sz="1800" b="0"/>
                              <m:t>𝑖𝑗</m:t>
                            </m:r>
                          </m:sub>
                        </m:sSub>
                      </m:e>
                    </m:nary>
                  </m:oMath>
                </a14:m>
                <a:r>
                  <a:rPr lang="zh-CN" altLang="zh-CN" sz="1800" b="0" dirty="0"/>
                  <a:t>代表世界各国出口</a:t>
                </a:r>
                <a:r>
                  <a:rPr lang="en-US" altLang="zh-CN" sz="1800" b="0" dirty="0"/>
                  <a:t>j</a:t>
                </a:r>
                <a:r>
                  <a:rPr lang="zh-CN" altLang="zh-CN" sz="1800" b="0" dirty="0"/>
                  <a:t>产品的贸易总额，</a:t>
                </a:r>
                <a14:m>
                  <m:oMath xmlns:m="http://schemas.openxmlformats.org/officeDocument/2006/math">
                    <m:nary>
                      <m:naryPr>
                        <m:chr m:val="∑"/>
                        <m:supHide m:val="on"/>
                        <m:ctrlPr>
                          <a:rPr lang="zh-CN" altLang="zh-CN" sz="1800" b="0"/>
                        </m:ctrlPr>
                      </m:naryPr>
                      <m:sub>
                        <m:r>
                          <a:rPr lang="en-US" altLang="zh-CN" sz="1800" b="0"/>
                          <m:t>𝑖𝑗</m:t>
                        </m:r>
                      </m:sub>
                      <m:sup/>
                      <m:e>
                        <m:sSub>
                          <m:sSubPr>
                            <m:ctrlPr>
                              <a:rPr lang="zh-CN" altLang="zh-CN" sz="1800" b="0"/>
                            </m:ctrlPr>
                          </m:sSubPr>
                          <m:e>
                            <m:r>
                              <a:rPr lang="en-US" altLang="zh-CN" sz="1800" b="0"/>
                              <m:t>𝑋</m:t>
                            </m:r>
                          </m:e>
                          <m:sub>
                            <m:r>
                              <a:rPr lang="en-US" altLang="zh-CN" sz="1800" b="0"/>
                              <m:t>𝑖𝑗</m:t>
                            </m:r>
                          </m:sub>
                        </m:sSub>
                      </m:e>
                    </m:nary>
                  </m:oMath>
                </a14:m>
                <a:r>
                  <a:rPr lang="zh-CN" altLang="zh-CN" sz="1800" b="0" dirty="0"/>
                  <a:t>代表世界所有产品的出口总额。</a:t>
                </a:r>
                <a:r>
                  <a:rPr lang="zh-CN" altLang="zh-CN" sz="1800" b="0" dirty="0">
                    <a:solidFill>
                      <a:srgbClr val="FF0000"/>
                    </a:solidFill>
                  </a:rPr>
                  <a:t>一般</a:t>
                </a:r>
                <a14:m>
                  <m:oMath xmlns:m="http://schemas.openxmlformats.org/officeDocument/2006/math">
                    <m:r>
                      <a:rPr lang="en-US" altLang="zh-CN" sz="1800" b="0">
                        <a:solidFill>
                          <a:srgbClr val="FF0000"/>
                        </a:solidFill>
                      </a:rPr>
                      <m:t>𝑅𝐶</m:t>
                    </m:r>
                    <m:sSub>
                      <m:sSubPr>
                        <m:ctrlPr>
                          <a:rPr lang="zh-CN" altLang="zh-CN" sz="1800" b="0">
                            <a:solidFill>
                              <a:srgbClr val="FF0000"/>
                            </a:solidFill>
                          </a:rPr>
                        </m:ctrlPr>
                      </m:sSubPr>
                      <m:e>
                        <m:r>
                          <a:rPr lang="en-US" altLang="zh-CN" sz="1800" b="0">
                            <a:solidFill>
                              <a:srgbClr val="FF0000"/>
                            </a:solidFill>
                          </a:rPr>
                          <m:t>𝐴</m:t>
                        </m:r>
                      </m:e>
                      <m:sub>
                        <m:r>
                          <a:rPr lang="en-US" altLang="zh-CN" sz="1800" b="0">
                            <a:solidFill>
                              <a:srgbClr val="FF0000"/>
                            </a:solidFill>
                          </a:rPr>
                          <m:t>𝑖𝑗</m:t>
                        </m:r>
                      </m:sub>
                    </m:sSub>
                  </m:oMath>
                </a14:m>
                <a:r>
                  <a:rPr lang="zh-CN" altLang="zh-CN" sz="1800" b="0" dirty="0">
                    <a:solidFill>
                      <a:srgbClr val="FF0000"/>
                    </a:solidFill>
                  </a:rPr>
                  <a:t>大于</a:t>
                </a:r>
                <a:r>
                  <a:rPr lang="en-US" altLang="zh-CN" sz="1800" b="0" dirty="0">
                    <a:solidFill>
                      <a:srgbClr val="FF0000"/>
                    </a:solidFill>
                  </a:rPr>
                  <a:t>1</a:t>
                </a:r>
                <a:r>
                  <a:rPr lang="zh-CN" altLang="zh-CN" sz="1800" b="0" dirty="0">
                    <a:solidFill>
                      <a:srgbClr val="FF0000"/>
                    </a:solidFill>
                  </a:rPr>
                  <a:t>时，认为</a:t>
                </a:r>
                <a:r>
                  <a:rPr lang="en-US" altLang="zh-CN" sz="1800" b="0" dirty="0" err="1">
                    <a:solidFill>
                      <a:srgbClr val="FF0000"/>
                    </a:solidFill>
                  </a:rPr>
                  <a:t>i</a:t>
                </a:r>
                <a:r>
                  <a:rPr lang="zh-CN" altLang="zh-CN" sz="1800" b="0" dirty="0">
                    <a:solidFill>
                      <a:srgbClr val="FF0000"/>
                    </a:solidFill>
                  </a:rPr>
                  <a:t>国的</a:t>
                </a:r>
                <a:r>
                  <a:rPr lang="en-US" altLang="zh-CN" sz="1800" b="0" dirty="0">
                    <a:solidFill>
                      <a:srgbClr val="FF0000"/>
                    </a:solidFill>
                  </a:rPr>
                  <a:t>j</a:t>
                </a:r>
                <a:r>
                  <a:rPr lang="zh-CN" altLang="zh-CN" sz="1800" b="0" dirty="0">
                    <a:solidFill>
                      <a:srgbClr val="FF0000"/>
                    </a:solidFill>
                  </a:rPr>
                  <a:t>商品在世界上具有比较优势</a:t>
                </a:r>
                <a:r>
                  <a:rPr lang="zh-CN" altLang="zh-CN" sz="1800" b="0" dirty="0"/>
                  <a:t>。</a:t>
                </a:r>
              </a:p>
              <a:p>
                <a:endParaRPr lang="zh-CN" altLang="en-US"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367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8A88DB7-AD62-44FE-9F02-49C958142295}"/>
              </a:ext>
            </a:extLst>
          </p:cNvPr>
          <p:cNvSpPr txBox="1"/>
          <p:nvPr/>
        </p:nvSpPr>
        <p:spPr>
          <a:xfrm>
            <a:off x="6011333" y="3604639"/>
            <a:ext cx="2616200" cy="307777"/>
          </a:xfrm>
          <a:prstGeom prst="rect">
            <a:avLst/>
          </a:prstGeom>
          <a:noFill/>
        </p:spPr>
        <p:txBody>
          <a:bodyPr wrap="square" rtlCol="0">
            <a:spAutoFit/>
          </a:bodyPr>
          <a:lstStyle/>
          <a:p>
            <a:r>
              <a:rPr lang="en-US" altLang="zh-CN" sz="1400" i="1" dirty="0" err="1">
                <a:latin typeface="+mj-lt"/>
                <a:ea typeface="黑体" panose="02010609060101010101" pitchFamily="49" charset="-122"/>
              </a:rPr>
              <a:t>i</a:t>
            </a:r>
            <a:r>
              <a:rPr lang="en-US" altLang="zh-CN" sz="1400" i="1"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国 </a:t>
            </a:r>
            <a:r>
              <a:rPr lang="en-US" altLang="zh-CN" sz="1400" i="1" dirty="0">
                <a:latin typeface="+mj-lt"/>
                <a:ea typeface="黑体" panose="02010609060101010101" pitchFamily="49" charset="-122"/>
              </a:rPr>
              <a:t>j </a:t>
            </a:r>
            <a:r>
              <a:rPr lang="zh-CN" altLang="en-US" sz="1400" dirty="0">
                <a:latin typeface="黑体" panose="02010609060101010101" pitchFamily="49" charset="-122"/>
                <a:ea typeface="黑体" panose="02010609060101010101" pitchFamily="49" charset="-122"/>
              </a:rPr>
              <a:t>产品的出口比例</a:t>
            </a:r>
          </a:p>
        </p:txBody>
      </p:sp>
      <p:sp>
        <p:nvSpPr>
          <p:cNvPr id="7" name="文本框 6">
            <a:extLst>
              <a:ext uri="{FF2B5EF4-FFF2-40B4-BE49-F238E27FC236}">
                <a16:creationId xmlns:a16="http://schemas.microsoft.com/office/drawing/2014/main" id="{865EFAD2-C321-4AFA-92F3-FBED0CBF4C1F}"/>
              </a:ext>
            </a:extLst>
          </p:cNvPr>
          <p:cNvSpPr txBox="1"/>
          <p:nvPr/>
        </p:nvSpPr>
        <p:spPr>
          <a:xfrm>
            <a:off x="6011333" y="4184743"/>
            <a:ext cx="2810934"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世界各国 </a:t>
            </a:r>
            <a:r>
              <a:rPr lang="en-US" altLang="zh-CN" sz="1400" i="1" dirty="0">
                <a:latin typeface="+mj-lt"/>
                <a:ea typeface="黑体" panose="02010609060101010101" pitchFamily="49" charset="-122"/>
              </a:rPr>
              <a:t>j </a:t>
            </a:r>
            <a:r>
              <a:rPr lang="zh-CN" altLang="en-US" sz="1400" dirty="0">
                <a:latin typeface="黑体" panose="02010609060101010101" pitchFamily="49" charset="-122"/>
                <a:ea typeface="黑体" panose="02010609060101010101" pitchFamily="49" charset="-122"/>
              </a:rPr>
              <a:t>产品的平均出口比例</a:t>
            </a:r>
          </a:p>
        </p:txBody>
      </p:sp>
      <p:sp>
        <p:nvSpPr>
          <p:cNvPr id="5" name="箭头: 右 4">
            <a:extLst>
              <a:ext uri="{FF2B5EF4-FFF2-40B4-BE49-F238E27FC236}">
                <a16:creationId xmlns:a16="http://schemas.microsoft.com/office/drawing/2014/main" id="{3E1A92A6-0D45-4C53-8AAB-03B0A89DDADD}"/>
              </a:ext>
            </a:extLst>
          </p:cNvPr>
          <p:cNvSpPr/>
          <p:nvPr/>
        </p:nvSpPr>
        <p:spPr bwMode="auto">
          <a:xfrm>
            <a:off x="5435600" y="3604640"/>
            <a:ext cx="575733" cy="239228"/>
          </a:xfrm>
          <a:prstGeom prst="rightArrow">
            <a:avLst/>
          </a:prstGeom>
          <a:noFill/>
          <a:ln w="12700" cap="flat" cmpd="sng" algn="ctr">
            <a:solidFill>
              <a:srgbClr val="9E0848"/>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dirty="0">
              <a:ln>
                <a:noFill/>
              </a:ln>
              <a:solidFill>
                <a:srgbClr val="9E0848"/>
              </a:solidFill>
              <a:effectLst/>
              <a:latin typeface="黑体" panose="02010609060101010101" pitchFamily="49" charset="-122"/>
              <a:ea typeface="黑体" panose="02010609060101010101" pitchFamily="49" charset="-122"/>
            </a:endParaRPr>
          </a:p>
        </p:txBody>
      </p:sp>
      <p:sp>
        <p:nvSpPr>
          <p:cNvPr id="9" name="箭头: 右 8">
            <a:extLst>
              <a:ext uri="{FF2B5EF4-FFF2-40B4-BE49-F238E27FC236}">
                <a16:creationId xmlns:a16="http://schemas.microsoft.com/office/drawing/2014/main" id="{3C55DEAC-42F0-4AEC-9B3E-A540AC170D2B}"/>
              </a:ext>
            </a:extLst>
          </p:cNvPr>
          <p:cNvSpPr/>
          <p:nvPr/>
        </p:nvSpPr>
        <p:spPr bwMode="auto">
          <a:xfrm>
            <a:off x="5435599" y="4219016"/>
            <a:ext cx="575733" cy="239229"/>
          </a:xfrm>
          <a:prstGeom prst="rightArrow">
            <a:avLst/>
          </a:prstGeom>
          <a:noFill/>
          <a:ln w="12700" cap="flat" cmpd="sng" algn="ctr">
            <a:solidFill>
              <a:srgbClr val="9E0848"/>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dirty="0">
              <a:ln>
                <a:noFill/>
              </a:ln>
              <a:solidFill>
                <a:srgbClr val="9E0848"/>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5712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贸易网络的构建</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zh-CN" sz="1800" b="0" dirty="0"/>
                  <a:t>根据</a:t>
                </a:r>
                <a:r>
                  <a:rPr lang="en-US" altLang="zh-CN" sz="1800" b="0" dirty="0"/>
                  <a:t>RCA</a:t>
                </a:r>
                <a:r>
                  <a:rPr lang="zh-CN" altLang="zh-CN" sz="1800" b="0" dirty="0"/>
                  <a:t>指数可以构建“国家</a:t>
                </a:r>
                <a:r>
                  <a:rPr lang="en-US" altLang="zh-CN" sz="1800" b="0" dirty="0"/>
                  <a:t>—</a:t>
                </a:r>
                <a:r>
                  <a:rPr lang="zh-CN" altLang="zh-CN" sz="1800" b="0" dirty="0"/>
                  <a:t>产品”的双模网络</a:t>
                </a:r>
                <a:r>
                  <a:rPr lang="en-US" altLang="zh-CN" sz="1800" b="0" dirty="0"/>
                  <a:t>G</a:t>
                </a:r>
                <a:r>
                  <a:rPr lang="zh-CN" altLang="zh-CN" sz="1800" b="0" dirty="0"/>
                  <a:t>（</a:t>
                </a:r>
                <a:r>
                  <a:rPr lang="en-US" altLang="zh-CN" sz="1800" b="0" dirty="0"/>
                  <a:t>C,P,E</a:t>
                </a:r>
                <a:r>
                  <a:rPr lang="zh-CN" altLang="zh-CN" sz="1800" b="0" dirty="0"/>
                  <a:t>），其中</a:t>
                </a:r>
                <a:r>
                  <a:rPr lang="en-US" altLang="zh-CN" sz="1800" b="0" dirty="0"/>
                  <a:t>C</a:t>
                </a:r>
                <a:r>
                  <a:rPr lang="zh-CN" altLang="zh-CN" sz="1800" b="0" dirty="0"/>
                  <a:t>代表国家的集合，</a:t>
                </a:r>
                <a:r>
                  <a:rPr lang="en-US" altLang="zh-CN" sz="1800" b="0" dirty="0"/>
                  <a:t>P</a:t>
                </a:r>
                <a:r>
                  <a:rPr lang="zh-CN" altLang="zh-CN" sz="1800" b="0" dirty="0"/>
                  <a:t>代表产品的集合，</a:t>
                </a:r>
                <a:r>
                  <a:rPr lang="en-US" altLang="zh-CN" sz="1800" b="0" dirty="0"/>
                  <a:t>E</a:t>
                </a:r>
                <a:r>
                  <a:rPr lang="zh-CN" altLang="zh-CN" sz="1800" b="0" dirty="0"/>
                  <a:t>代表具有比较优势的国家和产品组合。</a:t>
                </a:r>
                <a:endParaRPr lang="en-US" altLang="zh-CN" sz="1800" b="0" dirty="0"/>
              </a:p>
              <a:p>
                <a:pPr algn="just">
                  <a:lnSpc>
                    <a:spcPct val="150000"/>
                  </a:lnSpc>
                </a:pPr>
                <a:r>
                  <a:rPr lang="zh-CN" altLang="zh-CN" sz="1800" b="0" dirty="0"/>
                  <a:t>双模网络可用邻接矩阵</a:t>
                </a:r>
                <a:r>
                  <a:rPr lang="en-US" altLang="zh-CN" sz="1800" b="0" dirty="0"/>
                  <a:t>M</a:t>
                </a:r>
                <a:r>
                  <a:rPr lang="zh-CN" altLang="zh-CN" sz="1800" b="0" dirty="0"/>
                  <a:t>表示，</a:t>
                </a:r>
                <a14:m>
                  <m:oMath xmlns:m="http://schemas.openxmlformats.org/officeDocument/2006/math">
                    <m:sSub>
                      <m:sSubPr>
                        <m:ctrlPr>
                          <a:rPr lang="zh-CN" altLang="zh-CN" sz="1800" b="0"/>
                        </m:ctrlPr>
                      </m:sSubPr>
                      <m:e>
                        <m:r>
                          <a:rPr lang="en-US" altLang="zh-CN" sz="1800" b="0"/>
                          <m:t>𝑀</m:t>
                        </m:r>
                      </m:e>
                      <m:sub>
                        <m:r>
                          <a:rPr lang="en-US" altLang="zh-CN" sz="1800" b="0"/>
                          <m:t>𝑐𝑝</m:t>
                        </m:r>
                      </m:sub>
                    </m:sSub>
                    <m:r>
                      <a:rPr lang="en-US" altLang="zh-CN" sz="1800" b="0"/>
                      <m:t>=1</m:t>
                    </m:r>
                  </m:oMath>
                </a14:m>
                <a:r>
                  <a:rPr lang="zh-CN" altLang="zh-CN" sz="1800" b="0" dirty="0"/>
                  <a:t>代表</a:t>
                </a:r>
                <a:r>
                  <a:rPr lang="en-US" altLang="zh-CN" sz="1800" b="0" dirty="0"/>
                  <a:t>c</a:t>
                </a:r>
                <a:r>
                  <a:rPr lang="zh-CN" altLang="zh-CN" sz="1800" b="0" dirty="0"/>
                  <a:t>国在</a:t>
                </a:r>
                <a:r>
                  <a:rPr lang="en-US" altLang="zh-CN" sz="1800" b="0" dirty="0"/>
                  <a:t>p</a:t>
                </a:r>
                <a:r>
                  <a:rPr lang="zh-CN" altLang="zh-CN" sz="1800" b="0" dirty="0"/>
                  <a:t>产品具有显著比较优势，即</a:t>
                </a:r>
                <a14:m>
                  <m:oMath xmlns:m="http://schemas.openxmlformats.org/officeDocument/2006/math">
                    <m:r>
                      <a:rPr lang="en-US" altLang="zh-CN" sz="1800" b="0"/>
                      <m:t>𝑅𝐶</m:t>
                    </m:r>
                    <m:sSub>
                      <m:sSubPr>
                        <m:ctrlPr>
                          <a:rPr lang="zh-CN" altLang="zh-CN" sz="1800" b="0"/>
                        </m:ctrlPr>
                      </m:sSubPr>
                      <m:e>
                        <m:r>
                          <a:rPr lang="en-US" altLang="zh-CN" sz="1800" b="0"/>
                          <m:t>𝐴</m:t>
                        </m:r>
                      </m:e>
                      <m:sub>
                        <m:r>
                          <a:rPr lang="en-US" altLang="zh-CN" sz="1800" b="0"/>
                          <m:t>𝑐𝑝</m:t>
                        </m:r>
                      </m:sub>
                    </m:sSub>
                    <m:r>
                      <a:rPr lang="en-US" altLang="zh-CN" sz="1800" b="0"/>
                      <m:t>&gt;1</m:t>
                    </m:r>
                  </m:oMath>
                </a14:m>
                <a:r>
                  <a:rPr lang="zh-CN" altLang="zh-CN" sz="1800" b="0" dirty="0"/>
                  <a:t>，否则</a:t>
                </a:r>
                <a14:m>
                  <m:oMath xmlns:m="http://schemas.openxmlformats.org/officeDocument/2006/math">
                    <m:sSub>
                      <m:sSubPr>
                        <m:ctrlPr>
                          <a:rPr lang="zh-CN" altLang="zh-CN" sz="1800" b="0"/>
                        </m:ctrlPr>
                      </m:sSubPr>
                      <m:e>
                        <m:r>
                          <a:rPr lang="en-US" altLang="zh-CN" sz="1800" b="0"/>
                          <m:t>𝑀</m:t>
                        </m:r>
                      </m:e>
                      <m:sub>
                        <m:r>
                          <a:rPr lang="en-US" altLang="zh-CN" sz="1800" b="0"/>
                          <m:t>𝑐𝑝</m:t>
                        </m:r>
                      </m:sub>
                    </m:sSub>
                    <m:r>
                      <a:rPr lang="en-US" altLang="zh-CN" sz="1800" b="0"/>
                      <m:t>=0</m:t>
                    </m:r>
                  </m:oMath>
                </a14:m>
                <a:r>
                  <a:rPr lang="zh-CN" altLang="zh-CN" sz="1800" b="0" dirty="0"/>
                  <a:t>。</a:t>
                </a:r>
              </a:p>
              <a:p>
                <a:pPr algn="just">
                  <a:lnSpc>
                    <a:spcPct val="150000"/>
                  </a:lnSpc>
                </a:pPr>
                <a:endParaRPr lang="en-US" altLang="zh-CN"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7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55EDFFB-442C-43AB-BB4A-6A4AD1E339CD}"/>
              </a:ext>
            </a:extLst>
          </p:cNvPr>
          <p:cNvPicPr>
            <a:picLocks noChangeAspect="1"/>
          </p:cNvPicPr>
          <p:nvPr/>
        </p:nvPicPr>
        <p:blipFill>
          <a:blip r:embed="rId3"/>
          <a:stretch>
            <a:fillRect/>
          </a:stretch>
        </p:blipFill>
        <p:spPr>
          <a:xfrm>
            <a:off x="2894542" y="3142068"/>
            <a:ext cx="2896658" cy="3624425"/>
          </a:xfrm>
          <a:prstGeom prst="rect">
            <a:avLst/>
          </a:prstGeom>
        </p:spPr>
      </p:pic>
    </p:spTree>
    <p:extLst>
      <p:ext uri="{BB962C8B-B14F-4D97-AF65-F5344CB8AC3E}">
        <p14:creationId xmlns:p14="http://schemas.microsoft.com/office/powerpoint/2010/main" val="3769733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反射法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en-US" sz="1800" b="0" dirty="0"/>
                  <a:t>对于一个产品</a:t>
                </a:r>
                <a:r>
                  <a:rPr lang="en-US" altLang="zh-CN" sz="1800" b="0" dirty="0"/>
                  <a:t>p</a:t>
                </a:r>
                <a:r>
                  <a:rPr lang="zh-CN" altLang="en-US" sz="1800" b="0" dirty="0"/>
                  <a:t>，很自然的想到如果在</a:t>
                </a:r>
                <a:r>
                  <a:rPr lang="en-US" altLang="zh-CN" sz="1800" b="0" dirty="0"/>
                  <a:t>p</a:t>
                </a:r>
                <a:r>
                  <a:rPr lang="zh-CN" altLang="en-US" sz="1800" b="0" dirty="0"/>
                  <a:t>产品具有比较优势的国家越少，那么这个产品的技术复杂性越高。</a:t>
                </a:r>
                <a:endParaRPr lang="en-US" altLang="zh-CN" sz="1800" b="0" dirty="0"/>
              </a:p>
              <a:p>
                <a:pPr algn="just">
                  <a:lnSpc>
                    <a:spcPct val="150000"/>
                  </a:lnSpc>
                </a:pPr>
                <a:r>
                  <a:rPr lang="zh-CN" altLang="en-US" sz="1800" b="0" dirty="0"/>
                  <a:t>对于一个国家</a:t>
                </a:r>
                <a:r>
                  <a:rPr lang="en-US" altLang="zh-CN" sz="1800" b="0" dirty="0"/>
                  <a:t>c,</a:t>
                </a:r>
                <a:r>
                  <a:rPr lang="zh-CN" altLang="en-US" sz="1800" b="0" dirty="0"/>
                  <a:t>其具有比较优势的出口产品越多，那么这个国家的经济复杂性越高。</a:t>
                </a:r>
                <a:endParaRPr lang="en-US" altLang="zh-CN" sz="1800" b="0" dirty="0"/>
              </a:p>
              <a:p>
                <a:pPr indent="0" algn="l">
                  <a:lnSpc>
                    <a:spcPct val="125000"/>
                  </a:lnSpc>
                  <a:buNone/>
                </a:pPr>
                <a14:m>
                  <m:oMathPara xmlns:m="http://schemas.openxmlformats.org/officeDocument/2006/math">
                    <m:oMathParaPr>
                      <m:jc m:val="centerGroup"/>
                    </m:oMathParaPr>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,0</m:t>
                          </m:r>
                        </m:sub>
                      </m:sSub>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nary>
                        <m:naryPr>
                          <m:chr m:val="∑"/>
                          <m:sup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𝑝</m:t>
                          </m:r>
                        </m:sub>
                        <m:sup/>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𝑀</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𝑐𝑝</m:t>
                              </m:r>
                            </m:sub>
                          </m:sSub>
                        </m:e>
                      </m:nary>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25000"/>
                  </a:lnSpc>
                  <a:buNone/>
                </a:pPr>
                <a14:m>
                  <m:oMathPara xmlns:m="http://schemas.openxmlformats.org/officeDocument/2006/math">
                    <m:oMathParaPr>
                      <m:jc m:val="centerGroup"/>
                    </m:oMathParaPr>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𝑝</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,0</m:t>
                          </m:r>
                        </m:sub>
                      </m:sSub>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nary>
                        <m:naryPr>
                          <m:chr m:val="∑"/>
                          <m:sup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m:t>
                          </m:r>
                        </m:sub>
                        <m:sup/>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𝑀</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𝑐𝑝</m:t>
                              </m:r>
                            </m:sub>
                          </m:sSub>
                        </m:e>
                      </m:nary>
                    </m:oMath>
                  </m:oMathPara>
                </a14:m>
                <a:endParaRPr lang="en-US" altLang="zh-CN" sz="1800" b="0" dirty="0"/>
              </a:p>
              <a:p>
                <a:pPr algn="just">
                  <a:lnSpc>
                    <a:spcPct val="150000"/>
                  </a:lnSpc>
                </a:pPr>
                <a:r>
                  <a:rPr lang="zh-CN" altLang="en-US" sz="1800" b="0" dirty="0"/>
                  <a:t>上述情况下，所有国家和产品一视同仁，即他们的权重都是一样的，但实际中，对于国家</a:t>
                </a:r>
                <a:r>
                  <a:rPr lang="en-US" altLang="zh-CN" sz="1800" b="0" dirty="0"/>
                  <a:t>c</a:t>
                </a:r>
                <a:r>
                  <a:rPr lang="zh-CN" altLang="en-US" sz="1800" b="0" dirty="0"/>
                  <a:t>，其具有比较优势的出口产品的技术复杂性越高，国家</a:t>
                </a:r>
                <a:r>
                  <a:rPr lang="en-US" altLang="zh-CN" sz="1800" b="0" dirty="0"/>
                  <a:t>c</a:t>
                </a:r>
                <a:r>
                  <a:rPr lang="zh-CN" altLang="en-US" sz="1800" b="0" dirty="0"/>
                  <a:t>的经济复杂性越高，对于产品</a:t>
                </a:r>
                <a:r>
                  <a:rPr lang="en-US" altLang="zh-CN" sz="1800" b="0" dirty="0"/>
                  <a:t>p</a:t>
                </a:r>
                <a:r>
                  <a:rPr lang="zh-CN" altLang="en-US" sz="1800" b="0" dirty="0"/>
                  <a:t>，在</a:t>
                </a:r>
                <a:r>
                  <a:rPr lang="en-US" altLang="zh-CN" sz="1800" b="0" dirty="0"/>
                  <a:t>p</a:t>
                </a:r>
                <a:r>
                  <a:rPr lang="zh-CN" altLang="en-US" sz="1800" b="0" dirty="0"/>
                  <a:t>产品具有比较优势的国家整体水平越高，产品</a:t>
                </a:r>
                <a:r>
                  <a:rPr lang="en-US" altLang="zh-CN" sz="1800" b="0" dirty="0"/>
                  <a:t>p</a:t>
                </a:r>
                <a:r>
                  <a:rPr lang="zh-CN" altLang="en-US" sz="1800" b="0" dirty="0"/>
                  <a:t>的技术复杂性越高。</a:t>
                </a:r>
                <a:endParaRPr lang="en-US" altLang="zh-CN" sz="1800" b="0" dirty="0"/>
              </a:p>
              <a:p>
                <a:pPr indent="0" algn="l">
                  <a:lnSpc>
                    <a:spcPct val="125000"/>
                  </a:lnSpc>
                  <a:buNone/>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50000"/>
                  </a:lnSpc>
                  <a:buNone/>
                </a:pPr>
                <a:endParaRPr lang="zh-CN" altLang="zh-CN" sz="1800" b="0" dirty="0"/>
              </a:p>
              <a:p>
                <a:pPr algn="just">
                  <a:lnSpc>
                    <a:spcPct val="150000"/>
                  </a:lnSpc>
                </a:pPr>
                <a:endParaRPr lang="zh-CN" altLang="en-US"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7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52420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8891-7875-4C8C-831A-38174DCA179B}"/>
              </a:ext>
            </a:extLst>
          </p:cNvPr>
          <p:cNvSpPr>
            <a:spLocks noGrp="1"/>
          </p:cNvSpPr>
          <p:nvPr>
            <p:ph type="title"/>
          </p:nvPr>
        </p:nvSpPr>
        <p:spPr/>
        <p:txBody>
          <a:bodyPr/>
          <a:lstStyle/>
          <a:p>
            <a:r>
              <a:rPr lang="zh-CN" altLang="en-US" dirty="0"/>
              <a:t>反射法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60F6-3CDB-4C16-9E58-C03FE26C3B61}"/>
                  </a:ext>
                </a:extLst>
              </p:cNvPr>
              <p:cNvSpPr>
                <a:spLocks noGrp="1"/>
              </p:cNvSpPr>
              <p:nvPr>
                <p:ph sz="half" idx="1"/>
              </p:nvPr>
            </p:nvSpPr>
            <p:spPr>
              <a:xfrm>
                <a:off x="701145" y="876211"/>
                <a:ext cx="7638521" cy="5456856"/>
              </a:xfrm>
            </p:spPr>
            <p:txBody>
              <a:bodyPr/>
              <a:lstStyle/>
              <a:p>
                <a:pPr algn="just">
                  <a:lnSpc>
                    <a:spcPct val="150000"/>
                  </a:lnSpc>
                </a:pPr>
                <a:r>
                  <a:rPr lang="zh-CN" altLang="en-US" sz="1800" b="0" dirty="0"/>
                  <a:t>因此，使用不断迭代的方法，在迭代过程中使用上一轮迭代属性的平均值，具体计算方法如下：</a:t>
                </a:r>
                <a:endParaRPr lang="en-US" altLang="zh-CN" sz="1800" b="0" dirty="0"/>
              </a:p>
              <a:p>
                <a:pPr indent="0" algn="l">
                  <a:lnSpc>
                    <a:spcPct val="125000"/>
                  </a:lnSpc>
                  <a:buNone/>
                </a:pPr>
                <a14:m>
                  <m:oMathPara xmlns:m="http://schemas.openxmlformats.org/officeDocument/2006/math">
                    <m:oMathParaPr>
                      <m:jc m:val="centerGroup"/>
                    </m:oMathParaPr>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𝑁</m:t>
                          </m:r>
                        </m:sub>
                      </m:sSub>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1</m:t>
                          </m:r>
                        </m:num>
                        <m:den>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,0</m:t>
                              </m:r>
                            </m:sub>
                          </m:sSub>
                        </m:den>
                      </m:f>
                      <m:nary>
                        <m:naryPr>
                          <m:chr m:val="∑"/>
                          <m:sup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𝑝</m:t>
                          </m:r>
                        </m:sub>
                        <m:sup/>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𝑀</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𝑐𝑝</m:t>
                              </m:r>
                            </m:sub>
                          </m:sSub>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𝑝</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𝑁</m:t>
                              </m:r>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1</m:t>
                              </m:r>
                            </m:sub>
                          </m:sSub>
                        </m:e>
                      </m:nary>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25000"/>
                  </a:lnSpc>
                  <a:buNone/>
                </a:pPr>
                <a14:m>
                  <m:oMathPara xmlns:m="http://schemas.openxmlformats.org/officeDocument/2006/math">
                    <m:oMathParaPr>
                      <m:jc m:val="centerGroup"/>
                    </m:oMathParaPr>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𝑝</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𝑁</m:t>
                          </m:r>
                        </m:sub>
                      </m:sSub>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1</m:t>
                          </m:r>
                        </m:num>
                        <m:den>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𝑝</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,0</m:t>
                              </m:r>
                            </m:sub>
                          </m:sSub>
                        </m:den>
                      </m:f>
                      <m:nary>
                        <m:naryPr>
                          <m:chr m:val="∑"/>
                          <m:sup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m:t>
                          </m:r>
                        </m:sub>
                        <m:sup/>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𝑀</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𝑐𝑝</m:t>
                              </m:r>
                            </m:sub>
                          </m:sSub>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𝑘</m:t>
                              </m:r>
                            </m:e>
                            <m:sub>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𝑐</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m:t>
                              </m:r>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𝑁</m:t>
                              </m:r>
                              <m:r>
                                <a:rPr lang="en-US" altLang="zh-CN" sz="1600" i="1" kern="100">
                                  <a:effectLst/>
                                  <a:latin typeface="Cambria Math" panose="02040503050406030204" pitchFamily="18" charset="0"/>
                                  <a:ea typeface="仿宋_GB2312" panose="02010609030101010101" pitchFamily="49" charset="-122"/>
                                  <a:cs typeface="Times New Roman" panose="02020603050405020304" pitchFamily="18" charset="0"/>
                                </a:rPr>
                                <m:t>−</m:t>
                              </m:r>
                              <m:r>
                                <a:rPr lang="en-US" altLang="zh-CN" sz="1600" kern="100">
                                  <a:effectLst/>
                                  <a:latin typeface="Cambria Math" panose="02040503050406030204" pitchFamily="18" charset="0"/>
                                  <a:ea typeface="仿宋_GB2312" panose="02010609030101010101" pitchFamily="49" charset="-122"/>
                                  <a:cs typeface="Times New Roman" panose="02020603050405020304" pitchFamily="18" charset="0"/>
                                </a:rPr>
                                <m:t>1</m:t>
                              </m:r>
                            </m:sub>
                          </m:sSub>
                        </m:e>
                      </m:nary>
                    </m:oMath>
                  </m:oMathPara>
                </a14:m>
                <a:endParaRPr lang="en-US" altLang="zh-CN" sz="1800" b="0" dirty="0"/>
              </a:p>
              <a:p>
                <a:pPr algn="just">
                  <a:lnSpc>
                    <a:spcPct val="150000"/>
                  </a:lnSpc>
                </a:pPr>
                <a:r>
                  <a:rPr lang="zh-CN" altLang="zh-CN" sz="1800" b="0" dirty="0"/>
                  <a:t>我们可以得到两列向量</a:t>
                </a:r>
                <a14:m>
                  <m:oMath xmlns:m="http://schemas.openxmlformats.org/officeDocument/2006/math">
                    <m:acc>
                      <m:accPr>
                        <m:chr m:val="⃗"/>
                        <m:ctrlPr>
                          <a:rPr lang="zh-CN" altLang="zh-CN" sz="1800" b="0"/>
                        </m:ctrlPr>
                      </m:accPr>
                      <m:e>
                        <m:sSub>
                          <m:sSubPr>
                            <m:ctrlPr>
                              <a:rPr lang="zh-CN" altLang="zh-CN" sz="1800" b="0"/>
                            </m:ctrlPr>
                          </m:sSubPr>
                          <m:e>
                            <m:r>
                              <a:rPr lang="en-US" altLang="zh-CN" sz="1800" b="0"/>
                              <m:t>𝑘</m:t>
                            </m:r>
                          </m:e>
                          <m:sub>
                            <m:r>
                              <a:rPr lang="en-US" altLang="zh-CN" sz="1800" b="0"/>
                              <m:t>𝑝</m:t>
                            </m:r>
                          </m:sub>
                        </m:sSub>
                      </m:e>
                    </m:acc>
                    <m:r>
                      <a:rPr lang="en-US" altLang="zh-CN" sz="1800" b="0"/>
                      <m:t>=(</m:t>
                    </m:r>
                    <m:sSub>
                      <m:sSubPr>
                        <m:ctrlPr>
                          <a:rPr lang="zh-CN" altLang="zh-CN" sz="1800" b="0"/>
                        </m:ctrlPr>
                      </m:sSubPr>
                      <m:e>
                        <m:r>
                          <a:rPr lang="en-US" altLang="zh-CN" sz="1800" b="0"/>
                          <m:t>𝑘</m:t>
                        </m:r>
                      </m:e>
                      <m:sub>
                        <m:r>
                          <a:rPr lang="en-US" altLang="zh-CN" sz="1800" b="0"/>
                          <m:t>𝑝</m:t>
                        </m:r>
                        <m:r>
                          <a:rPr lang="en-US" altLang="zh-CN" sz="1800" b="0"/>
                          <m:t>,0</m:t>
                        </m:r>
                      </m:sub>
                    </m:sSub>
                    <m:r>
                      <a:rPr lang="en-US" altLang="zh-CN" sz="1800" b="0"/>
                      <m:t>,</m:t>
                    </m:r>
                    <m:sSub>
                      <m:sSubPr>
                        <m:ctrlPr>
                          <a:rPr lang="zh-CN" altLang="zh-CN" sz="1800" b="0"/>
                        </m:ctrlPr>
                      </m:sSubPr>
                      <m:e>
                        <m:r>
                          <a:rPr lang="en-US" altLang="zh-CN" sz="1800" b="0"/>
                          <m:t>𝑘</m:t>
                        </m:r>
                      </m:e>
                      <m:sub>
                        <m:r>
                          <a:rPr lang="en-US" altLang="zh-CN" sz="1800" b="0"/>
                          <m:t>𝑝</m:t>
                        </m:r>
                        <m:r>
                          <a:rPr lang="en-US" altLang="zh-CN" sz="1800" b="0"/>
                          <m:t>,1</m:t>
                        </m:r>
                      </m:sub>
                    </m:sSub>
                    <m:r>
                      <a:rPr lang="en-US" altLang="zh-CN" sz="1800" b="0"/>
                      <m:t>,…,</m:t>
                    </m:r>
                    <m:sSub>
                      <m:sSubPr>
                        <m:ctrlPr>
                          <a:rPr lang="zh-CN" altLang="zh-CN" sz="1800" b="0"/>
                        </m:ctrlPr>
                      </m:sSubPr>
                      <m:e>
                        <m:r>
                          <a:rPr lang="en-US" altLang="zh-CN" sz="1800" b="0"/>
                          <m:t>𝑘</m:t>
                        </m:r>
                      </m:e>
                      <m:sub>
                        <m:r>
                          <a:rPr lang="en-US" altLang="zh-CN" sz="1800" b="0"/>
                          <m:t>𝑝</m:t>
                        </m:r>
                        <m:r>
                          <a:rPr lang="en-US" altLang="zh-CN" sz="1800" b="0"/>
                          <m:t>,</m:t>
                        </m:r>
                        <m:r>
                          <a:rPr lang="en-US" altLang="zh-CN" sz="1800" b="0"/>
                          <m:t>𝑁</m:t>
                        </m:r>
                      </m:sub>
                    </m:sSub>
                    <m:r>
                      <a:rPr lang="en-US" altLang="zh-CN" sz="1800" b="0"/>
                      <m:t>)</m:t>
                    </m:r>
                  </m:oMath>
                </a14:m>
                <a:r>
                  <a:rPr lang="zh-CN" altLang="zh-CN" sz="1800" b="0" dirty="0"/>
                  <a:t>，</a:t>
                </a:r>
                <a14:m>
                  <m:oMath xmlns:m="http://schemas.openxmlformats.org/officeDocument/2006/math">
                    <m:acc>
                      <m:accPr>
                        <m:chr m:val="⃗"/>
                        <m:ctrlPr>
                          <a:rPr lang="zh-CN" altLang="zh-CN" sz="1800" b="0"/>
                        </m:ctrlPr>
                      </m:accPr>
                      <m:e>
                        <m:sSub>
                          <m:sSubPr>
                            <m:ctrlPr>
                              <a:rPr lang="zh-CN" altLang="zh-CN" sz="1800" b="0"/>
                            </m:ctrlPr>
                          </m:sSubPr>
                          <m:e>
                            <m:r>
                              <a:rPr lang="en-US" altLang="zh-CN" sz="1800" b="0"/>
                              <m:t>𝑘</m:t>
                            </m:r>
                          </m:e>
                          <m:sub>
                            <m:r>
                              <a:rPr lang="en-US" altLang="zh-CN" sz="1800" b="0"/>
                              <m:t>𝑐</m:t>
                            </m:r>
                          </m:sub>
                        </m:sSub>
                      </m:e>
                    </m:acc>
                    <m:r>
                      <a:rPr lang="en-US" altLang="zh-CN" sz="1800" b="0"/>
                      <m:t>=(</m:t>
                    </m:r>
                    <m:sSub>
                      <m:sSubPr>
                        <m:ctrlPr>
                          <a:rPr lang="zh-CN" altLang="zh-CN" sz="1800" b="0"/>
                        </m:ctrlPr>
                      </m:sSubPr>
                      <m:e>
                        <m:r>
                          <a:rPr lang="en-US" altLang="zh-CN" sz="1800" b="0"/>
                          <m:t>𝑘</m:t>
                        </m:r>
                      </m:e>
                      <m:sub>
                        <m:r>
                          <a:rPr lang="en-US" altLang="zh-CN" sz="1800" b="0"/>
                          <m:t>𝑐</m:t>
                        </m:r>
                        <m:r>
                          <a:rPr lang="en-US" altLang="zh-CN" sz="1800" b="0"/>
                          <m:t>,0</m:t>
                        </m:r>
                      </m:sub>
                    </m:sSub>
                    <m:r>
                      <a:rPr lang="en-US" altLang="zh-CN" sz="1800" b="0"/>
                      <m:t>,</m:t>
                    </m:r>
                    <m:sSub>
                      <m:sSubPr>
                        <m:ctrlPr>
                          <a:rPr lang="zh-CN" altLang="zh-CN" sz="1800" b="0"/>
                        </m:ctrlPr>
                      </m:sSubPr>
                      <m:e>
                        <m:r>
                          <a:rPr lang="en-US" altLang="zh-CN" sz="1800" b="0"/>
                          <m:t>𝑘</m:t>
                        </m:r>
                      </m:e>
                      <m:sub>
                        <m:r>
                          <a:rPr lang="en-US" altLang="zh-CN" sz="1800" b="0"/>
                          <m:t>𝑐</m:t>
                        </m:r>
                        <m:r>
                          <a:rPr lang="en-US" altLang="zh-CN" sz="1800" b="0"/>
                          <m:t>,1</m:t>
                        </m:r>
                      </m:sub>
                    </m:sSub>
                    <m:r>
                      <a:rPr lang="en-US" altLang="zh-CN" sz="1800" b="0"/>
                      <m:t>,…,</m:t>
                    </m:r>
                    <m:sSub>
                      <m:sSubPr>
                        <m:ctrlPr>
                          <a:rPr lang="zh-CN" altLang="zh-CN" sz="1800" b="0"/>
                        </m:ctrlPr>
                      </m:sSubPr>
                      <m:e>
                        <m:r>
                          <a:rPr lang="en-US" altLang="zh-CN" sz="1800" b="0"/>
                          <m:t>𝑘</m:t>
                        </m:r>
                      </m:e>
                      <m:sub>
                        <m:r>
                          <a:rPr lang="en-US" altLang="zh-CN" sz="1800" b="0"/>
                          <m:t>𝑐</m:t>
                        </m:r>
                        <m:r>
                          <a:rPr lang="en-US" altLang="zh-CN" sz="1800" b="0"/>
                          <m:t>,</m:t>
                        </m:r>
                        <m:r>
                          <a:rPr lang="en-US" altLang="zh-CN" sz="1800" b="0"/>
                          <m:t>𝑁</m:t>
                        </m:r>
                      </m:sub>
                    </m:sSub>
                    <m:r>
                      <a:rPr lang="en-US" altLang="zh-CN" sz="1800" b="0"/>
                      <m:t>)</m:t>
                    </m:r>
                  </m:oMath>
                </a14:m>
                <a:r>
                  <a:rPr lang="zh-CN" altLang="zh-CN" sz="1800" b="0" dirty="0"/>
                  <a:t>，对于国家来说，</a:t>
                </a:r>
                <a14:m>
                  <m:oMath xmlns:m="http://schemas.openxmlformats.org/officeDocument/2006/math">
                    <m:sSub>
                      <m:sSubPr>
                        <m:ctrlPr>
                          <a:rPr lang="zh-CN" altLang="zh-CN" sz="1800" b="0"/>
                        </m:ctrlPr>
                      </m:sSubPr>
                      <m:e>
                        <m:r>
                          <a:rPr lang="en-US" altLang="zh-CN" sz="1800" b="0"/>
                          <m:t>𝑘</m:t>
                        </m:r>
                      </m:e>
                      <m:sub>
                        <m:r>
                          <a:rPr lang="en-US" altLang="zh-CN" sz="1800" b="0"/>
                          <m:t>𝑐</m:t>
                        </m:r>
                      </m:sub>
                    </m:sSub>
                  </m:oMath>
                </a14:m>
                <a:r>
                  <a:rPr lang="zh-CN" altLang="zh-CN" sz="1800" b="0" dirty="0"/>
                  <a:t>的奇数下标反映了该国出口产品的普遍性，偶数阶反映了该国出口产品的多样性。对于产品来说，</a:t>
                </a:r>
                <a14:m>
                  <m:oMath xmlns:m="http://schemas.openxmlformats.org/officeDocument/2006/math">
                    <m:sSub>
                      <m:sSubPr>
                        <m:ctrlPr>
                          <a:rPr lang="zh-CN" altLang="zh-CN" sz="1800" b="0"/>
                        </m:ctrlPr>
                      </m:sSubPr>
                      <m:e>
                        <m:r>
                          <a:rPr lang="en-US" altLang="zh-CN" sz="1800" b="0"/>
                          <m:t>𝑘</m:t>
                        </m:r>
                      </m:e>
                      <m:sub>
                        <m:r>
                          <a:rPr lang="en-US" altLang="zh-CN" sz="1800" b="0"/>
                          <m:t>𝑝</m:t>
                        </m:r>
                      </m:sub>
                    </m:sSub>
                  </m:oMath>
                </a14:m>
                <a:r>
                  <a:rPr lang="zh-CN" altLang="zh-CN" sz="1800" b="0" dirty="0"/>
                  <a:t>的奇数下标反映了出口该产品的国家的多样性，偶数下标反映了该产品的普遍性。</a:t>
                </a:r>
                <a:endParaRPr lang="en-US" altLang="zh-CN" sz="1800" b="0" dirty="0"/>
              </a:p>
              <a:p>
                <a:pPr algn="just">
                  <a:lnSpc>
                    <a:spcPct val="150000"/>
                  </a:lnSpc>
                </a:pPr>
                <a:r>
                  <a:rPr lang="zh-CN" altLang="en-US" sz="1800" b="0" dirty="0">
                    <a:solidFill>
                      <a:srgbClr val="FF0000"/>
                    </a:solidFill>
                  </a:rPr>
                  <a:t>之所以出现了奇数和偶数次迭代表示的含义不同，是因为</a:t>
                </a:r>
                <a14:m>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𝑘</m:t>
                        </m:r>
                      </m:e>
                      <m:sub>
                        <m:r>
                          <a:rPr lang="en-US" altLang="zh-CN" sz="1800" b="0" i="1" smtClean="0">
                            <a:solidFill>
                              <a:srgbClr val="FF0000"/>
                            </a:solidFill>
                            <a:latin typeface="Cambria Math" panose="02040503050406030204" pitchFamily="18" charset="0"/>
                          </a:rPr>
                          <m:t>𝑝</m:t>
                        </m:r>
                        <m:r>
                          <a:rPr lang="en-US" altLang="zh-CN" sz="1800" b="0" i="1" smtClean="0">
                            <a:solidFill>
                              <a:srgbClr val="FF0000"/>
                            </a:solidFill>
                            <a:latin typeface="Cambria Math" panose="02040503050406030204" pitchFamily="18" charset="0"/>
                          </a:rPr>
                          <m:t>,0</m:t>
                        </m:r>
                      </m:sub>
                    </m:sSub>
                  </m:oMath>
                </a14:m>
                <a:r>
                  <a:rPr lang="zh-CN" altLang="en-US" sz="1800" b="0" dirty="0">
                    <a:solidFill>
                      <a:srgbClr val="FF0000"/>
                    </a:solidFill>
                  </a:rPr>
                  <a:t>与</a:t>
                </a:r>
                <a14:m>
                  <m:oMath xmlns:m="http://schemas.openxmlformats.org/officeDocument/2006/math">
                    <m:sSub>
                      <m:sSubPr>
                        <m:ctrlPr>
                          <a:rPr lang="en-US" altLang="zh-CN" sz="1800" b="0" i="1" dirty="0" smtClean="0">
                            <a:solidFill>
                              <a:srgbClr val="FF0000"/>
                            </a:solidFill>
                            <a:latin typeface="Cambria Math" panose="02040503050406030204" pitchFamily="18" charset="0"/>
                          </a:rPr>
                        </m:ctrlPr>
                      </m:sSubPr>
                      <m:e>
                        <m:r>
                          <a:rPr lang="en-US" altLang="zh-CN" sz="1800" b="0" i="1" dirty="0" smtClean="0">
                            <a:solidFill>
                              <a:srgbClr val="FF0000"/>
                            </a:solidFill>
                            <a:latin typeface="Cambria Math" panose="02040503050406030204" pitchFamily="18" charset="0"/>
                          </a:rPr>
                          <m:t>𝑘</m:t>
                        </m:r>
                      </m:e>
                      <m:sub>
                        <m:r>
                          <a:rPr lang="en-US" altLang="zh-CN" sz="1800" b="0" i="1" dirty="0" smtClean="0">
                            <a:solidFill>
                              <a:srgbClr val="FF0000"/>
                            </a:solidFill>
                            <a:latin typeface="Cambria Math" panose="02040503050406030204" pitchFamily="18" charset="0"/>
                          </a:rPr>
                          <m:t>𝑐</m:t>
                        </m:r>
                        <m:r>
                          <a:rPr lang="en-US" altLang="zh-CN" sz="1800" b="0" i="1" dirty="0" smtClean="0">
                            <a:solidFill>
                              <a:srgbClr val="FF0000"/>
                            </a:solidFill>
                            <a:latin typeface="Cambria Math" panose="02040503050406030204" pitchFamily="18" charset="0"/>
                          </a:rPr>
                          <m:t>,0</m:t>
                        </m:r>
                      </m:sub>
                    </m:sSub>
                  </m:oMath>
                </a14:m>
                <a:r>
                  <a:rPr lang="zh-CN" altLang="en-US" sz="1800" b="0" dirty="0">
                    <a:solidFill>
                      <a:srgbClr val="FF0000"/>
                    </a:solidFill>
                  </a:rPr>
                  <a:t>的含义就出现了不同。</a:t>
                </a:r>
                <a:endParaRPr lang="en-US" altLang="zh-CN" sz="1800" b="0" dirty="0">
                  <a:solidFill>
                    <a:srgbClr val="FF0000"/>
                  </a:solidFill>
                </a:endParaRPr>
              </a:p>
              <a:p>
                <a:pPr indent="0" algn="l">
                  <a:lnSpc>
                    <a:spcPct val="125000"/>
                  </a:lnSpc>
                  <a:buNone/>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50000"/>
                  </a:lnSpc>
                  <a:buNone/>
                </a:pPr>
                <a:endParaRPr lang="zh-CN" altLang="zh-CN" sz="1800" b="0" dirty="0"/>
              </a:p>
              <a:p>
                <a:pPr algn="just">
                  <a:lnSpc>
                    <a:spcPct val="150000"/>
                  </a:lnSpc>
                </a:pPr>
                <a:endParaRPr lang="zh-CN" altLang="en-US" sz="1800" b="0" dirty="0"/>
              </a:p>
            </p:txBody>
          </p:sp>
        </mc:Choice>
        <mc:Fallback>
          <p:sp>
            <p:nvSpPr>
              <p:cNvPr id="3" name="内容占位符 2">
                <a:extLst>
                  <a:ext uri="{FF2B5EF4-FFF2-40B4-BE49-F238E27FC236}">
                    <a16:creationId xmlns:a16="http://schemas.microsoft.com/office/drawing/2014/main" id="{5E9560F6-3CDB-4C16-9E58-C03FE26C3B61}"/>
                  </a:ext>
                </a:extLst>
              </p:cNvPr>
              <p:cNvSpPr>
                <a:spLocks noGrp="1" noRot="1" noChangeAspect="1" noMove="1" noResize="1" noEditPoints="1" noAdjustHandles="1" noChangeArrowheads="1" noChangeShapeType="1" noTextEdit="1"/>
              </p:cNvSpPr>
              <p:nvPr>
                <p:ph sz="half" idx="1"/>
              </p:nvPr>
            </p:nvSpPr>
            <p:spPr>
              <a:xfrm>
                <a:off x="701145" y="876211"/>
                <a:ext cx="7638521" cy="5456856"/>
              </a:xfrm>
              <a:blipFill>
                <a:blip r:embed="rId2"/>
                <a:stretch>
                  <a:fillRect l="-798" r="-3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5162533"/>
      </p:ext>
    </p:extLst>
  </p:cSld>
  <p:clrMapOvr>
    <a:masterClrMapping/>
  </p:clrMapOvr>
  <p:transition/>
</p:sld>
</file>

<file path=ppt/theme/theme1.xml><?xml version="1.0" encoding="utf-8"?>
<a:theme xmlns:a="http://schemas.openxmlformats.org/drawingml/2006/main" name="大数据">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人大精品课程">
      <a:majorFont>
        <a:latin typeface="Times New Roman"/>
        <a:ea typeface="幼圆"/>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9E0848"/>
          </a:solid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rgbClr val="9E0848"/>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12700" cap="flat" cmpd="sng" algn="ctr">
          <a:solidFill>
            <a:srgbClr val="9E0848"/>
          </a:solid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rgbClr val="9E0848"/>
            </a:solidFill>
            <a:effectLst/>
            <a:latin typeface="宋体" pitchFamily="2" charset="-122"/>
            <a:ea typeface="宋体" pitchFamily="2" charset="-122"/>
          </a:defRPr>
        </a:defPPr>
      </a:lstStyle>
    </a:lnDef>
  </a:objectDefaults>
  <a:extraClrSchemeLst>
    <a:extraClrScheme>
      <a:clrScheme name="人大精品课程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人大精品课程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人大精品课程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人大精品课程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人大精品课程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人大精品课程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人大精品课程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大数据" id="{6946521B-18C4-49A2-A091-399093D43DB2}" vid="{FB0ADFA6-2BEA-4638-8D90-892E40BCE8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2090</TotalTime>
  <Words>1952</Words>
  <Application>Microsoft Office PowerPoint</Application>
  <PresentationFormat>全屏显示(4:3)</PresentationFormat>
  <Paragraphs>109</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Malgun Gothic</vt:lpstr>
      <vt:lpstr>等线</vt:lpstr>
      <vt:lpstr>仿宋</vt:lpstr>
      <vt:lpstr>黑体</vt:lpstr>
      <vt:lpstr>楷体</vt:lpstr>
      <vt:lpstr>微软雅黑</vt:lpstr>
      <vt:lpstr>Baskerville Old Face</vt:lpstr>
      <vt:lpstr>Calibri</vt:lpstr>
      <vt:lpstr>Cambria Math</vt:lpstr>
      <vt:lpstr>Times New Roman</vt:lpstr>
      <vt:lpstr>大数据</vt:lpstr>
      <vt:lpstr>经济复杂性文献综述</vt:lpstr>
      <vt:lpstr>目录</vt:lpstr>
      <vt:lpstr>经济复杂性</vt:lpstr>
      <vt:lpstr>经济复杂性</vt:lpstr>
      <vt:lpstr>网络视角下的经济复杂性</vt:lpstr>
      <vt:lpstr>贸易网络的构建</vt:lpstr>
      <vt:lpstr>贸易网络的构建</vt:lpstr>
      <vt:lpstr>反射法</vt:lpstr>
      <vt:lpstr>反射法</vt:lpstr>
      <vt:lpstr>反射法</vt:lpstr>
      <vt:lpstr>使用经济复杂性预测经济增长</vt:lpstr>
      <vt:lpstr>非线性迭代方法</vt:lpstr>
      <vt:lpstr>非线性迭代方法</vt:lpstr>
      <vt:lpstr>经济复杂性分析的一般框架</vt:lpstr>
      <vt:lpstr>经济复杂性分析的一般框架</vt:lpstr>
      <vt:lpstr>广义经济复杂性指数</vt:lpstr>
      <vt:lpstr>广义经济复杂性指数</vt:lpstr>
      <vt:lpstr>各个国家的发展轨迹</vt:lpstr>
      <vt:lpstr>计算世界经济中心</vt:lpstr>
      <vt:lpstr>补充技术复杂性的一种计算方法</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毕 博洋</cp:lastModifiedBy>
  <cp:revision>40</cp:revision>
  <dcterms:created xsi:type="dcterms:W3CDTF">2020-10-26T03:10:56Z</dcterms:created>
  <dcterms:modified xsi:type="dcterms:W3CDTF">2021-12-15T05:30:45Z</dcterms:modified>
</cp:coreProperties>
</file>