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68" autoAdjust="0"/>
    <p:restoredTop sz="94660"/>
  </p:normalViewPr>
  <p:slideViewPr>
    <p:cSldViewPr>
      <p:cViewPr varScale="1">
        <p:scale>
          <a:sx n="68" d="100"/>
          <a:sy n="68" d="100"/>
        </p:scale>
        <p:origin x="-145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6370975"/>
          </a:xfrm>
          <a:prstGeom prst="rect">
            <a:avLst/>
          </a:prstGeom>
          <a:noFill/>
        </p:spPr>
        <p:txBody>
          <a:bodyPr wrap="square" rtlCol="0">
            <a:spAutoFit/>
          </a:bodyPr>
          <a:lstStyle/>
          <a:p>
            <a:pPr algn="ctr"/>
            <a:r>
              <a:rPr lang="en-US" sz="2400" b="1" dirty="0" smtClean="0"/>
              <a:t>TSSM’s Bhivarabai Sawant College of Engineering and Research, </a:t>
            </a:r>
            <a:r>
              <a:rPr lang="en-US" sz="2400" b="1" dirty="0" err="1" smtClean="0"/>
              <a:t>Narhe</a:t>
            </a:r>
            <a:r>
              <a:rPr lang="en-US" sz="2400" b="1" dirty="0" smtClean="0"/>
              <a:t/>
            </a:r>
            <a:br>
              <a:rPr lang="en-US" sz="2400" b="1" dirty="0" smtClean="0"/>
            </a:br>
            <a:r>
              <a:rPr lang="en-US" sz="2400" b="1" dirty="0" smtClean="0"/>
              <a:t/>
            </a:r>
            <a:br>
              <a:rPr lang="en-US" sz="2400" b="1" dirty="0" smtClean="0"/>
            </a:br>
            <a:r>
              <a:rPr lang="en-US" sz="2400" b="1" dirty="0" smtClean="0"/>
              <a:t/>
            </a:r>
            <a:br>
              <a:rPr lang="en-US" sz="2400" b="1" dirty="0" smtClean="0"/>
            </a:br>
            <a:r>
              <a:rPr lang="en-US" sz="2400" b="1" dirty="0" smtClean="0"/>
              <a:t/>
            </a:r>
            <a:br>
              <a:rPr lang="en-US" sz="2400" b="1" dirty="0" smtClean="0"/>
            </a:br>
            <a:r>
              <a:rPr lang="en-US" sz="2400" b="1" dirty="0" smtClean="0"/>
              <a:t/>
            </a:r>
            <a:br>
              <a:rPr lang="en-US" sz="2400" b="1" dirty="0" smtClean="0"/>
            </a:br>
            <a:r>
              <a:rPr lang="en-US" sz="2400" b="1" dirty="0" smtClean="0"/>
              <a:t>“A STEP TOWARDS LOAD BALANCING IN CLIENT SERVER COMMUNICATION”</a:t>
            </a:r>
            <a:br>
              <a:rPr lang="en-US" sz="2400" b="1" dirty="0" smtClean="0"/>
            </a:br>
            <a:r>
              <a:rPr lang="en-US" sz="2400" b="1" dirty="0" smtClean="0"/>
              <a:t/>
            </a:r>
            <a:br>
              <a:rPr lang="en-US" sz="2400" b="1" dirty="0" smtClean="0"/>
            </a:br>
            <a:r>
              <a:rPr lang="en-US" sz="2400" b="1" dirty="0" smtClean="0"/>
              <a:t>Group G11</a:t>
            </a:r>
            <a:br>
              <a:rPr lang="en-US" sz="2400" b="1" dirty="0" smtClean="0"/>
            </a:br>
            <a:r>
              <a:rPr lang="en-US" sz="2400" b="1" dirty="0" smtClean="0"/>
              <a:t/>
            </a:r>
            <a:br>
              <a:rPr lang="en-US" sz="2400" b="1" dirty="0" smtClean="0"/>
            </a:br>
            <a:r>
              <a:rPr lang="en-US" sz="2400" b="1" dirty="0" smtClean="0"/>
              <a:t>Project Guide:</a:t>
            </a:r>
            <a:r>
              <a:rPr lang="en-US" sz="2400" dirty="0" smtClean="0"/>
              <a:t/>
            </a:r>
            <a:br>
              <a:rPr lang="en-US" sz="2400" dirty="0" smtClean="0"/>
            </a:br>
            <a:r>
              <a:rPr lang="en-US" sz="2400" dirty="0" smtClean="0"/>
              <a:t>Prof. R. H. </a:t>
            </a:r>
            <a:r>
              <a:rPr lang="en-US" sz="2400" dirty="0" err="1" smtClean="0"/>
              <a:t>Kulkarni</a:t>
            </a:r>
            <a:r>
              <a:rPr lang="en-US" sz="2400" dirty="0" smtClean="0"/>
              <a:t/>
            </a:r>
            <a:br>
              <a:rPr lang="en-US" sz="2400" dirty="0" smtClean="0"/>
            </a:br>
            <a:r>
              <a:rPr lang="en-US" sz="2400" dirty="0" smtClean="0"/>
              <a:t/>
            </a:r>
            <a:br>
              <a:rPr lang="en-US" sz="2400" dirty="0" smtClean="0"/>
            </a:br>
            <a:r>
              <a:rPr lang="en-US" sz="2400" b="1" dirty="0" smtClean="0"/>
              <a:t>Group Members: </a:t>
            </a:r>
            <a:r>
              <a:rPr lang="en-US" sz="2400" dirty="0" smtClean="0"/>
              <a:t/>
            </a:r>
            <a:br>
              <a:rPr lang="en-US" sz="2400" dirty="0" smtClean="0"/>
            </a:br>
            <a:r>
              <a:rPr lang="en-US" sz="2400" dirty="0" err="1" smtClean="0"/>
              <a:t>Rucha</a:t>
            </a:r>
            <a:r>
              <a:rPr lang="en-US" sz="2400" dirty="0" smtClean="0"/>
              <a:t> R. </a:t>
            </a:r>
            <a:r>
              <a:rPr lang="en-US" sz="2400" dirty="0" err="1" smtClean="0"/>
              <a:t>Goundadkar</a:t>
            </a:r>
            <a:r>
              <a:rPr lang="en-US" sz="2400" dirty="0" smtClean="0"/>
              <a:t> </a:t>
            </a:r>
            <a:br>
              <a:rPr lang="en-US" sz="2400" dirty="0" smtClean="0"/>
            </a:br>
            <a:r>
              <a:rPr lang="en-US" sz="2400" dirty="0" err="1" smtClean="0"/>
              <a:t>Sonali</a:t>
            </a:r>
            <a:r>
              <a:rPr lang="en-US" sz="2400" dirty="0" smtClean="0"/>
              <a:t> K. </a:t>
            </a:r>
            <a:r>
              <a:rPr lang="en-US" sz="2400" dirty="0" err="1" smtClean="0"/>
              <a:t>Koratkar</a:t>
            </a:r>
            <a:r>
              <a:rPr lang="en-US" sz="2400" dirty="0" smtClean="0"/>
              <a:t/>
            </a:r>
            <a:br>
              <a:rPr lang="en-US" sz="2400" dirty="0" smtClean="0"/>
            </a:br>
            <a:r>
              <a:rPr lang="en-US" sz="2400" dirty="0" err="1" smtClean="0"/>
              <a:t>Roshani</a:t>
            </a:r>
            <a:r>
              <a:rPr lang="en-US" sz="2400" dirty="0" smtClean="0"/>
              <a:t> K. </a:t>
            </a:r>
            <a:r>
              <a:rPr lang="en-US" sz="2400" dirty="0" err="1" smtClean="0"/>
              <a:t>Nakhate</a:t>
            </a:r>
            <a:endParaRPr lang="en-US" sz="2400" dirty="0"/>
          </a:p>
        </p:txBody>
      </p:sp>
      <p:pic>
        <p:nvPicPr>
          <p:cNvPr id="5" name="Picture 4" descr="D:\Academics@BSCOER\Academic Year 2012-13\BSCOER LOGO.jpg"/>
          <p:cNvPicPr/>
          <p:nvPr/>
        </p:nvPicPr>
        <p:blipFill>
          <a:blip r:embed="rId2" cstate="print"/>
          <a:srcRect l="15000" t="5556" r="10000" b="11111"/>
          <a:stretch>
            <a:fillRect/>
          </a:stretch>
        </p:blipFill>
        <p:spPr bwMode="auto">
          <a:xfrm>
            <a:off x="3962400" y="609600"/>
            <a:ext cx="129540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r>
              <a:rPr lang="en-US" sz="2000" dirty="0" smtClean="0"/>
              <a:t>Load on s1=13</a:t>
            </a:r>
          </a:p>
          <a:p>
            <a:pPr>
              <a:buNone/>
            </a:pPr>
            <a:r>
              <a:rPr lang="en-US" sz="2000" dirty="0" smtClean="0"/>
              <a:t>Load on s2=11</a:t>
            </a:r>
          </a:p>
          <a:p>
            <a:pPr>
              <a:buNone/>
            </a:pPr>
            <a:r>
              <a:rPr lang="en-US" sz="2000" dirty="0" smtClean="0"/>
              <a:t>Load on s3=23</a:t>
            </a:r>
          </a:p>
          <a:p>
            <a:pPr>
              <a:buNone/>
            </a:pPr>
            <a:r>
              <a:rPr lang="en-US" sz="2000" dirty="0" smtClean="0"/>
              <a:t>Total Load </a:t>
            </a:r>
            <a:r>
              <a:rPr lang="en-US" sz="2000" dirty="0" err="1" smtClean="0"/>
              <a:t>Fc</a:t>
            </a:r>
            <a:r>
              <a:rPr lang="en-US" sz="2000" dirty="0" smtClean="0"/>
              <a:t>=47</a:t>
            </a:r>
          </a:p>
          <a:p>
            <a:pPr>
              <a:buNone/>
            </a:pPr>
            <a:r>
              <a:rPr lang="en-US" sz="2000" dirty="0" smtClean="0"/>
              <a:t>Approximate average load on each client</a:t>
            </a:r>
          </a:p>
          <a:p>
            <a:pPr>
              <a:buNone/>
            </a:pPr>
            <a:r>
              <a:rPr lang="en-US" sz="2000" dirty="0" smtClean="0"/>
              <a:t>       (</a:t>
            </a:r>
            <a:r>
              <a:rPr lang="en-US" sz="2000" dirty="0" err="1" smtClean="0"/>
              <a:t>Fc</a:t>
            </a:r>
            <a:r>
              <a:rPr lang="en-US" sz="2000" dirty="0" smtClean="0"/>
              <a:t>/m)=(47/3)</a:t>
            </a:r>
          </a:p>
          <a:p>
            <a:pPr>
              <a:buNone/>
            </a:pPr>
            <a:r>
              <a:rPr lang="en-US" sz="2000" dirty="0" smtClean="0"/>
              <a:t>                  =15.6</a:t>
            </a:r>
          </a:p>
          <a:p>
            <a:pPr>
              <a:buNone/>
            </a:pPr>
            <a:r>
              <a:rPr lang="en-US" sz="2000" dirty="0" smtClean="0"/>
              <a:t>                  ≈16 </a:t>
            </a:r>
          </a:p>
          <a:p>
            <a:pPr>
              <a:buNone/>
            </a:pPr>
            <a:r>
              <a:rPr lang="en-US" sz="2000" dirty="0" smtClean="0"/>
              <a:t>Load balance factor </a:t>
            </a:r>
          </a:p>
          <a:p>
            <a:pPr>
              <a:buNone/>
            </a:pPr>
            <a:endParaRPr lang="en-US" sz="2000" dirty="0" smtClean="0"/>
          </a:p>
          <a:p>
            <a:pPr>
              <a:buNone/>
            </a:pPr>
            <a:r>
              <a:rPr lang="en-US" sz="2000" dirty="0" smtClean="0"/>
              <a:t>Load balance factor for server,</a:t>
            </a:r>
          </a:p>
          <a:p>
            <a:pPr>
              <a:buNone/>
            </a:pPr>
            <a:r>
              <a:rPr lang="en-US" sz="2000" dirty="0" smtClean="0"/>
              <a:t>                      f1=3</a:t>
            </a:r>
          </a:p>
          <a:p>
            <a:pPr>
              <a:buNone/>
            </a:pPr>
            <a:r>
              <a:rPr lang="en-US" sz="2000" dirty="0" smtClean="0"/>
              <a:t>                      f2=5</a:t>
            </a:r>
          </a:p>
          <a:p>
            <a:pPr>
              <a:buNone/>
            </a:pPr>
            <a:r>
              <a:rPr lang="en-US" sz="2000" dirty="0" smtClean="0"/>
              <a:t>                      f3=-7</a:t>
            </a:r>
          </a:p>
          <a:p>
            <a:endParaRPr lang="en-US" sz="2000" dirty="0"/>
          </a:p>
        </p:txBody>
      </p:sp>
      <p:pic>
        <p:nvPicPr>
          <p:cNvPr id="4"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743200" y="3276600"/>
            <a:ext cx="2260953" cy="742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sz="2000" dirty="0" smtClean="0"/>
              <a:t>    Group 1                                                    Group 2</a:t>
            </a:r>
          </a:p>
          <a:p>
            <a:pPr>
              <a:buNone/>
            </a:pPr>
            <a:r>
              <a:rPr lang="en-US" sz="2000" dirty="0" smtClean="0"/>
              <a:t>           s1                                                        s2                 s3  </a:t>
            </a:r>
          </a:p>
          <a:p>
            <a:pPr>
              <a:buNone/>
            </a:pPr>
            <a:endParaRPr lang="en-US" sz="2000" dirty="0" smtClean="0"/>
          </a:p>
          <a:p>
            <a:pPr>
              <a:buNone/>
            </a:pPr>
            <a:r>
              <a:rPr lang="en-US" sz="2000" dirty="0" smtClean="0"/>
              <a:t>           13                                                        11                23</a:t>
            </a:r>
          </a:p>
          <a:p>
            <a:r>
              <a:rPr lang="en-US" sz="2000" dirty="0" smtClean="0"/>
              <a:t>After </a:t>
            </a:r>
            <a:r>
              <a:rPr lang="en-US" sz="2000" dirty="0" err="1" smtClean="0"/>
              <a:t>Intraserver</a:t>
            </a:r>
            <a:r>
              <a:rPr lang="en-US" sz="2000" dirty="0" smtClean="0"/>
              <a:t> Load Balance </a:t>
            </a:r>
          </a:p>
          <a:p>
            <a:pPr>
              <a:buNone/>
            </a:pPr>
            <a:r>
              <a:rPr lang="en-US" sz="2000" dirty="0" smtClean="0"/>
              <a:t>           Group 1                                                 Group 2</a:t>
            </a:r>
          </a:p>
          <a:p>
            <a:pPr>
              <a:buNone/>
            </a:pPr>
            <a:r>
              <a:rPr lang="en-US" sz="2000" dirty="0" smtClean="0"/>
              <a:t>             s1                                                      s2               s3</a:t>
            </a:r>
          </a:p>
          <a:p>
            <a:pPr>
              <a:buNone/>
            </a:pPr>
            <a:endParaRPr lang="en-US" sz="2000" dirty="0" smtClean="0"/>
          </a:p>
          <a:p>
            <a:pPr>
              <a:buNone/>
            </a:pPr>
            <a:r>
              <a:rPr lang="en-US" sz="2000" dirty="0" smtClean="0"/>
              <a:t>             13                                                      16               18</a:t>
            </a:r>
          </a:p>
          <a:p>
            <a:r>
              <a:rPr lang="en-US" sz="2000" dirty="0" smtClean="0"/>
              <a:t>f1=3       f2=0        f3= -2</a:t>
            </a:r>
          </a:p>
          <a:p>
            <a:pPr>
              <a:buNone/>
            </a:pPr>
            <a:r>
              <a:rPr lang="en-US" sz="2000" dirty="0" smtClean="0"/>
              <a:t>       After </a:t>
            </a:r>
            <a:r>
              <a:rPr lang="en-US" sz="2000" dirty="0" err="1" smtClean="0"/>
              <a:t>Interserver</a:t>
            </a:r>
            <a:r>
              <a:rPr lang="en-US" sz="2000" dirty="0" smtClean="0"/>
              <a:t> Load Balance</a:t>
            </a:r>
          </a:p>
          <a:p>
            <a:pPr>
              <a:buNone/>
            </a:pPr>
            <a:r>
              <a:rPr lang="en-US" sz="2000" dirty="0" smtClean="0"/>
              <a:t>                Group 1                                         Group 2</a:t>
            </a:r>
          </a:p>
          <a:p>
            <a:pPr>
              <a:buNone/>
            </a:pPr>
            <a:r>
              <a:rPr lang="en-US" sz="2000" dirty="0" smtClean="0"/>
              <a:t>              s1                                                      s2             s3</a:t>
            </a:r>
          </a:p>
          <a:p>
            <a:pPr>
              <a:buNone/>
            </a:pPr>
            <a:endParaRPr lang="en-US" sz="2000" dirty="0" smtClean="0"/>
          </a:p>
          <a:p>
            <a:pPr>
              <a:buNone/>
            </a:pPr>
            <a:r>
              <a:rPr lang="en-US" sz="2000" dirty="0" smtClean="0"/>
              <a:t>               15                                                    16               16</a:t>
            </a:r>
          </a:p>
          <a:p>
            <a:endParaRPr lang="en-US" sz="2000" dirty="0"/>
          </a:p>
        </p:txBody>
      </p:sp>
      <p:sp>
        <p:nvSpPr>
          <p:cNvPr id="4" name="Oval 3"/>
          <p:cNvSpPr/>
          <p:nvPr/>
        </p:nvSpPr>
        <p:spPr>
          <a:xfrm>
            <a:off x="5562600" y="5257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495800" y="5257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219200" y="5257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638800" y="3048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495800" y="3048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219200" y="3048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715000" y="1219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572000" y="1219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066800" y="1219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Result:-</a:t>
            </a:r>
            <a:endParaRPr lang="en-US" dirty="0"/>
          </a:p>
        </p:txBody>
      </p:sp>
      <p:sp>
        <p:nvSpPr>
          <p:cNvPr id="3" name="Content Placeholder 2"/>
          <p:cNvSpPr>
            <a:spLocks noGrp="1"/>
          </p:cNvSpPr>
          <p:nvPr>
            <p:ph idx="1"/>
          </p:nvPr>
        </p:nvSpPr>
        <p:spPr/>
        <p:txBody>
          <a:bodyPr>
            <a:normAutofit/>
          </a:bodyPr>
          <a:lstStyle/>
          <a:p>
            <a:pPr algn="just"/>
            <a:r>
              <a:rPr lang="en-US" sz="2000" dirty="0" smtClean="0"/>
              <a:t>Normalized cuts and Kernel K- means are the most popular methods used for clustering the larger group of servers in the system. Our proposed algorithm gives better performance than these two algorithms.</a:t>
            </a:r>
          </a:p>
          <a:p>
            <a:pPr algn="just"/>
            <a:r>
              <a:rPr lang="en-US" sz="2000" dirty="0" smtClean="0"/>
              <a:t>It does not perform clustering on the basis of group size or nearest node in the system. This focuses on the communication load of each server and does grouping based on load.</a:t>
            </a:r>
          </a:p>
          <a:p>
            <a:pPr algn="just"/>
            <a:r>
              <a:rPr lang="en-US" sz="2000" dirty="0" smtClean="0"/>
              <a:t>It performs optimization on timely based manner so that it will check for overbalanced and underbalanced server in the system after each interval of time.</a:t>
            </a:r>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Future Work:-</a:t>
            </a:r>
            <a:endParaRPr lang="en-US" dirty="0"/>
          </a:p>
        </p:txBody>
      </p:sp>
      <p:sp>
        <p:nvSpPr>
          <p:cNvPr id="3" name="Content Placeholder 2"/>
          <p:cNvSpPr>
            <a:spLocks noGrp="1"/>
          </p:cNvSpPr>
          <p:nvPr>
            <p:ph idx="1"/>
          </p:nvPr>
        </p:nvSpPr>
        <p:spPr>
          <a:xfrm>
            <a:off x="457200" y="1447800"/>
            <a:ext cx="8229600" cy="4678363"/>
          </a:xfrm>
        </p:spPr>
        <p:txBody>
          <a:bodyPr>
            <a:noAutofit/>
          </a:bodyPr>
          <a:lstStyle/>
          <a:p>
            <a:pPr algn="just"/>
            <a:r>
              <a:rPr lang="en-US" sz="2000" dirty="0" smtClean="0"/>
              <a:t>There are various emerging applications where the </a:t>
            </a:r>
            <a:r>
              <a:rPr lang="en-US" sz="2000" dirty="0" smtClean="0"/>
              <a:t>load balancing algorithm </a:t>
            </a:r>
            <a:r>
              <a:rPr lang="en-US" sz="2000" dirty="0" smtClean="0"/>
              <a:t>can be applied especially in social networking sites such as </a:t>
            </a:r>
            <a:r>
              <a:rPr lang="en-US" sz="2000" dirty="0" err="1" smtClean="0"/>
              <a:t>Facebook</a:t>
            </a:r>
            <a:r>
              <a:rPr lang="en-US" sz="2000" dirty="0" smtClean="0"/>
              <a:t>, Twitter or online commercial sites such as </a:t>
            </a:r>
            <a:r>
              <a:rPr lang="en-US" sz="2000" dirty="0" err="1" smtClean="0"/>
              <a:t>Flipcart</a:t>
            </a:r>
            <a:r>
              <a:rPr lang="en-US" sz="2000" dirty="0" smtClean="0"/>
              <a:t>, </a:t>
            </a:r>
            <a:r>
              <a:rPr lang="en-US" sz="2000" dirty="0" err="1" smtClean="0"/>
              <a:t>Ebay</a:t>
            </a:r>
            <a:r>
              <a:rPr lang="en-US" sz="2000" dirty="0" smtClean="0"/>
              <a:t> etc. where the number of clients will be very large and this may cause the large communication overhead on the application, hence this </a:t>
            </a:r>
            <a:r>
              <a:rPr lang="en-US" sz="2000" dirty="0" smtClean="0"/>
              <a:t>leads to the </a:t>
            </a:r>
            <a:r>
              <a:rPr lang="en-US" sz="2000" dirty="0" smtClean="0"/>
              <a:t>server failure or performance degradation for providing services to the clients. Hence the CDD algorithm is highly applicable for such </a:t>
            </a:r>
            <a:r>
              <a:rPr lang="en-US" sz="2000" dirty="0" smtClean="0"/>
              <a:t>systems.</a:t>
            </a:r>
            <a:endParaRPr lang="en-US" sz="2000" dirty="0" smtClean="0"/>
          </a:p>
          <a:p>
            <a:pPr algn="just"/>
            <a:r>
              <a:rPr lang="en-US" sz="2000" dirty="0" smtClean="0"/>
              <a:t>This </a:t>
            </a:r>
            <a:r>
              <a:rPr lang="en-US" sz="2000" dirty="0" smtClean="0"/>
              <a:t>algorithm can be further extended to apply to various chatting applications where large amount of message exchanging is done between buddies or friends such as What’s App, Hike, We chat etc. The communication load due to large message exchanges will be reduced and load fairness i.e. load balancing can be achieved without adding new or proxy </a:t>
            </a:r>
            <a:r>
              <a:rPr lang="en-US" sz="2000" dirty="0" smtClean="0"/>
              <a:t>server.</a:t>
            </a:r>
            <a:endParaRPr lang="en-US" sz="2000" dirty="0" smtClean="0"/>
          </a:p>
          <a:p>
            <a:pPr algn="just"/>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Conclusion:-</a:t>
            </a:r>
            <a:endParaRPr lang="en-US" dirty="0"/>
          </a:p>
        </p:txBody>
      </p:sp>
      <p:sp>
        <p:nvSpPr>
          <p:cNvPr id="3" name="Content Placeholder 2"/>
          <p:cNvSpPr>
            <a:spLocks noGrp="1"/>
          </p:cNvSpPr>
          <p:nvPr>
            <p:ph idx="1"/>
          </p:nvPr>
        </p:nvSpPr>
        <p:spPr>
          <a:xfrm>
            <a:off x="457200" y="1524000"/>
            <a:ext cx="8229600" cy="4602163"/>
          </a:xfrm>
        </p:spPr>
        <p:txBody>
          <a:bodyPr>
            <a:normAutofit/>
          </a:bodyPr>
          <a:lstStyle/>
          <a:p>
            <a:pPr algn="just"/>
            <a:r>
              <a:rPr lang="en-US" sz="2000" dirty="0" smtClean="0"/>
              <a:t> We propose a system which is capable of optimizing the client server assignment, the system is able to balance the </a:t>
            </a:r>
            <a:r>
              <a:rPr lang="en-US" sz="2000" dirty="0" smtClean="0"/>
              <a:t>communication </a:t>
            </a:r>
            <a:r>
              <a:rPr lang="en-US" sz="2000" dirty="0" smtClean="0"/>
              <a:t>load on the servers in the distributed </a:t>
            </a:r>
            <a:r>
              <a:rPr lang="en-US" sz="2000" dirty="0" smtClean="0"/>
              <a:t>environment, hence reduces </a:t>
            </a:r>
            <a:r>
              <a:rPr lang="en-US" sz="2000" dirty="0" smtClean="0"/>
              <a:t>communication cost </a:t>
            </a:r>
            <a:r>
              <a:rPr lang="en-US" sz="2000" dirty="0" smtClean="0"/>
              <a:t>. DOS </a:t>
            </a:r>
            <a:r>
              <a:rPr lang="en-US" sz="2000" dirty="0" smtClean="0"/>
              <a:t>attack detection is done by checking the threshold value this improves the server’s performance significantly which is an important task in our project. </a:t>
            </a:r>
            <a:endParaRPr lang="en-US" sz="2000" dirty="0" smtClean="0"/>
          </a:p>
          <a:p>
            <a:pPr algn="just"/>
            <a:r>
              <a:rPr lang="en-US" sz="2000" dirty="0" smtClean="0"/>
              <a:t>The load balancing </a:t>
            </a:r>
            <a:r>
              <a:rPr lang="en-US" sz="2000" dirty="0" smtClean="0"/>
              <a:t>algorithm provides the effective way to distribute the client requests almost equally among all the servers in the </a:t>
            </a:r>
            <a:r>
              <a:rPr lang="en-US" sz="2000" dirty="0" smtClean="0"/>
              <a:t>system in order to improve the users experience communicating in network.</a:t>
            </a:r>
            <a:endParaRPr lang="en-US" sz="2000" dirty="0" smtClean="0"/>
          </a:p>
          <a:p>
            <a:pPr algn="just">
              <a:buNone/>
            </a:pPr>
            <a:r>
              <a:rPr lang="en-US" sz="2000" dirty="0" smtClean="0"/>
              <a:t>         </a:t>
            </a:r>
            <a:endParaRPr 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References:-</a:t>
            </a:r>
            <a:endParaRPr lang="en-US" dirty="0"/>
          </a:p>
        </p:txBody>
      </p:sp>
      <p:sp>
        <p:nvSpPr>
          <p:cNvPr id="3" name="Content Placeholder 2"/>
          <p:cNvSpPr>
            <a:spLocks noGrp="1"/>
          </p:cNvSpPr>
          <p:nvPr>
            <p:ph idx="1"/>
          </p:nvPr>
        </p:nvSpPr>
        <p:spPr>
          <a:xfrm>
            <a:off x="457200" y="1447800"/>
            <a:ext cx="8229600" cy="4678363"/>
          </a:xfrm>
        </p:spPr>
        <p:txBody>
          <a:bodyPr>
            <a:normAutofit fontScale="92500" lnSpcReduction="10000"/>
          </a:bodyPr>
          <a:lstStyle/>
          <a:p>
            <a:pPr marL="457200" indent="-457200">
              <a:buNone/>
            </a:pPr>
            <a:r>
              <a:rPr lang="en-US" sz="2000" dirty="0" smtClean="0"/>
              <a:t>[1] </a:t>
            </a:r>
            <a:r>
              <a:rPr lang="en-US" sz="2000" dirty="0" err="1" smtClean="0"/>
              <a:t>D.Saritha</a:t>
            </a:r>
            <a:r>
              <a:rPr lang="en-US" sz="2000" dirty="0" smtClean="0"/>
              <a:t>, Ch. </a:t>
            </a:r>
            <a:r>
              <a:rPr lang="en-US" sz="2000" dirty="0" err="1" smtClean="0"/>
              <a:t>Satyananda</a:t>
            </a:r>
            <a:r>
              <a:rPr lang="en-US" sz="2000" dirty="0" smtClean="0"/>
              <a:t> Reddy, “Optimal Dynamic Load Balance in Distributed Systems for Client Server Assignment”,2014</a:t>
            </a:r>
          </a:p>
          <a:p>
            <a:pPr>
              <a:buNone/>
            </a:pPr>
            <a:r>
              <a:rPr lang="en-US" sz="2000" dirty="0" smtClean="0"/>
              <a:t>[2] </a:t>
            </a:r>
            <a:r>
              <a:rPr lang="en-US" sz="2000" dirty="0" err="1" smtClean="0"/>
              <a:t>Jianbo</a:t>
            </a:r>
            <a:r>
              <a:rPr lang="en-US" sz="2000" dirty="0" smtClean="0"/>
              <a:t> Shi and </a:t>
            </a:r>
            <a:r>
              <a:rPr lang="en-US" sz="2000" dirty="0" err="1" smtClean="0"/>
              <a:t>Jitendra</a:t>
            </a:r>
            <a:r>
              <a:rPr lang="en-US" sz="2000" dirty="0" smtClean="0"/>
              <a:t> </a:t>
            </a:r>
            <a:r>
              <a:rPr lang="en-US" sz="2000" dirty="0" err="1" smtClean="0"/>
              <a:t>Malik</a:t>
            </a:r>
            <a:r>
              <a:rPr lang="en-US" sz="2000" dirty="0" smtClean="0"/>
              <a:t>, “Normalized Cuts and Image Segmentation”, 2004</a:t>
            </a:r>
          </a:p>
          <a:p>
            <a:pPr>
              <a:buNone/>
            </a:pPr>
            <a:r>
              <a:rPr lang="en-US" sz="2000" dirty="0" smtClean="0"/>
              <a:t>[3] </a:t>
            </a:r>
            <a:r>
              <a:rPr lang="en-US" sz="2000" dirty="0" err="1" smtClean="0"/>
              <a:t>Zhenyu</a:t>
            </a:r>
            <a:r>
              <a:rPr lang="en-US" sz="2000" dirty="0" smtClean="0"/>
              <a:t> Wu, Richard Leahy, “An Optimal Graph Theoretic Approach to Data Clustering:  Theory and Its Application to Image Segmentation”, 1993</a:t>
            </a:r>
          </a:p>
          <a:p>
            <a:pPr>
              <a:buNone/>
            </a:pPr>
            <a:r>
              <a:rPr lang="en-US" sz="2000" dirty="0" smtClean="0">
                <a:solidFill>
                  <a:schemeClr val="dk1"/>
                </a:solidFill>
              </a:rPr>
              <a:t>[4] </a:t>
            </a:r>
            <a:r>
              <a:rPr lang="en-US" sz="2000" dirty="0" err="1" smtClean="0">
                <a:solidFill>
                  <a:schemeClr val="dk1"/>
                </a:solidFill>
              </a:rPr>
              <a:t>Inderjit</a:t>
            </a:r>
            <a:r>
              <a:rPr lang="en-US" sz="2000" dirty="0" smtClean="0">
                <a:solidFill>
                  <a:schemeClr val="dk1"/>
                </a:solidFill>
              </a:rPr>
              <a:t> S. </a:t>
            </a:r>
            <a:r>
              <a:rPr lang="en-US" sz="2000" dirty="0" err="1" smtClean="0">
                <a:solidFill>
                  <a:schemeClr val="dk1"/>
                </a:solidFill>
              </a:rPr>
              <a:t>Dhillon</a:t>
            </a:r>
            <a:r>
              <a:rPr lang="en-US" sz="2000" dirty="0" smtClean="0">
                <a:solidFill>
                  <a:schemeClr val="dk1"/>
                </a:solidFill>
              </a:rPr>
              <a:t>, Member, IEEE, </a:t>
            </a:r>
            <a:r>
              <a:rPr lang="en-US" sz="2000" dirty="0" err="1" smtClean="0">
                <a:solidFill>
                  <a:schemeClr val="dk1"/>
                </a:solidFill>
              </a:rPr>
              <a:t>Yuqiang</a:t>
            </a:r>
            <a:r>
              <a:rPr lang="en-US" sz="2000" dirty="0" smtClean="0">
                <a:solidFill>
                  <a:schemeClr val="dk1"/>
                </a:solidFill>
              </a:rPr>
              <a:t> Guan, and Brian </a:t>
            </a:r>
            <a:r>
              <a:rPr lang="en-US" sz="2000" dirty="0" err="1" smtClean="0">
                <a:solidFill>
                  <a:schemeClr val="dk1"/>
                </a:solidFill>
              </a:rPr>
              <a:t>Kulis</a:t>
            </a:r>
            <a:r>
              <a:rPr lang="en-US" sz="2000" dirty="0" smtClean="0">
                <a:solidFill>
                  <a:schemeClr val="dk1"/>
                </a:solidFill>
              </a:rPr>
              <a:t>, “</a:t>
            </a:r>
            <a:r>
              <a:rPr lang="en-US" sz="2000" dirty="0" smtClean="0"/>
              <a:t>Weighted Graph Cuts Without Eigenvectors a Multilevel Approach</a:t>
            </a:r>
            <a:r>
              <a:rPr lang="en-US" sz="2000" dirty="0" smtClean="0">
                <a:solidFill>
                  <a:schemeClr val="dk1"/>
                </a:solidFill>
              </a:rPr>
              <a:t>”, 2004</a:t>
            </a:r>
          </a:p>
          <a:p>
            <a:pPr>
              <a:buNone/>
            </a:pPr>
            <a:r>
              <a:rPr lang="en-US" sz="2000" dirty="0" smtClean="0">
                <a:solidFill>
                  <a:schemeClr val="dk1"/>
                </a:solidFill>
              </a:rPr>
              <a:t>[5] Kevin Lang, “</a:t>
            </a:r>
            <a:r>
              <a:rPr lang="en-US" sz="2000" dirty="0" smtClean="0"/>
              <a:t>Finding Good Nearly Balanced Cuts in Power Law</a:t>
            </a:r>
            <a:br>
              <a:rPr lang="en-US" sz="2000" dirty="0" smtClean="0"/>
            </a:br>
            <a:r>
              <a:rPr lang="en-US" sz="2000" dirty="0" smtClean="0"/>
              <a:t>Graphs</a:t>
            </a:r>
            <a:r>
              <a:rPr lang="en-US" sz="2000" dirty="0" smtClean="0">
                <a:solidFill>
                  <a:schemeClr val="dk1"/>
                </a:solidFill>
              </a:rPr>
              <a:t>”, 2007</a:t>
            </a:r>
          </a:p>
          <a:p>
            <a:pPr>
              <a:buNone/>
            </a:pPr>
            <a:r>
              <a:rPr lang="en-US" sz="2000" dirty="0" smtClean="0"/>
              <a:t>[6] P. </a:t>
            </a:r>
            <a:r>
              <a:rPr lang="en-US" sz="2000" dirty="0" err="1" smtClean="0"/>
              <a:t>Morillo</a:t>
            </a:r>
            <a:r>
              <a:rPr lang="en-US" sz="2000" dirty="0" smtClean="0"/>
              <a:t>, J. M. </a:t>
            </a:r>
            <a:r>
              <a:rPr lang="en-US" sz="2000" dirty="0" err="1" smtClean="0"/>
              <a:t>Ordu˜na</a:t>
            </a:r>
            <a:r>
              <a:rPr lang="en-US" sz="2000" dirty="0" smtClean="0"/>
              <a:t>, M. </a:t>
            </a:r>
            <a:r>
              <a:rPr lang="en-US" sz="2000" dirty="0" err="1" smtClean="0"/>
              <a:t>Fern´andez</a:t>
            </a:r>
            <a:r>
              <a:rPr lang="en-US" sz="2000" dirty="0" smtClean="0"/>
              <a:t>, and J. </a:t>
            </a:r>
            <a:r>
              <a:rPr lang="en-US" sz="2000" dirty="0" err="1" smtClean="0"/>
              <a:t>Duato</a:t>
            </a:r>
            <a:r>
              <a:rPr lang="en-US" sz="2000" dirty="0" smtClean="0"/>
              <a:t>, Member, IEEE, “Improving the Performance of Distributed Virtual Environment Systems”, 2004</a:t>
            </a:r>
          </a:p>
          <a:p>
            <a:pPr>
              <a:buNone/>
            </a:pPr>
            <a:r>
              <a:rPr lang="en-US" sz="2000" dirty="0" smtClean="0"/>
              <a:t>[7] Hiroshi Nishida, Member, IEEE, and </a:t>
            </a:r>
            <a:r>
              <a:rPr lang="en-US" sz="2000" dirty="0" err="1" smtClean="0"/>
              <a:t>Thinh</a:t>
            </a:r>
            <a:r>
              <a:rPr lang="en-US" sz="2000" dirty="0" smtClean="0"/>
              <a:t> Nguyen, Member, IEEE, “Optimal Client-Server Assignment for Internet Distributed Systems”, 2013</a:t>
            </a:r>
            <a:endParaRPr lang="en-US" sz="2000" dirty="0" smtClean="0">
              <a:solidFill>
                <a:schemeClr val="dk1"/>
              </a:solidFill>
            </a:endParaRPr>
          </a:p>
          <a:p>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Contents:-</a:t>
            </a:r>
            <a:endParaRPr lang="en-US" dirty="0"/>
          </a:p>
        </p:txBody>
      </p:sp>
      <p:sp>
        <p:nvSpPr>
          <p:cNvPr id="3" name="Content Placeholder 2"/>
          <p:cNvSpPr>
            <a:spLocks noGrp="1"/>
          </p:cNvSpPr>
          <p:nvPr>
            <p:ph idx="1"/>
          </p:nvPr>
        </p:nvSpPr>
        <p:spPr/>
        <p:txBody>
          <a:bodyPr>
            <a:normAutofit/>
          </a:bodyPr>
          <a:lstStyle/>
          <a:p>
            <a:r>
              <a:rPr lang="en-US" sz="2000" dirty="0" smtClean="0"/>
              <a:t>Problem Statement</a:t>
            </a:r>
          </a:p>
          <a:p>
            <a:r>
              <a:rPr lang="en-US" sz="2000" dirty="0" smtClean="0"/>
              <a:t>Literature Survey</a:t>
            </a:r>
          </a:p>
          <a:p>
            <a:r>
              <a:rPr lang="en-US" sz="2000" dirty="0" smtClean="0"/>
              <a:t>Proposed </a:t>
            </a:r>
            <a:r>
              <a:rPr lang="en-US" sz="2000" dirty="0" smtClean="0"/>
              <a:t>System</a:t>
            </a:r>
            <a:endParaRPr lang="en-US" sz="2000" dirty="0" smtClean="0"/>
          </a:p>
          <a:p>
            <a:r>
              <a:rPr lang="en-US" sz="2000" dirty="0" smtClean="0"/>
              <a:t>Algorithm</a:t>
            </a:r>
          </a:p>
          <a:p>
            <a:r>
              <a:rPr lang="en-US" sz="2000" smtClean="0"/>
              <a:t>Result</a:t>
            </a:r>
            <a:endParaRPr lang="en-US" sz="2000" dirty="0" smtClean="0"/>
          </a:p>
          <a:p>
            <a:r>
              <a:rPr lang="en-US" sz="2000" dirty="0" smtClean="0"/>
              <a:t>Future Work</a:t>
            </a:r>
          </a:p>
          <a:p>
            <a:r>
              <a:rPr lang="en-US" sz="2000" dirty="0" smtClean="0"/>
              <a:t>Conclusion</a:t>
            </a:r>
          </a:p>
          <a:p>
            <a:r>
              <a:rPr lang="en-US" sz="2000" dirty="0" smtClean="0"/>
              <a:t>References</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Problem Statement:-</a:t>
            </a:r>
            <a:endParaRPr lang="en-US" dirty="0"/>
          </a:p>
        </p:txBody>
      </p:sp>
      <p:sp>
        <p:nvSpPr>
          <p:cNvPr id="3" name="Content Placeholder 2"/>
          <p:cNvSpPr>
            <a:spLocks noGrp="1"/>
          </p:cNvSpPr>
          <p:nvPr>
            <p:ph idx="1"/>
          </p:nvPr>
        </p:nvSpPr>
        <p:spPr/>
        <p:txBody>
          <a:bodyPr>
            <a:normAutofit/>
          </a:bodyPr>
          <a:lstStyle/>
          <a:p>
            <a:r>
              <a:rPr lang="en-US" sz="2000" dirty="0" smtClean="0"/>
              <a:t>Class of distributed systems over the Internet consists of a large number of clients who communicate with each other indirectly via a number of intermediate servers. </a:t>
            </a:r>
          </a:p>
          <a:p>
            <a:endParaRPr lang="en-US" sz="2000" dirty="0" smtClean="0"/>
          </a:p>
          <a:p>
            <a:r>
              <a:rPr lang="en-US" sz="2000" dirty="0" smtClean="0"/>
              <a:t>Due to the geographic distributions of clients and servers in client-server architecture, it is essential to efficiently assign the participating clients to servers to enhance user’s experience in interacting within the distributed internet system. Such a problem can be called as a client-server assignment problem. It aims to equally assign client’s requests to the servers.</a:t>
            </a:r>
          </a:p>
          <a:p>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Literature Survey:-</a:t>
            </a:r>
            <a:endParaRPr lang="en-US" dirty="0"/>
          </a:p>
        </p:txBody>
      </p:sp>
      <p:graphicFrame>
        <p:nvGraphicFramePr>
          <p:cNvPr id="4" name="Content Placeholder 3"/>
          <p:cNvGraphicFramePr>
            <a:graphicFrameLocks noGrp="1"/>
          </p:cNvGraphicFramePr>
          <p:nvPr>
            <p:ph idx="1"/>
          </p:nvPr>
        </p:nvGraphicFramePr>
        <p:xfrm>
          <a:off x="0" y="1219199"/>
          <a:ext cx="9144000" cy="5250579"/>
        </p:xfrm>
        <a:graphic>
          <a:graphicData uri="http://schemas.openxmlformats.org/drawingml/2006/table">
            <a:tbl>
              <a:tblPr firstRow="1" bandRow="1">
                <a:tableStyleId>{5C22544A-7EE6-4342-B048-85BDC9FD1C3A}</a:tableStyleId>
              </a:tblPr>
              <a:tblGrid>
                <a:gridCol w="1828800"/>
                <a:gridCol w="1828800"/>
                <a:gridCol w="1219200"/>
                <a:gridCol w="2133600"/>
                <a:gridCol w="2133600"/>
              </a:tblGrid>
              <a:tr h="404259">
                <a:tc>
                  <a:txBody>
                    <a:bodyPr/>
                    <a:lstStyle/>
                    <a:p>
                      <a:r>
                        <a:rPr lang="en-US" dirty="0" smtClean="0"/>
                        <a:t>Paper Title</a:t>
                      </a:r>
                      <a:endParaRPr lang="en-US" dirty="0"/>
                    </a:p>
                  </a:txBody>
                  <a:tcPr/>
                </a:tc>
                <a:tc>
                  <a:txBody>
                    <a:bodyPr/>
                    <a:lstStyle/>
                    <a:p>
                      <a:r>
                        <a:rPr lang="en-US" dirty="0" smtClean="0"/>
                        <a:t>Author</a:t>
                      </a:r>
                      <a:endParaRPr lang="en-US" dirty="0"/>
                    </a:p>
                  </a:txBody>
                  <a:tcPr/>
                </a:tc>
                <a:tc>
                  <a:txBody>
                    <a:bodyPr/>
                    <a:lstStyle/>
                    <a:p>
                      <a:r>
                        <a:rPr lang="en-US" dirty="0" smtClean="0"/>
                        <a:t>Year</a:t>
                      </a:r>
                      <a:endParaRPr lang="en-US" dirty="0"/>
                    </a:p>
                  </a:txBody>
                  <a:tcPr/>
                </a:tc>
                <a:tc>
                  <a:txBody>
                    <a:bodyPr/>
                    <a:lstStyle/>
                    <a:p>
                      <a:r>
                        <a:rPr lang="en-US" dirty="0" smtClean="0"/>
                        <a:t>Advantages</a:t>
                      </a:r>
                      <a:endParaRPr lang="en-US" dirty="0"/>
                    </a:p>
                  </a:txBody>
                  <a:tcPr/>
                </a:tc>
                <a:tc>
                  <a:txBody>
                    <a:bodyPr/>
                    <a:lstStyle/>
                    <a:p>
                      <a:r>
                        <a:rPr lang="en-US" dirty="0" smtClean="0"/>
                        <a:t>Disadvantages</a:t>
                      </a:r>
                      <a:endParaRPr lang="en-US" dirty="0"/>
                    </a:p>
                  </a:txBody>
                  <a:tcPr/>
                </a:tc>
              </a:tr>
              <a:tr h="2192966">
                <a:tc>
                  <a:txBody>
                    <a:bodyPr/>
                    <a:lstStyle/>
                    <a:p>
                      <a:r>
                        <a:rPr lang="en-US" dirty="0" smtClean="0"/>
                        <a:t>Optimal Dynamic Load Balance in Distributed Systems for Client Server Assignment</a:t>
                      </a:r>
                      <a:endParaRPr lang="en-US" dirty="0"/>
                    </a:p>
                  </a:txBody>
                  <a:tcPr/>
                </a:tc>
                <a:tc>
                  <a:txBody>
                    <a:bodyPr/>
                    <a:lstStyle/>
                    <a:p>
                      <a:r>
                        <a:rPr lang="en-US" dirty="0" err="1" smtClean="0"/>
                        <a:t>D.Saritha</a:t>
                      </a:r>
                      <a:r>
                        <a:rPr lang="en-US" dirty="0" smtClean="0"/>
                        <a:t>, Ch. </a:t>
                      </a:r>
                      <a:r>
                        <a:rPr lang="en-US" dirty="0" err="1" smtClean="0"/>
                        <a:t>Satyananda</a:t>
                      </a:r>
                      <a:r>
                        <a:rPr lang="en-US" dirty="0" smtClean="0"/>
                        <a:t> Reddy</a:t>
                      </a:r>
                    </a:p>
                  </a:txBody>
                  <a:tcPr/>
                </a:tc>
                <a:tc>
                  <a:txBody>
                    <a:bodyPr/>
                    <a:lstStyle/>
                    <a:p>
                      <a:r>
                        <a:rPr lang="en-US" dirty="0" smtClean="0"/>
                        <a:t>2014</a:t>
                      </a:r>
                      <a:endParaRPr lang="en-US" dirty="0"/>
                    </a:p>
                  </a:txBody>
                  <a:tcPr/>
                </a:tc>
                <a:tc>
                  <a:txBody>
                    <a:bodyPr/>
                    <a:lstStyle/>
                    <a:p>
                      <a:r>
                        <a:rPr lang="en-US" dirty="0" smtClean="0"/>
                        <a:t>He proposed a dynamic method in which check the load balance on servers at a time based on the total message length and available servers at a time </a:t>
                      </a:r>
                      <a:endParaRPr lang="en-US" dirty="0"/>
                    </a:p>
                  </a:txBody>
                  <a:tcPr/>
                </a:tc>
                <a:tc>
                  <a:txBody>
                    <a:bodyPr/>
                    <a:lstStyle/>
                    <a:p>
                      <a:r>
                        <a:rPr lang="en-US" dirty="0" smtClean="0"/>
                        <a:t> Depends on time</a:t>
                      </a:r>
                    </a:p>
                    <a:p>
                      <a:r>
                        <a:rPr lang="en-US" dirty="0" smtClean="0"/>
                        <a:t>complexity and memory usage. It takes more time to check</a:t>
                      </a:r>
                      <a:r>
                        <a:rPr lang="en-US" baseline="0" dirty="0" smtClean="0"/>
                        <a:t> </a:t>
                      </a:r>
                      <a:r>
                        <a:rPr lang="en-US" dirty="0" smtClean="0"/>
                        <a:t>the load balance on every server at each time.</a:t>
                      </a:r>
                      <a:endParaRPr lang="en-US" dirty="0"/>
                    </a:p>
                  </a:txBody>
                  <a:tcPr/>
                </a:tc>
              </a:tr>
              <a:tr h="404259">
                <a:tc>
                  <a:txBody>
                    <a:bodyPr/>
                    <a:lstStyle/>
                    <a:p>
                      <a:r>
                        <a:rPr lang="en-US" dirty="0" smtClean="0"/>
                        <a:t>Normalized Cuts and Image Segmentation</a:t>
                      </a:r>
                      <a:endParaRPr lang="en-US" dirty="0"/>
                    </a:p>
                  </a:txBody>
                  <a:tcPr/>
                </a:tc>
                <a:tc>
                  <a:txBody>
                    <a:bodyPr/>
                    <a:lstStyle/>
                    <a:p>
                      <a:r>
                        <a:rPr lang="en-US" dirty="0" err="1" smtClean="0"/>
                        <a:t>Jianbo</a:t>
                      </a:r>
                      <a:r>
                        <a:rPr lang="en-US" dirty="0" smtClean="0"/>
                        <a:t> Shi and </a:t>
                      </a:r>
                      <a:r>
                        <a:rPr lang="en-US" dirty="0" err="1" smtClean="0"/>
                        <a:t>Jitendra</a:t>
                      </a:r>
                      <a:r>
                        <a:rPr lang="en-US" dirty="0" smtClean="0"/>
                        <a:t> </a:t>
                      </a:r>
                      <a:r>
                        <a:rPr lang="en-US" dirty="0" err="1" smtClean="0"/>
                        <a:t>Malik</a:t>
                      </a:r>
                      <a:endParaRPr lang="en-US" dirty="0"/>
                    </a:p>
                  </a:txBody>
                  <a:tcPr/>
                </a:tc>
                <a:tc>
                  <a:txBody>
                    <a:bodyPr/>
                    <a:lstStyle/>
                    <a:p>
                      <a:r>
                        <a:rPr lang="en-US" dirty="0" smtClean="0"/>
                        <a:t>2004</a:t>
                      </a:r>
                      <a:endParaRPr lang="en-US" dirty="0"/>
                    </a:p>
                  </a:txBody>
                  <a:tcPr/>
                </a:tc>
                <a:tc>
                  <a:txBody>
                    <a:bodyPr/>
                    <a:lstStyle/>
                    <a:p>
                      <a:r>
                        <a:rPr lang="en-US" dirty="0" smtClean="0"/>
                        <a:t>The NC divides an undirected graph into two disjoint partitions, </a:t>
                      </a:r>
                      <a:r>
                        <a:rPr lang="en-US" dirty="0" err="1" smtClean="0"/>
                        <a:t>Fncut</a:t>
                      </a:r>
                      <a:r>
                        <a:rPr lang="en-US" dirty="0" smtClean="0"/>
                        <a:t> is roughly expressed as </a:t>
                      </a:r>
                      <a:r>
                        <a:rPr lang="en-US" dirty="0" err="1" smtClean="0"/>
                        <a:t>Fc</a:t>
                      </a:r>
                      <a:r>
                        <a:rPr lang="en-US" dirty="0" smtClean="0"/>
                        <a:t> </a:t>
                      </a:r>
                      <a:r>
                        <a:rPr lang="en-US" dirty="0" err="1" smtClean="0"/>
                        <a:t>xFl</a:t>
                      </a:r>
                      <a:r>
                        <a:rPr lang="en-US" dirty="0" smtClean="0"/>
                        <a:t>.</a:t>
                      </a:r>
                      <a:endParaRPr lang="en-US" dirty="0"/>
                    </a:p>
                  </a:txBody>
                  <a:tcPr/>
                </a:tc>
                <a:tc>
                  <a:txBody>
                    <a:bodyPr/>
                    <a:lstStyle/>
                    <a:p>
                      <a:r>
                        <a:rPr lang="en-US" dirty="0" smtClean="0"/>
                        <a:t>The NC is especially suitable for segmenting an image, and is also widely used in bioinformatics and machine learning communities</a:t>
                      </a:r>
                      <a:endParaRPr lang="en-US"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0"/>
          <a:ext cx="9144000" cy="6454140"/>
        </p:xfrm>
        <a:graphic>
          <a:graphicData uri="http://schemas.openxmlformats.org/drawingml/2006/table">
            <a:tbl>
              <a:tblPr firstRow="1" bandRow="1">
                <a:tableStyleId>{5C22544A-7EE6-4342-B048-85BDC9FD1C3A}</a:tableStyleId>
              </a:tblPr>
              <a:tblGrid>
                <a:gridCol w="1828800"/>
                <a:gridCol w="1828800"/>
                <a:gridCol w="914400"/>
                <a:gridCol w="2209800"/>
                <a:gridCol w="2362200"/>
              </a:tblGrid>
              <a:tr h="419100">
                <a:tc>
                  <a:txBody>
                    <a:bodyPr/>
                    <a:lstStyle/>
                    <a:p>
                      <a:r>
                        <a:rPr lang="en-US" dirty="0" smtClean="0"/>
                        <a:t>Paper Title</a:t>
                      </a:r>
                      <a:endParaRPr lang="en-US" dirty="0"/>
                    </a:p>
                  </a:txBody>
                  <a:tcPr/>
                </a:tc>
                <a:tc>
                  <a:txBody>
                    <a:bodyPr/>
                    <a:lstStyle/>
                    <a:p>
                      <a:r>
                        <a:rPr lang="en-US" dirty="0" smtClean="0"/>
                        <a:t>Author</a:t>
                      </a:r>
                      <a:endParaRPr lang="en-US" dirty="0"/>
                    </a:p>
                  </a:txBody>
                  <a:tcPr/>
                </a:tc>
                <a:tc>
                  <a:txBody>
                    <a:bodyPr/>
                    <a:lstStyle/>
                    <a:p>
                      <a:r>
                        <a:rPr lang="en-US" dirty="0" smtClean="0"/>
                        <a:t>Year</a:t>
                      </a:r>
                      <a:endParaRPr lang="en-US" dirty="0"/>
                    </a:p>
                  </a:txBody>
                  <a:tcPr/>
                </a:tc>
                <a:tc>
                  <a:txBody>
                    <a:bodyPr/>
                    <a:lstStyle/>
                    <a:p>
                      <a:r>
                        <a:rPr lang="en-US" dirty="0" smtClean="0"/>
                        <a:t>Advantages</a:t>
                      </a:r>
                      <a:endParaRPr lang="en-US" dirty="0"/>
                    </a:p>
                  </a:txBody>
                  <a:tcPr/>
                </a:tc>
                <a:tc>
                  <a:txBody>
                    <a:bodyPr/>
                    <a:lstStyle/>
                    <a:p>
                      <a:r>
                        <a:rPr lang="en-US" dirty="0" smtClean="0"/>
                        <a:t>Disadvantages</a:t>
                      </a:r>
                      <a:endParaRPr lang="en-US" dirty="0"/>
                    </a:p>
                  </a:txBody>
                  <a:tcPr/>
                </a:tc>
              </a:tr>
              <a:tr h="419100">
                <a:tc>
                  <a:txBody>
                    <a:bodyPr/>
                    <a:lstStyle/>
                    <a:p>
                      <a:r>
                        <a:rPr lang="en-US" dirty="0" smtClean="0"/>
                        <a:t>An Optimal Graph Theoretic Approach to Data Clustering:  Theory and Its Application to Image Segmentation</a:t>
                      </a:r>
                      <a:endParaRPr lang="en-US" dirty="0"/>
                    </a:p>
                  </a:txBody>
                  <a:tcPr/>
                </a:tc>
                <a:tc>
                  <a:txBody>
                    <a:bodyPr/>
                    <a:lstStyle/>
                    <a:p>
                      <a:r>
                        <a:rPr lang="en-US" dirty="0" err="1" smtClean="0"/>
                        <a:t>Zhenyu</a:t>
                      </a:r>
                      <a:r>
                        <a:rPr lang="en-US" dirty="0" smtClean="0"/>
                        <a:t> Wu, Richard Leahy</a:t>
                      </a:r>
                      <a:endParaRPr lang="en-US" dirty="0"/>
                    </a:p>
                  </a:txBody>
                  <a:tcPr/>
                </a:tc>
                <a:tc>
                  <a:txBody>
                    <a:bodyPr/>
                    <a:lstStyle/>
                    <a:p>
                      <a:r>
                        <a:rPr lang="en-US" dirty="0" smtClean="0"/>
                        <a:t>1993</a:t>
                      </a:r>
                      <a:endParaRPr lang="en-US" dirty="0"/>
                    </a:p>
                  </a:txBody>
                  <a:tcPr/>
                </a:tc>
                <a:tc>
                  <a:txBody>
                    <a:bodyPr/>
                    <a:lstStyle/>
                    <a:p>
                      <a:r>
                        <a:rPr lang="en-US" dirty="0" smtClean="0"/>
                        <a:t>It minimizes the largest intergroup flow, the NC indeed considers balancing the total weight of the associated edges of each group.</a:t>
                      </a:r>
                      <a:endParaRPr lang="en-US" dirty="0"/>
                    </a:p>
                  </a:txBody>
                  <a:tcPr/>
                </a:tc>
                <a:tc>
                  <a:txBody>
                    <a:bodyPr/>
                    <a:lstStyle/>
                    <a:p>
                      <a:r>
                        <a:rPr lang="en-US" dirty="0" smtClean="0"/>
                        <a:t>It still tends to isolate vertices which do not have strong connection to others.</a:t>
                      </a:r>
                      <a:endParaRPr lang="en-US" dirty="0"/>
                    </a:p>
                  </a:txBody>
                  <a:tcPr/>
                </a:tc>
              </a:tr>
              <a:tr h="419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t>Weighted Graph Cuts Without Eigenvectors a Multilevel Approach</a:t>
                      </a:r>
                      <a:endParaRPr lang="en-US" b="0"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baseline="0" dirty="0" err="1" smtClean="0">
                          <a:solidFill>
                            <a:schemeClr val="dk1"/>
                          </a:solidFill>
                          <a:latin typeface="+mn-lt"/>
                          <a:ea typeface="+mn-ea"/>
                          <a:cs typeface="+mn-cs"/>
                        </a:rPr>
                        <a:t>Inderjit</a:t>
                      </a:r>
                      <a:r>
                        <a:rPr kumimoji="0" lang="en-US" sz="1800" kern="1200" baseline="0" dirty="0" smtClean="0">
                          <a:solidFill>
                            <a:schemeClr val="dk1"/>
                          </a:solidFill>
                          <a:latin typeface="+mn-lt"/>
                          <a:ea typeface="+mn-ea"/>
                          <a:cs typeface="+mn-cs"/>
                        </a:rPr>
                        <a:t> S. </a:t>
                      </a:r>
                      <a:r>
                        <a:rPr kumimoji="0" lang="en-US" sz="1800" kern="1200" baseline="0" dirty="0" err="1" smtClean="0">
                          <a:solidFill>
                            <a:schemeClr val="dk1"/>
                          </a:solidFill>
                          <a:latin typeface="+mn-lt"/>
                          <a:ea typeface="+mn-ea"/>
                          <a:cs typeface="+mn-cs"/>
                        </a:rPr>
                        <a:t>Dhillon</a:t>
                      </a:r>
                      <a:r>
                        <a:rPr kumimoji="0" lang="en-US" sz="1800" kern="1200" baseline="0" dirty="0" smtClean="0">
                          <a:solidFill>
                            <a:schemeClr val="dk1"/>
                          </a:solidFill>
                          <a:latin typeface="+mn-lt"/>
                          <a:ea typeface="+mn-ea"/>
                          <a:cs typeface="+mn-cs"/>
                        </a:rPr>
                        <a:t>, Member, IEEE, </a:t>
                      </a:r>
                      <a:r>
                        <a:rPr kumimoji="0" lang="en-US" sz="1800" kern="1200" baseline="0" dirty="0" err="1" smtClean="0">
                          <a:solidFill>
                            <a:schemeClr val="dk1"/>
                          </a:solidFill>
                          <a:latin typeface="+mn-lt"/>
                          <a:ea typeface="+mn-ea"/>
                          <a:cs typeface="+mn-cs"/>
                        </a:rPr>
                        <a:t>Yuqiang</a:t>
                      </a:r>
                      <a:r>
                        <a:rPr kumimoji="0" lang="en-US" sz="1800" kern="1200" baseline="0" dirty="0" smtClean="0">
                          <a:solidFill>
                            <a:schemeClr val="dk1"/>
                          </a:solidFill>
                          <a:latin typeface="+mn-lt"/>
                          <a:ea typeface="+mn-ea"/>
                          <a:cs typeface="+mn-cs"/>
                        </a:rPr>
                        <a:t> Guan, and Brian </a:t>
                      </a:r>
                      <a:r>
                        <a:rPr kumimoji="0" lang="en-US" sz="1800" kern="1200" baseline="0" dirty="0" err="1" smtClean="0">
                          <a:solidFill>
                            <a:schemeClr val="dk1"/>
                          </a:solidFill>
                          <a:latin typeface="+mn-lt"/>
                          <a:ea typeface="+mn-ea"/>
                          <a:cs typeface="+mn-cs"/>
                        </a:rPr>
                        <a:t>Kulis</a:t>
                      </a:r>
                      <a:endParaRPr lang="en-US" dirty="0" smtClean="0"/>
                    </a:p>
                    <a:p>
                      <a:endParaRPr lang="en-US" dirty="0"/>
                    </a:p>
                  </a:txBody>
                  <a:tcPr/>
                </a:tc>
                <a:tc>
                  <a:txBody>
                    <a:bodyPr/>
                    <a:lstStyle/>
                    <a:p>
                      <a:r>
                        <a:rPr lang="en-US" dirty="0" smtClean="0"/>
                        <a:t>2004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The </a:t>
                      </a:r>
                      <a:r>
                        <a:rPr lang="en-US" sz="1800" dirty="0" err="1" smtClean="0"/>
                        <a:t>Graclus</a:t>
                      </a:r>
                      <a:r>
                        <a:rPr lang="en-US" sz="1800" dirty="0" smtClean="0"/>
                        <a:t> eliminates the time-consuming calculation of eigenvectors inherent in the NC</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Focuses on group</a:t>
                      </a:r>
                      <a:r>
                        <a:rPr lang="en-US" baseline="0" dirty="0" smtClean="0"/>
                        <a:t> size instead of focusing on the communication cost</a:t>
                      </a:r>
                      <a:endParaRPr lang="en-US" dirty="0" smtClean="0"/>
                    </a:p>
                    <a:p>
                      <a:endParaRPr lang="en-US" dirty="0"/>
                    </a:p>
                  </a:txBody>
                  <a:tcPr/>
                </a:tc>
              </a:tr>
              <a:tr h="419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t>Finding Good Nearly Balanced Cuts in Power Law</a:t>
                      </a:r>
                      <a:br>
                        <a:rPr lang="en-US" sz="1800" b="0" dirty="0" smtClean="0"/>
                      </a:br>
                      <a:r>
                        <a:rPr lang="en-US" sz="1800" b="0" dirty="0" smtClean="0"/>
                        <a:t>Graphs</a:t>
                      </a:r>
                      <a:endParaRPr lang="en-US" b="0"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baseline="0" dirty="0" smtClean="0">
                          <a:solidFill>
                            <a:schemeClr val="dk1"/>
                          </a:solidFill>
                          <a:latin typeface="+mn-lt"/>
                          <a:ea typeface="+mn-ea"/>
                          <a:cs typeface="+mn-cs"/>
                        </a:rPr>
                        <a:t>Kevin Lang</a:t>
                      </a:r>
                      <a:endParaRPr lang="en-US" dirty="0" smtClean="0"/>
                    </a:p>
                    <a:p>
                      <a:endParaRPr lang="en-US" dirty="0"/>
                    </a:p>
                  </a:txBody>
                  <a:tcPr/>
                </a:tc>
                <a:tc>
                  <a:txBody>
                    <a:bodyPr/>
                    <a:lstStyle/>
                    <a:p>
                      <a:r>
                        <a:rPr lang="en-US" dirty="0" smtClean="0"/>
                        <a:t>2007</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 has </a:t>
                      </a:r>
                      <a:r>
                        <a:rPr lang="en-US" dirty="0" err="1" smtClean="0"/>
                        <a:t>Succcessfully</a:t>
                      </a:r>
                      <a:r>
                        <a:rPr lang="en-US" dirty="0" smtClean="0"/>
                        <a:t> applied this algorithm to Yahoo IMS</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However it performs </a:t>
                      </a:r>
                      <a:r>
                        <a:rPr lang="en-US" sz="1800" baseline="0" dirty="0" smtClean="0"/>
                        <a:t>similar</a:t>
                      </a:r>
                      <a:r>
                        <a:rPr lang="en-US" sz="1800" dirty="0" smtClean="0"/>
                        <a:t> to the </a:t>
                      </a:r>
                      <a:r>
                        <a:rPr lang="en-US" sz="1800" dirty="0" err="1" smtClean="0"/>
                        <a:t>Graclus</a:t>
                      </a:r>
                      <a:endParaRPr lang="en-US" dirty="0" smtClean="0"/>
                    </a:p>
                    <a:p>
                      <a:endParaRPr lang="en-US"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0"/>
          <a:ext cx="9144000" cy="5130800"/>
        </p:xfrm>
        <a:graphic>
          <a:graphicData uri="http://schemas.openxmlformats.org/drawingml/2006/table">
            <a:tbl>
              <a:tblPr firstRow="1" bandRow="1">
                <a:tableStyleId>{5C22544A-7EE6-4342-B048-85BDC9FD1C3A}</a:tableStyleId>
              </a:tblPr>
              <a:tblGrid>
                <a:gridCol w="1828800"/>
                <a:gridCol w="1828800"/>
                <a:gridCol w="1143000"/>
                <a:gridCol w="2057400"/>
                <a:gridCol w="2286000"/>
              </a:tblGrid>
              <a:tr h="558800">
                <a:tc>
                  <a:txBody>
                    <a:bodyPr/>
                    <a:lstStyle/>
                    <a:p>
                      <a:r>
                        <a:rPr lang="en-US" dirty="0" smtClean="0"/>
                        <a:t>Paper Title</a:t>
                      </a:r>
                      <a:endParaRPr lang="en-US" dirty="0"/>
                    </a:p>
                  </a:txBody>
                  <a:tcPr/>
                </a:tc>
                <a:tc>
                  <a:txBody>
                    <a:bodyPr/>
                    <a:lstStyle/>
                    <a:p>
                      <a:r>
                        <a:rPr lang="en-US" dirty="0" smtClean="0"/>
                        <a:t>Author</a:t>
                      </a:r>
                      <a:endParaRPr lang="en-US" dirty="0"/>
                    </a:p>
                  </a:txBody>
                  <a:tcPr/>
                </a:tc>
                <a:tc>
                  <a:txBody>
                    <a:bodyPr/>
                    <a:lstStyle/>
                    <a:p>
                      <a:r>
                        <a:rPr lang="en-US" dirty="0" smtClean="0"/>
                        <a:t>Year</a:t>
                      </a:r>
                      <a:endParaRPr lang="en-US" dirty="0"/>
                    </a:p>
                  </a:txBody>
                  <a:tcPr/>
                </a:tc>
                <a:tc>
                  <a:txBody>
                    <a:bodyPr/>
                    <a:lstStyle/>
                    <a:p>
                      <a:r>
                        <a:rPr lang="en-US" dirty="0" smtClean="0"/>
                        <a:t>Advantages</a:t>
                      </a:r>
                      <a:endParaRPr lang="en-US" dirty="0"/>
                    </a:p>
                  </a:txBody>
                  <a:tcPr/>
                </a:tc>
                <a:tc>
                  <a:txBody>
                    <a:bodyPr/>
                    <a:lstStyle/>
                    <a:p>
                      <a:r>
                        <a:rPr lang="en-US" dirty="0" smtClean="0"/>
                        <a:t>Disadvantages</a:t>
                      </a:r>
                      <a:endParaRPr lang="en-US" dirty="0"/>
                    </a:p>
                  </a:txBody>
                  <a:tcPr/>
                </a:tc>
              </a:tr>
              <a:tr h="558800">
                <a:tc>
                  <a:txBody>
                    <a:bodyPr/>
                    <a:lstStyle/>
                    <a:p>
                      <a:r>
                        <a:rPr lang="en-US" dirty="0" smtClean="0"/>
                        <a:t>Improving the Performance of Distributed Virtual Environment Systems</a:t>
                      </a:r>
                      <a:endParaRPr lang="en-US" dirty="0"/>
                    </a:p>
                  </a:txBody>
                  <a:tcPr/>
                </a:tc>
                <a:tc>
                  <a:txBody>
                    <a:bodyPr/>
                    <a:lstStyle/>
                    <a:p>
                      <a:r>
                        <a:rPr lang="en-US" dirty="0" smtClean="0"/>
                        <a:t>P. </a:t>
                      </a:r>
                      <a:r>
                        <a:rPr lang="en-US" dirty="0" err="1" smtClean="0"/>
                        <a:t>Morillo</a:t>
                      </a:r>
                      <a:r>
                        <a:rPr lang="en-US" dirty="0" smtClean="0"/>
                        <a:t>, J. M. </a:t>
                      </a:r>
                      <a:r>
                        <a:rPr lang="en-US" dirty="0" err="1" smtClean="0"/>
                        <a:t>Ordu˜na</a:t>
                      </a:r>
                      <a:r>
                        <a:rPr lang="en-US" dirty="0" smtClean="0"/>
                        <a:t>, M. </a:t>
                      </a:r>
                      <a:r>
                        <a:rPr lang="en-US" dirty="0" err="1" smtClean="0"/>
                        <a:t>Fern´andez</a:t>
                      </a:r>
                      <a:r>
                        <a:rPr lang="en-US" dirty="0" smtClean="0"/>
                        <a:t>, and J. </a:t>
                      </a:r>
                      <a:r>
                        <a:rPr lang="en-US" dirty="0" err="1" smtClean="0"/>
                        <a:t>Duato</a:t>
                      </a:r>
                      <a:r>
                        <a:rPr lang="en-US" dirty="0" smtClean="0"/>
                        <a:t>, Member, IEEE</a:t>
                      </a:r>
                      <a:endParaRPr lang="en-US" dirty="0"/>
                    </a:p>
                  </a:txBody>
                  <a:tcPr/>
                </a:tc>
                <a:tc>
                  <a:txBody>
                    <a:bodyPr/>
                    <a:lstStyle/>
                    <a:p>
                      <a:r>
                        <a:rPr lang="en-US" dirty="0" smtClean="0"/>
                        <a:t>2004</a:t>
                      </a:r>
                      <a:endParaRPr lang="en-US" dirty="0"/>
                    </a:p>
                  </a:txBody>
                  <a:tcPr/>
                </a:tc>
                <a:tc>
                  <a:txBody>
                    <a:bodyPr/>
                    <a:lstStyle/>
                    <a:p>
                      <a:r>
                        <a:rPr lang="en-US" dirty="0" smtClean="0"/>
                        <a:t>It partitions the virtual distributed environment in cost </a:t>
                      </a:r>
                      <a:r>
                        <a:rPr lang="en-US" dirty="0" err="1" smtClean="0"/>
                        <a:t>iffectively</a:t>
                      </a:r>
                      <a:r>
                        <a:rPr lang="en-US" dirty="0" smtClean="0"/>
                        <a:t> manner in order to </a:t>
                      </a:r>
                      <a:r>
                        <a:rPr lang="en-US" dirty="0" err="1" smtClean="0"/>
                        <a:t>achive</a:t>
                      </a:r>
                      <a:r>
                        <a:rPr lang="en-US" dirty="0" smtClean="0"/>
                        <a:t> </a:t>
                      </a:r>
                      <a:r>
                        <a:rPr lang="en-US" dirty="0" err="1" smtClean="0"/>
                        <a:t>otmization</a:t>
                      </a:r>
                      <a:r>
                        <a:rPr lang="en-US" dirty="0" smtClean="0"/>
                        <a:t> in client server assignment</a:t>
                      </a:r>
                      <a:endParaRPr lang="en-US" dirty="0"/>
                    </a:p>
                  </a:txBody>
                  <a:tcPr/>
                </a:tc>
                <a:tc>
                  <a:txBody>
                    <a:bodyPr/>
                    <a:lstStyle/>
                    <a:p>
                      <a:r>
                        <a:rPr lang="en-US" dirty="0" smtClean="0"/>
                        <a:t>Since results show an absence of correlation. The average system response remains practically invariant till </a:t>
                      </a:r>
                      <a:r>
                        <a:rPr lang="en-US" dirty="0" err="1" smtClean="0"/>
                        <a:t>thesystem</a:t>
                      </a:r>
                      <a:r>
                        <a:rPr lang="en-US" dirty="0" smtClean="0"/>
                        <a:t> reaches a saturation point</a:t>
                      </a:r>
                      <a:endParaRPr lang="en-US" dirty="0"/>
                    </a:p>
                  </a:txBody>
                  <a:tcPr/>
                </a:tc>
              </a:tr>
              <a:tr h="558800">
                <a:tc>
                  <a:txBody>
                    <a:bodyPr/>
                    <a:lstStyle/>
                    <a:p>
                      <a:r>
                        <a:rPr lang="en-US" dirty="0" smtClean="0"/>
                        <a:t>Optimal Client-Server Assignment for Internet</a:t>
                      </a:r>
                    </a:p>
                    <a:p>
                      <a:r>
                        <a:rPr lang="en-US" dirty="0" smtClean="0"/>
                        <a:t>Distributed Systems</a:t>
                      </a:r>
                      <a:endParaRPr lang="en-US" dirty="0"/>
                    </a:p>
                  </a:txBody>
                  <a:tcPr/>
                </a:tc>
                <a:tc>
                  <a:txBody>
                    <a:bodyPr/>
                    <a:lstStyle/>
                    <a:p>
                      <a:r>
                        <a:rPr lang="en-US" dirty="0" smtClean="0"/>
                        <a:t>Hiroshi Nishida, Member, IEEE, and </a:t>
                      </a:r>
                      <a:r>
                        <a:rPr lang="en-US" dirty="0" err="1" smtClean="0"/>
                        <a:t>Thinh</a:t>
                      </a:r>
                      <a:r>
                        <a:rPr lang="en-US" dirty="0" smtClean="0"/>
                        <a:t> Nguyen, Member, IEEE</a:t>
                      </a:r>
                      <a:endParaRPr lang="en-US" dirty="0"/>
                    </a:p>
                  </a:txBody>
                  <a:tcPr/>
                </a:tc>
                <a:tc>
                  <a:txBody>
                    <a:bodyPr/>
                    <a:lstStyle/>
                    <a:p>
                      <a:r>
                        <a:rPr lang="en-US" dirty="0" smtClean="0"/>
                        <a:t>2013</a:t>
                      </a:r>
                      <a:endParaRPr lang="en-US" dirty="0"/>
                    </a:p>
                  </a:txBody>
                  <a:tcPr/>
                </a:tc>
                <a:tc>
                  <a:txBody>
                    <a:bodyPr/>
                    <a:lstStyle/>
                    <a:p>
                      <a:r>
                        <a:rPr lang="en-US" dirty="0" smtClean="0"/>
                        <a:t>He proposed algorithm produces superior performance than other heuristics, including the popular Normalized Cuts algorithm.</a:t>
                      </a:r>
                      <a:endParaRPr lang="en-US" dirty="0"/>
                    </a:p>
                  </a:txBody>
                  <a:tcPr/>
                </a:tc>
                <a:tc>
                  <a:txBody>
                    <a:bodyPr/>
                    <a:lstStyle/>
                    <a:p>
                      <a:r>
                        <a:rPr lang="en-US" dirty="0" smtClean="0"/>
                        <a:t>There is large set of </a:t>
                      </a:r>
                      <a:r>
                        <a:rPr lang="en-US" dirty="0" err="1" smtClean="0"/>
                        <a:t>matehmatical</a:t>
                      </a:r>
                      <a:r>
                        <a:rPr lang="en-US" dirty="0" smtClean="0"/>
                        <a:t> computations to do the balancing and are complex to perform.</a:t>
                      </a:r>
                      <a:endParaRPr lang="en-US"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Proposed Method:-</a:t>
            </a:r>
            <a:endParaRPr lang="en-US" dirty="0"/>
          </a:p>
        </p:txBody>
      </p:sp>
      <p:sp>
        <p:nvSpPr>
          <p:cNvPr id="3" name="Content Placeholder 2"/>
          <p:cNvSpPr>
            <a:spLocks noGrp="1"/>
          </p:cNvSpPr>
          <p:nvPr>
            <p:ph idx="1"/>
          </p:nvPr>
        </p:nvSpPr>
        <p:spPr/>
        <p:txBody>
          <a:bodyPr>
            <a:normAutofit/>
          </a:bodyPr>
          <a:lstStyle/>
          <a:p>
            <a:r>
              <a:rPr lang="en-US" sz="2000" dirty="0" smtClean="0"/>
              <a:t>We propose a method which will reduce the communication overhead on the server in client server communication, by grouping the servers in the distribute system. The calculations are simplified by representing the communication details in the form of matrix. The system performs load balancing in timely based manner.</a:t>
            </a:r>
          </a:p>
          <a:p>
            <a:r>
              <a:rPr lang="en-US" sz="2000" dirty="0" smtClean="0"/>
              <a:t>The balancing is done in two forms. Firstly it will perform “intra group balancing” and then “inter server balancing”, in this way the performance is optimized in client server communication.</a:t>
            </a:r>
          </a:p>
          <a:p>
            <a:r>
              <a:rPr lang="en-US" sz="2000" dirty="0" smtClean="0"/>
              <a:t>We are using DOS detection method. If the number of requests on any server reaches to its threshold point then then it will stop responding to the clients.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Algorithm:-</a:t>
            </a:r>
            <a:endParaRPr lang="en-US" dirty="0"/>
          </a:p>
        </p:txBody>
      </p:sp>
      <p:sp>
        <p:nvSpPr>
          <p:cNvPr id="3" name="Content Placeholder 2"/>
          <p:cNvSpPr>
            <a:spLocks noGrp="1"/>
          </p:cNvSpPr>
          <p:nvPr>
            <p:ph idx="1"/>
          </p:nvPr>
        </p:nvSpPr>
        <p:spPr>
          <a:xfrm>
            <a:off x="457200" y="1219200"/>
            <a:ext cx="8229600" cy="4525963"/>
          </a:xfrm>
        </p:spPr>
        <p:txBody>
          <a:bodyPr>
            <a:noAutofit/>
          </a:bodyPr>
          <a:lstStyle/>
          <a:p>
            <a:pPr marL="514350" indent="-514350" algn="just">
              <a:buFont typeface="+mj-lt"/>
              <a:buAutoNum type="arabicPeriod"/>
              <a:defRPr/>
            </a:pPr>
            <a:r>
              <a:rPr lang="en-US" sz="2000" dirty="0" smtClean="0"/>
              <a:t>Maintain a matrix AN*N which stores the rate of data exchanged between clients. Rows and columns represent the clients in system.</a:t>
            </a:r>
          </a:p>
          <a:p>
            <a:pPr marL="514350" indent="-514350" algn="just">
              <a:buFont typeface="+mj-lt"/>
              <a:buAutoNum type="arabicPeriod"/>
              <a:defRPr/>
            </a:pPr>
            <a:r>
              <a:rPr lang="en-US" sz="2000" dirty="0" smtClean="0"/>
              <a:t>Maintain a matrix XN*M  denoting which client is using which servers for communication. 1 denotes client using the server and 0 denotes not using the server.</a:t>
            </a:r>
          </a:p>
          <a:p>
            <a:pPr marL="514350" indent="-514350" algn="just">
              <a:buFont typeface="+mj-lt"/>
              <a:buAutoNum type="arabicPeriod"/>
              <a:defRPr/>
            </a:pPr>
            <a:r>
              <a:rPr lang="en-US" sz="2000" dirty="0" smtClean="0"/>
              <a:t>Maintain matrix LN*M storing total load on server due to client.</a:t>
            </a:r>
          </a:p>
          <a:p>
            <a:pPr marL="514350" indent="-514350" algn="just">
              <a:buFont typeface="+mj-lt"/>
              <a:buAutoNum type="arabicPeriod"/>
              <a:defRPr/>
            </a:pPr>
            <a:r>
              <a:rPr lang="en-US" sz="2000" dirty="0" smtClean="0"/>
              <a:t>Calculate total load on all the servers i.e. </a:t>
            </a:r>
            <a:r>
              <a:rPr lang="en-US" sz="2000" dirty="0" err="1" smtClean="0"/>
              <a:t>Fc</a:t>
            </a:r>
            <a:r>
              <a:rPr lang="en-US" sz="2000" dirty="0" smtClean="0"/>
              <a:t>.</a:t>
            </a:r>
          </a:p>
          <a:p>
            <a:pPr marL="514350" indent="-514350" algn="just">
              <a:buFont typeface="+mj-lt"/>
              <a:buAutoNum type="arabicPeriod"/>
              <a:defRPr/>
            </a:pPr>
            <a:r>
              <a:rPr lang="en-US" sz="2000" dirty="0" smtClean="0"/>
              <a:t>Calculate approximate average load that should be given to each server i.e. (</a:t>
            </a:r>
            <a:r>
              <a:rPr lang="en-US" sz="2000" dirty="0" err="1" smtClean="0"/>
              <a:t>Fc</a:t>
            </a:r>
            <a:r>
              <a:rPr lang="en-US" sz="2000" dirty="0" smtClean="0"/>
              <a:t>/M).</a:t>
            </a:r>
          </a:p>
          <a:p>
            <a:pPr marL="514350" indent="-514350" algn="just">
              <a:buNone/>
              <a:defRPr/>
            </a:pPr>
            <a:r>
              <a:rPr lang="en-US" sz="2000" dirty="0" smtClean="0"/>
              <a:t>6. Calculate the load balance factor for each server i.e.</a:t>
            </a:r>
          </a:p>
          <a:p>
            <a:pPr marL="514350" indent="-514350" algn="just">
              <a:buNone/>
              <a:defRPr/>
            </a:pPr>
            <a:r>
              <a:rPr lang="en-US" sz="2000" dirty="0" smtClean="0"/>
              <a:t> </a:t>
            </a:r>
          </a:p>
          <a:p>
            <a:pPr marL="514350" indent="-514350" algn="just">
              <a:buNone/>
              <a:defRPr/>
            </a:pPr>
            <a:r>
              <a:rPr lang="en-US" sz="2000" dirty="0" smtClean="0"/>
              <a:t>7. Split the number of servers in two groups with m = [M/2] and M-m = [M/2] servers in each group.</a:t>
            </a:r>
          </a:p>
          <a:p>
            <a:pPr marL="514350" indent="-514350" algn="just">
              <a:buNone/>
              <a:defRPr/>
            </a:pPr>
            <a:r>
              <a:rPr lang="en-US" sz="2000" dirty="0" smtClean="0"/>
              <a:t>8. First perform </a:t>
            </a:r>
            <a:r>
              <a:rPr lang="en-US" sz="2000" dirty="0" err="1" smtClean="0"/>
              <a:t>intrasrver</a:t>
            </a:r>
            <a:r>
              <a:rPr lang="en-US" sz="2000" dirty="0" smtClean="0"/>
              <a:t> load balance by comparing load balance factor ‘</a:t>
            </a:r>
            <a:r>
              <a:rPr lang="en-US" sz="2000" dirty="0" err="1" smtClean="0"/>
              <a:t>Fc</a:t>
            </a:r>
            <a:r>
              <a:rPr lang="en-US" sz="2000" dirty="0" smtClean="0"/>
              <a:t>’ of each server then perform </a:t>
            </a:r>
            <a:r>
              <a:rPr lang="en-US" sz="2000" dirty="0" err="1" smtClean="0"/>
              <a:t>interserver</a:t>
            </a:r>
            <a:r>
              <a:rPr lang="en-US" sz="2000" dirty="0" smtClean="0"/>
              <a:t> load balance by comparing load balance factor of server from one group and servers from other group.</a:t>
            </a:r>
          </a:p>
          <a:p>
            <a:endParaRPr lang="en-US" sz="2000" dirty="0" smtClean="0"/>
          </a:p>
          <a:p>
            <a:pPr marL="514350" indent="-514350" algn="just">
              <a:buFont typeface="+mj-lt"/>
              <a:buAutoNum type="arabicPeriod"/>
              <a:defRPr/>
            </a:pPr>
            <a:endParaRPr lang="en-US" sz="2000" dirty="0" smtClean="0"/>
          </a:p>
          <a:p>
            <a:endParaRPr lang="en-US" sz="2000" dirty="0"/>
          </a:p>
        </p:txBody>
      </p:sp>
      <p:pic>
        <p:nvPicPr>
          <p:cNvPr id="4"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172200" y="4343400"/>
            <a:ext cx="1855141" cy="60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Example:-</a:t>
            </a:r>
            <a:endParaRPr lang="en-US" dirty="0"/>
          </a:p>
        </p:txBody>
      </p:sp>
      <p:sp>
        <p:nvSpPr>
          <p:cNvPr id="3" name="Content Placeholder 2"/>
          <p:cNvSpPr>
            <a:spLocks noGrp="1"/>
          </p:cNvSpPr>
          <p:nvPr>
            <p:ph idx="1"/>
          </p:nvPr>
        </p:nvSpPr>
        <p:spPr/>
        <p:txBody>
          <a:bodyPr>
            <a:noAutofit/>
          </a:bodyPr>
          <a:lstStyle/>
          <a:p>
            <a:r>
              <a:rPr lang="en-US" sz="2000" dirty="0" smtClean="0"/>
              <a:t>Example:</a:t>
            </a:r>
          </a:p>
          <a:p>
            <a:pPr>
              <a:buNone/>
              <a:defRPr/>
            </a:pPr>
            <a:r>
              <a:rPr lang="en-US" sz="2000" dirty="0" err="1" smtClean="0"/>
              <a:t>Ai,j</a:t>
            </a:r>
            <a:r>
              <a:rPr lang="en-US" sz="2000" dirty="0" smtClean="0"/>
              <a:t>=          c1    c2    c3   c4                       </a:t>
            </a:r>
            <a:r>
              <a:rPr lang="en-US" sz="2000" dirty="0" err="1" smtClean="0"/>
              <a:t>Xi,j</a:t>
            </a:r>
            <a:r>
              <a:rPr lang="en-US" sz="2000" dirty="0" smtClean="0"/>
              <a:t>=           s1     s2     s3    </a:t>
            </a:r>
          </a:p>
          <a:p>
            <a:pPr>
              <a:buNone/>
              <a:defRPr/>
            </a:pPr>
            <a:r>
              <a:rPr lang="en-US" sz="2000" dirty="0" smtClean="0"/>
              <a:t>           c1     0      4      2     0                                 c1     1      0       1      </a:t>
            </a:r>
          </a:p>
          <a:p>
            <a:pPr>
              <a:buNone/>
              <a:defRPr/>
            </a:pPr>
            <a:r>
              <a:rPr lang="en-US" sz="2000" dirty="0" smtClean="0"/>
              <a:t>           c2     4      0      5     1                                 c2     0      1       1     </a:t>
            </a:r>
          </a:p>
          <a:p>
            <a:pPr>
              <a:buNone/>
              <a:defRPr/>
            </a:pPr>
            <a:r>
              <a:rPr lang="en-US" sz="2000" dirty="0" smtClean="0"/>
              <a:t>           c3     2      5      0     0                                 c3     1      0       1     </a:t>
            </a:r>
          </a:p>
          <a:p>
            <a:pPr>
              <a:buNone/>
              <a:defRPr/>
            </a:pPr>
            <a:r>
              <a:rPr lang="en-US" sz="2000" dirty="0" smtClean="0"/>
              <a:t>           c4     0      1      0     0                                 c4     0      1       0</a:t>
            </a:r>
          </a:p>
          <a:p>
            <a:pPr>
              <a:buNone/>
              <a:defRPr/>
            </a:pPr>
            <a:endParaRPr lang="en-US" sz="2000" dirty="0" smtClean="0"/>
          </a:p>
          <a:p>
            <a:pPr>
              <a:buNone/>
              <a:defRPr/>
            </a:pPr>
            <a:r>
              <a:rPr lang="en-US" sz="2000" dirty="0" err="1" smtClean="0"/>
              <a:t>Li,j</a:t>
            </a:r>
            <a:r>
              <a:rPr lang="en-US" sz="2000" dirty="0" smtClean="0"/>
              <a:t>=          s1     s2      s3</a:t>
            </a:r>
          </a:p>
          <a:p>
            <a:pPr>
              <a:buNone/>
              <a:defRPr/>
            </a:pPr>
            <a:r>
              <a:rPr lang="en-US" sz="2000" dirty="0" smtClean="0"/>
              <a:t>         c1     6       0       6</a:t>
            </a:r>
          </a:p>
          <a:p>
            <a:pPr>
              <a:buNone/>
              <a:defRPr/>
            </a:pPr>
            <a:r>
              <a:rPr lang="en-US" sz="2000" dirty="0" smtClean="0"/>
              <a:t>         c2     0      10      10</a:t>
            </a:r>
          </a:p>
          <a:p>
            <a:pPr>
              <a:buNone/>
              <a:defRPr/>
            </a:pPr>
            <a:r>
              <a:rPr lang="en-US" sz="2000" dirty="0" smtClean="0"/>
              <a:t>         c3     7       0       7</a:t>
            </a:r>
          </a:p>
          <a:p>
            <a:pPr>
              <a:buNone/>
              <a:defRPr/>
            </a:pPr>
            <a:r>
              <a:rPr lang="en-US" sz="2000" dirty="0" smtClean="0"/>
              <a:t>         c4     0       1       0</a:t>
            </a:r>
            <a:endParaRPr lang="en-US" sz="2000" dirty="0"/>
          </a:p>
        </p:txBody>
      </p:sp>
      <p:sp>
        <p:nvSpPr>
          <p:cNvPr id="4" name="TextBox 3"/>
          <p:cNvSpPr txBox="1"/>
          <p:nvPr/>
        </p:nvSpPr>
        <p:spPr>
          <a:xfrm>
            <a:off x="3429000" y="4191000"/>
            <a:ext cx="5715000" cy="1200329"/>
          </a:xfrm>
          <a:prstGeom prst="rect">
            <a:avLst/>
          </a:prstGeom>
          <a:noFill/>
        </p:spPr>
        <p:txBody>
          <a:bodyPr wrap="square" rtlCol="0">
            <a:spAutoFit/>
          </a:bodyPr>
          <a:lstStyle/>
          <a:p>
            <a:pPr>
              <a:buNone/>
              <a:defRPr/>
            </a:pPr>
            <a:r>
              <a:rPr lang="en-US" dirty="0" smtClean="0"/>
              <a:t>Matrix A represent rate of data exchanged between clients</a:t>
            </a:r>
          </a:p>
          <a:p>
            <a:pPr>
              <a:buNone/>
              <a:defRPr/>
            </a:pPr>
            <a:r>
              <a:rPr lang="en-US" dirty="0" smtClean="0"/>
              <a:t>Matrix X represent server Assignments.</a:t>
            </a:r>
          </a:p>
          <a:p>
            <a:pPr>
              <a:buNone/>
              <a:defRPr/>
            </a:pPr>
            <a:r>
              <a:rPr lang="en-US" dirty="0" smtClean="0"/>
              <a:t>Matrix L represents load on each server due to client.</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1477</Words>
  <Application>Microsoft Office PowerPoint</Application>
  <PresentationFormat>On-screen Show (4:3)</PresentationFormat>
  <Paragraphs>146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Contents:-</vt:lpstr>
      <vt:lpstr>Problem Statement:-</vt:lpstr>
      <vt:lpstr>Literature Survey:-</vt:lpstr>
      <vt:lpstr>Slide 5</vt:lpstr>
      <vt:lpstr>Slide 6</vt:lpstr>
      <vt:lpstr>Proposed Method:-</vt:lpstr>
      <vt:lpstr>Algorithm:-</vt:lpstr>
      <vt:lpstr>Example:-</vt:lpstr>
      <vt:lpstr>Slide 10</vt:lpstr>
      <vt:lpstr>Slide 11</vt:lpstr>
      <vt:lpstr>Result:-</vt:lpstr>
      <vt:lpstr>Future Work:-</vt:lpstr>
      <vt:lpstr>Conclusion:-</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ROSHANI</dc:creator>
  <cp:lastModifiedBy>sony</cp:lastModifiedBy>
  <cp:revision>18</cp:revision>
  <dcterms:created xsi:type="dcterms:W3CDTF">2006-08-16T00:00:00Z</dcterms:created>
  <dcterms:modified xsi:type="dcterms:W3CDTF">2015-02-27T14:59:16Z</dcterms:modified>
</cp:coreProperties>
</file>