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layfair Display Medium"/>
      <p:regular r:id="rId23"/>
      <p:bold r:id="rId24"/>
      <p:italic r:id="rId25"/>
      <p:boldItalic r:id="rId26"/>
    </p:embeddedFont>
    <p:embeddedFont>
      <p:font typeface="Roboto"/>
      <p:regular r:id="rId27"/>
      <p:bold r:id="rId28"/>
      <p:italic r:id="rId29"/>
      <p:boldItalic r:id="rId30"/>
    </p:embeddedFont>
    <p:embeddedFont>
      <p:font typeface="Nunito"/>
      <p:regular r:id="rId31"/>
      <p:bold r:id="rId32"/>
      <p:italic r:id="rId33"/>
      <p:boldItalic r:id="rId34"/>
    </p:embeddedFont>
    <p:embeddedFont>
      <p:font typeface="Lato"/>
      <p:regular r:id="rId35"/>
      <p:bold r:id="rId36"/>
      <p:italic r:id="rId37"/>
      <p:boldItalic r:id="rId38"/>
    </p:embeddedFont>
    <p:embeddedFont>
      <p:font typeface="Nunito Medium"/>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Medium-bold.fntdata"/><Relationship Id="rId20" Type="http://schemas.openxmlformats.org/officeDocument/2006/relationships/slide" Target="slides/slide15.xml"/><Relationship Id="rId42" Type="http://schemas.openxmlformats.org/officeDocument/2006/relationships/font" Target="fonts/NunitoMedium-boldItalic.fntdata"/><Relationship Id="rId41" Type="http://schemas.openxmlformats.org/officeDocument/2006/relationships/font" Target="fonts/NunitoMedium-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Medium-bold.fntdata"/><Relationship Id="rId23" Type="http://schemas.openxmlformats.org/officeDocument/2006/relationships/font" Target="fonts/PlayfairDisplay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Medium-boldItalic.fntdata"/><Relationship Id="rId25" Type="http://schemas.openxmlformats.org/officeDocument/2006/relationships/font" Target="fonts/PlayfairDisplayMedium-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NunitoMedium-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7fe739a6b7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7fe739a6b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fe739a6b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fe739a6b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7fe739a6b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7fe739a6b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fe739a6b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fe739a6b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fe739a6b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fe739a6b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fe739a6b7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fe739a6b7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fe739a6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fe739a6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fe739a6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fe739a6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fe739a6b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fe739a6b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310200"/>
            <a:ext cx="6278400" cy="144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Playfair Display Medium"/>
                <a:ea typeface="Playfair Display Medium"/>
                <a:cs typeface="Playfair Display Medium"/>
                <a:sym typeface="Playfair Display Medium"/>
              </a:rPr>
              <a:t>Boosting Instagram Engagement</a:t>
            </a:r>
            <a:endParaRPr sz="3500">
              <a:latin typeface="Playfair Display Medium"/>
              <a:ea typeface="Playfair Display Medium"/>
              <a:cs typeface="Playfair Display Medium"/>
              <a:sym typeface="Playfair Display Medium"/>
            </a:endParaRPr>
          </a:p>
        </p:txBody>
      </p:sp>
      <p:sp>
        <p:nvSpPr>
          <p:cNvPr id="68" name="Google Shape;68;p13"/>
          <p:cNvSpPr txBox="1"/>
          <p:nvPr>
            <p:ph idx="1" type="subTitle"/>
          </p:nvPr>
        </p:nvSpPr>
        <p:spPr>
          <a:xfrm>
            <a:off x="390525" y="2752905"/>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By Rucha Patil</a:t>
            </a:r>
            <a:endParaRPr sz="1600"/>
          </a:p>
          <a:p>
            <a:pPr indent="0" lvl="0" marL="0" rtl="0" algn="l">
              <a:spcBef>
                <a:spcPts val="0"/>
              </a:spcBef>
              <a:spcAft>
                <a:spcPts val="0"/>
              </a:spcAft>
              <a:buNone/>
            </a:pPr>
            <a:r>
              <a:t/>
            </a:r>
            <a:endParaRPr sz="500"/>
          </a:p>
          <a:p>
            <a:pPr indent="0" lvl="0" marL="0" rtl="0" algn="l">
              <a:spcBef>
                <a:spcPts val="0"/>
              </a:spcBef>
              <a:spcAft>
                <a:spcPts val="0"/>
              </a:spcAft>
              <a:buNone/>
            </a:pPr>
            <a:r>
              <a:rPr lang="en" sz="1600"/>
              <a:t>(Batch - May 2024)</a:t>
            </a:r>
            <a:endParaRPr sz="1600"/>
          </a:p>
          <a:p>
            <a:pPr indent="0" lvl="0" marL="0" rtl="0" algn="l">
              <a:spcBef>
                <a:spcPts val="0"/>
              </a:spcBef>
              <a:spcAft>
                <a:spcPts val="0"/>
              </a:spcAft>
              <a:buNone/>
            </a:pPr>
            <a:r>
              <a:t/>
            </a:r>
            <a:endParaRPr/>
          </a:p>
        </p:txBody>
      </p:sp>
      <p:pic>
        <p:nvPicPr>
          <p:cNvPr id="69" name="Google Shape;69;p13"/>
          <p:cNvPicPr preferRelativeResize="0"/>
          <p:nvPr/>
        </p:nvPicPr>
        <p:blipFill>
          <a:blip r:embed="rId3">
            <a:alphaModFix/>
          </a:blip>
          <a:stretch>
            <a:fillRect/>
          </a:stretch>
        </p:blipFill>
        <p:spPr>
          <a:xfrm>
            <a:off x="5370151" y="1229877"/>
            <a:ext cx="2597275" cy="2597250"/>
          </a:xfrm>
          <a:prstGeom prst="rect">
            <a:avLst/>
          </a:prstGeom>
          <a:noFill/>
          <a:ln cap="flat" cmpd="sng" w="38100">
            <a:solidFill>
              <a:srgbClr val="1155CC"/>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idx="1" type="body"/>
          </p:nvPr>
        </p:nvSpPr>
        <p:spPr>
          <a:xfrm>
            <a:off x="141475" y="598450"/>
            <a:ext cx="4961700" cy="3868200"/>
          </a:xfrm>
          <a:prstGeom prst="rect">
            <a:avLst/>
          </a:prstGeom>
        </p:spPr>
        <p:txBody>
          <a:bodyPr anchorCtr="0" anchor="ctr" bIns="91425" lIns="91425" spcFirstLastPara="1" rIns="91425" wrap="square" tIns="91425">
            <a:noAutofit/>
          </a:bodyPr>
          <a:lstStyle/>
          <a:p>
            <a:pPr indent="-330200" lvl="0" marL="457200" marR="0" rtl="0" algn="l">
              <a:lnSpc>
                <a:spcPct val="115000"/>
              </a:lnSpc>
              <a:spcBef>
                <a:spcPts val="0"/>
              </a:spcBef>
              <a:spcAft>
                <a:spcPts val="0"/>
              </a:spcAft>
              <a:buClr>
                <a:srgbClr val="1155CC"/>
              </a:buClr>
              <a:buSzPts val="1600"/>
              <a:buFont typeface="Nunito"/>
              <a:buChar char="●"/>
            </a:pPr>
            <a:r>
              <a:rPr b="1" lang="en" sz="1600">
                <a:solidFill>
                  <a:srgbClr val="1155CC"/>
                </a:solidFill>
                <a:latin typeface="Nunito"/>
                <a:ea typeface="Nunito"/>
                <a:cs typeface="Nunito"/>
                <a:sym typeface="Nunito"/>
              </a:rPr>
              <a:t>Top hashtags by engagement:</a:t>
            </a:r>
            <a:endParaRPr b="1" sz="1600">
              <a:solidFill>
                <a:srgbClr val="1155CC"/>
              </a:solidFill>
              <a:latin typeface="Nunito"/>
              <a:ea typeface="Nunito"/>
              <a:cs typeface="Nunito"/>
              <a:sym typeface="Nunito"/>
            </a:endParaRPr>
          </a:p>
          <a:p>
            <a:pPr indent="0" lvl="0" marL="457200" marR="0" rtl="0" algn="l">
              <a:lnSpc>
                <a:spcPct val="115000"/>
              </a:lnSpc>
              <a:spcBef>
                <a:spcPts val="1000"/>
              </a:spcBef>
              <a:spcAft>
                <a:spcPts val="0"/>
              </a:spcAft>
              <a:buNone/>
            </a:pPr>
            <a:r>
              <a:t/>
            </a:r>
            <a:endParaRPr b="1" sz="100">
              <a:solidFill>
                <a:srgbClr val="1155CC"/>
              </a:solidFill>
              <a:latin typeface="Nunito"/>
              <a:ea typeface="Nunito"/>
              <a:cs typeface="Nunito"/>
              <a:sym typeface="Nunito"/>
            </a:endParaRPr>
          </a:p>
          <a:p>
            <a:pPr indent="-311150" lvl="0" marL="457200" marR="0" rtl="0" algn="l">
              <a:lnSpc>
                <a:spcPct val="115000"/>
              </a:lnSpc>
              <a:spcBef>
                <a:spcPts val="1000"/>
              </a:spcBef>
              <a:spcAft>
                <a:spcPts val="0"/>
              </a:spcAft>
              <a:buClr>
                <a:srgbClr val="1155CC"/>
              </a:buClr>
              <a:buSzPts val="1300"/>
              <a:buFont typeface="Nunito"/>
              <a:buAutoNum type="arabicPeriod"/>
            </a:pPr>
            <a:r>
              <a:rPr lang="en" sz="1400">
                <a:solidFill>
                  <a:srgbClr val="1155CC"/>
                </a:solidFill>
                <a:latin typeface="Nunito"/>
                <a:ea typeface="Nunito"/>
                <a:cs typeface="Nunito"/>
                <a:sym typeface="Nunito"/>
              </a:rPr>
              <a:t>Our analysis highlights the most engaging hashtags based on total photos and engagement: #smile, #beach, #party, #fun.</a:t>
            </a:r>
            <a:endParaRPr sz="1400">
              <a:solidFill>
                <a:srgbClr val="1155CC"/>
              </a:solidFill>
              <a:latin typeface="Nunito"/>
              <a:ea typeface="Nunito"/>
              <a:cs typeface="Nunito"/>
              <a:sym typeface="Nunito"/>
            </a:endParaRPr>
          </a:p>
          <a:p>
            <a:pPr indent="-311150" lvl="0" marL="457200" marR="0" rtl="0" algn="l">
              <a:lnSpc>
                <a:spcPct val="115000"/>
              </a:lnSpc>
              <a:spcBef>
                <a:spcPts val="1000"/>
              </a:spcBef>
              <a:spcAft>
                <a:spcPts val="0"/>
              </a:spcAft>
              <a:buClr>
                <a:srgbClr val="1155CC"/>
              </a:buClr>
              <a:buSzPts val="1300"/>
              <a:buFont typeface="Nunito"/>
              <a:buAutoNum type="arabicPeriod"/>
            </a:pPr>
            <a:r>
              <a:rPr lang="en" sz="1400">
                <a:solidFill>
                  <a:srgbClr val="1155CC"/>
                </a:solidFill>
                <a:latin typeface="Nunito"/>
                <a:ea typeface="Nunito"/>
                <a:cs typeface="Nunito"/>
                <a:sym typeface="Nunito"/>
              </a:rPr>
              <a:t>These hashtags consistently attract significant interaction, showing the topics that resonate most with our audience.</a:t>
            </a:r>
            <a:endParaRPr sz="1400">
              <a:solidFill>
                <a:srgbClr val="1155CC"/>
              </a:solidFill>
              <a:latin typeface="Nunito"/>
              <a:ea typeface="Nunito"/>
              <a:cs typeface="Nunito"/>
              <a:sym typeface="Nunito"/>
            </a:endParaRPr>
          </a:p>
          <a:p>
            <a:pPr indent="-311150" lvl="0" marL="457200" marR="0" rtl="0" algn="l">
              <a:lnSpc>
                <a:spcPct val="115000"/>
              </a:lnSpc>
              <a:spcBef>
                <a:spcPts val="1000"/>
              </a:spcBef>
              <a:spcAft>
                <a:spcPts val="0"/>
              </a:spcAft>
              <a:buClr>
                <a:srgbClr val="1155CC"/>
              </a:buClr>
              <a:buSzPts val="1300"/>
              <a:buFont typeface="Nunito"/>
              <a:buAutoNum type="arabicPeriod"/>
            </a:pPr>
            <a:r>
              <a:rPr lang="en" sz="1400">
                <a:solidFill>
                  <a:srgbClr val="1155CC"/>
                </a:solidFill>
                <a:latin typeface="Nunito"/>
                <a:ea typeface="Nunito"/>
                <a:cs typeface="Nunito"/>
                <a:sym typeface="Nunito"/>
              </a:rPr>
              <a:t>By focusing on popular hashtags, we can enhance the reach and impact of our posts, making our content more engaging and relevant to the audience.</a:t>
            </a:r>
            <a:endParaRPr sz="1400">
              <a:solidFill>
                <a:srgbClr val="1155CC"/>
              </a:solidFill>
              <a:latin typeface="Nunito"/>
              <a:ea typeface="Nunito"/>
              <a:cs typeface="Nunito"/>
              <a:sym typeface="Nunito"/>
            </a:endParaRPr>
          </a:p>
          <a:p>
            <a:pPr indent="0" lvl="0" marL="457200" marR="0" rtl="0" algn="l">
              <a:lnSpc>
                <a:spcPct val="115000"/>
              </a:lnSpc>
              <a:spcBef>
                <a:spcPts val="1000"/>
              </a:spcBef>
              <a:spcAft>
                <a:spcPts val="1000"/>
              </a:spcAft>
              <a:buNone/>
            </a:pPr>
            <a:r>
              <a:t/>
            </a:r>
            <a:endParaRPr b="1" sz="1400">
              <a:solidFill>
                <a:srgbClr val="1155CC"/>
              </a:solidFill>
              <a:latin typeface="Nunito"/>
              <a:ea typeface="Nunito"/>
              <a:cs typeface="Nunito"/>
              <a:sym typeface="Nunito"/>
            </a:endParaRPr>
          </a:p>
        </p:txBody>
      </p:sp>
      <p:pic>
        <p:nvPicPr>
          <p:cNvPr id="132" name="Google Shape;132;p22" title="Chart"/>
          <p:cNvPicPr preferRelativeResize="0"/>
          <p:nvPr/>
        </p:nvPicPr>
        <p:blipFill>
          <a:blip r:embed="rId3">
            <a:alphaModFix/>
          </a:blip>
          <a:stretch>
            <a:fillRect/>
          </a:stretch>
        </p:blipFill>
        <p:spPr>
          <a:xfrm>
            <a:off x="5141275" y="1509700"/>
            <a:ext cx="3760606" cy="2045726"/>
          </a:xfrm>
          <a:prstGeom prst="rect">
            <a:avLst/>
          </a:prstGeom>
          <a:noFill/>
          <a:ln cap="flat" cmpd="sng" w="9525">
            <a:solidFill>
              <a:srgbClr val="1155CC"/>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141475" y="737700"/>
            <a:ext cx="3735600" cy="3917400"/>
          </a:xfrm>
          <a:prstGeom prst="rect">
            <a:avLst/>
          </a:prstGeom>
        </p:spPr>
        <p:txBody>
          <a:bodyPr anchorCtr="0" anchor="ctr" bIns="91425" lIns="91425" spcFirstLastPara="1" rIns="91425" wrap="square" tIns="91425">
            <a:noAutofit/>
          </a:bodyPr>
          <a:lstStyle/>
          <a:p>
            <a:pPr indent="-330200" lvl="0" marL="457200" marR="0" rtl="0" algn="l">
              <a:lnSpc>
                <a:spcPct val="115000"/>
              </a:lnSpc>
              <a:spcBef>
                <a:spcPts val="0"/>
              </a:spcBef>
              <a:spcAft>
                <a:spcPts val="0"/>
              </a:spcAft>
              <a:buClr>
                <a:srgbClr val="1155CC"/>
              </a:buClr>
              <a:buSzPts val="1600"/>
              <a:buFont typeface="Nunito"/>
              <a:buChar char="●"/>
            </a:pPr>
            <a:r>
              <a:rPr b="1" lang="en" sz="1600">
                <a:solidFill>
                  <a:srgbClr val="1155CC"/>
                </a:solidFill>
                <a:latin typeface="Nunito"/>
                <a:ea typeface="Nunito"/>
                <a:cs typeface="Nunito"/>
                <a:sym typeface="Nunito"/>
              </a:rPr>
              <a:t>Ideal Candidates for Influencer Marketing:</a:t>
            </a:r>
            <a:endParaRPr b="1" sz="1600">
              <a:solidFill>
                <a:srgbClr val="1155CC"/>
              </a:solidFill>
              <a:latin typeface="Nunito"/>
              <a:ea typeface="Nunito"/>
              <a:cs typeface="Nunito"/>
              <a:sym typeface="Nunito"/>
            </a:endParaRPr>
          </a:p>
          <a:p>
            <a:pPr indent="0" lvl="0" marL="457200" marR="0" rtl="0" algn="l">
              <a:lnSpc>
                <a:spcPct val="115000"/>
              </a:lnSpc>
              <a:spcBef>
                <a:spcPts val="1000"/>
              </a:spcBef>
              <a:spcAft>
                <a:spcPts val="0"/>
              </a:spcAft>
              <a:buNone/>
            </a:pPr>
            <a:r>
              <a:t/>
            </a:r>
            <a:endParaRPr b="1" sz="100">
              <a:solidFill>
                <a:srgbClr val="1155CC"/>
              </a:solidFill>
              <a:latin typeface="Nunito"/>
              <a:ea typeface="Nunito"/>
              <a:cs typeface="Nunito"/>
              <a:sym typeface="Nunito"/>
            </a:endParaRPr>
          </a:p>
          <a:p>
            <a:pPr indent="-311150" lvl="0" marL="457200" marR="0" rtl="0" algn="l">
              <a:lnSpc>
                <a:spcPct val="115000"/>
              </a:lnSpc>
              <a:spcBef>
                <a:spcPts val="1000"/>
              </a:spcBef>
              <a:spcAft>
                <a:spcPts val="0"/>
              </a:spcAft>
              <a:buClr>
                <a:srgbClr val="1155CC"/>
              </a:buClr>
              <a:buSzPts val="1300"/>
              <a:buFont typeface="Nunito"/>
              <a:buAutoNum type="arabicPeriod"/>
            </a:pPr>
            <a:r>
              <a:rPr lang="en" sz="1400">
                <a:solidFill>
                  <a:srgbClr val="1155CC"/>
                </a:solidFill>
                <a:latin typeface="Nunito"/>
                <a:ea typeface="Nunito"/>
                <a:cs typeface="Nunito"/>
                <a:sym typeface="Nunito"/>
              </a:rPr>
              <a:t>We’ve pinpointed top users who are perfect for influencer marketing based on their engagement metrics: </a:t>
            </a:r>
            <a:r>
              <a:rPr b="1" lang="en" sz="1400">
                <a:solidFill>
                  <a:srgbClr val="1155CC"/>
                </a:solidFill>
                <a:latin typeface="Nunito"/>
                <a:ea typeface="Nunito"/>
                <a:cs typeface="Nunito"/>
                <a:sym typeface="Nunito"/>
              </a:rPr>
              <a:t>Karley_Bosco, Kenneth64, Erick5, Kelsi26, Aiyana_Hoeger</a:t>
            </a:r>
            <a:endParaRPr b="1" sz="1400">
              <a:solidFill>
                <a:srgbClr val="1155CC"/>
              </a:solidFill>
              <a:latin typeface="Nunito"/>
              <a:ea typeface="Nunito"/>
              <a:cs typeface="Nunito"/>
              <a:sym typeface="Nunito"/>
            </a:endParaRPr>
          </a:p>
          <a:p>
            <a:pPr indent="-311150" lvl="0" marL="457200" rtl="0" algn="l">
              <a:lnSpc>
                <a:spcPct val="115000"/>
              </a:lnSpc>
              <a:spcBef>
                <a:spcPts val="1000"/>
              </a:spcBef>
              <a:spcAft>
                <a:spcPts val="0"/>
              </a:spcAft>
              <a:buClr>
                <a:srgbClr val="1155CC"/>
              </a:buClr>
              <a:buSzPts val="1300"/>
              <a:buFont typeface="Nunito"/>
              <a:buAutoNum type="arabicPeriod"/>
            </a:pPr>
            <a:r>
              <a:rPr lang="en" sz="1400">
                <a:solidFill>
                  <a:srgbClr val="1155CC"/>
                </a:solidFill>
                <a:latin typeface="Nunito"/>
                <a:ea typeface="Nunito"/>
                <a:cs typeface="Nunito"/>
                <a:sym typeface="Nunito"/>
              </a:rPr>
              <a:t>These users have high engagement rates, making them excellent candidates for influencer campaigns. Partnering with them can boost our brand’s visibility and reach by leveraging their strong connection with their audience.</a:t>
            </a:r>
            <a:endParaRPr sz="1400">
              <a:solidFill>
                <a:srgbClr val="1155CC"/>
              </a:solidFill>
              <a:latin typeface="Nunito"/>
              <a:ea typeface="Nunito"/>
              <a:cs typeface="Nunito"/>
              <a:sym typeface="Nunito"/>
            </a:endParaRPr>
          </a:p>
          <a:p>
            <a:pPr indent="0" lvl="0" marL="457200" marR="0" rtl="0" algn="l">
              <a:lnSpc>
                <a:spcPct val="115000"/>
              </a:lnSpc>
              <a:spcBef>
                <a:spcPts val="1200"/>
              </a:spcBef>
              <a:spcAft>
                <a:spcPts val="1000"/>
              </a:spcAft>
              <a:buNone/>
            </a:pPr>
            <a:r>
              <a:t/>
            </a:r>
            <a:endParaRPr b="1" sz="1400">
              <a:solidFill>
                <a:srgbClr val="1155CC"/>
              </a:solidFill>
              <a:latin typeface="Nunito"/>
              <a:ea typeface="Nunito"/>
              <a:cs typeface="Nunito"/>
              <a:sym typeface="Nunito"/>
            </a:endParaRPr>
          </a:p>
        </p:txBody>
      </p:sp>
      <p:pic>
        <p:nvPicPr>
          <p:cNvPr id="138" name="Google Shape;138;p23" title="Chart"/>
          <p:cNvPicPr preferRelativeResize="0"/>
          <p:nvPr/>
        </p:nvPicPr>
        <p:blipFill>
          <a:blip r:embed="rId3">
            <a:alphaModFix/>
          </a:blip>
          <a:stretch>
            <a:fillRect/>
          </a:stretch>
        </p:blipFill>
        <p:spPr>
          <a:xfrm>
            <a:off x="4027275" y="1587850"/>
            <a:ext cx="4988450" cy="1967801"/>
          </a:xfrm>
          <a:prstGeom prst="rect">
            <a:avLst/>
          </a:prstGeom>
          <a:noFill/>
          <a:ln cap="flat" cmpd="sng" w="9525">
            <a:solidFill>
              <a:srgbClr val="1155CC"/>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title="Chart"/>
          <p:cNvPicPr preferRelativeResize="0"/>
          <p:nvPr/>
        </p:nvPicPr>
        <p:blipFill>
          <a:blip r:embed="rId3">
            <a:alphaModFix/>
          </a:blip>
          <a:stretch>
            <a:fillRect/>
          </a:stretch>
        </p:blipFill>
        <p:spPr>
          <a:xfrm>
            <a:off x="1184450" y="739235"/>
            <a:ext cx="2609850" cy="1469941"/>
          </a:xfrm>
          <a:prstGeom prst="rect">
            <a:avLst/>
          </a:prstGeom>
          <a:noFill/>
          <a:ln cap="flat" cmpd="sng" w="9525">
            <a:solidFill>
              <a:srgbClr val="1155CC"/>
            </a:solidFill>
            <a:prstDash val="solid"/>
            <a:round/>
            <a:headEnd len="sm" w="sm" type="none"/>
            <a:tailEnd len="sm" w="sm" type="none"/>
          </a:ln>
        </p:spPr>
      </p:pic>
      <p:pic>
        <p:nvPicPr>
          <p:cNvPr id="144" name="Google Shape;144;p24" title="Chart"/>
          <p:cNvPicPr preferRelativeResize="0"/>
          <p:nvPr/>
        </p:nvPicPr>
        <p:blipFill>
          <a:blip r:embed="rId4">
            <a:alphaModFix/>
          </a:blip>
          <a:stretch>
            <a:fillRect/>
          </a:stretch>
        </p:blipFill>
        <p:spPr>
          <a:xfrm>
            <a:off x="5278850" y="739225"/>
            <a:ext cx="2592635" cy="1479776"/>
          </a:xfrm>
          <a:prstGeom prst="rect">
            <a:avLst/>
          </a:prstGeom>
          <a:noFill/>
          <a:ln cap="flat" cmpd="sng" w="9525">
            <a:solidFill>
              <a:srgbClr val="3C78D8"/>
            </a:solidFill>
            <a:prstDash val="solid"/>
            <a:round/>
            <a:headEnd len="sm" w="sm" type="none"/>
            <a:tailEnd len="sm" w="sm" type="none"/>
          </a:ln>
        </p:spPr>
      </p:pic>
      <p:sp>
        <p:nvSpPr>
          <p:cNvPr id="145" name="Google Shape;145;p24"/>
          <p:cNvSpPr txBox="1"/>
          <p:nvPr/>
        </p:nvSpPr>
        <p:spPr>
          <a:xfrm>
            <a:off x="378775" y="195375"/>
            <a:ext cx="3791100" cy="4149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1155CC"/>
              </a:buClr>
              <a:buSzPts val="1600"/>
              <a:buFont typeface="Nunito"/>
              <a:buChar char="●"/>
            </a:pPr>
            <a:r>
              <a:rPr b="1" lang="en" sz="1600">
                <a:solidFill>
                  <a:srgbClr val="1155CC"/>
                </a:solidFill>
                <a:latin typeface="Nunito"/>
                <a:ea typeface="Nunito"/>
                <a:cs typeface="Nunito"/>
                <a:sym typeface="Nunito"/>
              </a:rPr>
              <a:t>Segmentation of user base:</a:t>
            </a:r>
            <a:endParaRPr b="1" sz="1600">
              <a:solidFill>
                <a:srgbClr val="1155CC"/>
              </a:solidFill>
              <a:latin typeface="Nunito"/>
              <a:ea typeface="Nunito"/>
              <a:cs typeface="Nunito"/>
              <a:sym typeface="Nunito"/>
            </a:endParaRPr>
          </a:p>
        </p:txBody>
      </p:sp>
      <p:sp>
        <p:nvSpPr>
          <p:cNvPr id="146" name="Google Shape;146;p24"/>
          <p:cNvSpPr txBox="1"/>
          <p:nvPr/>
        </p:nvSpPr>
        <p:spPr>
          <a:xfrm>
            <a:off x="321325" y="2386225"/>
            <a:ext cx="3906000" cy="16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600">
              <a:solidFill>
                <a:schemeClr val="lt2"/>
              </a:solidFill>
              <a:latin typeface="Nunito Medium"/>
              <a:ea typeface="Nunito Medium"/>
              <a:cs typeface="Nunito Medium"/>
              <a:sym typeface="Nunito Medium"/>
            </a:endParaRPr>
          </a:p>
          <a:p>
            <a:pPr indent="-298450" lvl="0" marL="457200" marR="0" rtl="0" algn="l">
              <a:lnSpc>
                <a:spcPct val="115000"/>
              </a:lnSpc>
              <a:spcBef>
                <a:spcPts val="0"/>
              </a:spcBef>
              <a:spcAft>
                <a:spcPts val="0"/>
              </a:spcAft>
              <a:buClr>
                <a:srgbClr val="1155CC"/>
              </a:buClr>
              <a:buSzPts val="1100"/>
              <a:buFont typeface="Nunito Medium"/>
              <a:buAutoNum type="arabicPeriod"/>
            </a:pPr>
            <a:r>
              <a:rPr lang="en" sz="1200">
                <a:solidFill>
                  <a:srgbClr val="1155CC"/>
                </a:solidFill>
                <a:latin typeface="Nunito Medium"/>
                <a:ea typeface="Nunito Medium"/>
                <a:cs typeface="Nunito Medium"/>
                <a:sym typeface="Nunito Medium"/>
              </a:rPr>
              <a:t>We’ve found that 85% of our users are old users, while 15% are new users.</a:t>
            </a:r>
            <a:endParaRPr sz="1200">
              <a:solidFill>
                <a:srgbClr val="1155CC"/>
              </a:solidFill>
              <a:latin typeface="Nunito Medium"/>
              <a:ea typeface="Nunito Medium"/>
              <a:cs typeface="Nunito Medium"/>
              <a:sym typeface="Nunito Medium"/>
            </a:endParaRPr>
          </a:p>
          <a:p>
            <a:pPr indent="-298450" lvl="0" marL="457200" marR="0" rtl="0" algn="l">
              <a:lnSpc>
                <a:spcPct val="115000"/>
              </a:lnSpc>
              <a:spcBef>
                <a:spcPts val="1000"/>
              </a:spcBef>
              <a:spcAft>
                <a:spcPts val="0"/>
              </a:spcAft>
              <a:buClr>
                <a:srgbClr val="1155CC"/>
              </a:buClr>
              <a:buSzPts val="1100"/>
              <a:buFont typeface="Nunito Medium"/>
              <a:buAutoNum type="arabicPeriod"/>
            </a:pPr>
            <a:r>
              <a:rPr lang="en" sz="1200">
                <a:solidFill>
                  <a:srgbClr val="1155CC"/>
                </a:solidFill>
                <a:latin typeface="Nunito Medium"/>
                <a:ea typeface="Nunito Medium"/>
                <a:cs typeface="Nunito Medium"/>
                <a:sym typeface="Nunito Medium"/>
              </a:rPr>
              <a:t>For old users, we should provide personalized recommendations, loyalty rewards, and exclusive updates to keep them engaged and loyal.</a:t>
            </a:r>
            <a:endParaRPr sz="1200">
              <a:solidFill>
                <a:srgbClr val="1155CC"/>
              </a:solidFill>
              <a:latin typeface="Nunito Medium"/>
              <a:ea typeface="Nunito Medium"/>
              <a:cs typeface="Nunito Medium"/>
              <a:sym typeface="Nunito Medium"/>
            </a:endParaRPr>
          </a:p>
          <a:p>
            <a:pPr indent="-298450" lvl="0" marL="457200" marR="0" rtl="0" algn="l">
              <a:lnSpc>
                <a:spcPct val="115000"/>
              </a:lnSpc>
              <a:spcBef>
                <a:spcPts val="1000"/>
              </a:spcBef>
              <a:spcAft>
                <a:spcPts val="0"/>
              </a:spcAft>
              <a:buClr>
                <a:srgbClr val="1155CC"/>
              </a:buClr>
              <a:buSzPts val="1100"/>
              <a:buFont typeface="Nunito Medium"/>
              <a:buAutoNum type="arabicPeriod"/>
            </a:pPr>
            <a:r>
              <a:rPr lang="en" sz="1200">
                <a:solidFill>
                  <a:srgbClr val="1155CC"/>
                </a:solidFill>
                <a:latin typeface="Nunito Medium"/>
                <a:ea typeface="Nunito Medium"/>
                <a:cs typeface="Nunito Medium"/>
                <a:sym typeface="Nunito Medium"/>
              </a:rPr>
              <a:t>For new users, offering welcome deals will help them get used to the platform and encourage them to become regular users.</a:t>
            </a:r>
            <a:endParaRPr sz="600">
              <a:solidFill>
                <a:schemeClr val="lt2"/>
              </a:solidFill>
              <a:latin typeface="Nunito Medium"/>
              <a:ea typeface="Nunito Medium"/>
              <a:cs typeface="Nunito Medium"/>
              <a:sym typeface="Nunito Medium"/>
            </a:endParaRPr>
          </a:p>
          <a:p>
            <a:pPr indent="0" lvl="0" marL="0" rtl="0" algn="l">
              <a:spcBef>
                <a:spcPts val="1000"/>
              </a:spcBef>
              <a:spcAft>
                <a:spcPts val="0"/>
              </a:spcAft>
              <a:buNone/>
            </a:pPr>
            <a:r>
              <a:t/>
            </a:r>
            <a:endParaRPr sz="600">
              <a:solidFill>
                <a:schemeClr val="lt2"/>
              </a:solidFill>
              <a:latin typeface="Nunito Medium"/>
              <a:ea typeface="Nunito Medium"/>
              <a:cs typeface="Nunito Medium"/>
              <a:sym typeface="Nunito Medium"/>
            </a:endParaRPr>
          </a:p>
        </p:txBody>
      </p:sp>
      <p:sp>
        <p:nvSpPr>
          <p:cNvPr id="147" name="Google Shape;147;p24"/>
          <p:cNvSpPr txBox="1"/>
          <p:nvPr/>
        </p:nvSpPr>
        <p:spPr>
          <a:xfrm>
            <a:off x="4813025" y="2519100"/>
            <a:ext cx="3791100" cy="19353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Clr>
                <a:srgbClr val="1155CC"/>
              </a:buClr>
              <a:buSzPts val="1100"/>
              <a:buFont typeface="Nunito"/>
              <a:buAutoNum type="arabicPeriod"/>
            </a:pPr>
            <a:r>
              <a:rPr lang="en" sz="1200">
                <a:solidFill>
                  <a:srgbClr val="1155CC"/>
                </a:solidFill>
                <a:latin typeface="Nunito"/>
                <a:ea typeface="Nunito"/>
                <a:cs typeface="Nunito"/>
                <a:sym typeface="Nunito"/>
              </a:rPr>
              <a:t>We’ve found 40% of users highly active, 45% of users </a:t>
            </a:r>
            <a:r>
              <a:rPr lang="en" sz="1200">
                <a:solidFill>
                  <a:srgbClr val="1155CC"/>
                </a:solidFill>
                <a:latin typeface="Nunito"/>
                <a:ea typeface="Nunito"/>
                <a:cs typeface="Nunito"/>
                <a:sym typeface="Nunito"/>
              </a:rPr>
              <a:t>moderately</a:t>
            </a:r>
            <a:r>
              <a:rPr lang="en" sz="1200">
                <a:solidFill>
                  <a:srgbClr val="1155CC"/>
                </a:solidFill>
                <a:latin typeface="Nunito"/>
                <a:ea typeface="Nunito"/>
                <a:cs typeface="Nunito"/>
                <a:sym typeface="Nunito"/>
              </a:rPr>
              <a:t> active, and 13.5% users to be less active to our platform</a:t>
            </a:r>
            <a:endParaRPr sz="1200">
              <a:solidFill>
                <a:srgbClr val="1155CC"/>
              </a:solidFill>
              <a:latin typeface="Nunito"/>
              <a:ea typeface="Nunito"/>
              <a:cs typeface="Nunito"/>
              <a:sym typeface="Nunito"/>
            </a:endParaRPr>
          </a:p>
          <a:p>
            <a:pPr indent="-298450" lvl="0" marL="457200" marR="0" rtl="0" algn="l">
              <a:lnSpc>
                <a:spcPct val="115000"/>
              </a:lnSpc>
              <a:spcBef>
                <a:spcPts val="1000"/>
              </a:spcBef>
              <a:spcAft>
                <a:spcPts val="0"/>
              </a:spcAft>
              <a:buClr>
                <a:srgbClr val="1155CC"/>
              </a:buClr>
              <a:buSzPts val="1100"/>
              <a:buFont typeface="Nunito"/>
              <a:buAutoNum type="arabicPeriod"/>
            </a:pPr>
            <a:r>
              <a:rPr lang="en" sz="1200">
                <a:solidFill>
                  <a:srgbClr val="1155CC"/>
                </a:solidFill>
                <a:latin typeface="Nunito"/>
                <a:ea typeface="Nunito"/>
                <a:cs typeface="Nunito"/>
                <a:sym typeface="Nunito"/>
              </a:rPr>
              <a:t>This segmentation helps in tailoring targeted marketing campaigns and personalized recommendations by identifying users who are more likely to engage with content, thus enabling more focused and effective marketing strategies.</a:t>
            </a:r>
            <a:endParaRPr sz="1200">
              <a:solidFill>
                <a:srgbClr val="1155CC"/>
              </a:solidFill>
              <a:latin typeface="Nunito"/>
              <a:ea typeface="Nunito"/>
              <a:cs typeface="Nunito"/>
              <a:sym typeface="Nunito"/>
            </a:endParaRPr>
          </a:p>
          <a:p>
            <a:pPr indent="0" lvl="0" marL="0" marR="0" rtl="0" algn="l">
              <a:lnSpc>
                <a:spcPct val="115000"/>
              </a:lnSpc>
              <a:spcBef>
                <a:spcPts val="1000"/>
              </a:spcBef>
              <a:spcAft>
                <a:spcPts val="1000"/>
              </a:spcAft>
              <a:buNone/>
            </a:pPr>
            <a:r>
              <a:t/>
            </a:r>
            <a:endParaRPr sz="1200">
              <a:solidFill>
                <a:srgbClr val="1155CC"/>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1155CC"/>
              </a:buClr>
              <a:buSzPts val="1600"/>
              <a:buChar char="●"/>
            </a:pPr>
            <a:r>
              <a:rPr b="1" lang="en" sz="1600">
                <a:solidFill>
                  <a:srgbClr val="1155CC"/>
                </a:solidFill>
                <a:latin typeface="Nunito"/>
                <a:ea typeface="Nunito"/>
                <a:cs typeface="Nunito"/>
                <a:sym typeface="Nunito"/>
              </a:rPr>
              <a:t>Inactive Users: </a:t>
            </a:r>
            <a:r>
              <a:rPr lang="en" sz="1600">
                <a:solidFill>
                  <a:srgbClr val="1155CC"/>
                </a:solidFill>
                <a:latin typeface="Nunito Medium"/>
                <a:ea typeface="Nunito Medium"/>
                <a:cs typeface="Nunito Medium"/>
                <a:sym typeface="Nunito Medium"/>
              </a:rPr>
              <a:t>Develop tailored campaigns to engage the 23 users who haven’t liked any posts. This could include personalized notifications, special offers, or exclusive content to re-engage them.</a:t>
            </a:r>
            <a:endParaRPr sz="1600">
              <a:solidFill>
                <a:srgbClr val="1155CC"/>
              </a:solidFill>
              <a:latin typeface="Nunito Medium"/>
              <a:ea typeface="Nunito Medium"/>
              <a:cs typeface="Nunito Medium"/>
              <a:sym typeface="Nunito Medium"/>
            </a:endParaRPr>
          </a:p>
          <a:p>
            <a:pPr indent="-330200" lvl="0" marL="457200" rtl="0" algn="l">
              <a:spcBef>
                <a:spcPts val="1000"/>
              </a:spcBef>
              <a:spcAft>
                <a:spcPts val="0"/>
              </a:spcAft>
              <a:buClr>
                <a:srgbClr val="1155CC"/>
              </a:buClr>
              <a:buSzPts val="1600"/>
              <a:buChar char="●"/>
            </a:pPr>
            <a:r>
              <a:rPr b="1" lang="en" sz="1600">
                <a:solidFill>
                  <a:srgbClr val="1155CC"/>
                </a:solidFill>
                <a:latin typeface="Nunito"/>
                <a:ea typeface="Nunito"/>
                <a:cs typeface="Nunito"/>
                <a:sym typeface="Nunito"/>
              </a:rPr>
              <a:t>Influencer Partnerships:</a:t>
            </a:r>
            <a:r>
              <a:rPr lang="en" sz="1600">
                <a:solidFill>
                  <a:srgbClr val="1155CC"/>
                </a:solidFill>
                <a:latin typeface="Nunito Medium"/>
                <a:ea typeface="Nunito Medium"/>
                <a:cs typeface="Nunito Medium"/>
                <a:sym typeface="Nunito Medium"/>
              </a:rPr>
              <a:t> Collaborate with top users like Karley_Bosco, Kenneth64, and others who have high engagement rates. Their influence can amplify brand visibility and credibility through targeted influencer campaigns.</a:t>
            </a:r>
            <a:endParaRPr sz="1600">
              <a:solidFill>
                <a:srgbClr val="1155CC"/>
              </a:solidFill>
              <a:latin typeface="Nunito Medium"/>
              <a:ea typeface="Nunito Medium"/>
              <a:cs typeface="Nunito Medium"/>
              <a:sym typeface="Nunito Medium"/>
            </a:endParaRPr>
          </a:p>
          <a:p>
            <a:pPr indent="-330200" lvl="0" marL="457200" rtl="0" algn="l">
              <a:spcBef>
                <a:spcPts val="1200"/>
              </a:spcBef>
              <a:spcAft>
                <a:spcPts val="0"/>
              </a:spcAft>
              <a:buClr>
                <a:srgbClr val="1155CC"/>
              </a:buClr>
              <a:buSzPts val="1600"/>
              <a:buChar char="●"/>
            </a:pPr>
            <a:r>
              <a:rPr b="1" lang="en" sz="1600">
                <a:solidFill>
                  <a:srgbClr val="1155CC"/>
                </a:solidFill>
                <a:latin typeface="Nunito"/>
                <a:ea typeface="Nunito"/>
                <a:cs typeface="Nunito"/>
                <a:sym typeface="Nunito"/>
              </a:rPr>
              <a:t>Loyal Users:</a:t>
            </a:r>
            <a:r>
              <a:rPr lang="en" sz="1600">
                <a:solidFill>
                  <a:srgbClr val="1155CC"/>
                </a:solidFill>
                <a:latin typeface="Nunito Medium"/>
                <a:ea typeface="Nunito Medium"/>
                <a:cs typeface="Nunito Medium"/>
                <a:sym typeface="Nunito Medium"/>
              </a:rPr>
              <a:t> Focus on high-engagement users such as Keenan.Schamberger60 and Rick29 for exclusive promotions and influencer partnerships. Their strong influence makes them ideal candidates for boosting brand awareness.</a:t>
            </a:r>
            <a:endParaRPr sz="1600">
              <a:solidFill>
                <a:srgbClr val="1155CC"/>
              </a:solidFill>
              <a:latin typeface="Nunito Medium"/>
              <a:ea typeface="Nunito Medium"/>
              <a:cs typeface="Nunito Medium"/>
              <a:sym typeface="Nunito Medium"/>
            </a:endParaRPr>
          </a:p>
          <a:p>
            <a:pPr indent="0" lvl="0" marL="0" rtl="0" algn="l">
              <a:spcBef>
                <a:spcPts val="1000"/>
              </a:spcBef>
              <a:spcAft>
                <a:spcPts val="0"/>
              </a:spcAft>
              <a:buNone/>
            </a:pPr>
            <a:r>
              <a:t/>
            </a:r>
            <a:endParaRPr sz="1600">
              <a:solidFill>
                <a:srgbClr val="000000"/>
              </a:solidFill>
              <a:latin typeface="Nunito"/>
              <a:ea typeface="Nunito"/>
              <a:cs typeface="Nunito"/>
              <a:sym typeface="Nunito"/>
            </a:endParaRPr>
          </a:p>
          <a:p>
            <a:pPr indent="0" lvl="0" marL="0" rtl="0" algn="l">
              <a:spcBef>
                <a:spcPts val="1600"/>
              </a:spcBef>
              <a:spcAft>
                <a:spcPts val="1600"/>
              </a:spcAft>
              <a:buNone/>
            </a:pPr>
            <a:r>
              <a:t/>
            </a:r>
            <a:endParaRPr sz="1600">
              <a:latin typeface="Nunito"/>
              <a:ea typeface="Nunito"/>
              <a:cs typeface="Nunito"/>
              <a:sym typeface="Nunito"/>
            </a:endParaRPr>
          </a:p>
        </p:txBody>
      </p:sp>
      <p:sp>
        <p:nvSpPr>
          <p:cNvPr id="153" name="Google Shape;153;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Playfair Display Medium"/>
                <a:ea typeface="Playfair Display Medium"/>
                <a:cs typeface="Playfair Display Medium"/>
                <a:sym typeface="Playfair Display Medium"/>
              </a:rPr>
              <a:t>Strategic Recommendations</a:t>
            </a:r>
            <a:endParaRPr sz="3500">
              <a:latin typeface="Playfair Display Medium"/>
              <a:ea typeface="Playfair Display Medium"/>
              <a:cs typeface="Playfair Display Medium"/>
              <a:sym typeface="Playfair Display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idx="4294967295" type="title"/>
          </p:nvPr>
        </p:nvSpPr>
        <p:spPr>
          <a:xfrm>
            <a:off x="442125" y="266975"/>
            <a:ext cx="8653800" cy="4090800"/>
          </a:xfrm>
          <a:prstGeom prst="rect">
            <a:avLst/>
          </a:prstGeom>
        </p:spPr>
        <p:txBody>
          <a:bodyPr anchorCtr="0" anchor="b" bIns="91425" lIns="91425" spcFirstLastPara="1" rIns="91425" wrap="square" tIns="91425">
            <a:noAutofit/>
          </a:bodyPr>
          <a:lstStyle/>
          <a:p>
            <a:pPr indent="-330200" lvl="0" marL="457200" rtl="0" algn="l">
              <a:lnSpc>
                <a:spcPct val="115000"/>
              </a:lnSpc>
              <a:spcBef>
                <a:spcPts val="0"/>
              </a:spcBef>
              <a:spcAft>
                <a:spcPts val="0"/>
              </a:spcAft>
              <a:buClr>
                <a:srgbClr val="1155CC"/>
              </a:buClr>
              <a:buSzPts val="1600"/>
              <a:buChar char="●"/>
            </a:pPr>
            <a:r>
              <a:rPr b="1" lang="en" sz="1600">
                <a:solidFill>
                  <a:srgbClr val="1155CC"/>
                </a:solidFill>
                <a:latin typeface="Nunito"/>
                <a:ea typeface="Nunito"/>
                <a:cs typeface="Nunito"/>
                <a:sym typeface="Nunito"/>
              </a:rPr>
              <a:t>Popular Hashtags:</a:t>
            </a:r>
            <a:r>
              <a:rPr lang="en" sz="1600">
                <a:solidFill>
                  <a:srgbClr val="1155CC"/>
                </a:solidFill>
                <a:latin typeface="Nunito Medium"/>
                <a:ea typeface="Nunito Medium"/>
                <a:cs typeface="Nunito Medium"/>
                <a:sym typeface="Nunito Medium"/>
              </a:rPr>
              <a:t> Incorporate top-performing hashtags like #smile, #beach, and #party into your posts to maximize reach and engagement. These hashtags resonate well with the audience and can enhance the visibility of your content.</a:t>
            </a:r>
            <a:endParaRPr sz="1600">
              <a:solidFill>
                <a:srgbClr val="1155CC"/>
              </a:solidFill>
              <a:latin typeface="Nunito Medium"/>
              <a:ea typeface="Nunito Medium"/>
              <a:cs typeface="Nunito Medium"/>
              <a:sym typeface="Nunito Medium"/>
            </a:endParaRPr>
          </a:p>
          <a:p>
            <a:pPr indent="-330200" lvl="0" marL="457200" rtl="0" algn="l">
              <a:spcBef>
                <a:spcPts val="1000"/>
              </a:spcBef>
              <a:spcAft>
                <a:spcPts val="0"/>
              </a:spcAft>
              <a:buClr>
                <a:srgbClr val="1155CC"/>
              </a:buClr>
              <a:buSzPts val="1600"/>
              <a:buChar char="●"/>
            </a:pPr>
            <a:r>
              <a:rPr b="1" lang="en" sz="1600">
                <a:solidFill>
                  <a:srgbClr val="1155CC"/>
                </a:solidFill>
                <a:latin typeface="Nunito"/>
                <a:ea typeface="Nunito"/>
                <a:cs typeface="Nunito"/>
                <a:sym typeface="Nunito"/>
              </a:rPr>
              <a:t>Tagging Practices:</a:t>
            </a:r>
            <a:r>
              <a:rPr lang="en" sz="1600">
                <a:solidFill>
                  <a:srgbClr val="1155CC"/>
                </a:solidFill>
                <a:latin typeface="Nunito Medium"/>
                <a:ea typeface="Nunito Medium"/>
                <a:cs typeface="Nunito Medium"/>
                <a:sym typeface="Nunito Medium"/>
              </a:rPr>
              <a:t> With an average of 1.95 tags per post, consider experimenting with different tagging strategies to see if increasing the number of tags improves engagement.</a:t>
            </a:r>
            <a:endParaRPr sz="1600">
              <a:solidFill>
                <a:srgbClr val="1155CC"/>
              </a:solidFill>
              <a:latin typeface="Nunito Medium"/>
              <a:ea typeface="Nunito Medium"/>
              <a:cs typeface="Nunito Medium"/>
              <a:sym typeface="Nunito Medium"/>
            </a:endParaRPr>
          </a:p>
          <a:p>
            <a:pPr indent="-330200" lvl="0" marL="457200" rtl="0" algn="l">
              <a:lnSpc>
                <a:spcPct val="115000"/>
              </a:lnSpc>
              <a:spcBef>
                <a:spcPts val="1000"/>
              </a:spcBef>
              <a:spcAft>
                <a:spcPts val="0"/>
              </a:spcAft>
              <a:buClr>
                <a:srgbClr val="1155CC"/>
              </a:buClr>
              <a:buSzPts val="1600"/>
              <a:buChar char="●"/>
            </a:pPr>
            <a:r>
              <a:rPr b="1" lang="en" sz="1600">
                <a:solidFill>
                  <a:srgbClr val="1155CC"/>
                </a:solidFill>
                <a:latin typeface="Nunito"/>
                <a:ea typeface="Nunito"/>
                <a:cs typeface="Nunito"/>
                <a:sym typeface="Nunito"/>
              </a:rPr>
              <a:t>Follower and Following Analysis: </a:t>
            </a:r>
            <a:r>
              <a:rPr lang="en" sz="1600">
                <a:solidFill>
                  <a:srgbClr val="1155CC"/>
                </a:solidFill>
                <a:latin typeface="Nunito Medium"/>
                <a:ea typeface="Nunito Medium"/>
                <a:cs typeface="Nunito Medium"/>
                <a:sym typeface="Nunito Medium"/>
              </a:rPr>
              <a:t>Since all users follow the same number of accounts, focus on diversifying content to cater to various interests and preferences within the user base.</a:t>
            </a:r>
            <a:endParaRPr sz="1600">
              <a:solidFill>
                <a:srgbClr val="1155CC"/>
              </a:solidFill>
              <a:latin typeface="Nunito Medium"/>
              <a:ea typeface="Nunito Medium"/>
              <a:cs typeface="Nunito Medium"/>
              <a:sym typeface="Nunito Medium"/>
            </a:endParaRPr>
          </a:p>
          <a:p>
            <a:pPr indent="0" lvl="0" marL="0" rtl="0" algn="l">
              <a:lnSpc>
                <a:spcPct val="115000"/>
              </a:lnSpc>
              <a:spcBef>
                <a:spcPts val="1200"/>
              </a:spcBef>
              <a:spcAft>
                <a:spcPts val="0"/>
              </a:spcAft>
              <a:buNone/>
            </a:pPr>
            <a:r>
              <a:t/>
            </a:r>
            <a:endParaRPr sz="1600">
              <a:solidFill>
                <a:srgbClr val="1155CC"/>
              </a:solidFill>
              <a:latin typeface="Nunito Medium"/>
              <a:ea typeface="Nunito Medium"/>
              <a:cs typeface="Nunito Medium"/>
              <a:sym typeface="Nunito Medium"/>
            </a:endParaRPr>
          </a:p>
          <a:p>
            <a:pPr indent="0" lvl="0" marL="0" rtl="0" algn="l">
              <a:spcBef>
                <a:spcPts val="1200"/>
              </a:spcBef>
              <a:spcAft>
                <a:spcPts val="0"/>
              </a:spcAft>
              <a:buNone/>
            </a:pPr>
            <a:r>
              <a:t/>
            </a:r>
            <a:endParaRPr sz="1600">
              <a:solidFill>
                <a:srgbClr val="1155CC"/>
              </a:solidFill>
              <a:latin typeface="Nunito Medium"/>
              <a:ea typeface="Nunito Medium"/>
              <a:cs typeface="Nunito Medium"/>
              <a:sym typeface="Nunito Medium"/>
            </a:endParaRPr>
          </a:p>
        </p:txBody>
      </p:sp>
      <p:pic>
        <p:nvPicPr>
          <p:cNvPr id="159" name="Google Shape;159;p26"/>
          <p:cNvPicPr preferRelativeResize="0"/>
          <p:nvPr/>
        </p:nvPicPr>
        <p:blipFill>
          <a:blip r:embed="rId3">
            <a:alphaModFix/>
          </a:blip>
          <a:stretch>
            <a:fillRect/>
          </a:stretch>
        </p:blipFill>
        <p:spPr>
          <a:xfrm>
            <a:off x="6199849" y="3449625"/>
            <a:ext cx="2652725" cy="1490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nvSpPr>
        <p:spPr>
          <a:xfrm>
            <a:off x="155400" y="435225"/>
            <a:ext cx="8833200" cy="4833300"/>
          </a:xfrm>
          <a:prstGeom prst="rect">
            <a:avLst/>
          </a:prstGeom>
          <a:noFill/>
          <a:ln>
            <a:noFill/>
          </a:ln>
        </p:spPr>
        <p:txBody>
          <a:bodyPr anchorCtr="0" anchor="t" bIns="91425" lIns="91425" spcFirstLastPara="1" rIns="91425" wrap="square" tIns="91425">
            <a:spAutoFit/>
          </a:bodyPr>
          <a:lstStyle/>
          <a:p>
            <a:pPr indent="-330200" lvl="0" marL="457200" rtl="0" algn="l">
              <a:lnSpc>
                <a:spcPct val="100000"/>
              </a:lnSpc>
              <a:spcBef>
                <a:spcPts val="1200"/>
              </a:spcBef>
              <a:spcAft>
                <a:spcPts val="0"/>
              </a:spcAft>
              <a:buClr>
                <a:srgbClr val="1155CC"/>
              </a:buClr>
              <a:buSzPts val="1600"/>
              <a:buFont typeface="Nunito"/>
              <a:buChar char="●"/>
            </a:pPr>
            <a:r>
              <a:rPr b="1" lang="en" sz="1600">
                <a:solidFill>
                  <a:srgbClr val="1155CC"/>
                </a:solidFill>
                <a:latin typeface="Nunito"/>
                <a:ea typeface="Nunito"/>
                <a:cs typeface="Nunito"/>
                <a:sym typeface="Nunito"/>
              </a:rPr>
              <a:t>Active User Segmentation:</a:t>
            </a:r>
            <a:endParaRPr b="1" sz="1600">
              <a:solidFill>
                <a:srgbClr val="1155CC"/>
              </a:solidFill>
              <a:latin typeface="Nunito"/>
              <a:ea typeface="Nunito"/>
              <a:cs typeface="Nunito"/>
              <a:sym typeface="Nunito"/>
            </a:endParaRPr>
          </a:p>
          <a:p>
            <a:pPr indent="-330200" lvl="0" marL="457200" rtl="0" algn="l">
              <a:lnSpc>
                <a:spcPct val="100000"/>
              </a:lnSpc>
              <a:spcBef>
                <a:spcPts val="1000"/>
              </a:spcBef>
              <a:spcAft>
                <a:spcPts val="0"/>
              </a:spcAft>
              <a:buClr>
                <a:srgbClr val="1155CC"/>
              </a:buClr>
              <a:buSzPts val="1600"/>
              <a:buFont typeface="Nunito Medium"/>
              <a:buAutoNum type="arabicPeriod"/>
            </a:pPr>
            <a:r>
              <a:rPr lang="en" sz="1600">
                <a:solidFill>
                  <a:srgbClr val="1155CC"/>
                </a:solidFill>
                <a:latin typeface="Nunito Medium"/>
                <a:ea typeface="Nunito Medium"/>
                <a:cs typeface="Nunito Medium"/>
                <a:sym typeface="Nunito Medium"/>
              </a:rPr>
              <a:t>Highly Active Users (40%): Keep them engaged with regular updates and special content. They like frequent interaction, so continue providing it.</a:t>
            </a:r>
            <a:endParaRPr sz="1600">
              <a:solidFill>
                <a:srgbClr val="1155CC"/>
              </a:solidFill>
              <a:latin typeface="Nunito Medium"/>
              <a:ea typeface="Nunito Medium"/>
              <a:cs typeface="Nunito Medium"/>
              <a:sym typeface="Nunito Medium"/>
            </a:endParaRPr>
          </a:p>
          <a:p>
            <a:pPr indent="-330200" lvl="0" marL="457200" rtl="0" algn="l">
              <a:lnSpc>
                <a:spcPct val="100000"/>
              </a:lnSpc>
              <a:spcBef>
                <a:spcPts val="1000"/>
              </a:spcBef>
              <a:spcAft>
                <a:spcPts val="0"/>
              </a:spcAft>
              <a:buClr>
                <a:srgbClr val="1155CC"/>
              </a:buClr>
              <a:buSzPts val="1600"/>
              <a:buFont typeface="Nunito Medium"/>
              <a:buAutoNum type="arabicPeriod"/>
            </a:pPr>
            <a:r>
              <a:rPr lang="en" sz="1600">
                <a:solidFill>
                  <a:srgbClr val="1155CC"/>
                </a:solidFill>
                <a:latin typeface="Nunito Medium"/>
                <a:ea typeface="Nunito Medium"/>
                <a:cs typeface="Nunito Medium"/>
                <a:sym typeface="Nunito Medium"/>
              </a:rPr>
              <a:t>Moderately Active Users (45%): Create campaigns to encourage them to interact more often. Personalized suggestions and engagement strategies can help increase their activity.</a:t>
            </a:r>
            <a:endParaRPr sz="1600">
              <a:solidFill>
                <a:srgbClr val="1155CC"/>
              </a:solidFill>
              <a:latin typeface="Nunito Medium"/>
              <a:ea typeface="Nunito Medium"/>
              <a:cs typeface="Nunito Medium"/>
              <a:sym typeface="Nunito Medium"/>
            </a:endParaRPr>
          </a:p>
          <a:p>
            <a:pPr indent="-330200" lvl="0" marL="457200" rtl="0" algn="l">
              <a:lnSpc>
                <a:spcPct val="100000"/>
              </a:lnSpc>
              <a:spcBef>
                <a:spcPts val="1000"/>
              </a:spcBef>
              <a:spcAft>
                <a:spcPts val="0"/>
              </a:spcAft>
              <a:buClr>
                <a:srgbClr val="1155CC"/>
              </a:buClr>
              <a:buSzPts val="1600"/>
              <a:buFont typeface="Nunito Medium"/>
              <a:buAutoNum type="arabicPeriod"/>
            </a:pPr>
            <a:r>
              <a:rPr lang="en" sz="1600">
                <a:solidFill>
                  <a:srgbClr val="1155CC"/>
                </a:solidFill>
                <a:latin typeface="Nunito Medium"/>
                <a:ea typeface="Nunito Medium"/>
                <a:cs typeface="Nunito Medium"/>
                <a:sym typeface="Nunito Medium"/>
              </a:rPr>
              <a:t>Less Active Users (13.5%): Use targeted efforts to boost their engagement. This could include special offers or content that they find interesting.</a:t>
            </a:r>
            <a:endParaRPr sz="1600">
              <a:solidFill>
                <a:srgbClr val="1155CC"/>
              </a:solidFill>
              <a:latin typeface="Nunito Medium"/>
              <a:ea typeface="Nunito Medium"/>
              <a:cs typeface="Nunito Medium"/>
              <a:sym typeface="Nunito Medium"/>
            </a:endParaRPr>
          </a:p>
          <a:p>
            <a:pPr indent="0" lvl="0" marL="457200" rtl="0" algn="l">
              <a:lnSpc>
                <a:spcPct val="100000"/>
              </a:lnSpc>
              <a:spcBef>
                <a:spcPts val="1000"/>
              </a:spcBef>
              <a:spcAft>
                <a:spcPts val="0"/>
              </a:spcAft>
              <a:buNone/>
            </a:pPr>
            <a:r>
              <a:t/>
            </a:r>
            <a:endParaRPr sz="800">
              <a:solidFill>
                <a:srgbClr val="1155CC"/>
              </a:solidFill>
              <a:latin typeface="Nunito Medium"/>
              <a:ea typeface="Nunito Medium"/>
              <a:cs typeface="Nunito Medium"/>
              <a:sym typeface="Nunito Medium"/>
            </a:endParaRPr>
          </a:p>
          <a:p>
            <a:pPr indent="-330200" lvl="0" marL="457200" rtl="0" algn="l">
              <a:lnSpc>
                <a:spcPct val="100000"/>
              </a:lnSpc>
              <a:spcBef>
                <a:spcPts val="1000"/>
              </a:spcBef>
              <a:spcAft>
                <a:spcPts val="0"/>
              </a:spcAft>
              <a:buClr>
                <a:srgbClr val="1155CC"/>
              </a:buClr>
              <a:buSzPts val="1600"/>
              <a:buFont typeface="Nunito"/>
              <a:buChar char="●"/>
            </a:pPr>
            <a:r>
              <a:rPr b="1" lang="en" sz="1600">
                <a:solidFill>
                  <a:srgbClr val="1155CC"/>
                </a:solidFill>
                <a:latin typeface="Nunito"/>
                <a:ea typeface="Nunito"/>
                <a:cs typeface="Nunito"/>
                <a:sym typeface="Nunito"/>
              </a:rPr>
              <a:t>New vs. Old User Strategies:</a:t>
            </a:r>
            <a:endParaRPr b="1" sz="1600">
              <a:solidFill>
                <a:srgbClr val="1155CC"/>
              </a:solidFill>
              <a:latin typeface="Nunito"/>
              <a:ea typeface="Nunito"/>
              <a:cs typeface="Nunito"/>
              <a:sym typeface="Nunito"/>
            </a:endParaRPr>
          </a:p>
          <a:p>
            <a:pPr indent="-330200" lvl="0" marL="457200" rtl="0" algn="l">
              <a:lnSpc>
                <a:spcPct val="100000"/>
              </a:lnSpc>
              <a:spcBef>
                <a:spcPts val="1000"/>
              </a:spcBef>
              <a:spcAft>
                <a:spcPts val="0"/>
              </a:spcAft>
              <a:buClr>
                <a:srgbClr val="1155CC"/>
              </a:buClr>
              <a:buSzPts val="1600"/>
              <a:buFont typeface="Nunito Medium"/>
              <a:buAutoNum type="arabicPeriod"/>
            </a:pPr>
            <a:r>
              <a:rPr lang="en" sz="1600">
                <a:solidFill>
                  <a:srgbClr val="1155CC"/>
                </a:solidFill>
                <a:latin typeface="Nunito Medium"/>
                <a:ea typeface="Nunito Medium"/>
                <a:cs typeface="Nunito Medium"/>
                <a:sym typeface="Nunito Medium"/>
              </a:rPr>
              <a:t>Old Users (85%): Give them personalized recommendations, loyalty rewards, and exclusive updates to keep them engaged and loyal.</a:t>
            </a:r>
            <a:endParaRPr sz="1600">
              <a:solidFill>
                <a:srgbClr val="1155CC"/>
              </a:solidFill>
              <a:latin typeface="Nunito Medium"/>
              <a:ea typeface="Nunito Medium"/>
              <a:cs typeface="Nunito Medium"/>
              <a:sym typeface="Nunito Medium"/>
            </a:endParaRPr>
          </a:p>
          <a:p>
            <a:pPr indent="-330200" lvl="0" marL="457200" rtl="0" algn="l">
              <a:lnSpc>
                <a:spcPct val="100000"/>
              </a:lnSpc>
              <a:spcBef>
                <a:spcPts val="1200"/>
              </a:spcBef>
              <a:spcAft>
                <a:spcPts val="0"/>
              </a:spcAft>
              <a:buClr>
                <a:srgbClr val="1155CC"/>
              </a:buClr>
              <a:buSzPts val="1600"/>
              <a:buFont typeface="Nunito Medium"/>
              <a:buAutoNum type="arabicPeriod"/>
            </a:pPr>
            <a:r>
              <a:rPr lang="en" sz="1600">
                <a:solidFill>
                  <a:srgbClr val="1155CC"/>
                </a:solidFill>
                <a:latin typeface="Nunito Medium"/>
                <a:ea typeface="Nunito Medium"/>
                <a:cs typeface="Nunito Medium"/>
                <a:sym typeface="Nunito Medium"/>
              </a:rPr>
              <a:t>New Users (15%): Offer welcome deals and introductory content to help them get used to the platform and encourage them to become regular users.</a:t>
            </a:r>
            <a:endParaRPr sz="1100"/>
          </a:p>
          <a:p>
            <a:pPr indent="0" lvl="0" marL="457200" rtl="0" algn="l">
              <a:lnSpc>
                <a:spcPct val="115000"/>
              </a:lnSpc>
              <a:spcBef>
                <a:spcPts val="1200"/>
              </a:spcBef>
              <a:spcAft>
                <a:spcPts val="1200"/>
              </a:spcAft>
              <a:buNone/>
            </a:pPr>
            <a:r>
              <a:t/>
            </a:r>
            <a:endParaRPr sz="1600">
              <a:solidFill>
                <a:srgbClr val="1155CC"/>
              </a:solidFill>
              <a:latin typeface="Nunito Medium"/>
              <a:ea typeface="Nunito Medium"/>
              <a:cs typeface="Nunito Medium"/>
              <a:sym typeface="Nunito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265500" y="-1907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500">
                <a:solidFill>
                  <a:srgbClr val="1155CC"/>
                </a:solidFill>
                <a:latin typeface="Playfair Display Medium"/>
                <a:ea typeface="Playfair Display Medium"/>
                <a:cs typeface="Playfair Display Medium"/>
                <a:sym typeface="Playfair Display Medium"/>
              </a:rPr>
              <a:t>Conclusion</a:t>
            </a:r>
            <a:r>
              <a:rPr lang="en"/>
              <a:t> </a:t>
            </a:r>
            <a:endParaRPr/>
          </a:p>
        </p:txBody>
      </p:sp>
      <p:sp>
        <p:nvSpPr>
          <p:cNvPr id="170" name="Google Shape;170;p28"/>
          <p:cNvSpPr txBox="1"/>
          <p:nvPr>
            <p:ph idx="1" type="subTitle"/>
          </p:nvPr>
        </p:nvSpPr>
        <p:spPr>
          <a:xfrm>
            <a:off x="265500" y="1464550"/>
            <a:ext cx="3940200" cy="1068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500">
                <a:solidFill>
                  <a:srgbClr val="1155CC"/>
                </a:solidFill>
                <a:latin typeface="Nunito Medium"/>
                <a:ea typeface="Nunito Medium"/>
                <a:cs typeface="Nunito Medium"/>
                <a:sym typeface="Nunito Medium"/>
              </a:rPr>
              <a:t>To boost user engagement and retention, I’ll tailor strategies to user activity. Highly active users will get regular updates and exclusive content. Moderately active users will receive personalized campaigns. Less active users will be targeted with special offers. Old users will benefit from loyalty rewards, while new users will receive introductory deals. These steps will enhance satisfaction and drive growth.</a:t>
            </a:r>
            <a:endParaRPr sz="1500">
              <a:solidFill>
                <a:srgbClr val="1155CC"/>
              </a:solidFill>
              <a:latin typeface="Nunito Medium"/>
              <a:ea typeface="Nunito Medium"/>
              <a:cs typeface="Nunito Medium"/>
              <a:sym typeface="Nunito Medium"/>
            </a:endParaRPr>
          </a:p>
          <a:p>
            <a:pPr indent="0" lvl="0" marL="0" rtl="0" algn="ctr">
              <a:spcBef>
                <a:spcPts val="1200"/>
              </a:spcBef>
              <a:spcAft>
                <a:spcPts val="0"/>
              </a:spcAft>
              <a:buNone/>
            </a:pPr>
            <a:r>
              <a:t/>
            </a:r>
            <a:endParaRPr sz="1500">
              <a:solidFill>
                <a:srgbClr val="1155CC"/>
              </a:solidFill>
              <a:latin typeface="Nunito Medium"/>
              <a:ea typeface="Nunito Medium"/>
              <a:cs typeface="Nunito Medium"/>
              <a:sym typeface="Nunito Medium"/>
            </a:endParaRPr>
          </a:p>
        </p:txBody>
      </p:sp>
      <p:pic>
        <p:nvPicPr>
          <p:cNvPr id="171" name="Google Shape;171;p28"/>
          <p:cNvPicPr preferRelativeResize="0"/>
          <p:nvPr/>
        </p:nvPicPr>
        <p:blipFill>
          <a:blip r:embed="rId3">
            <a:alphaModFix/>
          </a:blip>
          <a:stretch>
            <a:fillRect/>
          </a:stretch>
        </p:blipFill>
        <p:spPr>
          <a:xfrm>
            <a:off x="5329000" y="816275"/>
            <a:ext cx="3429000" cy="3429000"/>
          </a:xfrm>
          <a:prstGeom prst="rect">
            <a:avLst/>
          </a:prstGeom>
          <a:noFill/>
          <a:ln cap="flat" cmpd="sng" w="28575">
            <a:solidFill>
              <a:srgbClr val="1155CC"/>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29"/>
          <p:cNvPicPr preferRelativeResize="0"/>
          <p:nvPr/>
        </p:nvPicPr>
        <p:blipFill rotWithShape="1">
          <a:blip r:embed="rId3">
            <a:alphaModFix/>
          </a:blip>
          <a:srcRect b="6733" l="0" r="0" t="0"/>
          <a:stretch/>
        </p:blipFill>
        <p:spPr>
          <a:xfrm>
            <a:off x="2150825" y="751475"/>
            <a:ext cx="4842350" cy="3532125"/>
          </a:xfrm>
          <a:prstGeom prst="rect">
            <a:avLst/>
          </a:prstGeom>
          <a:noFill/>
          <a:ln cap="flat" cmpd="sng" w="38100">
            <a:solidFill>
              <a:srgbClr val="1155CC"/>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60950" y="5617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latin typeface="Playfair Display Medium"/>
                <a:ea typeface="Playfair Display Medium"/>
                <a:cs typeface="Playfair Display Medium"/>
                <a:sym typeface="Playfair Display Medium"/>
              </a:rPr>
              <a:t>Problem Statement</a:t>
            </a:r>
            <a:endParaRPr sz="3500">
              <a:latin typeface="Playfair Display Medium"/>
              <a:ea typeface="Playfair Display Medium"/>
              <a:cs typeface="Playfair Display Medium"/>
              <a:sym typeface="Playfair Display Medium"/>
            </a:endParaRPr>
          </a:p>
        </p:txBody>
      </p:sp>
      <p:sp>
        <p:nvSpPr>
          <p:cNvPr id="75" name="Google Shape;75;p14"/>
          <p:cNvSpPr txBox="1"/>
          <p:nvPr/>
        </p:nvSpPr>
        <p:spPr>
          <a:xfrm>
            <a:off x="660050" y="1910025"/>
            <a:ext cx="8222100" cy="38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1155CC"/>
                </a:solidFill>
                <a:latin typeface="Nunito"/>
                <a:ea typeface="Nunito"/>
                <a:cs typeface="Nunito"/>
                <a:sym typeface="Nunito"/>
              </a:rPr>
              <a:t>You are hired as a data analyst at Meta and asked to collaborate with the Marketing team. Marketing teams want to leverage Instagram's user data to develop targeted marketing strategies that will increase user engagement, retention, and acquisition. Provide insights and recommendations to address the following objectives</a:t>
            </a:r>
            <a:endParaRPr sz="1700">
              <a:solidFill>
                <a:srgbClr val="1155CC"/>
              </a:solidFill>
              <a:latin typeface="Nunito"/>
              <a:ea typeface="Nunito"/>
              <a:cs typeface="Nunito"/>
              <a:sym typeface="Nunito"/>
            </a:endParaRPr>
          </a:p>
          <a:p>
            <a:pPr indent="0" lvl="0" marL="0" rtl="0" algn="l">
              <a:spcBef>
                <a:spcPts val="0"/>
              </a:spcBef>
              <a:spcAft>
                <a:spcPts val="0"/>
              </a:spcAft>
              <a:buNone/>
            </a:pPr>
            <a:r>
              <a:t/>
            </a:r>
            <a:endParaRPr sz="800">
              <a:solidFill>
                <a:srgbClr val="1155CC"/>
              </a:solidFill>
              <a:latin typeface="Nunito"/>
              <a:ea typeface="Nunito"/>
              <a:cs typeface="Nunito"/>
              <a:sym typeface="Nunito"/>
            </a:endParaRPr>
          </a:p>
          <a:p>
            <a:pPr indent="-336550" lvl="0" marL="457200" rtl="0" algn="l">
              <a:spcBef>
                <a:spcPts val="0"/>
              </a:spcBef>
              <a:spcAft>
                <a:spcPts val="0"/>
              </a:spcAft>
              <a:buClr>
                <a:srgbClr val="1155CC"/>
              </a:buClr>
              <a:buSzPts val="1700"/>
              <a:buFont typeface="Nunito"/>
              <a:buAutoNum type="arabicPeriod"/>
            </a:pPr>
            <a:r>
              <a:rPr lang="en" sz="1700">
                <a:solidFill>
                  <a:srgbClr val="1155CC"/>
                </a:solidFill>
                <a:latin typeface="Nunito"/>
                <a:ea typeface="Nunito"/>
                <a:cs typeface="Nunito"/>
                <a:sym typeface="Nunito"/>
              </a:rPr>
              <a:t>Identify strategies to enhance user interaction with content.</a:t>
            </a:r>
            <a:endParaRPr sz="1700">
              <a:solidFill>
                <a:srgbClr val="1155CC"/>
              </a:solidFill>
              <a:latin typeface="Nunito"/>
              <a:ea typeface="Nunito"/>
              <a:cs typeface="Nunito"/>
              <a:sym typeface="Nunito"/>
            </a:endParaRPr>
          </a:p>
          <a:p>
            <a:pPr indent="-336550" lvl="0" marL="457200" rtl="0" algn="l">
              <a:spcBef>
                <a:spcPts val="0"/>
              </a:spcBef>
              <a:spcAft>
                <a:spcPts val="0"/>
              </a:spcAft>
              <a:buClr>
                <a:srgbClr val="1155CC"/>
              </a:buClr>
              <a:buSzPts val="1700"/>
              <a:buFont typeface="Nunito"/>
              <a:buAutoNum type="arabicPeriod"/>
            </a:pPr>
            <a:r>
              <a:rPr lang="en" sz="1700">
                <a:solidFill>
                  <a:srgbClr val="1155CC"/>
                </a:solidFill>
                <a:latin typeface="Nunito"/>
                <a:ea typeface="Nunito"/>
                <a:cs typeface="Nunito"/>
                <a:sym typeface="Nunito"/>
              </a:rPr>
              <a:t>Develop methods to keep users active and engaged over time.</a:t>
            </a:r>
            <a:endParaRPr sz="1700">
              <a:solidFill>
                <a:srgbClr val="1155CC"/>
              </a:solidFill>
              <a:latin typeface="Nunito"/>
              <a:ea typeface="Nunito"/>
              <a:cs typeface="Nunito"/>
              <a:sym typeface="Nunito"/>
            </a:endParaRPr>
          </a:p>
          <a:p>
            <a:pPr indent="-336550" lvl="0" marL="457200" rtl="0" algn="l">
              <a:spcBef>
                <a:spcPts val="0"/>
              </a:spcBef>
              <a:spcAft>
                <a:spcPts val="0"/>
              </a:spcAft>
              <a:buClr>
                <a:srgbClr val="1155CC"/>
              </a:buClr>
              <a:buSzPts val="1700"/>
              <a:buFont typeface="Nunito"/>
              <a:buAutoNum type="arabicPeriod"/>
            </a:pPr>
            <a:r>
              <a:rPr lang="en" sz="1700">
                <a:solidFill>
                  <a:srgbClr val="1155CC"/>
                </a:solidFill>
                <a:latin typeface="Nunito"/>
                <a:ea typeface="Nunito"/>
                <a:cs typeface="Nunito"/>
                <a:sym typeface="Nunito"/>
              </a:rPr>
              <a:t>Encourage users to interact more by personalizing content and recommendations.</a:t>
            </a:r>
            <a:endParaRPr sz="1700">
              <a:solidFill>
                <a:srgbClr val="1155CC"/>
              </a:solidFill>
              <a:latin typeface="Nunito"/>
              <a:ea typeface="Nunito"/>
              <a:cs typeface="Nunito"/>
              <a:sym typeface="Nunito"/>
            </a:endParaRPr>
          </a:p>
          <a:p>
            <a:pPr indent="-336550" lvl="0" marL="457200" rtl="0" algn="l">
              <a:spcBef>
                <a:spcPts val="0"/>
              </a:spcBef>
              <a:spcAft>
                <a:spcPts val="0"/>
              </a:spcAft>
              <a:buClr>
                <a:srgbClr val="1155CC"/>
              </a:buClr>
              <a:buSzPts val="1700"/>
              <a:buFont typeface="Nunito"/>
              <a:buAutoNum type="arabicPeriod"/>
            </a:pPr>
            <a:r>
              <a:rPr lang="en" sz="1700">
                <a:solidFill>
                  <a:srgbClr val="1155CC"/>
                </a:solidFill>
                <a:latin typeface="Nunito"/>
                <a:ea typeface="Nunito"/>
                <a:cs typeface="Nunito"/>
                <a:sym typeface="Nunito"/>
              </a:rPr>
              <a:t>Use data insights to make marketing efforts more effective</a:t>
            </a:r>
            <a:endParaRPr sz="1700">
              <a:solidFill>
                <a:srgbClr val="1155CC"/>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81500" y="-39375"/>
            <a:ext cx="4045200" cy="905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300">
                <a:solidFill>
                  <a:srgbClr val="1155CC"/>
                </a:solidFill>
                <a:latin typeface="Playfair Display Medium"/>
                <a:ea typeface="Playfair Display Medium"/>
                <a:cs typeface="Playfair Display Medium"/>
                <a:sym typeface="Playfair Display Medium"/>
              </a:rPr>
              <a:t>Data Overview</a:t>
            </a:r>
            <a:endParaRPr sz="4000">
              <a:solidFill>
                <a:srgbClr val="1155CC"/>
              </a:solidFill>
            </a:endParaRPr>
          </a:p>
        </p:txBody>
      </p:sp>
      <p:sp>
        <p:nvSpPr>
          <p:cNvPr id="81" name="Google Shape;81;p15"/>
          <p:cNvSpPr txBox="1"/>
          <p:nvPr>
            <p:ph idx="2" type="body"/>
          </p:nvPr>
        </p:nvSpPr>
        <p:spPr>
          <a:xfrm>
            <a:off x="4572000" y="630200"/>
            <a:ext cx="4572000" cy="45780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AutoNum type="arabicPeriod"/>
            </a:pPr>
            <a:r>
              <a:rPr b="1" lang="en" sz="1600">
                <a:latin typeface="Lato"/>
                <a:ea typeface="Lato"/>
                <a:cs typeface="Lato"/>
                <a:sym typeface="Lato"/>
              </a:rPr>
              <a:t>Total users overview: </a:t>
            </a:r>
            <a:r>
              <a:rPr lang="en" sz="1600">
                <a:latin typeface="Lato"/>
                <a:ea typeface="Lato"/>
                <a:cs typeface="Lato"/>
                <a:sym typeface="Lato"/>
              </a:rPr>
              <a:t>Data contains 100 users with respective posts, likes and comments.</a:t>
            </a:r>
            <a:endParaRPr sz="1600">
              <a:latin typeface="Lato"/>
              <a:ea typeface="Lato"/>
              <a:cs typeface="Lato"/>
              <a:sym typeface="Lato"/>
            </a:endParaRPr>
          </a:p>
          <a:p>
            <a:pPr indent="-330200" lvl="0" marL="457200" rtl="0" algn="l">
              <a:spcBef>
                <a:spcPts val="1000"/>
              </a:spcBef>
              <a:spcAft>
                <a:spcPts val="0"/>
              </a:spcAft>
              <a:buSzPts val="1600"/>
              <a:buAutoNum type="arabicPeriod"/>
            </a:pPr>
            <a:r>
              <a:rPr b="1" lang="en" sz="1600">
                <a:latin typeface="Lato"/>
                <a:ea typeface="Lato"/>
                <a:cs typeface="Lato"/>
                <a:sym typeface="Lato"/>
              </a:rPr>
              <a:t>User Engagement Metrics:</a:t>
            </a:r>
            <a:r>
              <a:rPr lang="en" sz="1600">
                <a:latin typeface="Lato"/>
                <a:ea typeface="Lato"/>
                <a:cs typeface="Lato"/>
                <a:sym typeface="Lato"/>
              </a:rPr>
              <a:t> Whole data includes total number of </a:t>
            </a:r>
            <a:r>
              <a:rPr lang="en" sz="1600">
                <a:latin typeface="Lato"/>
                <a:ea typeface="Lato"/>
                <a:cs typeface="Lato"/>
                <a:sym typeface="Lato"/>
              </a:rPr>
              <a:t>257 </a:t>
            </a:r>
            <a:r>
              <a:rPr lang="en" sz="1600">
                <a:latin typeface="Lato"/>
                <a:ea typeface="Lato"/>
                <a:cs typeface="Lato"/>
                <a:sym typeface="Lato"/>
              </a:rPr>
              <a:t>posts, total number of  8782 likes, and 7488 comments. </a:t>
            </a:r>
            <a:endParaRPr sz="1600">
              <a:latin typeface="Lato"/>
              <a:ea typeface="Lato"/>
              <a:cs typeface="Lato"/>
              <a:sym typeface="Lato"/>
            </a:endParaRPr>
          </a:p>
          <a:p>
            <a:pPr indent="-330200" lvl="0" marL="457200" rtl="0" algn="l">
              <a:spcBef>
                <a:spcPts val="1000"/>
              </a:spcBef>
              <a:spcAft>
                <a:spcPts val="0"/>
              </a:spcAft>
              <a:buSzPts val="1600"/>
              <a:buAutoNum type="arabicPeriod"/>
            </a:pPr>
            <a:r>
              <a:rPr b="1" lang="en" sz="1600">
                <a:latin typeface="Lato"/>
                <a:ea typeface="Lato"/>
                <a:cs typeface="Lato"/>
                <a:sym typeface="Lato"/>
              </a:rPr>
              <a:t>Average number of tags per user:</a:t>
            </a:r>
            <a:r>
              <a:rPr lang="en" sz="1600">
                <a:latin typeface="Lato"/>
                <a:ea typeface="Lato"/>
                <a:cs typeface="Lato"/>
                <a:sym typeface="Lato"/>
              </a:rPr>
              <a:t> 1.95</a:t>
            </a:r>
            <a:endParaRPr sz="1600">
              <a:latin typeface="Lato"/>
              <a:ea typeface="Lato"/>
              <a:cs typeface="Lato"/>
              <a:sym typeface="Lato"/>
            </a:endParaRPr>
          </a:p>
          <a:p>
            <a:pPr indent="-330200" lvl="0" marL="457200" rtl="0" algn="l">
              <a:spcBef>
                <a:spcPts val="1000"/>
              </a:spcBef>
              <a:spcAft>
                <a:spcPts val="0"/>
              </a:spcAft>
              <a:buSzPts val="1600"/>
              <a:buAutoNum type="arabicPeriod"/>
            </a:pPr>
            <a:r>
              <a:rPr b="1" lang="en" sz="1600">
                <a:latin typeface="Lato"/>
                <a:ea typeface="Lato"/>
                <a:cs typeface="Lato"/>
                <a:sym typeface="Lato"/>
              </a:rPr>
              <a:t>Number of inactive users:</a:t>
            </a:r>
            <a:r>
              <a:rPr lang="en" sz="1600">
                <a:latin typeface="Lato"/>
                <a:ea typeface="Lato"/>
                <a:cs typeface="Lato"/>
                <a:sym typeface="Lato"/>
              </a:rPr>
              <a:t> 24 users found to inactive as they did not liked any post.</a:t>
            </a:r>
            <a:endParaRPr sz="1600">
              <a:latin typeface="Lato"/>
              <a:ea typeface="Lato"/>
              <a:cs typeface="Lato"/>
              <a:sym typeface="Lato"/>
            </a:endParaRPr>
          </a:p>
          <a:p>
            <a:pPr indent="-330200" lvl="0" marL="457200" rtl="0" algn="l">
              <a:spcBef>
                <a:spcPts val="1000"/>
              </a:spcBef>
              <a:spcAft>
                <a:spcPts val="0"/>
              </a:spcAft>
              <a:buSzPts val="1600"/>
              <a:buAutoNum type="arabicPeriod"/>
            </a:pPr>
            <a:r>
              <a:rPr b="1" lang="en" sz="1600">
                <a:latin typeface="Lato"/>
                <a:ea typeface="Lato"/>
                <a:cs typeface="Lato"/>
                <a:sym typeface="Lato"/>
              </a:rPr>
              <a:t>Data Cleaning/Preprocessing:</a:t>
            </a:r>
            <a:r>
              <a:rPr lang="en" sz="1600">
                <a:latin typeface="Lato"/>
                <a:ea typeface="Lato"/>
                <a:cs typeface="Lato"/>
                <a:sym typeface="Lato"/>
              </a:rPr>
              <a:t> checked for NULL values, checked for duplicates but given data did not contain any NULL and duplicated. </a:t>
            </a:r>
            <a:r>
              <a:rPr lang="en" sz="1600">
                <a:latin typeface="Lato"/>
                <a:ea typeface="Lato"/>
                <a:cs typeface="Lato"/>
                <a:sym typeface="Lato"/>
              </a:rPr>
              <a:t> </a:t>
            </a:r>
            <a:endParaRPr sz="1600">
              <a:latin typeface="Lato"/>
              <a:ea typeface="Lato"/>
              <a:cs typeface="Lato"/>
              <a:sym typeface="Lato"/>
            </a:endParaRPr>
          </a:p>
          <a:p>
            <a:pPr indent="0" lvl="0" marL="0" rtl="0" algn="l">
              <a:spcBef>
                <a:spcPts val="1000"/>
              </a:spcBef>
              <a:spcAft>
                <a:spcPts val="1600"/>
              </a:spcAft>
              <a:buNone/>
            </a:pPr>
            <a:r>
              <a:t/>
            </a:r>
            <a:endParaRPr sz="1600">
              <a:latin typeface="Lato"/>
              <a:ea typeface="Lato"/>
              <a:cs typeface="Lato"/>
              <a:sym typeface="Lato"/>
            </a:endParaRPr>
          </a:p>
        </p:txBody>
      </p:sp>
      <p:pic>
        <p:nvPicPr>
          <p:cNvPr id="82" name="Google Shape;82;p15" title="Chart"/>
          <p:cNvPicPr preferRelativeResize="0"/>
          <p:nvPr/>
        </p:nvPicPr>
        <p:blipFill>
          <a:blip r:embed="rId3">
            <a:alphaModFix/>
          </a:blip>
          <a:stretch>
            <a:fillRect/>
          </a:stretch>
        </p:blipFill>
        <p:spPr>
          <a:xfrm>
            <a:off x="639475" y="1062035"/>
            <a:ext cx="3193375" cy="1756114"/>
          </a:xfrm>
          <a:prstGeom prst="rect">
            <a:avLst/>
          </a:prstGeom>
          <a:noFill/>
          <a:ln cap="flat" cmpd="sng" w="9525">
            <a:solidFill>
              <a:srgbClr val="1155CC"/>
            </a:solidFill>
            <a:prstDash val="solid"/>
            <a:round/>
            <a:headEnd len="sm" w="sm" type="none"/>
            <a:tailEnd len="sm" w="sm" type="none"/>
          </a:ln>
        </p:spPr>
      </p:pic>
      <p:pic>
        <p:nvPicPr>
          <p:cNvPr id="83" name="Google Shape;83;p15" title="Chart"/>
          <p:cNvPicPr preferRelativeResize="0"/>
          <p:nvPr/>
        </p:nvPicPr>
        <p:blipFill>
          <a:blip r:embed="rId4">
            <a:alphaModFix/>
          </a:blip>
          <a:stretch>
            <a:fillRect/>
          </a:stretch>
        </p:blipFill>
        <p:spPr>
          <a:xfrm>
            <a:off x="639475" y="3011616"/>
            <a:ext cx="3193374" cy="190626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idx="4294967295" type="title"/>
          </p:nvPr>
        </p:nvSpPr>
        <p:spPr>
          <a:xfrm>
            <a:off x="133800" y="145788"/>
            <a:ext cx="8222100" cy="767700"/>
          </a:xfrm>
          <a:prstGeom prst="rect">
            <a:avLst/>
          </a:prstGeom>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1155CC"/>
                </a:solidFill>
                <a:latin typeface="Playfair Display Medium"/>
                <a:ea typeface="Playfair Display Medium"/>
                <a:cs typeface="Playfair Display Medium"/>
                <a:sym typeface="Playfair Display Medium"/>
              </a:rPr>
              <a:t>Analytical approach and tools</a:t>
            </a:r>
            <a:endParaRPr>
              <a:solidFill>
                <a:srgbClr val="1155CC"/>
              </a:solidFill>
              <a:latin typeface="Playfair Display Medium"/>
              <a:ea typeface="Playfair Display Medium"/>
              <a:cs typeface="Playfair Display Medium"/>
              <a:sym typeface="Playfair Display Medium"/>
            </a:endParaRPr>
          </a:p>
        </p:txBody>
      </p:sp>
      <p:sp>
        <p:nvSpPr>
          <p:cNvPr id="89" name="Google Shape;89;p16"/>
          <p:cNvSpPr txBox="1"/>
          <p:nvPr>
            <p:ph idx="4294967295" type="body"/>
          </p:nvPr>
        </p:nvSpPr>
        <p:spPr>
          <a:xfrm>
            <a:off x="133800" y="1010700"/>
            <a:ext cx="8876400" cy="3761100"/>
          </a:xfrm>
          <a:prstGeom prst="rect">
            <a:avLst/>
          </a:prstGeom>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Clr>
                <a:srgbClr val="1155CC"/>
              </a:buClr>
              <a:buSzPts val="1500"/>
              <a:buFont typeface="Nunito"/>
              <a:buAutoNum type="arabicPeriod"/>
            </a:pPr>
            <a:r>
              <a:rPr b="1" lang="en" sz="1500">
                <a:solidFill>
                  <a:srgbClr val="1155CC"/>
                </a:solidFill>
                <a:latin typeface="Nunito"/>
                <a:ea typeface="Nunito"/>
                <a:cs typeface="Nunito"/>
                <a:sym typeface="Nunito"/>
              </a:rPr>
              <a:t>Descriptive Statistics:</a:t>
            </a:r>
            <a:r>
              <a:rPr lang="en" sz="1500">
                <a:solidFill>
                  <a:srgbClr val="1155CC"/>
                </a:solidFill>
                <a:latin typeface="Nunito"/>
                <a:ea typeface="Nunito"/>
                <a:cs typeface="Nunito"/>
                <a:sym typeface="Nunito"/>
              </a:rPr>
              <a:t> Calculated basic statistics like total number of users and respective posts posted, likes, comments </a:t>
            </a:r>
            <a:r>
              <a:rPr lang="en" sz="1500">
                <a:solidFill>
                  <a:srgbClr val="1155CC"/>
                </a:solidFill>
                <a:latin typeface="Nunito"/>
                <a:ea typeface="Nunito"/>
                <a:cs typeface="Nunito"/>
                <a:sym typeface="Nunito"/>
              </a:rPr>
              <a:t>achieved</a:t>
            </a:r>
            <a:endParaRPr sz="1500">
              <a:solidFill>
                <a:srgbClr val="1155CC"/>
              </a:solidFill>
              <a:latin typeface="Nunito"/>
              <a:ea typeface="Nunito"/>
              <a:cs typeface="Nunito"/>
              <a:sym typeface="Nunito"/>
            </a:endParaRPr>
          </a:p>
          <a:p>
            <a:pPr indent="-323850" lvl="0" marL="457200" marR="0" rtl="0" algn="l">
              <a:lnSpc>
                <a:spcPct val="115000"/>
              </a:lnSpc>
              <a:spcBef>
                <a:spcPts val="1000"/>
              </a:spcBef>
              <a:spcAft>
                <a:spcPts val="0"/>
              </a:spcAft>
              <a:buClr>
                <a:srgbClr val="1155CC"/>
              </a:buClr>
              <a:buSzPts val="1500"/>
              <a:buFont typeface="Nunito"/>
              <a:buAutoNum type="arabicPeriod"/>
            </a:pPr>
            <a:r>
              <a:rPr b="1" lang="en" sz="1500">
                <a:solidFill>
                  <a:srgbClr val="1155CC"/>
                </a:solidFill>
                <a:latin typeface="Nunito"/>
                <a:ea typeface="Nunito"/>
                <a:cs typeface="Nunito"/>
                <a:sym typeface="Nunito"/>
              </a:rPr>
              <a:t>Data Cleaning: </a:t>
            </a:r>
            <a:r>
              <a:rPr lang="en" sz="1500">
                <a:solidFill>
                  <a:srgbClr val="1155CC"/>
                </a:solidFill>
                <a:latin typeface="Nunito"/>
                <a:ea typeface="Nunito"/>
                <a:cs typeface="Nunito"/>
                <a:sym typeface="Nunito"/>
              </a:rPr>
              <a:t>Remove</a:t>
            </a:r>
            <a:r>
              <a:rPr lang="en" sz="1500">
                <a:solidFill>
                  <a:srgbClr val="1155CC"/>
                </a:solidFill>
                <a:latin typeface="Nunito"/>
                <a:ea typeface="Nunito"/>
                <a:cs typeface="Nunito"/>
                <a:sym typeface="Nunito"/>
              </a:rPr>
              <a:t> duplicates using the DISTINCT , TRIM keyword to ensure unique entries in the dataset.</a:t>
            </a:r>
            <a:endParaRPr sz="1500">
              <a:solidFill>
                <a:srgbClr val="1155CC"/>
              </a:solidFill>
              <a:latin typeface="Nunito"/>
              <a:ea typeface="Nunito"/>
              <a:cs typeface="Nunito"/>
              <a:sym typeface="Nunito"/>
            </a:endParaRPr>
          </a:p>
          <a:p>
            <a:pPr indent="-323850" lvl="0" marL="457200" marR="0" rtl="0" algn="l">
              <a:lnSpc>
                <a:spcPct val="115000"/>
              </a:lnSpc>
              <a:spcBef>
                <a:spcPts val="1000"/>
              </a:spcBef>
              <a:spcAft>
                <a:spcPts val="0"/>
              </a:spcAft>
              <a:buClr>
                <a:srgbClr val="1155CC"/>
              </a:buClr>
              <a:buSzPts val="1500"/>
              <a:buFont typeface="Nunito"/>
              <a:buAutoNum type="arabicPeriod"/>
            </a:pPr>
            <a:r>
              <a:rPr b="1" lang="en" sz="1500">
                <a:solidFill>
                  <a:srgbClr val="1155CC"/>
                </a:solidFill>
                <a:latin typeface="Nunito"/>
                <a:ea typeface="Nunito"/>
                <a:cs typeface="Nunito"/>
                <a:sym typeface="Nunito"/>
              </a:rPr>
              <a:t>Data Enrichment:</a:t>
            </a:r>
            <a:r>
              <a:rPr lang="en" sz="1500">
                <a:solidFill>
                  <a:srgbClr val="1155CC"/>
                </a:solidFill>
                <a:latin typeface="Nunito"/>
                <a:ea typeface="Nunito"/>
                <a:cs typeface="Nunito"/>
                <a:sym typeface="Nunito"/>
              </a:rPr>
              <a:t>Joined tables such as users, posts, likes, comments, followers, photo_tags, and photos to aggregate and compute key metrics, ensuring a holistic view of user activity.</a:t>
            </a:r>
            <a:endParaRPr sz="1500">
              <a:solidFill>
                <a:srgbClr val="1155CC"/>
              </a:solidFill>
              <a:latin typeface="Nunito"/>
              <a:ea typeface="Nunito"/>
              <a:cs typeface="Nunito"/>
              <a:sym typeface="Nunito"/>
            </a:endParaRPr>
          </a:p>
          <a:p>
            <a:pPr indent="-323850" lvl="0" marL="457200" marR="0" rtl="0" algn="l">
              <a:lnSpc>
                <a:spcPct val="115000"/>
              </a:lnSpc>
              <a:spcBef>
                <a:spcPts val="1000"/>
              </a:spcBef>
              <a:spcAft>
                <a:spcPts val="0"/>
              </a:spcAft>
              <a:buClr>
                <a:srgbClr val="1155CC"/>
              </a:buClr>
              <a:buSzPts val="1500"/>
              <a:buFont typeface="Nunito"/>
              <a:buAutoNum type="arabicPeriod"/>
            </a:pPr>
            <a:r>
              <a:rPr b="1" lang="en" sz="1500">
                <a:solidFill>
                  <a:srgbClr val="1155CC"/>
                </a:solidFill>
                <a:latin typeface="Nunito"/>
                <a:ea typeface="Nunito"/>
                <a:cs typeface="Nunito"/>
                <a:sym typeface="Nunito"/>
              </a:rPr>
              <a:t>Data Analysis</a:t>
            </a:r>
            <a:r>
              <a:rPr b="1" lang="en" sz="1500">
                <a:solidFill>
                  <a:srgbClr val="1155CC"/>
                </a:solidFill>
                <a:latin typeface="Nunito"/>
                <a:ea typeface="Nunito"/>
                <a:cs typeface="Nunito"/>
                <a:sym typeface="Nunito"/>
              </a:rPr>
              <a:t>: </a:t>
            </a:r>
            <a:r>
              <a:rPr lang="en" sz="1500">
                <a:solidFill>
                  <a:srgbClr val="1155CC"/>
                </a:solidFill>
                <a:latin typeface="Nunito"/>
                <a:ea typeface="Nunito"/>
                <a:cs typeface="Nunito"/>
                <a:sym typeface="Nunito"/>
              </a:rPr>
              <a:t>Used sql techniques such as Common Table Expressions (CTE), Aggregate Functions:(AVG, COUNT,ROUND, etc), Subqueries, Group By </a:t>
            </a:r>
            <a:r>
              <a:rPr lang="en" sz="1500">
                <a:solidFill>
                  <a:srgbClr val="1155CC"/>
                </a:solidFill>
                <a:latin typeface="Nunito"/>
                <a:ea typeface="Nunito"/>
                <a:cs typeface="Nunito"/>
                <a:sym typeface="Nunito"/>
              </a:rPr>
              <a:t>clause, Window functions.</a:t>
            </a:r>
            <a:endParaRPr sz="1500">
              <a:solidFill>
                <a:srgbClr val="1155CC"/>
              </a:solidFill>
              <a:latin typeface="Nunito"/>
              <a:ea typeface="Nunito"/>
              <a:cs typeface="Nunito"/>
              <a:sym typeface="Nunito"/>
            </a:endParaRPr>
          </a:p>
          <a:p>
            <a:pPr indent="-323850" lvl="0" marL="457200" marR="0" rtl="0" algn="l">
              <a:lnSpc>
                <a:spcPct val="115000"/>
              </a:lnSpc>
              <a:spcBef>
                <a:spcPts val="1000"/>
              </a:spcBef>
              <a:spcAft>
                <a:spcPts val="0"/>
              </a:spcAft>
              <a:buClr>
                <a:srgbClr val="1155CC"/>
              </a:buClr>
              <a:buSzPts val="1500"/>
              <a:buFont typeface="Nunito"/>
              <a:buAutoNum type="arabicPeriod"/>
            </a:pPr>
            <a:r>
              <a:rPr b="1" lang="en" sz="1500">
                <a:solidFill>
                  <a:srgbClr val="1155CC"/>
                </a:solidFill>
                <a:latin typeface="Nunito"/>
                <a:ea typeface="Nunito"/>
                <a:cs typeface="Nunito"/>
                <a:sym typeface="Nunito"/>
              </a:rPr>
              <a:t>Data Visualization:</a:t>
            </a:r>
            <a:r>
              <a:rPr lang="en" sz="1500">
                <a:solidFill>
                  <a:srgbClr val="1155CC"/>
                </a:solidFill>
                <a:latin typeface="Nunito"/>
                <a:ea typeface="Nunito"/>
                <a:cs typeface="Nunito"/>
                <a:sym typeface="Nunito"/>
              </a:rPr>
              <a:t> Visualized key metrics such as total posts, likes, and comments to provide a clear representation of user activity levels. Created charts and graphs to rank users based on engagement rates and to highlight the most influential hashtags.</a:t>
            </a:r>
            <a:endParaRPr sz="1500">
              <a:solidFill>
                <a:srgbClr val="1155CC"/>
              </a:solidFill>
              <a:latin typeface="Nunito"/>
              <a:ea typeface="Nunito"/>
              <a:cs typeface="Nunito"/>
              <a:sym typeface="Nunito"/>
            </a:endParaRPr>
          </a:p>
          <a:p>
            <a:pPr indent="0" lvl="0" marL="0" rtl="0" algn="l">
              <a:spcBef>
                <a:spcPts val="1200"/>
              </a:spcBef>
              <a:spcAft>
                <a:spcPts val="0"/>
              </a:spcAft>
              <a:buNone/>
            </a:pPr>
            <a:r>
              <a:t/>
            </a:r>
            <a:endParaRPr sz="1500">
              <a:solidFill>
                <a:srgbClr val="1155CC"/>
              </a:solidFill>
              <a:latin typeface="Nunito"/>
              <a:ea typeface="Nunito"/>
              <a:cs typeface="Nunito"/>
              <a:sym typeface="Nunito"/>
            </a:endParaRPr>
          </a:p>
          <a:p>
            <a:pPr indent="0" lvl="0" marL="0" rtl="0" algn="l">
              <a:spcBef>
                <a:spcPts val="1200"/>
              </a:spcBef>
              <a:spcAft>
                <a:spcPts val="1600"/>
              </a:spcAft>
              <a:buNone/>
            </a:pPr>
            <a:r>
              <a:t/>
            </a:r>
            <a:endParaRPr sz="1500">
              <a:solidFill>
                <a:srgbClr val="1155CC"/>
              </a:solidFill>
              <a:latin typeface="Nunito"/>
              <a:ea typeface="Nunito"/>
              <a:cs typeface="Nunito"/>
              <a:sym typeface="Nunito"/>
            </a:endParaRPr>
          </a:p>
        </p:txBody>
      </p:sp>
      <p:pic>
        <p:nvPicPr>
          <p:cNvPr id="90" name="Google Shape;90;p16"/>
          <p:cNvPicPr preferRelativeResize="0"/>
          <p:nvPr/>
        </p:nvPicPr>
        <p:blipFill>
          <a:blip r:embed="rId3">
            <a:alphaModFix/>
          </a:blip>
          <a:stretch>
            <a:fillRect/>
          </a:stretch>
        </p:blipFill>
        <p:spPr>
          <a:xfrm>
            <a:off x="7926625" y="194375"/>
            <a:ext cx="767722" cy="76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7400" y="64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Playfair Display Medium"/>
                <a:ea typeface="Playfair Display Medium"/>
                <a:cs typeface="Playfair Display Medium"/>
                <a:sym typeface="Playfair Display Medium"/>
              </a:rPr>
              <a:t>Analysis of objective questions</a:t>
            </a:r>
            <a:endParaRPr sz="1200"/>
          </a:p>
        </p:txBody>
      </p:sp>
      <p:sp>
        <p:nvSpPr>
          <p:cNvPr id="96" name="Google Shape;96;p17"/>
          <p:cNvSpPr txBox="1"/>
          <p:nvPr>
            <p:ph idx="4294967295" type="body"/>
          </p:nvPr>
        </p:nvSpPr>
        <p:spPr>
          <a:xfrm>
            <a:off x="129350" y="982375"/>
            <a:ext cx="6030000" cy="35406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b="1" lang="en" sz="1700">
                <a:solidFill>
                  <a:srgbClr val="1155CC"/>
                </a:solidFill>
                <a:latin typeface="Nunito"/>
                <a:ea typeface="Nunito"/>
                <a:cs typeface="Nunito"/>
                <a:sym typeface="Nunito"/>
              </a:rPr>
              <a:t>Breakdown of the key findings based on the questions:</a:t>
            </a:r>
            <a:endParaRPr b="1" sz="1700">
              <a:solidFill>
                <a:srgbClr val="1155CC"/>
              </a:solidFill>
              <a:latin typeface="Nunito"/>
              <a:ea typeface="Nunito"/>
              <a:cs typeface="Nunito"/>
              <a:sym typeface="Nunito"/>
            </a:endParaRPr>
          </a:p>
          <a:p>
            <a:pPr indent="0" lvl="0" marL="0" rtl="0" algn="l">
              <a:lnSpc>
                <a:spcPct val="100000"/>
              </a:lnSpc>
              <a:spcBef>
                <a:spcPts val="1000"/>
              </a:spcBef>
              <a:spcAft>
                <a:spcPts val="0"/>
              </a:spcAft>
              <a:buNone/>
            </a:pPr>
            <a:r>
              <a:t/>
            </a:r>
            <a:endParaRPr b="1" sz="1600">
              <a:solidFill>
                <a:srgbClr val="1155CC"/>
              </a:solidFill>
              <a:latin typeface="Nunito"/>
              <a:ea typeface="Nunito"/>
              <a:cs typeface="Nunito"/>
              <a:sym typeface="Nunito"/>
            </a:endParaRPr>
          </a:p>
          <a:p>
            <a:pPr indent="-330200" lvl="0" marL="457200" marR="0" rtl="0" algn="l">
              <a:lnSpc>
                <a:spcPct val="115000"/>
              </a:lnSpc>
              <a:spcBef>
                <a:spcPts val="0"/>
              </a:spcBef>
              <a:spcAft>
                <a:spcPts val="0"/>
              </a:spcAft>
              <a:buClr>
                <a:srgbClr val="1155CC"/>
              </a:buClr>
              <a:buSzPts val="1600"/>
              <a:buFont typeface="Nunito"/>
              <a:buChar char="●"/>
            </a:pPr>
            <a:r>
              <a:rPr b="1" lang="en" sz="1600">
                <a:solidFill>
                  <a:srgbClr val="1155CC"/>
                </a:solidFill>
                <a:latin typeface="Nunito"/>
                <a:ea typeface="Nunito"/>
                <a:cs typeface="Nunito"/>
                <a:sym typeface="Nunito"/>
              </a:rPr>
              <a:t>Data Quality: </a:t>
            </a:r>
            <a:r>
              <a:rPr lang="en" sz="1600">
                <a:solidFill>
                  <a:srgbClr val="1155CC"/>
                </a:solidFill>
                <a:latin typeface="Nunito"/>
                <a:ea typeface="Nunito"/>
                <a:cs typeface="Nunito"/>
                <a:sym typeface="Nunito"/>
              </a:rPr>
              <a:t>No missing or duplicate values were found in the provided data.</a:t>
            </a:r>
            <a:endParaRPr sz="1600">
              <a:solidFill>
                <a:srgbClr val="1155CC"/>
              </a:solidFill>
              <a:latin typeface="Nunito"/>
              <a:ea typeface="Nunito"/>
              <a:cs typeface="Nunito"/>
              <a:sym typeface="Nunito"/>
            </a:endParaRPr>
          </a:p>
          <a:p>
            <a:pPr indent="-330200" lvl="0" marL="457200" marR="0" rtl="0" algn="l">
              <a:lnSpc>
                <a:spcPct val="115000"/>
              </a:lnSpc>
              <a:spcBef>
                <a:spcPts val="1000"/>
              </a:spcBef>
              <a:spcAft>
                <a:spcPts val="0"/>
              </a:spcAft>
              <a:buClr>
                <a:srgbClr val="1155CC"/>
              </a:buClr>
              <a:buSzPts val="1600"/>
              <a:buFont typeface="Nunito"/>
              <a:buChar char="●"/>
            </a:pPr>
            <a:r>
              <a:rPr b="1" lang="en" sz="1600">
                <a:solidFill>
                  <a:srgbClr val="1155CC"/>
                </a:solidFill>
                <a:latin typeface="Nunito"/>
                <a:ea typeface="Nunito"/>
                <a:cs typeface="Nunito"/>
                <a:sym typeface="Nunito"/>
              </a:rPr>
              <a:t>User Activity Distribution: </a:t>
            </a:r>
            <a:r>
              <a:rPr lang="en" sz="1600">
                <a:solidFill>
                  <a:srgbClr val="1155CC"/>
                </a:solidFill>
                <a:latin typeface="Nunito"/>
                <a:ea typeface="Nunito"/>
                <a:cs typeface="Nunito"/>
                <a:sym typeface="Nunito"/>
              </a:rPr>
              <a:t>Analysed it by studying number of posts, likes and comments. Analyzing user activity distribution is crucial for identifying highly active users and those with low engagement. </a:t>
            </a:r>
            <a:endParaRPr sz="1600">
              <a:solidFill>
                <a:srgbClr val="1155CC"/>
              </a:solidFill>
              <a:latin typeface="Nunito"/>
              <a:ea typeface="Nunito"/>
              <a:cs typeface="Nunito"/>
              <a:sym typeface="Nunito"/>
            </a:endParaRPr>
          </a:p>
          <a:p>
            <a:pPr indent="-330200" lvl="0" marL="457200" marR="0" rtl="0" algn="l">
              <a:lnSpc>
                <a:spcPct val="115000"/>
              </a:lnSpc>
              <a:spcBef>
                <a:spcPts val="1000"/>
              </a:spcBef>
              <a:spcAft>
                <a:spcPts val="0"/>
              </a:spcAft>
              <a:buClr>
                <a:srgbClr val="1155CC"/>
              </a:buClr>
              <a:buSzPts val="1600"/>
              <a:buFont typeface="Nunito"/>
              <a:buChar char="●"/>
            </a:pPr>
            <a:r>
              <a:rPr b="1" lang="en" sz="1600">
                <a:solidFill>
                  <a:srgbClr val="1155CC"/>
                </a:solidFill>
                <a:latin typeface="Nunito"/>
                <a:ea typeface="Nunito"/>
                <a:cs typeface="Nunito"/>
                <a:sym typeface="Nunito"/>
              </a:rPr>
              <a:t>Average Number of Tags per Post: </a:t>
            </a:r>
            <a:r>
              <a:rPr lang="en" sz="1600">
                <a:solidFill>
                  <a:srgbClr val="1155CC"/>
                </a:solidFill>
                <a:latin typeface="Nunito"/>
                <a:ea typeface="Nunito"/>
                <a:cs typeface="Nunito"/>
                <a:sym typeface="Nunito"/>
              </a:rPr>
              <a:t>The average number of tags per post was calculated to be </a:t>
            </a:r>
            <a:r>
              <a:rPr b="1" lang="en" sz="1600">
                <a:solidFill>
                  <a:srgbClr val="1155CC"/>
                </a:solidFill>
                <a:latin typeface="Nunito"/>
                <a:ea typeface="Nunito"/>
                <a:cs typeface="Nunito"/>
                <a:sym typeface="Nunito"/>
              </a:rPr>
              <a:t>1.95,</a:t>
            </a:r>
            <a:r>
              <a:rPr lang="en" sz="1600">
                <a:solidFill>
                  <a:srgbClr val="1155CC"/>
                </a:solidFill>
                <a:latin typeface="Nunito"/>
                <a:ea typeface="Nunito"/>
                <a:cs typeface="Nunito"/>
                <a:sym typeface="Nunito"/>
              </a:rPr>
              <a:t> indicating a moderate level of tagging across the posts.</a:t>
            </a:r>
            <a:endParaRPr sz="1600">
              <a:solidFill>
                <a:srgbClr val="1155CC"/>
              </a:solidFill>
              <a:latin typeface="Nunito"/>
              <a:ea typeface="Nunito"/>
              <a:cs typeface="Nunito"/>
              <a:sym typeface="Nunito"/>
            </a:endParaRPr>
          </a:p>
          <a:p>
            <a:pPr indent="0" lvl="0" marL="0" marR="0" rtl="0" algn="l">
              <a:lnSpc>
                <a:spcPct val="115000"/>
              </a:lnSpc>
              <a:spcBef>
                <a:spcPts val="1000"/>
              </a:spcBef>
              <a:spcAft>
                <a:spcPts val="0"/>
              </a:spcAft>
              <a:buNone/>
            </a:pPr>
            <a:r>
              <a:t/>
            </a:r>
            <a:endParaRPr sz="1600">
              <a:solidFill>
                <a:srgbClr val="000000"/>
              </a:solidFill>
              <a:latin typeface="Arial"/>
              <a:ea typeface="Arial"/>
              <a:cs typeface="Arial"/>
              <a:sym typeface="Arial"/>
            </a:endParaRPr>
          </a:p>
          <a:p>
            <a:pPr indent="0" lvl="0" marL="0" rtl="0" algn="l">
              <a:spcBef>
                <a:spcPts val="1000"/>
              </a:spcBef>
              <a:spcAft>
                <a:spcPts val="1600"/>
              </a:spcAft>
              <a:buNone/>
            </a:pPr>
            <a:r>
              <a:t/>
            </a:r>
            <a:endParaRPr b="1" sz="1600">
              <a:solidFill>
                <a:srgbClr val="000000"/>
              </a:solidFill>
              <a:latin typeface="Nunito"/>
              <a:ea typeface="Nunito"/>
              <a:cs typeface="Nunito"/>
              <a:sym typeface="Nunito"/>
            </a:endParaRPr>
          </a:p>
        </p:txBody>
      </p:sp>
      <p:pic>
        <p:nvPicPr>
          <p:cNvPr id="97" name="Google Shape;97;p17"/>
          <p:cNvPicPr preferRelativeResize="0"/>
          <p:nvPr/>
        </p:nvPicPr>
        <p:blipFill>
          <a:blip r:embed="rId3">
            <a:alphaModFix/>
          </a:blip>
          <a:stretch>
            <a:fillRect/>
          </a:stretch>
        </p:blipFill>
        <p:spPr>
          <a:xfrm>
            <a:off x="6459450" y="1635475"/>
            <a:ext cx="2085975" cy="504825"/>
          </a:xfrm>
          <a:prstGeom prst="rect">
            <a:avLst/>
          </a:prstGeom>
          <a:noFill/>
          <a:ln cap="flat" cmpd="sng" w="12700">
            <a:solidFill>
              <a:srgbClr val="1155CC"/>
            </a:solidFill>
            <a:prstDash val="solid"/>
            <a:miter lim="8000"/>
            <a:headEnd len="sm" w="sm" type="none"/>
            <a:tailEnd len="sm" w="sm" type="none"/>
          </a:ln>
        </p:spPr>
      </p:pic>
      <p:pic>
        <p:nvPicPr>
          <p:cNvPr id="98" name="Google Shape;98;p17" title="Chart"/>
          <p:cNvPicPr preferRelativeResize="0"/>
          <p:nvPr/>
        </p:nvPicPr>
        <p:blipFill>
          <a:blip r:embed="rId4">
            <a:alphaModFix/>
          </a:blip>
          <a:stretch>
            <a:fillRect/>
          </a:stretch>
        </p:blipFill>
        <p:spPr>
          <a:xfrm>
            <a:off x="6048967" y="2571750"/>
            <a:ext cx="2906934" cy="2052349"/>
          </a:xfrm>
          <a:prstGeom prst="rect">
            <a:avLst/>
          </a:prstGeom>
          <a:noFill/>
          <a:ln cap="flat" cmpd="sng" w="9525">
            <a:solidFill>
              <a:srgbClr val="1155CC"/>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nvSpPr>
        <p:spPr>
          <a:xfrm>
            <a:off x="3594125" y="0"/>
            <a:ext cx="5187000" cy="46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lt2"/>
              </a:solidFill>
              <a:latin typeface="Roboto"/>
              <a:ea typeface="Roboto"/>
              <a:cs typeface="Roboto"/>
              <a:sym typeface="Roboto"/>
            </a:endParaRPr>
          </a:p>
          <a:p>
            <a:pPr indent="-330200" lvl="0" marL="457200" rtl="0" algn="l">
              <a:lnSpc>
                <a:spcPct val="115000"/>
              </a:lnSpc>
              <a:spcBef>
                <a:spcPts val="1000"/>
              </a:spcBef>
              <a:spcAft>
                <a:spcPts val="0"/>
              </a:spcAft>
              <a:buClr>
                <a:srgbClr val="1155CC"/>
              </a:buClr>
              <a:buSzPts val="1600"/>
              <a:buFont typeface="Nunito"/>
              <a:buChar char="●"/>
            </a:pPr>
            <a:r>
              <a:rPr b="1" lang="en" sz="1600">
                <a:solidFill>
                  <a:srgbClr val="1155CC"/>
                </a:solidFill>
                <a:latin typeface="Nunito"/>
                <a:ea typeface="Nunito"/>
                <a:cs typeface="Nunito"/>
                <a:sym typeface="Nunito"/>
              </a:rPr>
              <a:t>Follower Analysis: </a:t>
            </a:r>
            <a:endParaRPr b="1" sz="1600"/>
          </a:p>
          <a:p>
            <a:pPr indent="-317500" lvl="0" marL="457200" rtl="0" algn="l">
              <a:lnSpc>
                <a:spcPct val="115000"/>
              </a:lnSpc>
              <a:spcBef>
                <a:spcPts val="1000"/>
              </a:spcBef>
              <a:spcAft>
                <a:spcPts val="0"/>
              </a:spcAft>
              <a:buClr>
                <a:srgbClr val="1155CC"/>
              </a:buClr>
              <a:buSzPts val="1400"/>
              <a:buFont typeface="Nunito"/>
              <a:buAutoNum type="arabicPeriod"/>
            </a:pPr>
            <a:r>
              <a:rPr lang="en">
                <a:solidFill>
                  <a:srgbClr val="1155CC"/>
                </a:solidFill>
                <a:latin typeface="Nunito"/>
                <a:ea typeface="Nunito"/>
                <a:cs typeface="Nunito"/>
                <a:sym typeface="Nunito"/>
              </a:rPr>
              <a:t>Out of the </a:t>
            </a:r>
            <a:r>
              <a:rPr b="1" lang="en">
                <a:solidFill>
                  <a:srgbClr val="1155CC"/>
                </a:solidFill>
                <a:latin typeface="Nunito"/>
                <a:ea typeface="Nunito"/>
                <a:cs typeface="Nunito"/>
                <a:sym typeface="Nunito"/>
              </a:rPr>
              <a:t>100</a:t>
            </a:r>
            <a:r>
              <a:rPr lang="en">
                <a:solidFill>
                  <a:srgbClr val="1155CC"/>
                </a:solidFill>
                <a:latin typeface="Nunito"/>
                <a:ea typeface="Nunito"/>
                <a:cs typeface="Nunito"/>
                <a:sym typeface="Nunito"/>
              </a:rPr>
              <a:t> users analyzed, </a:t>
            </a:r>
            <a:r>
              <a:rPr b="1" lang="en">
                <a:solidFill>
                  <a:srgbClr val="1155CC"/>
                </a:solidFill>
                <a:latin typeface="Nunito"/>
                <a:ea typeface="Nunito"/>
                <a:cs typeface="Nunito"/>
                <a:sym typeface="Nunito"/>
              </a:rPr>
              <a:t>23</a:t>
            </a:r>
            <a:r>
              <a:rPr lang="en">
                <a:solidFill>
                  <a:srgbClr val="1155CC"/>
                </a:solidFill>
                <a:latin typeface="Nunito"/>
                <a:ea typeface="Nunito"/>
                <a:cs typeface="Nunito"/>
                <a:sym typeface="Nunito"/>
              </a:rPr>
              <a:t> users stood out with the highest follower count of </a:t>
            </a:r>
            <a:r>
              <a:rPr b="1" lang="en">
                <a:solidFill>
                  <a:srgbClr val="1155CC"/>
                </a:solidFill>
                <a:latin typeface="Nunito"/>
                <a:ea typeface="Nunito"/>
                <a:cs typeface="Nunito"/>
                <a:sym typeface="Nunito"/>
              </a:rPr>
              <a:t>77 </a:t>
            </a:r>
            <a:r>
              <a:rPr lang="en">
                <a:solidFill>
                  <a:srgbClr val="1155CC"/>
                </a:solidFill>
                <a:latin typeface="Nunito"/>
                <a:ea typeface="Nunito"/>
                <a:cs typeface="Nunito"/>
                <a:sym typeface="Nunito"/>
              </a:rPr>
              <a:t>each. This indicates a select group of highly influential users who attract significant attention within the network.</a:t>
            </a:r>
            <a:endParaRPr>
              <a:solidFill>
                <a:srgbClr val="1155CC"/>
              </a:solidFill>
              <a:latin typeface="Nunito"/>
              <a:ea typeface="Nunito"/>
              <a:cs typeface="Nunito"/>
              <a:sym typeface="Nunito"/>
            </a:endParaRPr>
          </a:p>
          <a:p>
            <a:pPr indent="-317500" lvl="0" marL="457200" rtl="0" algn="l">
              <a:lnSpc>
                <a:spcPct val="115000"/>
              </a:lnSpc>
              <a:spcBef>
                <a:spcPts val="0"/>
              </a:spcBef>
              <a:spcAft>
                <a:spcPts val="0"/>
              </a:spcAft>
              <a:buClr>
                <a:srgbClr val="1155CC"/>
              </a:buClr>
              <a:buSzPts val="1400"/>
              <a:buFont typeface="Nunito"/>
              <a:buAutoNum type="arabicPeriod"/>
            </a:pPr>
            <a:r>
              <a:rPr lang="en">
                <a:solidFill>
                  <a:srgbClr val="1155CC"/>
                </a:solidFill>
                <a:latin typeface="Nunito"/>
                <a:ea typeface="Nunito"/>
                <a:cs typeface="Nunito"/>
                <a:sym typeface="Nunito"/>
              </a:rPr>
              <a:t>Conversely, </a:t>
            </a:r>
            <a:r>
              <a:rPr b="1" lang="en">
                <a:solidFill>
                  <a:srgbClr val="1155CC"/>
                </a:solidFill>
                <a:latin typeface="Nunito"/>
                <a:ea typeface="Nunito"/>
                <a:cs typeface="Nunito"/>
                <a:sym typeface="Nunito"/>
              </a:rPr>
              <a:t>77</a:t>
            </a:r>
            <a:r>
              <a:rPr lang="en">
                <a:solidFill>
                  <a:srgbClr val="1155CC"/>
                </a:solidFill>
                <a:latin typeface="Nunito"/>
                <a:ea typeface="Nunito"/>
                <a:cs typeface="Nunito"/>
                <a:sym typeface="Nunito"/>
              </a:rPr>
              <a:t> users had slightly fewer followers, totaling </a:t>
            </a:r>
            <a:r>
              <a:rPr b="1" lang="en">
                <a:solidFill>
                  <a:srgbClr val="1155CC"/>
                </a:solidFill>
                <a:latin typeface="Nunito"/>
                <a:ea typeface="Nunito"/>
                <a:cs typeface="Nunito"/>
                <a:sym typeface="Nunito"/>
              </a:rPr>
              <a:t>76</a:t>
            </a:r>
            <a:r>
              <a:rPr lang="en">
                <a:solidFill>
                  <a:srgbClr val="1155CC"/>
                </a:solidFill>
                <a:latin typeface="Nunito"/>
                <a:ea typeface="Nunito"/>
                <a:cs typeface="Nunito"/>
                <a:sym typeface="Nunito"/>
              </a:rPr>
              <a:t> each. This dist</a:t>
            </a:r>
            <a:endParaRPr>
              <a:solidFill>
                <a:srgbClr val="1155CC"/>
              </a:solidFill>
              <a:latin typeface="Nunito"/>
              <a:ea typeface="Nunito"/>
              <a:cs typeface="Nunito"/>
              <a:sym typeface="Nunito"/>
            </a:endParaRPr>
          </a:p>
          <a:p>
            <a:pPr indent="0" lvl="0" marL="457200" rtl="0" algn="l">
              <a:lnSpc>
                <a:spcPct val="115000"/>
              </a:lnSpc>
              <a:spcBef>
                <a:spcPts val="1200"/>
              </a:spcBef>
              <a:spcAft>
                <a:spcPts val="0"/>
              </a:spcAft>
              <a:buNone/>
            </a:pPr>
            <a:r>
              <a:t/>
            </a:r>
            <a:endParaRPr sz="100">
              <a:solidFill>
                <a:srgbClr val="1155CC"/>
              </a:solidFill>
              <a:latin typeface="Nunito"/>
              <a:ea typeface="Nunito"/>
              <a:cs typeface="Nunito"/>
              <a:sym typeface="Nunito"/>
            </a:endParaRPr>
          </a:p>
          <a:p>
            <a:pPr indent="-330200" lvl="0" marL="457200" rtl="0" algn="l">
              <a:lnSpc>
                <a:spcPct val="115000"/>
              </a:lnSpc>
              <a:spcBef>
                <a:spcPts val="1200"/>
              </a:spcBef>
              <a:spcAft>
                <a:spcPts val="0"/>
              </a:spcAft>
              <a:buClr>
                <a:srgbClr val="1155CC"/>
              </a:buClr>
              <a:buSzPts val="1600"/>
              <a:buFont typeface="Nunito"/>
              <a:buChar char="●"/>
            </a:pPr>
            <a:r>
              <a:rPr b="1" lang="en" sz="1600">
                <a:solidFill>
                  <a:srgbClr val="1155CC"/>
                </a:solidFill>
                <a:latin typeface="Nunito"/>
                <a:ea typeface="Nunito"/>
                <a:cs typeface="Nunito"/>
                <a:sym typeface="Nunito"/>
              </a:rPr>
              <a:t>Following Analysis:</a:t>
            </a:r>
            <a:endParaRPr b="1" sz="1600">
              <a:solidFill>
                <a:srgbClr val="1155CC"/>
              </a:solidFill>
              <a:latin typeface="Nunito"/>
              <a:ea typeface="Nunito"/>
              <a:cs typeface="Nunito"/>
              <a:sym typeface="Nunito"/>
            </a:endParaRPr>
          </a:p>
          <a:p>
            <a:pPr indent="-317500" lvl="0" marL="457200" marR="0" rtl="0" algn="l">
              <a:lnSpc>
                <a:spcPct val="115000"/>
              </a:lnSpc>
              <a:spcBef>
                <a:spcPts val="1000"/>
              </a:spcBef>
              <a:spcAft>
                <a:spcPts val="0"/>
              </a:spcAft>
              <a:buClr>
                <a:srgbClr val="1155CC"/>
              </a:buClr>
              <a:buSzPts val="1400"/>
              <a:buFont typeface="Nunito"/>
              <a:buAutoNum type="arabicPeriod"/>
            </a:pPr>
            <a:r>
              <a:rPr lang="en">
                <a:solidFill>
                  <a:srgbClr val="1155CC"/>
                </a:solidFill>
                <a:latin typeface="Nunito"/>
                <a:ea typeface="Nunito"/>
                <a:cs typeface="Nunito"/>
                <a:sym typeface="Nunito"/>
              </a:rPr>
              <a:t>Interestingly, every user in the dataset has an identical following count of </a:t>
            </a:r>
            <a:r>
              <a:rPr b="1" lang="en">
                <a:solidFill>
                  <a:srgbClr val="1155CC"/>
                </a:solidFill>
                <a:latin typeface="Nunito"/>
                <a:ea typeface="Nunito"/>
                <a:cs typeface="Nunito"/>
                <a:sym typeface="Nunito"/>
              </a:rPr>
              <a:t>99</a:t>
            </a:r>
            <a:r>
              <a:rPr lang="en">
                <a:solidFill>
                  <a:srgbClr val="1155CC"/>
                </a:solidFill>
                <a:latin typeface="Nunito"/>
                <a:ea typeface="Nunito"/>
                <a:cs typeface="Nunito"/>
                <a:sym typeface="Nunito"/>
              </a:rPr>
              <a:t>. This uniformity suggests that users are equally engaged in following others, indicating a balanced interaction within the community.</a:t>
            </a:r>
            <a:endParaRPr>
              <a:solidFill>
                <a:srgbClr val="1155CC"/>
              </a:solidFill>
              <a:latin typeface="Nunito"/>
              <a:ea typeface="Nunito"/>
              <a:cs typeface="Nunito"/>
              <a:sym typeface="Nunito"/>
            </a:endParaRPr>
          </a:p>
          <a:p>
            <a:pPr indent="0" lvl="0" marL="0" rtl="0" algn="l">
              <a:lnSpc>
                <a:spcPct val="115000"/>
              </a:lnSpc>
              <a:spcBef>
                <a:spcPts val="1200"/>
              </a:spcBef>
              <a:spcAft>
                <a:spcPts val="0"/>
              </a:spcAft>
              <a:buNone/>
            </a:pPr>
            <a:r>
              <a:t/>
            </a:r>
            <a:endParaRPr sz="1500">
              <a:solidFill>
                <a:srgbClr val="1155CC"/>
              </a:solidFill>
              <a:latin typeface="Nunito"/>
              <a:ea typeface="Nunito"/>
              <a:cs typeface="Nunito"/>
              <a:sym typeface="Nunito"/>
            </a:endParaRPr>
          </a:p>
          <a:p>
            <a:pPr indent="0" lvl="0" marL="457200" rtl="0" algn="l">
              <a:lnSpc>
                <a:spcPct val="115000"/>
              </a:lnSpc>
              <a:spcBef>
                <a:spcPts val="1000"/>
              </a:spcBef>
              <a:spcAft>
                <a:spcPts val="0"/>
              </a:spcAft>
              <a:buNone/>
            </a:pPr>
            <a:r>
              <a:t/>
            </a:r>
            <a:endParaRPr sz="1500">
              <a:solidFill>
                <a:schemeClr val="lt2"/>
              </a:solidFill>
              <a:latin typeface="Roboto"/>
              <a:ea typeface="Roboto"/>
              <a:cs typeface="Roboto"/>
              <a:sym typeface="Roboto"/>
            </a:endParaRPr>
          </a:p>
          <a:p>
            <a:pPr indent="0" lvl="0" marL="0" rtl="0" algn="l">
              <a:spcBef>
                <a:spcPts val="1000"/>
              </a:spcBef>
              <a:spcAft>
                <a:spcPts val="0"/>
              </a:spcAft>
              <a:buNone/>
            </a:pPr>
            <a:r>
              <a:t/>
            </a:r>
            <a:endParaRPr sz="1500"/>
          </a:p>
          <a:p>
            <a:pPr indent="0" lvl="0" marL="0" rtl="0" algn="l">
              <a:spcBef>
                <a:spcPts val="0"/>
              </a:spcBef>
              <a:spcAft>
                <a:spcPts val="0"/>
              </a:spcAft>
              <a:buNone/>
            </a:pPr>
            <a:r>
              <a:t/>
            </a:r>
            <a:endParaRPr sz="1500">
              <a:solidFill>
                <a:schemeClr val="lt2"/>
              </a:solidFill>
              <a:latin typeface="Roboto"/>
              <a:ea typeface="Roboto"/>
              <a:cs typeface="Roboto"/>
              <a:sym typeface="Roboto"/>
            </a:endParaRPr>
          </a:p>
        </p:txBody>
      </p:sp>
      <p:pic>
        <p:nvPicPr>
          <p:cNvPr id="104" name="Google Shape;104;p18"/>
          <p:cNvPicPr preferRelativeResize="0"/>
          <p:nvPr/>
        </p:nvPicPr>
        <p:blipFill>
          <a:blip r:embed="rId3">
            <a:alphaModFix/>
          </a:blip>
          <a:stretch>
            <a:fillRect/>
          </a:stretch>
        </p:blipFill>
        <p:spPr>
          <a:xfrm>
            <a:off x="794225" y="2792699"/>
            <a:ext cx="2236350" cy="1821750"/>
          </a:xfrm>
          <a:prstGeom prst="rect">
            <a:avLst/>
          </a:prstGeom>
          <a:noFill/>
          <a:ln cap="flat" cmpd="sng" w="12700">
            <a:solidFill>
              <a:srgbClr val="0B5394"/>
            </a:solidFill>
            <a:prstDash val="solid"/>
            <a:miter lim="8000"/>
            <a:headEnd len="sm" w="sm" type="none"/>
            <a:tailEnd len="sm" w="sm" type="none"/>
          </a:ln>
        </p:spPr>
      </p:pic>
      <p:pic>
        <p:nvPicPr>
          <p:cNvPr id="105" name="Google Shape;105;p18"/>
          <p:cNvPicPr preferRelativeResize="0"/>
          <p:nvPr/>
        </p:nvPicPr>
        <p:blipFill>
          <a:blip r:embed="rId4">
            <a:alphaModFix/>
          </a:blip>
          <a:stretch>
            <a:fillRect/>
          </a:stretch>
        </p:blipFill>
        <p:spPr>
          <a:xfrm>
            <a:off x="794225" y="323500"/>
            <a:ext cx="2236350" cy="2365949"/>
          </a:xfrm>
          <a:prstGeom prst="rect">
            <a:avLst/>
          </a:prstGeom>
          <a:noFill/>
          <a:ln cap="flat" cmpd="sng" w="12700">
            <a:solidFill>
              <a:srgbClr val="1155CC"/>
            </a:solidFill>
            <a:prstDash val="solid"/>
            <a:miter lim="8000"/>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nvSpPr>
        <p:spPr>
          <a:xfrm>
            <a:off x="3674400" y="2307750"/>
            <a:ext cx="5469600" cy="238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500">
              <a:solidFill>
                <a:srgbClr val="1155CC"/>
              </a:solidFill>
              <a:latin typeface="Nunito"/>
              <a:ea typeface="Nunito"/>
              <a:cs typeface="Nunito"/>
              <a:sym typeface="Nunito"/>
            </a:endParaRPr>
          </a:p>
          <a:p>
            <a:pPr indent="-311150" lvl="0" marL="457200" rtl="0" algn="l">
              <a:lnSpc>
                <a:spcPct val="115000"/>
              </a:lnSpc>
              <a:spcBef>
                <a:spcPts val="1000"/>
              </a:spcBef>
              <a:spcAft>
                <a:spcPts val="0"/>
              </a:spcAft>
              <a:buClr>
                <a:srgbClr val="1155CC"/>
              </a:buClr>
              <a:buSzPts val="1300"/>
              <a:buFont typeface="Nunito"/>
              <a:buAutoNum type="arabicPeriod"/>
            </a:pPr>
            <a:r>
              <a:rPr b="1" lang="en" sz="1300">
                <a:solidFill>
                  <a:srgbClr val="1155CC"/>
                </a:solidFill>
                <a:latin typeface="Nunito"/>
                <a:ea typeface="Nunito"/>
                <a:cs typeface="Nunito"/>
                <a:sym typeface="Nunito"/>
              </a:rPr>
              <a:t>#dreamy</a:t>
            </a:r>
            <a:r>
              <a:rPr lang="en" sz="1300">
                <a:solidFill>
                  <a:srgbClr val="1155CC"/>
                </a:solidFill>
                <a:latin typeface="Nunito"/>
                <a:ea typeface="Nunito"/>
                <a:cs typeface="Nunito"/>
                <a:sym typeface="Nunito"/>
              </a:rPr>
              <a:t> leads with an average of </a:t>
            </a:r>
            <a:r>
              <a:rPr b="1" lang="en" sz="1300">
                <a:solidFill>
                  <a:srgbClr val="1155CC"/>
                </a:solidFill>
                <a:latin typeface="Nunito"/>
                <a:ea typeface="Nunito"/>
                <a:cs typeface="Nunito"/>
                <a:sym typeface="Nunito"/>
              </a:rPr>
              <a:t>35.75</a:t>
            </a:r>
            <a:r>
              <a:rPr lang="en" sz="1300">
                <a:solidFill>
                  <a:srgbClr val="1155CC"/>
                </a:solidFill>
                <a:latin typeface="Nunito"/>
                <a:ea typeface="Nunito"/>
                <a:cs typeface="Nunito"/>
                <a:sym typeface="Nunito"/>
              </a:rPr>
              <a:t> likes per post.</a:t>
            </a:r>
            <a:endParaRPr sz="1300">
              <a:solidFill>
                <a:srgbClr val="1155CC"/>
              </a:solidFill>
              <a:latin typeface="Nunito"/>
              <a:ea typeface="Nunito"/>
              <a:cs typeface="Nunito"/>
              <a:sym typeface="Nunito"/>
            </a:endParaRPr>
          </a:p>
          <a:p>
            <a:pPr indent="-311150" lvl="0" marL="457200" rtl="0" algn="l">
              <a:lnSpc>
                <a:spcPct val="115000"/>
              </a:lnSpc>
              <a:spcBef>
                <a:spcPts val="0"/>
              </a:spcBef>
              <a:spcAft>
                <a:spcPts val="0"/>
              </a:spcAft>
              <a:buClr>
                <a:srgbClr val="1155CC"/>
              </a:buClr>
              <a:buSzPts val="1300"/>
              <a:buFont typeface="Nunito"/>
              <a:buAutoNum type="arabicPeriod"/>
            </a:pPr>
            <a:r>
              <a:rPr b="1" lang="en" sz="1300">
                <a:solidFill>
                  <a:srgbClr val="1155CC"/>
                </a:solidFill>
                <a:latin typeface="Nunito"/>
                <a:ea typeface="Nunito"/>
                <a:cs typeface="Nunito"/>
                <a:sym typeface="Nunito"/>
              </a:rPr>
              <a:t>#beauty</a:t>
            </a:r>
            <a:r>
              <a:rPr lang="en" sz="1300">
                <a:solidFill>
                  <a:srgbClr val="1155CC"/>
                </a:solidFill>
                <a:latin typeface="Nunito"/>
                <a:ea typeface="Nunito"/>
                <a:cs typeface="Nunito"/>
                <a:sym typeface="Nunito"/>
              </a:rPr>
              <a:t> and </a:t>
            </a:r>
            <a:r>
              <a:rPr b="1" lang="en" sz="1300">
                <a:solidFill>
                  <a:srgbClr val="1155CC"/>
                </a:solidFill>
                <a:latin typeface="Nunito"/>
                <a:ea typeface="Nunito"/>
                <a:cs typeface="Nunito"/>
                <a:sym typeface="Nunito"/>
              </a:rPr>
              <a:t>#stunning</a:t>
            </a:r>
            <a:r>
              <a:rPr lang="en" sz="1300">
                <a:solidFill>
                  <a:srgbClr val="1155CC"/>
                </a:solidFill>
                <a:latin typeface="Nunito"/>
                <a:ea typeface="Nunito"/>
                <a:cs typeface="Nunito"/>
                <a:sym typeface="Nunito"/>
              </a:rPr>
              <a:t> closely follow, with averages of </a:t>
            </a:r>
            <a:r>
              <a:rPr b="1" lang="en" sz="1300">
                <a:solidFill>
                  <a:srgbClr val="1155CC"/>
                </a:solidFill>
                <a:latin typeface="Nunito"/>
                <a:ea typeface="Nunito"/>
                <a:cs typeface="Nunito"/>
                <a:sym typeface="Nunito"/>
              </a:rPr>
              <a:t>34.95</a:t>
            </a:r>
            <a:r>
              <a:rPr lang="en" sz="1300">
                <a:solidFill>
                  <a:srgbClr val="1155CC"/>
                </a:solidFill>
                <a:latin typeface="Nunito"/>
                <a:ea typeface="Nunito"/>
                <a:cs typeface="Nunito"/>
                <a:sym typeface="Nunito"/>
              </a:rPr>
              <a:t> and 34.94 likes, respectively, showing strong engagement.</a:t>
            </a:r>
            <a:endParaRPr sz="1300">
              <a:solidFill>
                <a:srgbClr val="1155CC"/>
              </a:solidFill>
              <a:latin typeface="Nunito"/>
              <a:ea typeface="Nunito"/>
              <a:cs typeface="Nunito"/>
              <a:sym typeface="Nunito"/>
            </a:endParaRPr>
          </a:p>
          <a:p>
            <a:pPr indent="-311150" lvl="0" marL="457200" rtl="0" algn="l">
              <a:lnSpc>
                <a:spcPct val="115000"/>
              </a:lnSpc>
              <a:spcBef>
                <a:spcPts val="0"/>
              </a:spcBef>
              <a:spcAft>
                <a:spcPts val="0"/>
              </a:spcAft>
              <a:buClr>
                <a:srgbClr val="1155CC"/>
              </a:buClr>
              <a:buSzPts val="1300"/>
              <a:buFont typeface="Nunito"/>
              <a:buAutoNum type="arabicPeriod"/>
            </a:pPr>
            <a:r>
              <a:rPr b="1" lang="en" sz="1300">
                <a:solidFill>
                  <a:srgbClr val="1155CC"/>
                </a:solidFill>
                <a:latin typeface="Nunito"/>
                <a:ea typeface="Nunito"/>
                <a:cs typeface="Nunito"/>
                <a:sym typeface="Nunito"/>
              </a:rPr>
              <a:t>#delicious</a:t>
            </a:r>
            <a:r>
              <a:rPr lang="en" sz="1300">
                <a:solidFill>
                  <a:srgbClr val="1155CC"/>
                </a:solidFill>
                <a:latin typeface="Nunito"/>
                <a:ea typeface="Nunito"/>
                <a:cs typeface="Nunito"/>
                <a:sym typeface="Nunito"/>
              </a:rPr>
              <a:t> and </a:t>
            </a:r>
            <a:r>
              <a:rPr b="1" lang="en" sz="1300">
                <a:solidFill>
                  <a:srgbClr val="1155CC"/>
                </a:solidFill>
                <a:latin typeface="Nunito"/>
                <a:ea typeface="Nunito"/>
                <a:cs typeface="Nunito"/>
                <a:sym typeface="Nunito"/>
              </a:rPr>
              <a:t>#foodie</a:t>
            </a:r>
            <a:r>
              <a:rPr lang="en" sz="1300">
                <a:solidFill>
                  <a:srgbClr val="1155CC"/>
                </a:solidFill>
                <a:latin typeface="Nunito"/>
                <a:ea typeface="Nunito"/>
                <a:cs typeface="Nunito"/>
                <a:sym typeface="Nunito"/>
              </a:rPr>
              <a:t> are also top performers, with </a:t>
            </a:r>
            <a:r>
              <a:rPr b="1" lang="en" sz="1300">
                <a:solidFill>
                  <a:srgbClr val="1155CC"/>
                </a:solidFill>
                <a:latin typeface="Nunito"/>
                <a:ea typeface="Nunito"/>
                <a:cs typeface="Nunito"/>
                <a:sym typeface="Nunito"/>
              </a:rPr>
              <a:t>34.93</a:t>
            </a:r>
            <a:r>
              <a:rPr lang="en" sz="1300">
                <a:solidFill>
                  <a:srgbClr val="1155CC"/>
                </a:solidFill>
                <a:latin typeface="Nunito"/>
                <a:ea typeface="Nunito"/>
                <a:cs typeface="Nunito"/>
                <a:sym typeface="Nunito"/>
              </a:rPr>
              <a:t> and </a:t>
            </a:r>
            <a:r>
              <a:rPr b="1" lang="en" sz="1300">
                <a:solidFill>
                  <a:srgbClr val="1155CC"/>
                </a:solidFill>
                <a:latin typeface="Nunito"/>
                <a:ea typeface="Nunito"/>
                <a:cs typeface="Nunito"/>
                <a:sym typeface="Nunito"/>
              </a:rPr>
              <a:t>34.73</a:t>
            </a:r>
            <a:r>
              <a:rPr lang="en" sz="1300">
                <a:solidFill>
                  <a:srgbClr val="1155CC"/>
                </a:solidFill>
                <a:latin typeface="Nunito"/>
                <a:ea typeface="Nunito"/>
                <a:cs typeface="Nunito"/>
                <a:sym typeface="Nunito"/>
              </a:rPr>
              <a:t> likes on average, highlighting the appeal of food-related content.</a:t>
            </a:r>
            <a:endParaRPr sz="1300">
              <a:solidFill>
                <a:srgbClr val="1155CC"/>
              </a:solidFill>
              <a:latin typeface="Nunito"/>
              <a:ea typeface="Nunito"/>
              <a:cs typeface="Nunito"/>
              <a:sym typeface="Nunito"/>
            </a:endParaRPr>
          </a:p>
          <a:p>
            <a:pPr indent="-311150" lvl="0" marL="457200" rtl="0" algn="l">
              <a:lnSpc>
                <a:spcPct val="115000"/>
              </a:lnSpc>
              <a:spcBef>
                <a:spcPts val="0"/>
              </a:spcBef>
              <a:spcAft>
                <a:spcPts val="0"/>
              </a:spcAft>
              <a:buClr>
                <a:srgbClr val="1155CC"/>
              </a:buClr>
              <a:buSzPts val="1300"/>
              <a:buFont typeface="Nunito"/>
              <a:buAutoNum type="arabicPeriod"/>
            </a:pPr>
            <a:r>
              <a:rPr b="1" lang="en" sz="1300">
                <a:solidFill>
                  <a:srgbClr val="1155CC"/>
                </a:solidFill>
                <a:latin typeface="Nunito"/>
                <a:ea typeface="Nunito"/>
                <a:cs typeface="Nunito"/>
                <a:sym typeface="Nunito"/>
              </a:rPr>
              <a:t>#happy, #hair,</a:t>
            </a:r>
            <a:r>
              <a:rPr lang="en" sz="1300">
                <a:solidFill>
                  <a:srgbClr val="1155CC"/>
                </a:solidFill>
                <a:latin typeface="Nunito"/>
                <a:ea typeface="Nunito"/>
                <a:cs typeface="Nunito"/>
                <a:sym typeface="Nunito"/>
              </a:rPr>
              <a:t> and </a:t>
            </a:r>
            <a:r>
              <a:rPr b="1" lang="en" sz="1300">
                <a:solidFill>
                  <a:srgbClr val="1155CC"/>
                </a:solidFill>
                <a:latin typeface="Nunito"/>
                <a:ea typeface="Nunito"/>
                <a:cs typeface="Nunito"/>
                <a:sym typeface="Nunito"/>
              </a:rPr>
              <a:t>#photography</a:t>
            </a:r>
            <a:r>
              <a:rPr lang="en" sz="1300">
                <a:solidFill>
                  <a:srgbClr val="1155CC"/>
                </a:solidFill>
                <a:latin typeface="Nunito"/>
                <a:ea typeface="Nunito"/>
                <a:cs typeface="Nunito"/>
                <a:sym typeface="Nunito"/>
              </a:rPr>
              <a:t> round out the top eight, each bringing in over </a:t>
            </a:r>
            <a:r>
              <a:rPr b="1" lang="en" sz="1300">
                <a:solidFill>
                  <a:srgbClr val="1155CC"/>
                </a:solidFill>
                <a:latin typeface="Nunito"/>
                <a:ea typeface="Nunito"/>
                <a:cs typeface="Nunito"/>
                <a:sym typeface="Nunito"/>
              </a:rPr>
              <a:t>34</a:t>
            </a:r>
            <a:r>
              <a:rPr lang="en" sz="1300">
                <a:solidFill>
                  <a:srgbClr val="1155CC"/>
                </a:solidFill>
                <a:latin typeface="Nunito"/>
                <a:ea typeface="Nunito"/>
                <a:cs typeface="Nunito"/>
                <a:sym typeface="Nunito"/>
              </a:rPr>
              <a:t> likes per post.</a:t>
            </a:r>
            <a:endParaRPr/>
          </a:p>
        </p:txBody>
      </p:sp>
      <p:sp>
        <p:nvSpPr>
          <p:cNvPr id="111" name="Google Shape;111;p19"/>
          <p:cNvSpPr txBox="1"/>
          <p:nvPr/>
        </p:nvSpPr>
        <p:spPr>
          <a:xfrm>
            <a:off x="0" y="698925"/>
            <a:ext cx="3556500" cy="36948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1155CC"/>
              </a:buClr>
              <a:buSzPts val="1300"/>
              <a:buFont typeface="Nunito"/>
              <a:buChar char="●"/>
            </a:pPr>
            <a:r>
              <a:rPr b="1" lang="en">
                <a:solidFill>
                  <a:srgbClr val="1155CC"/>
                </a:solidFill>
                <a:latin typeface="Nunito"/>
                <a:ea typeface="Nunito"/>
                <a:cs typeface="Nunito"/>
                <a:sym typeface="Nunito"/>
              </a:rPr>
              <a:t>Inactive Users</a:t>
            </a:r>
            <a:r>
              <a:rPr b="1" lang="en">
                <a:solidFill>
                  <a:srgbClr val="1155CC"/>
                </a:solidFill>
                <a:latin typeface="Nunito"/>
                <a:ea typeface="Nunito"/>
                <a:cs typeface="Nunito"/>
                <a:sym typeface="Nunito"/>
              </a:rPr>
              <a:t>:</a:t>
            </a:r>
            <a:r>
              <a:rPr lang="en">
                <a:solidFill>
                  <a:srgbClr val="1155CC"/>
                </a:solidFill>
                <a:latin typeface="Nunito"/>
                <a:ea typeface="Nunito"/>
                <a:cs typeface="Nunito"/>
                <a:sym typeface="Nunito"/>
              </a:rPr>
              <a:t> </a:t>
            </a:r>
            <a:endParaRPr>
              <a:solidFill>
                <a:srgbClr val="1155CC"/>
              </a:solidFill>
              <a:latin typeface="Nunito"/>
              <a:ea typeface="Nunito"/>
              <a:cs typeface="Nunito"/>
              <a:sym typeface="Nunito"/>
            </a:endParaRPr>
          </a:p>
          <a:p>
            <a:pPr indent="0" lvl="0" marL="457200" rtl="0" algn="l">
              <a:lnSpc>
                <a:spcPct val="115000"/>
              </a:lnSpc>
              <a:spcBef>
                <a:spcPts val="1000"/>
              </a:spcBef>
              <a:spcAft>
                <a:spcPts val="0"/>
              </a:spcAft>
              <a:buNone/>
            </a:pPr>
            <a:r>
              <a:rPr lang="en" sz="1300">
                <a:solidFill>
                  <a:srgbClr val="1155CC"/>
                </a:solidFill>
                <a:latin typeface="Nunito"/>
                <a:ea typeface="Nunito"/>
                <a:cs typeface="Nunito"/>
                <a:sym typeface="Nunito"/>
              </a:rPr>
              <a:t>We found that 23 users haven't liked any posts. This group of inactive users could be a good target for special engagement efforts to get them more involved and active on the platform.</a:t>
            </a:r>
            <a:endParaRPr sz="1300">
              <a:solidFill>
                <a:srgbClr val="1155CC"/>
              </a:solidFill>
              <a:latin typeface="Nunito"/>
              <a:ea typeface="Nunito"/>
              <a:cs typeface="Nunito"/>
              <a:sym typeface="Nunito"/>
            </a:endParaRPr>
          </a:p>
          <a:p>
            <a:pPr indent="0" lvl="0" marL="457200" rtl="0" algn="l">
              <a:lnSpc>
                <a:spcPct val="115000"/>
              </a:lnSpc>
              <a:spcBef>
                <a:spcPts val="1000"/>
              </a:spcBef>
              <a:spcAft>
                <a:spcPts val="0"/>
              </a:spcAft>
              <a:buNone/>
            </a:pPr>
            <a:r>
              <a:t/>
            </a:r>
            <a:endParaRPr sz="1300">
              <a:solidFill>
                <a:srgbClr val="1155CC"/>
              </a:solidFill>
              <a:latin typeface="Nunito"/>
              <a:ea typeface="Nunito"/>
              <a:cs typeface="Nunito"/>
              <a:sym typeface="Nunito"/>
            </a:endParaRPr>
          </a:p>
          <a:p>
            <a:pPr indent="-311150" lvl="0" marL="457200" rtl="0" algn="l">
              <a:lnSpc>
                <a:spcPct val="115000"/>
              </a:lnSpc>
              <a:spcBef>
                <a:spcPts val="1000"/>
              </a:spcBef>
              <a:spcAft>
                <a:spcPts val="0"/>
              </a:spcAft>
              <a:buClr>
                <a:srgbClr val="1155CC"/>
              </a:buClr>
              <a:buSzPts val="1300"/>
              <a:buFont typeface="Nunito"/>
              <a:buChar char="●"/>
            </a:pPr>
            <a:r>
              <a:rPr b="1" lang="en">
                <a:solidFill>
                  <a:srgbClr val="1155CC"/>
                </a:solidFill>
                <a:latin typeface="Nunito"/>
                <a:ea typeface="Nunito"/>
                <a:cs typeface="Nunito"/>
                <a:sym typeface="Nunito"/>
              </a:rPr>
              <a:t>Follower Dynamics:</a:t>
            </a:r>
            <a:r>
              <a:rPr lang="en" sz="1300">
                <a:solidFill>
                  <a:srgbClr val="1155CC"/>
                </a:solidFill>
                <a:latin typeface="Nunito"/>
                <a:ea typeface="Nunito"/>
                <a:cs typeface="Nunito"/>
                <a:sym typeface="Nunito"/>
              </a:rPr>
              <a:t> </a:t>
            </a:r>
            <a:endParaRPr sz="1300">
              <a:solidFill>
                <a:srgbClr val="1155CC"/>
              </a:solidFill>
              <a:latin typeface="Nunito"/>
              <a:ea typeface="Nunito"/>
              <a:cs typeface="Nunito"/>
              <a:sym typeface="Nunito"/>
            </a:endParaRPr>
          </a:p>
          <a:p>
            <a:pPr indent="0" lvl="0" marL="457200" rtl="0" algn="l">
              <a:lnSpc>
                <a:spcPct val="115000"/>
              </a:lnSpc>
              <a:spcBef>
                <a:spcPts val="1000"/>
              </a:spcBef>
              <a:spcAft>
                <a:spcPts val="1000"/>
              </a:spcAft>
              <a:buNone/>
            </a:pPr>
            <a:r>
              <a:rPr lang="en" sz="1300">
                <a:solidFill>
                  <a:srgbClr val="1155CC"/>
                </a:solidFill>
                <a:latin typeface="Nunito"/>
                <a:ea typeface="Nunito"/>
                <a:cs typeface="Nunito"/>
                <a:sym typeface="Nunito"/>
              </a:rPr>
              <a:t>Our data did not show any users who began following others after being followed by them, indicating no reciprocal follow patterns in the current dataset. </a:t>
            </a:r>
            <a:endParaRPr sz="1300">
              <a:solidFill>
                <a:srgbClr val="1155CC"/>
              </a:solidFill>
              <a:latin typeface="Nunito"/>
              <a:ea typeface="Nunito"/>
              <a:cs typeface="Nunito"/>
              <a:sym typeface="Nunito"/>
            </a:endParaRPr>
          </a:p>
        </p:txBody>
      </p:sp>
      <p:pic>
        <p:nvPicPr>
          <p:cNvPr id="112" name="Google Shape;112;p19" title="Chart"/>
          <p:cNvPicPr preferRelativeResize="0"/>
          <p:nvPr/>
        </p:nvPicPr>
        <p:blipFill>
          <a:blip r:embed="rId3">
            <a:alphaModFix/>
          </a:blip>
          <a:stretch>
            <a:fillRect/>
          </a:stretch>
        </p:blipFill>
        <p:spPr>
          <a:xfrm>
            <a:off x="4902075" y="789600"/>
            <a:ext cx="2945299" cy="1822701"/>
          </a:xfrm>
          <a:prstGeom prst="rect">
            <a:avLst/>
          </a:prstGeom>
          <a:noFill/>
          <a:ln cap="flat" cmpd="sng" w="9525">
            <a:solidFill>
              <a:srgbClr val="1155CC"/>
            </a:solidFill>
            <a:prstDash val="solid"/>
            <a:round/>
            <a:headEnd len="sm" w="sm" type="none"/>
            <a:tailEnd len="sm" w="sm" type="none"/>
          </a:ln>
        </p:spPr>
      </p:pic>
      <p:sp>
        <p:nvSpPr>
          <p:cNvPr id="113" name="Google Shape;113;p19"/>
          <p:cNvSpPr txBox="1"/>
          <p:nvPr/>
        </p:nvSpPr>
        <p:spPr>
          <a:xfrm>
            <a:off x="3905375" y="209575"/>
            <a:ext cx="3423300" cy="254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1155CC"/>
              </a:buClr>
              <a:buSzPts val="1400"/>
              <a:buFont typeface="Nunito"/>
              <a:buChar char="●"/>
            </a:pPr>
            <a:r>
              <a:rPr b="1" lang="en">
                <a:solidFill>
                  <a:srgbClr val="1155CC"/>
                </a:solidFill>
                <a:latin typeface="Nunito"/>
                <a:ea typeface="Nunito"/>
                <a:cs typeface="Nunito"/>
                <a:sym typeface="Nunito"/>
              </a:rPr>
              <a:t>Top Hashtags by Average Likes</a:t>
            </a:r>
            <a:endParaRPr b="1">
              <a:solidFill>
                <a:srgbClr val="1155CC"/>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nvSpPr>
        <p:spPr>
          <a:xfrm>
            <a:off x="254625" y="214850"/>
            <a:ext cx="9441300" cy="28290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rgbClr val="1155CC"/>
              </a:buClr>
              <a:buSzPts val="1600"/>
              <a:buFont typeface="Nunito"/>
              <a:buChar char="●"/>
            </a:pPr>
            <a:r>
              <a:rPr b="1" lang="en" sz="1600">
                <a:solidFill>
                  <a:srgbClr val="1155CC"/>
                </a:solidFill>
                <a:latin typeface="Nunito"/>
                <a:ea typeface="Nunito"/>
                <a:cs typeface="Nunito"/>
                <a:sym typeface="Nunito"/>
              </a:rPr>
              <a:t>Top u</a:t>
            </a:r>
            <a:r>
              <a:rPr b="1" lang="en" sz="1600">
                <a:solidFill>
                  <a:srgbClr val="1155CC"/>
                </a:solidFill>
                <a:latin typeface="Nunito"/>
                <a:ea typeface="Nunito"/>
                <a:cs typeface="Nunito"/>
                <a:sym typeface="Nunito"/>
              </a:rPr>
              <a:t>sers with high engagement rate: </a:t>
            </a:r>
            <a:endParaRPr b="1" sz="100">
              <a:solidFill>
                <a:srgbClr val="1155CC"/>
              </a:solidFill>
              <a:latin typeface="Nunito"/>
              <a:ea typeface="Nunito"/>
              <a:cs typeface="Nunito"/>
              <a:sym typeface="Nunito"/>
            </a:endParaRPr>
          </a:p>
          <a:p>
            <a:pPr indent="-317500" lvl="0" marL="457200" rtl="0" algn="l">
              <a:lnSpc>
                <a:spcPct val="115000"/>
              </a:lnSpc>
              <a:spcBef>
                <a:spcPts val="0"/>
              </a:spcBef>
              <a:spcAft>
                <a:spcPts val="0"/>
              </a:spcAft>
              <a:buClr>
                <a:srgbClr val="1155CC"/>
              </a:buClr>
              <a:buSzPts val="1400"/>
              <a:buFont typeface="Nunito"/>
              <a:buAutoNum type="arabicPeriod"/>
            </a:pPr>
            <a:r>
              <a:rPr lang="en">
                <a:solidFill>
                  <a:srgbClr val="1155CC"/>
                </a:solidFill>
                <a:latin typeface="Nunito"/>
                <a:ea typeface="Nunito"/>
                <a:cs typeface="Nunito"/>
                <a:sym typeface="Nunito"/>
              </a:rPr>
              <a:t>Username Karley_Bosco leads with an engagement rate of 166.</a:t>
            </a:r>
            <a:endParaRPr>
              <a:solidFill>
                <a:srgbClr val="1155CC"/>
              </a:solidFill>
              <a:latin typeface="Nunito"/>
              <a:ea typeface="Nunito"/>
              <a:cs typeface="Nunito"/>
              <a:sym typeface="Nunito"/>
            </a:endParaRPr>
          </a:p>
          <a:p>
            <a:pPr indent="-317500" lvl="0" marL="457200" rtl="0" algn="l">
              <a:lnSpc>
                <a:spcPct val="115000"/>
              </a:lnSpc>
              <a:spcBef>
                <a:spcPts val="0"/>
              </a:spcBef>
              <a:spcAft>
                <a:spcPts val="0"/>
              </a:spcAft>
              <a:buClr>
                <a:srgbClr val="1155CC"/>
              </a:buClr>
              <a:buSzPts val="1400"/>
              <a:buFont typeface="Nunito"/>
              <a:buAutoNum type="arabicPeriod"/>
            </a:pPr>
            <a:r>
              <a:rPr lang="en">
                <a:solidFill>
                  <a:srgbClr val="1155CC"/>
                </a:solidFill>
                <a:latin typeface="Nunito"/>
                <a:ea typeface="Nunito"/>
                <a:cs typeface="Nunito"/>
                <a:sym typeface="Nunito"/>
              </a:rPr>
              <a:t>Kenneth64, Erick5, Kelsi26 ranked with 2nd, 3rd, 4th place respectively with 158, 157, 156 rate.</a:t>
            </a:r>
            <a:endParaRPr>
              <a:solidFill>
                <a:srgbClr val="1155CC"/>
              </a:solidFill>
              <a:latin typeface="Nunito"/>
              <a:ea typeface="Nunito"/>
              <a:cs typeface="Nunito"/>
              <a:sym typeface="Nunito"/>
            </a:endParaRPr>
          </a:p>
          <a:p>
            <a:pPr indent="-317500" lvl="0" marL="457200" rtl="0" algn="l">
              <a:lnSpc>
                <a:spcPct val="115000"/>
              </a:lnSpc>
              <a:spcBef>
                <a:spcPts val="0"/>
              </a:spcBef>
              <a:spcAft>
                <a:spcPts val="0"/>
              </a:spcAft>
              <a:buClr>
                <a:srgbClr val="1155CC"/>
              </a:buClr>
              <a:buSzPts val="1400"/>
              <a:buFont typeface="Nunito"/>
              <a:buAutoNum type="arabicPeriod"/>
            </a:pPr>
            <a:r>
              <a:rPr lang="en">
                <a:solidFill>
                  <a:srgbClr val="1155CC"/>
                </a:solidFill>
                <a:latin typeface="Nunito"/>
                <a:ea typeface="Nunito"/>
                <a:cs typeface="Nunito"/>
                <a:sym typeface="Nunito"/>
              </a:rPr>
              <a:t>Delpha.Kihn and Aiyana_Hoeger both have a rate of 154.</a:t>
            </a:r>
            <a:endParaRPr>
              <a:solidFill>
                <a:srgbClr val="1155CC"/>
              </a:solidFill>
              <a:latin typeface="Nunito"/>
              <a:ea typeface="Nunito"/>
              <a:cs typeface="Nunito"/>
              <a:sym typeface="Nunito"/>
            </a:endParaRPr>
          </a:p>
          <a:p>
            <a:pPr indent="-317500" lvl="0" marL="457200" rtl="0" algn="l">
              <a:lnSpc>
                <a:spcPct val="115000"/>
              </a:lnSpc>
              <a:spcBef>
                <a:spcPts val="0"/>
              </a:spcBef>
              <a:spcAft>
                <a:spcPts val="0"/>
              </a:spcAft>
              <a:buClr>
                <a:srgbClr val="1155CC"/>
              </a:buClr>
              <a:buSzPts val="1400"/>
              <a:buFont typeface="Nunito"/>
              <a:buAutoNum type="arabicPeriod"/>
            </a:pPr>
            <a:r>
              <a:rPr lang="en">
                <a:solidFill>
                  <a:srgbClr val="1155CC"/>
                </a:solidFill>
                <a:latin typeface="Nunito"/>
                <a:ea typeface="Nunito"/>
                <a:cs typeface="Nunito"/>
                <a:sym typeface="Nunito"/>
              </a:rPr>
              <a:t>Rafael.Hickle2 , Damon35 has a rate of 153, 152 respectively with ranking 6th, 7th.</a:t>
            </a:r>
            <a:endParaRPr>
              <a:solidFill>
                <a:srgbClr val="1155CC"/>
              </a:solidFill>
              <a:latin typeface="Nunito"/>
              <a:ea typeface="Nunito"/>
              <a:cs typeface="Nunito"/>
              <a:sym typeface="Nunito"/>
            </a:endParaRPr>
          </a:p>
          <a:p>
            <a:pPr indent="-311150" lvl="0" marL="457200" rtl="0" algn="l">
              <a:lnSpc>
                <a:spcPct val="115000"/>
              </a:lnSpc>
              <a:spcBef>
                <a:spcPts val="0"/>
              </a:spcBef>
              <a:spcAft>
                <a:spcPts val="0"/>
              </a:spcAft>
              <a:buClr>
                <a:srgbClr val="1155CC"/>
              </a:buClr>
              <a:buSzPts val="1300"/>
              <a:buFont typeface="Nunito"/>
              <a:buAutoNum type="arabicPeriod"/>
            </a:pPr>
            <a:r>
              <a:rPr lang="en">
                <a:solidFill>
                  <a:srgbClr val="1155CC"/>
                </a:solidFill>
                <a:latin typeface="Nunito"/>
                <a:ea typeface="Nunito"/>
                <a:cs typeface="Nunito"/>
                <a:sym typeface="Nunito"/>
              </a:rPr>
              <a:t>Jaylan.Lakin and Peter.Stehr0 tie at 149.</a:t>
            </a:r>
            <a:r>
              <a:rPr lang="en" sz="1300">
                <a:solidFill>
                  <a:srgbClr val="1155CC"/>
                </a:solidFill>
                <a:latin typeface="Nunito"/>
                <a:ea typeface="Nunito"/>
                <a:cs typeface="Nunito"/>
                <a:sym typeface="Nunito"/>
              </a:rPr>
              <a:t> </a:t>
            </a:r>
            <a:endParaRPr sz="1300">
              <a:solidFill>
                <a:srgbClr val="1155CC"/>
              </a:solidFill>
              <a:latin typeface="Nunito"/>
              <a:ea typeface="Nunito"/>
              <a:cs typeface="Nunito"/>
              <a:sym typeface="Nunito"/>
            </a:endParaRPr>
          </a:p>
          <a:p>
            <a:pPr indent="0" lvl="0" marL="914400" rtl="0" algn="l">
              <a:lnSpc>
                <a:spcPct val="115000"/>
              </a:lnSpc>
              <a:spcBef>
                <a:spcPts val="1200"/>
              </a:spcBef>
              <a:spcAft>
                <a:spcPts val="0"/>
              </a:spcAft>
              <a:buNone/>
            </a:pPr>
            <a:r>
              <a:t/>
            </a:r>
            <a:endParaRPr b="1" sz="1300">
              <a:solidFill>
                <a:srgbClr val="1155CC"/>
              </a:solidFill>
              <a:latin typeface="Nunito"/>
              <a:ea typeface="Nunito"/>
              <a:cs typeface="Nunito"/>
              <a:sym typeface="Nunito"/>
            </a:endParaRPr>
          </a:p>
          <a:p>
            <a:pPr indent="0" lvl="0" marL="0" rtl="0" algn="l">
              <a:lnSpc>
                <a:spcPct val="115000"/>
              </a:lnSpc>
              <a:spcBef>
                <a:spcPts val="1200"/>
              </a:spcBef>
              <a:spcAft>
                <a:spcPts val="0"/>
              </a:spcAft>
              <a:buNone/>
            </a:pPr>
            <a:r>
              <a:t/>
            </a:r>
            <a:endParaRPr sz="1300"/>
          </a:p>
          <a:p>
            <a:pPr indent="0" lvl="0" marL="457200" rtl="0" algn="l">
              <a:lnSpc>
                <a:spcPct val="115000"/>
              </a:lnSpc>
              <a:spcBef>
                <a:spcPts val="1200"/>
              </a:spcBef>
              <a:spcAft>
                <a:spcPts val="1000"/>
              </a:spcAft>
              <a:buNone/>
            </a:pPr>
            <a:r>
              <a:t/>
            </a:r>
            <a:endParaRPr sz="1300">
              <a:solidFill>
                <a:srgbClr val="1155CC"/>
              </a:solidFill>
              <a:latin typeface="Nunito"/>
              <a:ea typeface="Nunito"/>
              <a:cs typeface="Nunito"/>
              <a:sym typeface="Nunito"/>
            </a:endParaRPr>
          </a:p>
        </p:txBody>
      </p:sp>
      <p:pic>
        <p:nvPicPr>
          <p:cNvPr id="119" name="Google Shape;119;p20" title="Chart"/>
          <p:cNvPicPr preferRelativeResize="0"/>
          <p:nvPr/>
        </p:nvPicPr>
        <p:blipFill>
          <a:blip r:embed="rId3">
            <a:alphaModFix/>
          </a:blip>
          <a:stretch>
            <a:fillRect/>
          </a:stretch>
        </p:blipFill>
        <p:spPr>
          <a:xfrm>
            <a:off x="1200250" y="2051925"/>
            <a:ext cx="6626650" cy="2356151"/>
          </a:xfrm>
          <a:prstGeom prst="rect">
            <a:avLst/>
          </a:prstGeom>
          <a:noFill/>
          <a:ln cap="flat" cmpd="sng" w="9525">
            <a:solidFill>
              <a:srgbClr val="0B5394"/>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idx="4294967295" type="body"/>
          </p:nvPr>
        </p:nvSpPr>
        <p:spPr>
          <a:xfrm>
            <a:off x="69300" y="716925"/>
            <a:ext cx="9299400" cy="1747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1155CC"/>
              </a:buClr>
              <a:buSzPts val="1600"/>
              <a:buFont typeface="Nunito"/>
              <a:buChar char="●"/>
            </a:pPr>
            <a:r>
              <a:rPr b="1" lang="en" sz="1600">
                <a:solidFill>
                  <a:srgbClr val="1155CC"/>
                </a:solidFill>
                <a:latin typeface="Nunito"/>
                <a:ea typeface="Nunito"/>
                <a:cs typeface="Nunito"/>
                <a:sym typeface="Nunito"/>
              </a:rPr>
              <a:t>Most loyal valuable users</a:t>
            </a:r>
            <a:endParaRPr b="1" sz="1600">
              <a:solidFill>
                <a:srgbClr val="1155CC"/>
              </a:solidFill>
              <a:latin typeface="Nunito"/>
              <a:ea typeface="Nunito"/>
              <a:cs typeface="Nunito"/>
              <a:sym typeface="Nunito"/>
            </a:endParaRPr>
          </a:p>
          <a:p>
            <a:pPr indent="-317500" lvl="0" marL="457200" rtl="0" algn="l">
              <a:spcBef>
                <a:spcPts val="0"/>
              </a:spcBef>
              <a:spcAft>
                <a:spcPts val="0"/>
              </a:spcAft>
              <a:buClr>
                <a:srgbClr val="1155CC"/>
              </a:buClr>
              <a:buSzPts val="1400"/>
              <a:buFont typeface="Nunito"/>
              <a:buAutoNum type="arabicPeriod"/>
            </a:pPr>
            <a:r>
              <a:rPr b="1" lang="en" sz="1400">
                <a:solidFill>
                  <a:srgbClr val="1155CC"/>
                </a:solidFill>
                <a:latin typeface="Nunito"/>
                <a:ea typeface="Nunito"/>
                <a:cs typeface="Nunito"/>
                <a:sym typeface="Nunito"/>
              </a:rPr>
              <a:t>Keenan.Schamberger60</a:t>
            </a:r>
            <a:r>
              <a:rPr lang="en" sz="1400">
                <a:solidFill>
                  <a:srgbClr val="1155CC"/>
                </a:solidFill>
                <a:latin typeface="Nunito"/>
                <a:ea typeface="Nunito"/>
                <a:cs typeface="Nunito"/>
                <a:sym typeface="Nunito"/>
              </a:rPr>
              <a:t> with engagement score: </a:t>
            </a:r>
            <a:r>
              <a:rPr b="1" lang="en" sz="1400">
                <a:solidFill>
                  <a:srgbClr val="1155CC"/>
                </a:solidFill>
                <a:latin typeface="Nunito"/>
                <a:ea typeface="Nunito"/>
                <a:cs typeface="Nunito"/>
                <a:sym typeface="Nunito"/>
              </a:rPr>
              <a:t>173</a:t>
            </a:r>
            <a:r>
              <a:rPr lang="en" sz="1400">
                <a:solidFill>
                  <a:srgbClr val="1155CC"/>
                </a:solidFill>
                <a:latin typeface="Nunito"/>
                <a:ea typeface="Nunito"/>
                <a:cs typeface="Nunito"/>
                <a:sym typeface="Nunito"/>
              </a:rPr>
              <a:t>, </a:t>
            </a:r>
            <a:r>
              <a:rPr b="1" lang="en" sz="1400">
                <a:solidFill>
                  <a:srgbClr val="1155CC"/>
                </a:solidFill>
                <a:latin typeface="Nunito"/>
                <a:ea typeface="Nunito"/>
                <a:cs typeface="Nunito"/>
                <a:sym typeface="Nunito"/>
              </a:rPr>
              <a:t>Rick29</a:t>
            </a:r>
            <a:r>
              <a:rPr lang="en" sz="1400">
                <a:solidFill>
                  <a:srgbClr val="1155CC"/>
                </a:solidFill>
                <a:latin typeface="Nunito"/>
                <a:ea typeface="Nunito"/>
                <a:cs typeface="Nunito"/>
                <a:sym typeface="Nunito"/>
              </a:rPr>
              <a:t> with engagement score: </a:t>
            </a:r>
            <a:r>
              <a:rPr b="1" lang="en" sz="1400">
                <a:solidFill>
                  <a:srgbClr val="1155CC"/>
                </a:solidFill>
                <a:latin typeface="Nunito"/>
                <a:ea typeface="Nunito"/>
                <a:cs typeface="Nunito"/>
                <a:sym typeface="Nunito"/>
              </a:rPr>
              <a:t>166</a:t>
            </a:r>
            <a:r>
              <a:rPr lang="en" sz="1400">
                <a:solidFill>
                  <a:srgbClr val="1155CC"/>
                </a:solidFill>
                <a:latin typeface="Nunito"/>
                <a:ea typeface="Nunito"/>
                <a:cs typeface="Nunito"/>
                <a:sym typeface="Nunito"/>
              </a:rPr>
              <a:t>, </a:t>
            </a:r>
            <a:r>
              <a:rPr b="1" lang="en" sz="1400">
                <a:solidFill>
                  <a:srgbClr val="1155CC"/>
                </a:solidFill>
                <a:latin typeface="Nunito"/>
                <a:ea typeface="Nunito"/>
                <a:cs typeface="Nunito"/>
                <a:sym typeface="Nunito"/>
              </a:rPr>
              <a:t>Karley_Bosco</a:t>
            </a:r>
            <a:r>
              <a:rPr lang="en" sz="1400">
                <a:solidFill>
                  <a:srgbClr val="1155CC"/>
                </a:solidFill>
                <a:latin typeface="Nunito"/>
                <a:ea typeface="Nunito"/>
                <a:cs typeface="Nunito"/>
                <a:sym typeface="Nunito"/>
              </a:rPr>
              <a:t> with engagement score: </a:t>
            </a:r>
            <a:r>
              <a:rPr b="1" lang="en" sz="1400">
                <a:solidFill>
                  <a:srgbClr val="1155CC"/>
                </a:solidFill>
                <a:latin typeface="Nunito"/>
                <a:ea typeface="Nunito"/>
                <a:cs typeface="Nunito"/>
                <a:sym typeface="Nunito"/>
              </a:rPr>
              <a:t>166</a:t>
            </a:r>
            <a:r>
              <a:rPr lang="en" sz="1400">
                <a:solidFill>
                  <a:srgbClr val="1155CC"/>
                </a:solidFill>
                <a:latin typeface="Nunito"/>
                <a:ea typeface="Nunito"/>
                <a:cs typeface="Nunito"/>
                <a:sym typeface="Nunito"/>
              </a:rPr>
              <a:t>, </a:t>
            </a:r>
            <a:r>
              <a:rPr b="1" lang="en" sz="1400">
                <a:solidFill>
                  <a:srgbClr val="1155CC"/>
                </a:solidFill>
                <a:latin typeface="Nunito"/>
                <a:ea typeface="Nunito"/>
                <a:cs typeface="Nunito"/>
                <a:sym typeface="Nunito"/>
              </a:rPr>
              <a:t>Josianne.Friesen</a:t>
            </a:r>
            <a:r>
              <a:rPr lang="en" sz="1400">
                <a:solidFill>
                  <a:srgbClr val="1155CC"/>
                </a:solidFill>
                <a:latin typeface="Nunito"/>
                <a:ea typeface="Nunito"/>
                <a:cs typeface="Nunito"/>
                <a:sym typeface="Nunito"/>
              </a:rPr>
              <a:t> with engagement score: </a:t>
            </a:r>
            <a:r>
              <a:rPr b="1" lang="en" sz="1400">
                <a:solidFill>
                  <a:srgbClr val="1155CC"/>
                </a:solidFill>
                <a:latin typeface="Nunito"/>
                <a:ea typeface="Nunito"/>
                <a:cs typeface="Nunito"/>
                <a:sym typeface="Nunito"/>
              </a:rPr>
              <a:t>163</a:t>
            </a:r>
            <a:r>
              <a:rPr lang="en" sz="1400">
                <a:solidFill>
                  <a:srgbClr val="1155CC"/>
                </a:solidFill>
                <a:latin typeface="Nunito"/>
                <a:ea typeface="Nunito"/>
                <a:cs typeface="Nunito"/>
                <a:sym typeface="Nunito"/>
              </a:rPr>
              <a:t>, </a:t>
            </a:r>
            <a:r>
              <a:rPr b="1" lang="en" sz="1400">
                <a:solidFill>
                  <a:srgbClr val="1155CC"/>
                </a:solidFill>
                <a:latin typeface="Nunito"/>
                <a:ea typeface="Nunito"/>
                <a:cs typeface="Nunito"/>
                <a:sym typeface="Nunito"/>
              </a:rPr>
              <a:t>Elenor88 </a:t>
            </a:r>
            <a:r>
              <a:rPr lang="en" sz="1400">
                <a:solidFill>
                  <a:srgbClr val="1155CC"/>
                </a:solidFill>
                <a:latin typeface="Nunito"/>
                <a:ea typeface="Nunito"/>
                <a:cs typeface="Nunito"/>
                <a:sym typeface="Nunito"/>
              </a:rPr>
              <a:t>with engagement score: </a:t>
            </a:r>
            <a:r>
              <a:rPr b="1" lang="en" sz="1400">
                <a:solidFill>
                  <a:srgbClr val="1155CC"/>
                </a:solidFill>
                <a:latin typeface="Nunito"/>
                <a:ea typeface="Nunito"/>
                <a:cs typeface="Nunito"/>
                <a:sym typeface="Nunito"/>
              </a:rPr>
              <a:t>163</a:t>
            </a:r>
            <a:r>
              <a:rPr lang="en" sz="1400">
                <a:solidFill>
                  <a:srgbClr val="1155CC"/>
                </a:solidFill>
                <a:latin typeface="Nunito"/>
                <a:ea typeface="Nunito"/>
                <a:cs typeface="Nunito"/>
                <a:sym typeface="Nunito"/>
              </a:rPr>
              <a:t>.</a:t>
            </a:r>
            <a:endParaRPr sz="1400">
              <a:solidFill>
                <a:srgbClr val="1155CC"/>
              </a:solidFill>
              <a:latin typeface="Nunito"/>
              <a:ea typeface="Nunito"/>
              <a:cs typeface="Nunito"/>
              <a:sym typeface="Nunito"/>
            </a:endParaRPr>
          </a:p>
          <a:p>
            <a:pPr indent="-317500" lvl="0" marL="457200" rtl="0" algn="l">
              <a:spcBef>
                <a:spcPts val="0"/>
              </a:spcBef>
              <a:spcAft>
                <a:spcPts val="0"/>
              </a:spcAft>
              <a:buClr>
                <a:srgbClr val="1155CC"/>
              </a:buClr>
              <a:buSzPts val="1400"/>
              <a:buFont typeface="Nunito"/>
              <a:buAutoNum type="arabicPeriod"/>
            </a:pPr>
            <a:r>
              <a:rPr lang="en" sz="1400">
                <a:solidFill>
                  <a:srgbClr val="1155CC"/>
                </a:solidFill>
                <a:latin typeface="Nunito"/>
                <a:ea typeface="Nunito"/>
                <a:cs typeface="Nunito"/>
                <a:sym typeface="Nunito"/>
              </a:rPr>
              <a:t>These top users could be potential candidates for influencer partnerships or promotional campaigns. Their high engagement levels indicate they have a strong influence, which can be leveraged to boost brand visibility and credibility.</a:t>
            </a:r>
            <a:endParaRPr sz="1400">
              <a:solidFill>
                <a:srgbClr val="1155CC"/>
              </a:solidFill>
              <a:latin typeface="Nunito"/>
              <a:ea typeface="Nunito"/>
              <a:cs typeface="Nunito"/>
              <a:sym typeface="Nunito"/>
            </a:endParaRPr>
          </a:p>
          <a:p>
            <a:pPr indent="0" lvl="0" marL="0" rtl="0" algn="l">
              <a:spcBef>
                <a:spcPts val="1200"/>
              </a:spcBef>
              <a:spcAft>
                <a:spcPts val="1600"/>
              </a:spcAft>
              <a:buNone/>
            </a:pPr>
            <a:r>
              <a:t/>
            </a:r>
            <a:endParaRPr b="1" sz="1600">
              <a:solidFill>
                <a:srgbClr val="1155CC"/>
              </a:solidFill>
              <a:latin typeface="Nunito"/>
              <a:ea typeface="Nunito"/>
              <a:cs typeface="Nunito"/>
              <a:sym typeface="Nunito"/>
            </a:endParaRPr>
          </a:p>
        </p:txBody>
      </p:sp>
      <p:sp>
        <p:nvSpPr>
          <p:cNvPr id="125" name="Google Shape;125;p21"/>
          <p:cNvSpPr txBox="1"/>
          <p:nvPr>
            <p:ph type="title"/>
          </p:nvPr>
        </p:nvSpPr>
        <p:spPr>
          <a:xfrm>
            <a:off x="381150" y="729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latin typeface="Playfair Display Medium"/>
                <a:ea typeface="Playfair Display Medium"/>
                <a:cs typeface="Playfair Display Medium"/>
                <a:sym typeface="Playfair Display Medium"/>
              </a:rPr>
              <a:t>Insights from subjective questions</a:t>
            </a:r>
            <a:r>
              <a:rPr lang="en"/>
              <a:t>:</a:t>
            </a:r>
            <a:endParaRPr/>
          </a:p>
        </p:txBody>
      </p:sp>
      <p:pic>
        <p:nvPicPr>
          <p:cNvPr id="126" name="Google Shape;126;p21" title="Chart"/>
          <p:cNvPicPr preferRelativeResize="0"/>
          <p:nvPr/>
        </p:nvPicPr>
        <p:blipFill>
          <a:blip r:embed="rId3">
            <a:alphaModFix/>
          </a:blip>
          <a:stretch>
            <a:fillRect/>
          </a:stretch>
        </p:blipFill>
        <p:spPr>
          <a:xfrm>
            <a:off x="381150" y="2609500"/>
            <a:ext cx="8245873" cy="2472151"/>
          </a:xfrm>
          <a:prstGeom prst="rect">
            <a:avLst/>
          </a:prstGeom>
          <a:noFill/>
          <a:ln cap="flat" cmpd="sng" w="9525">
            <a:solidFill>
              <a:srgbClr val="1155CC"/>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