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layfair Display"/>
      <p:regular r:id="rId21"/>
      <p:bold r:id="rId22"/>
      <p:italic r:id="rId23"/>
      <p:boldItalic r:id="rId24"/>
    </p:embeddedFont>
    <p:embeddedFont>
      <p:font typeface="Nunito"/>
      <p:regular r:id="rId25"/>
      <p:bold r:id="rId26"/>
      <p:italic r:id="rId27"/>
      <p:boldItalic r:id="rId28"/>
    </p:embeddedFont>
    <p:embeddedFont>
      <p:font typeface="Lato"/>
      <p:regular r:id="rId29"/>
      <p:bold r:id="rId30"/>
      <p:italic r:id="rId31"/>
      <p:boldItalic r:id="rId32"/>
    </p:embeddedFont>
    <p:embeddedFont>
      <p:font typeface="Roboto Serif SemiBold"/>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layfairDisplay-bold.fntdata"/><Relationship Id="rId21" Type="http://schemas.openxmlformats.org/officeDocument/2006/relationships/font" Target="fonts/PlayfairDisplay-regular.fntdata"/><Relationship Id="rId24" Type="http://schemas.openxmlformats.org/officeDocument/2006/relationships/font" Target="fonts/PlayfairDisplay-boldItalic.fntdata"/><Relationship Id="rId23" Type="http://schemas.openxmlformats.org/officeDocument/2006/relationships/font" Target="fonts/PlayfairDispl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33" Type="http://schemas.openxmlformats.org/officeDocument/2006/relationships/font" Target="fonts/RobotoSerifSemiBold-regular.fntdata"/><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35" Type="http://schemas.openxmlformats.org/officeDocument/2006/relationships/font" Target="fonts/RobotoSerifSemiBold-italic.fntdata"/><Relationship Id="rId12" Type="http://schemas.openxmlformats.org/officeDocument/2006/relationships/slide" Target="slides/slide7.xml"/><Relationship Id="rId34" Type="http://schemas.openxmlformats.org/officeDocument/2006/relationships/font" Target="fonts/RobotoSerifSemiBold-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RobotoSerifSemiBold-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e47f40be3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e47f40be3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e47f40be3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e47f40be3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e47f40be3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e47f40be3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e47f40be37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e47f40be37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6f83aa91_0_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6f83aa9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e49ea308d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e49ea308d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83aa9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83aa9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83aa9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83aa9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e47f40be3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e47f40be3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47f40be3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e47f40be3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e47f40be3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e47f40be3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e47f40be3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e47f40be3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e47f40be3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e47f40be3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47f40be3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47f40be3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0.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hyperlink" Target="https://www.presentationload.com/blog/storytelling-in-ppt-presentation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7.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662175" y="1504200"/>
            <a:ext cx="5332200" cy="206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Zomato Restaurants Expansion</a:t>
            </a:r>
            <a:endParaRPr/>
          </a:p>
        </p:txBody>
      </p:sp>
      <p:sp>
        <p:nvSpPr>
          <p:cNvPr id="60" name="Google Shape;60;p13"/>
          <p:cNvSpPr txBox="1"/>
          <p:nvPr>
            <p:ph idx="1" type="body"/>
          </p:nvPr>
        </p:nvSpPr>
        <p:spPr>
          <a:xfrm>
            <a:off x="711125" y="2571750"/>
            <a:ext cx="3999900" cy="1997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E06666"/>
                </a:solidFill>
              </a:rPr>
              <a:t>By Rucha Patil</a:t>
            </a:r>
            <a:endParaRPr b="1">
              <a:solidFill>
                <a:srgbClr val="E06666"/>
              </a:solidFill>
            </a:endParaRPr>
          </a:p>
        </p:txBody>
      </p:sp>
      <p:pic>
        <p:nvPicPr>
          <p:cNvPr id="61" name="Google Shape;61;p13"/>
          <p:cNvPicPr preferRelativeResize="0"/>
          <p:nvPr/>
        </p:nvPicPr>
        <p:blipFill rotWithShape="1">
          <a:blip r:embed="rId3">
            <a:alphaModFix/>
          </a:blip>
          <a:srcRect b="0" l="21789" r="21935" t="0"/>
          <a:stretch/>
        </p:blipFill>
        <p:spPr>
          <a:xfrm>
            <a:off x="5246700" y="970512"/>
            <a:ext cx="3218200" cy="3202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204900" y="-80400"/>
            <a:ext cx="8520600" cy="6261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2800"/>
              <a:t> Insights from Subjective Questions</a:t>
            </a:r>
            <a:endParaRPr sz="2800"/>
          </a:p>
          <a:p>
            <a:pPr indent="0" lvl="0" marL="0" rtl="0" algn="l">
              <a:spcBef>
                <a:spcPts val="200"/>
              </a:spcBef>
              <a:spcAft>
                <a:spcPts val="0"/>
              </a:spcAft>
              <a:buNone/>
            </a:pPr>
            <a:r>
              <a:t/>
            </a:r>
            <a:endParaRPr b="0" sz="1600">
              <a:solidFill>
                <a:schemeClr val="accent6"/>
              </a:solidFill>
              <a:latin typeface="Roboto Serif SemiBold"/>
              <a:ea typeface="Roboto Serif SemiBold"/>
              <a:cs typeface="Roboto Serif SemiBold"/>
              <a:sym typeface="Roboto Serif SemiBold"/>
            </a:endParaRPr>
          </a:p>
          <a:p>
            <a:pPr indent="0" lvl="0" marL="0" rtl="0" algn="l">
              <a:spcBef>
                <a:spcPts val="0"/>
              </a:spcBef>
              <a:spcAft>
                <a:spcPts val="0"/>
              </a:spcAft>
              <a:buNone/>
            </a:pPr>
            <a:r>
              <a:t/>
            </a:r>
            <a:endParaRPr sz="2800"/>
          </a:p>
          <a:p>
            <a:pPr indent="0" lvl="0" marL="0" rtl="0" algn="l">
              <a:spcBef>
                <a:spcPts val="0"/>
              </a:spcBef>
              <a:spcAft>
                <a:spcPts val="0"/>
              </a:spcAft>
              <a:buNone/>
            </a:pPr>
            <a:r>
              <a:t/>
            </a:r>
            <a:endParaRPr sz="2900"/>
          </a:p>
        </p:txBody>
      </p:sp>
      <p:sp>
        <p:nvSpPr>
          <p:cNvPr id="133" name="Google Shape;133;p22"/>
          <p:cNvSpPr txBox="1"/>
          <p:nvPr>
            <p:ph idx="1" type="body"/>
          </p:nvPr>
        </p:nvSpPr>
        <p:spPr>
          <a:xfrm>
            <a:off x="514025" y="3612000"/>
            <a:ext cx="3951900" cy="1531500"/>
          </a:xfrm>
          <a:prstGeom prst="rect">
            <a:avLst/>
          </a:prstGeom>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Char char="●"/>
            </a:pPr>
            <a:r>
              <a:rPr lang="en">
                <a:solidFill>
                  <a:srgbClr val="000000"/>
                </a:solidFill>
              </a:rPr>
              <a:t>Above cuisines appear frequently with both high total votes which indicates popularity and high average ratings.</a:t>
            </a:r>
            <a:endParaRPr>
              <a:solidFill>
                <a:srgbClr val="000000"/>
              </a:solidFill>
            </a:endParaRPr>
          </a:p>
          <a:p>
            <a:pPr indent="-304800" lvl="0" marL="457200" marR="0" rtl="0" algn="l">
              <a:lnSpc>
                <a:spcPct val="100000"/>
              </a:lnSpc>
              <a:spcBef>
                <a:spcPts val="0"/>
              </a:spcBef>
              <a:spcAft>
                <a:spcPts val="0"/>
              </a:spcAft>
              <a:buClr>
                <a:srgbClr val="000000"/>
              </a:buClr>
              <a:buSzPts val="1200"/>
              <a:buChar char="●"/>
            </a:pPr>
            <a:r>
              <a:rPr lang="en">
                <a:solidFill>
                  <a:srgbClr val="000000"/>
                </a:solidFill>
              </a:rPr>
              <a:t>For newer restaurants we must focus on this 15 cuisines as their ratings shows higher customer satisfaction</a:t>
            </a:r>
            <a:r>
              <a:rPr lang="en" sz="1300"/>
              <a:t>.</a:t>
            </a:r>
            <a:endParaRPr sz="1300"/>
          </a:p>
        </p:txBody>
      </p:sp>
      <p:sp>
        <p:nvSpPr>
          <p:cNvPr id="134" name="Google Shape;134;p22"/>
          <p:cNvSpPr txBox="1"/>
          <p:nvPr>
            <p:ph idx="2" type="body"/>
          </p:nvPr>
        </p:nvSpPr>
        <p:spPr>
          <a:xfrm>
            <a:off x="4311450" y="3612000"/>
            <a:ext cx="4196400" cy="2106000"/>
          </a:xfrm>
          <a:prstGeom prst="rect">
            <a:avLst/>
          </a:prstGeom>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Char char="●"/>
            </a:pPr>
            <a:r>
              <a:rPr lang="en">
                <a:solidFill>
                  <a:srgbClr val="000000"/>
                </a:solidFill>
              </a:rPr>
              <a:t>Restaurants offering online delivery and table booking options tend to have higher customer ratings compared to those without. </a:t>
            </a:r>
            <a:endParaRPr>
              <a:solidFill>
                <a:srgbClr val="000000"/>
              </a:solidFill>
            </a:endParaRPr>
          </a:p>
          <a:p>
            <a:pPr indent="-304800" lvl="0" marL="457200" marR="0" rtl="0" algn="l">
              <a:lnSpc>
                <a:spcPct val="100000"/>
              </a:lnSpc>
              <a:spcBef>
                <a:spcPts val="0"/>
              </a:spcBef>
              <a:spcAft>
                <a:spcPts val="0"/>
              </a:spcAft>
              <a:buClr>
                <a:srgbClr val="000000"/>
              </a:buClr>
              <a:buSzPts val="1200"/>
              <a:buChar char="●"/>
            </a:pPr>
            <a:r>
              <a:rPr lang="en">
                <a:solidFill>
                  <a:srgbClr val="000000"/>
                </a:solidFill>
              </a:rPr>
              <a:t>This suggests that convenience plays a significant role in customer satisfaction within the restaurant industry</a:t>
            </a:r>
            <a:r>
              <a:rPr lang="en" sz="1300"/>
              <a:t>.</a:t>
            </a:r>
            <a:endParaRPr>
              <a:solidFill>
                <a:srgbClr val="000000"/>
              </a:solidFill>
              <a:latin typeface="Nunito"/>
              <a:ea typeface="Nunito"/>
              <a:cs typeface="Nunito"/>
              <a:sym typeface="Nunito"/>
            </a:endParaRPr>
          </a:p>
        </p:txBody>
      </p:sp>
      <p:sp>
        <p:nvSpPr>
          <p:cNvPr id="135" name="Google Shape;135;p22"/>
          <p:cNvSpPr txBox="1"/>
          <p:nvPr/>
        </p:nvSpPr>
        <p:spPr>
          <a:xfrm>
            <a:off x="714750" y="901750"/>
            <a:ext cx="3186900" cy="6855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accent6"/>
              </a:buClr>
              <a:buSzPts val="1300"/>
              <a:buFont typeface="Roboto Serif SemiBold"/>
              <a:buChar char="❏"/>
            </a:pPr>
            <a:r>
              <a:rPr lang="en" sz="1300">
                <a:solidFill>
                  <a:schemeClr val="accent6"/>
                </a:solidFill>
                <a:latin typeface="Roboto Serif SemiBold"/>
                <a:ea typeface="Roboto Serif SemiBold"/>
                <a:cs typeface="Roboto Serif SemiBold"/>
                <a:sym typeface="Roboto Serif SemiBold"/>
              </a:rPr>
              <a:t>Popular </a:t>
            </a:r>
            <a:r>
              <a:rPr lang="en" sz="1300">
                <a:solidFill>
                  <a:schemeClr val="accent6"/>
                </a:solidFill>
                <a:latin typeface="Roboto Serif SemiBold"/>
                <a:ea typeface="Roboto Serif SemiBold"/>
                <a:cs typeface="Roboto Serif SemiBold"/>
                <a:sym typeface="Roboto Serif SemiBold"/>
              </a:rPr>
              <a:t>cuisines</a:t>
            </a:r>
            <a:r>
              <a:rPr lang="en" sz="1300">
                <a:solidFill>
                  <a:schemeClr val="accent6"/>
                </a:solidFill>
                <a:latin typeface="Roboto Serif SemiBold"/>
                <a:ea typeface="Roboto Serif SemiBold"/>
                <a:cs typeface="Roboto Serif SemiBold"/>
                <a:sym typeface="Roboto Serif SemiBold"/>
              </a:rPr>
              <a:t>:</a:t>
            </a:r>
            <a:endParaRPr sz="1300">
              <a:solidFill>
                <a:schemeClr val="dk2"/>
              </a:solidFill>
              <a:latin typeface="Lato"/>
              <a:ea typeface="Lato"/>
              <a:cs typeface="Lato"/>
              <a:sym typeface="Lato"/>
            </a:endParaRPr>
          </a:p>
        </p:txBody>
      </p:sp>
      <p:sp>
        <p:nvSpPr>
          <p:cNvPr id="136" name="Google Shape;136;p22"/>
          <p:cNvSpPr txBox="1"/>
          <p:nvPr/>
        </p:nvSpPr>
        <p:spPr>
          <a:xfrm>
            <a:off x="4816200" y="745950"/>
            <a:ext cx="3186900" cy="4812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accent6"/>
              </a:buClr>
              <a:buSzPts val="1300"/>
              <a:buFont typeface="Roboto Serif SemiBold"/>
              <a:buChar char="❏"/>
            </a:pPr>
            <a:r>
              <a:rPr lang="en" sz="1300">
                <a:solidFill>
                  <a:schemeClr val="accent6"/>
                </a:solidFill>
                <a:latin typeface="Roboto Serif SemiBold"/>
                <a:ea typeface="Roboto Serif SemiBold"/>
                <a:cs typeface="Roboto Serif SemiBold"/>
                <a:sym typeface="Roboto Serif SemiBold"/>
              </a:rPr>
              <a:t>Provision of online delivery and table booking</a:t>
            </a:r>
            <a:endParaRPr sz="1800">
              <a:solidFill>
                <a:schemeClr val="dk2"/>
              </a:solidFill>
              <a:latin typeface="Lato"/>
              <a:ea typeface="Lato"/>
              <a:cs typeface="Lato"/>
              <a:sym typeface="Lato"/>
            </a:endParaRPr>
          </a:p>
        </p:txBody>
      </p:sp>
      <p:pic>
        <p:nvPicPr>
          <p:cNvPr id="137" name="Google Shape;137;p22"/>
          <p:cNvPicPr preferRelativeResize="0"/>
          <p:nvPr/>
        </p:nvPicPr>
        <p:blipFill>
          <a:blip r:embed="rId3">
            <a:alphaModFix/>
          </a:blip>
          <a:stretch>
            <a:fillRect/>
          </a:stretch>
        </p:blipFill>
        <p:spPr>
          <a:xfrm>
            <a:off x="906225" y="1534900"/>
            <a:ext cx="3043520" cy="1784300"/>
          </a:xfrm>
          <a:prstGeom prst="rect">
            <a:avLst/>
          </a:prstGeom>
          <a:noFill/>
          <a:ln cap="flat" cmpd="sng" w="9525">
            <a:solidFill>
              <a:schemeClr val="dk1"/>
            </a:solidFill>
            <a:prstDash val="solid"/>
            <a:round/>
            <a:headEnd len="sm" w="sm" type="none"/>
            <a:tailEnd len="sm" w="sm" type="none"/>
          </a:ln>
        </p:spPr>
      </p:pic>
      <p:pic>
        <p:nvPicPr>
          <p:cNvPr id="138" name="Google Shape;138;p22" title="Chart"/>
          <p:cNvPicPr preferRelativeResize="0"/>
          <p:nvPr/>
        </p:nvPicPr>
        <p:blipFill>
          <a:blip r:embed="rId4">
            <a:alphaModFix/>
          </a:blip>
          <a:stretch>
            <a:fillRect/>
          </a:stretch>
        </p:blipFill>
        <p:spPr>
          <a:xfrm>
            <a:off x="5091225" y="1427425"/>
            <a:ext cx="1392624" cy="1865201"/>
          </a:xfrm>
          <a:prstGeom prst="rect">
            <a:avLst/>
          </a:prstGeom>
          <a:noFill/>
          <a:ln cap="flat" cmpd="sng" w="9525">
            <a:solidFill>
              <a:schemeClr val="dk1"/>
            </a:solidFill>
            <a:prstDash val="solid"/>
            <a:round/>
            <a:headEnd len="sm" w="sm" type="none"/>
            <a:tailEnd len="sm" w="sm" type="none"/>
          </a:ln>
        </p:spPr>
      </p:pic>
      <p:pic>
        <p:nvPicPr>
          <p:cNvPr id="139" name="Google Shape;139;p22" title="Chart"/>
          <p:cNvPicPr preferRelativeResize="0"/>
          <p:nvPr/>
        </p:nvPicPr>
        <p:blipFill>
          <a:blip r:embed="rId5">
            <a:alphaModFix/>
          </a:blip>
          <a:stretch>
            <a:fillRect/>
          </a:stretch>
        </p:blipFill>
        <p:spPr>
          <a:xfrm>
            <a:off x="6610475" y="1427423"/>
            <a:ext cx="1392624" cy="1865201"/>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idx="1" type="body"/>
          </p:nvPr>
        </p:nvSpPr>
        <p:spPr>
          <a:xfrm>
            <a:off x="257300" y="908150"/>
            <a:ext cx="8520600" cy="3711300"/>
          </a:xfrm>
          <a:prstGeom prst="rect">
            <a:avLst/>
          </a:prstGeom>
        </p:spPr>
        <p:txBody>
          <a:bodyPr anchorCtr="0" anchor="t" bIns="91425" lIns="91425" spcFirstLastPara="1" rIns="91425" wrap="square" tIns="91425">
            <a:noAutofit/>
          </a:bodyPr>
          <a:lstStyle/>
          <a:p>
            <a:pPr indent="-330200" lvl="0" marL="457200" marR="0" rtl="0" algn="l">
              <a:lnSpc>
                <a:spcPct val="115000"/>
              </a:lnSpc>
              <a:spcBef>
                <a:spcPts val="1000"/>
              </a:spcBef>
              <a:spcAft>
                <a:spcPts val="0"/>
              </a:spcAft>
              <a:buClr>
                <a:schemeClr val="accent1"/>
              </a:buClr>
              <a:buSzPts val="1600"/>
              <a:buChar char="●"/>
            </a:pPr>
            <a:r>
              <a:rPr b="1" lang="en" sz="1600">
                <a:solidFill>
                  <a:schemeClr val="accent1"/>
                </a:solidFill>
                <a:latin typeface="Nunito"/>
                <a:ea typeface="Nunito"/>
                <a:cs typeface="Nunito"/>
                <a:sym typeface="Nunito"/>
              </a:rPr>
              <a:t>Focus on Convenience:</a:t>
            </a:r>
            <a:r>
              <a:rPr lang="en" sz="1600">
                <a:solidFill>
                  <a:schemeClr val="accent1"/>
                </a:solidFill>
                <a:latin typeface="Nunito"/>
                <a:ea typeface="Nunito"/>
                <a:cs typeface="Nunito"/>
                <a:sym typeface="Nunito"/>
              </a:rPr>
              <a:t> Implement online delivery and table booking services for all new restaurants. As this suggests that convenience plays a significant role in customer satisfaction within. By implementing these features,we can potentially improve ratings for our new restaurants and cater customers.</a:t>
            </a:r>
            <a:endParaRPr sz="1600">
              <a:solidFill>
                <a:schemeClr val="accent1"/>
              </a:solidFill>
              <a:latin typeface="Nunito"/>
              <a:ea typeface="Nunito"/>
              <a:cs typeface="Nunito"/>
              <a:sym typeface="Nunito"/>
            </a:endParaRPr>
          </a:p>
          <a:p>
            <a:pPr indent="-330200" lvl="0" marL="457200" marR="0" rtl="0" algn="l">
              <a:lnSpc>
                <a:spcPct val="115000"/>
              </a:lnSpc>
              <a:spcBef>
                <a:spcPts val="1000"/>
              </a:spcBef>
              <a:spcAft>
                <a:spcPts val="0"/>
              </a:spcAft>
              <a:buClr>
                <a:schemeClr val="accent1"/>
              </a:buClr>
              <a:buSzPts val="1600"/>
              <a:buChar char="●"/>
            </a:pPr>
            <a:r>
              <a:rPr b="1" lang="en" sz="1600">
                <a:solidFill>
                  <a:schemeClr val="accent1"/>
                </a:solidFill>
                <a:latin typeface="Nunito"/>
                <a:ea typeface="Nunito"/>
                <a:cs typeface="Nunito"/>
                <a:sym typeface="Nunito"/>
              </a:rPr>
              <a:t>Target Potential Markets: </a:t>
            </a:r>
            <a:r>
              <a:rPr lang="en" sz="1600">
                <a:solidFill>
                  <a:schemeClr val="accent1"/>
                </a:solidFill>
                <a:latin typeface="Nunito"/>
                <a:ea typeface="Nunito"/>
                <a:cs typeface="Nunito"/>
                <a:sym typeface="Nunito"/>
              </a:rPr>
              <a:t>Research the suggested countries India, Singapore, Australia, Brazil, Canada, Sri Lanka to expand new restaurants as we found that there is </a:t>
            </a:r>
            <a:r>
              <a:rPr lang="en" sz="1600">
                <a:solidFill>
                  <a:schemeClr val="accent1"/>
                </a:solidFill>
                <a:latin typeface="Nunito"/>
                <a:ea typeface="Nunito"/>
                <a:cs typeface="Nunito"/>
                <a:sym typeface="Nunito"/>
              </a:rPr>
              <a:t>lower competition and room for growth (</a:t>
            </a:r>
            <a:r>
              <a:rPr lang="en" sz="1600">
                <a:solidFill>
                  <a:schemeClr val="accent1"/>
                </a:solidFill>
                <a:latin typeface="Nunito"/>
                <a:ea typeface="Nunito"/>
                <a:cs typeface="Nunito"/>
                <a:sym typeface="Nunito"/>
              </a:rPr>
              <a:t>fewer restaurants, lower ratings</a:t>
            </a:r>
            <a:r>
              <a:rPr lang="en" sz="1600">
                <a:solidFill>
                  <a:schemeClr val="accent1"/>
                </a:solidFill>
                <a:latin typeface="Nunito"/>
                <a:ea typeface="Nunito"/>
                <a:cs typeface="Nunito"/>
                <a:sym typeface="Nunito"/>
              </a:rPr>
              <a:t>)</a:t>
            </a:r>
            <a:r>
              <a:rPr lang="en" sz="1600">
                <a:solidFill>
                  <a:schemeClr val="accent1"/>
                </a:solidFill>
                <a:latin typeface="Nunito"/>
                <a:ea typeface="Nunito"/>
                <a:cs typeface="Nunito"/>
                <a:sym typeface="Nunito"/>
              </a:rPr>
              <a:t>. Also look for cities with fewer restaurants, suggesting potential demand. Identify cities with lower average ratings, indicating less established competition and areas where your restaurants can make a positive impact.</a:t>
            </a:r>
            <a:endParaRPr sz="1600">
              <a:solidFill>
                <a:schemeClr val="accent1"/>
              </a:solidFill>
              <a:latin typeface="Nunito"/>
              <a:ea typeface="Nunito"/>
              <a:cs typeface="Nunito"/>
              <a:sym typeface="Nunito"/>
            </a:endParaRPr>
          </a:p>
          <a:p>
            <a:pPr indent="0" lvl="0" marL="457200" marR="0" rtl="0" algn="l">
              <a:lnSpc>
                <a:spcPct val="115000"/>
              </a:lnSpc>
              <a:spcBef>
                <a:spcPts val="1000"/>
              </a:spcBef>
              <a:spcAft>
                <a:spcPts val="0"/>
              </a:spcAft>
              <a:buNone/>
            </a:pPr>
            <a:r>
              <a:t/>
            </a:r>
            <a:endParaRPr sz="1600">
              <a:solidFill>
                <a:schemeClr val="accent1"/>
              </a:solidFill>
              <a:latin typeface="Nunito"/>
              <a:ea typeface="Nunito"/>
              <a:cs typeface="Nunito"/>
              <a:sym typeface="Nunito"/>
            </a:endParaRPr>
          </a:p>
          <a:p>
            <a:pPr indent="0" lvl="0" marL="0" rtl="0" algn="l">
              <a:spcBef>
                <a:spcPts val="0"/>
              </a:spcBef>
              <a:spcAft>
                <a:spcPts val="0"/>
              </a:spcAft>
              <a:buNone/>
            </a:pPr>
            <a:r>
              <a:t/>
            </a:r>
            <a:endParaRPr sz="1600">
              <a:solidFill>
                <a:schemeClr val="accent1"/>
              </a:solidFill>
              <a:latin typeface="Nunito"/>
              <a:ea typeface="Nunito"/>
              <a:cs typeface="Nunito"/>
              <a:sym typeface="Nunito"/>
            </a:endParaRPr>
          </a:p>
          <a:p>
            <a:pPr indent="0" lvl="0" marL="0" rtl="0" algn="ctr">
              <a:spcBef>
                <a:spcPts val="1600"/>
              </a:spcBef>
              <a:spcAft>
                <a:spcPts val="1600"/>
              </a:spcAft>
              <a:buNone/>
            </a:pPr>
            <a:r>
              <a:t/>
            </a:r>
            <a:endParaRPr sz="1600">
              <a:solidFill>
                <a:schemeClr val="accent1"/>
              </a:solidFill>
              <a:latin typeface="Nunito"/>
              <a:ea typeface="Nunito"/>
              <a:cs typeface="Nunito"/>
              <a:sym typeface="Nunito"/>
            </a:endParaRPr>
          </a:p>
        </p:txBody>
      </p:sp>
      <p:sp>
        <p:nvSpPr>
          <p:cNvPr id="145" name="Google Shape;145;p23"/>
          <p:cNvSpPr txBox="1"/>
          <p:nvPr/>
        </p:nvSpPr>
        <p:spPr>
          <a:xfrm>
            <a:off x="427375" y="364850"/>
            <a:ext cx="6585900" cy="825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800">
                <a:solidFill>
                  <a:schemeClr val="dk1"/>
                </a:solidFill>
                <a:latin typeface="Playfair Display"/>
                <a:ea typeface="Playfair Display"/>
                <a:cs typeface="Playfair Display"/>
                <a:sym typeface="Playfair Display"/>
              </a:rPr>
              <a:t>Strategic Recommendations</a:t>
            </a:r>
            <a:endParaRPr b="1" sz="2800">
              <a:solidFill>
                <a:schemeClr val="dk1"/>
              </a:solidFill>
              <a:latin typeface="Playfair Display"/>
              <a:ea typeface="Playfair Display"/>
              <a:cs typeface="Playfair Display"/>
              <a:sym typeface="Playfair Display"/>
            </a:endParaRPr>
          </a:p>
          <a:p>
            <a:pPr indent="0" lvl="0" marL="0" rtl="0" algn="l">
              <a:spcBef>
                <a:spcPts val="1500"/>
              </a:spcBef>
              <a:spcAft>
                <a:spcPts val="0"/>
              </a:spcAft>
              <a:buNone/>
            </a:pPr>
            <a:r>
              <a:t/>
            </a:r>
            <a:endParaRPr sz="1800">
              <a:solidFill>
                <a:schemeClr val="dk2"/>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idx="1" type="body"/>
          </p:nvPr>
        </p:nvSpPr>
        <p:spPr>
          <a:xfrm>
            <a:off x="412800" y="1136750"/>
            <a:ext cx="8520600" cy="3711300"/>
          </a:xfrm>
          <a:prstGeom prst="rect">
            <a:avLst/>
          </a:prstGeom>
        </p:spPr>
        <p:txBody>
          <a:bodyPr anchorCtr="0" anchor="t" bIns="91425" lIns="91425" spcFirstLastPara="1" rIns="91425" wrap="square" tIns="91425">
            <a:noAutofit/>
          </a:bodyPr>
          <a:lstStyle/>
          <a:p>
            <a:pPr indent="-330200" lvl="0" marL="457200" marR="0" rtl="0" algn="l">
              <a:lnSpc>
                <a:spcPct val="115000"/>
              </a:lnSpc>
              <a:spcBef>
                <a:spcPts val="1000"/>
              </a:spcBef>
              <a:spcAft>
                <a:spcPts val="0"/>
              </a:spcAft>
              <a:buClr>
                <a:srgbClr val="000000"/>
              </a:buClr>
              <a:buSzPts val="1600"/>
              <a:buFont typeface="Nunito"/>
              <a:buChar char="●"/>
            </a:pPr>
            <a:r>
              <a:rPr b="1" lang="en" sz="1600">
                <a:solidFill>
                  <a:srgbClr val="000000"/>
                </a:solidFill>
                <a:latin typeface="Nunito"/>
                <a:ea typeface="Nunito"/>
                <a:cs typeface="Nunito"/>
                <a:sym typeface="Nunito"/>
              </a:rPr>
              <a:t>Explore Popular Cuisines:</a:t>
            </a:r>
            <a:r>
              <a:rPr lang="en" sz="1600">
                <a:solidFill>
                  <a:srgbClr val="000000"/>
                </a:solidFill>
                <a:latin typeface="Nunito"/>
                <a:ea typeface="Nunito"/>
                <a:cs typeface="Nunito"/>
                <a:sym typeface="Nunito"/>
              </a:rPr>
              <a:t> Develop menus featuring popular cuisines like American, North Indian, Continental, and Italian, for new restaurants. As we analysed a connection between high votes and customer satisfaction (high ratings) for this type of cuisines. Also explore opportunities to create fusion concepts or introduce innovative dishes within these popular categories to stand out from the competition.</a:t>
            </a:r>
            <a:endParaRPr sz="1600">
              <a:solidFill>
                <a:srgbClr val="000000"/>
              </a:solidFill>
              <a:latin typeface="Nunito"/>
              <a:ea typeface="Nunito"/>
              <a:cs typeface="Nunito"/>
              <a:sym typeface="Nunito"/>
            </a:endParaRPr>
          </a:p>
          <a:p>
            <a:pPr indent="-330200" lvl="0" marL="457200" marR="0" rtl="0" algn="l">
              <a:lnSpc>
                <a:spcPct val="115000"/>
              </a:lnSpc>
              <a:spcBef>
                <a:spcPts val="1600"/>
              </a:spcBef>
              <a:spcAft>
                <a:spcPts val="0"/>
              </a:spcAft>
              <a:buClr>
                <a:srgbClr val="000000"/>
              </a:buClr>
              <a:buSzPts val="1600"/>
              <a:buFont typeface="Nunito"/>
              <a:buChar char="●"/>
            </a:pPr>
            <a:r>
              <a:rPr b="1" lang="en" sz="1600">
                <a:solidFill>
                  <a:srgbClr val="000000"/>
                </a:solidFill>
                <a:latin typeface="Nunito"/>
                <a:ea typeface="Nunito"/>
                <a:cs typeface="Nunito"/>
                <a:sym typeface="Nunito"/>
              </a:rPr>
              <a:t>Price Strategically:</a:t>
            </a:r>
            <a:r>
              <a:rPr lang="en" sz="1600">
                <a:solidFill>
                  <a:srgbClr val="000000"/>
                </a:solidFill>
                <a:latin typeface="Nunito"/>
                <a:ea typeface="Nunito"/>
                <a:cs typeface="Nunito"/>
                <a:sym typeface="Nunito"/>
              </a:rPr>
              <a:t>We observed a moderate positive correlation between price and ratings. While higher prices might suggest higher quality to some customers.</a:t>
            </a:r>
            <a:endParaRPr sz="1600">
              <a:solidFill>
                <a:srgbClr val="000000"/>
              </a:solidFill>
              <a:latin typeface="Nunito"/>
              <a:ea typeface="Nunito"/>
              <a:cs typeface="Nunito"/>
              <a:sym typeface="Nunito"/>
            </a:endParaRPr>
          </a:p>
          <a:p>
            <a:pPr indent="0" lvl="0" marL="0" marR="0" rtl="0" algn="l">
              <a:lnSpc>
                <a:spcPct val="115000"/>
              </a:lnSpc>
              <a:spcBef>
                <a:spcPts val="1600"/>
              </a:spcBef>
              <a:spcAft>
                <a:spcPts val="0"/>
              </a:spcAft>
              <a:buNone/>
            </a:pPr>
            <a:r>
              <a:rPr lang="en" sz="1600">
                <a:solidFill>
                  <a:srgbClr val="000000"/>
                </a:solidFill>
                <a:latin typeface="Nunito"/>
                <a:ea typeface="Nunito"/>
                <a:cs typeface="Nunito"/>
                <a:sym typeface="Nunito"/>
              </a:rPr>
              <a:t>By implementing these recommendations, we can increase our chances of success when expanding new restaurants.</a:t>
            </a:r>
            <a:br>
              <a:rPr lang="en" sz="1600">
                <a:solidFill>
                  <a:srgbClr val="000000"/>
                </a:solidFill>
                <a:latin typeface="Nunito"/>
                <a:ea typeface="Nunito"/>
                <a:cs typeface="Nunito"/>
                <a:sym typeface="Nunito"/>
              </a:rPr>
            </a:br>
            <a:endParaRPr b="1" sz="1600">
              <a:latin typeface="Nunito"/>
              <a:ea typeface="Nunito"/>
              <a:cs typeface="Nunito"/>
              <a:sym typeface="Nunito"/>
            </a:endParaRPr>
          </a:p>
          <a:p>
            <a:pPr indent="0" lvl="0" marL="0" rtl="0" algn="ctr">
              <a:spcBef>
                <a:spcPts val="1600"/>
              </a:spcBef>
              <a:spcAft>
                <a:spcPts val="1600"/>
              </a:spcAft>
              <a:buNone/>
            </a:pPr>
            <a:r>
              <a:t/>
            </a:r>
            <a:endParaRPr sz="1600">
              <a:solidFill>
                <a:srgbClr val="000000"/>
              </a:solidFill>
              <a:latin typeface="Nunito"/>
              <a:ea typeface="Nunito"/>
              <a:cs typeface="Nunito"/>
              <a:sym typeface="Nunito"/>
            </a:endParaRPr>
          </a:p>
        </p:txBody>
      </p:sp>
      <p:sp>
        <p:nvSpPr>
          <p:cNvPr id="151" name="Google Shape;151;p24"/>
          <p:cNvSpPr txBox="1"/>
          <p:nvPr/>
        </p:nvSpPr>
        <p:spPr>
          <a:xfrm>
            <a:off x="330175" y="786050"/>
            <a:ext cx="6585900" cy="350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800">
                <a:solidFill>
                  <a:schemeClr val="dk1"/>
                </a:solidFill>
                <a:latin typeface="Playfair Display"/>
                <a:ea typeface="Playfair Display"/>
                <a:cs typeface="Playfair Display"/>
                <a:sym typeface="Playfair Display"/>
              </a:rPr>
              <a:t>Strategic Recommendations</a:t>
            </a:r>
            <a:endParaRPr b="1" sz="2800">
              <a:solidFill>
                <a:schemeClr val="dk1"/>
              </a:solidFill>
              <a:latin typeface="Playfair Display"/>
              <a:ea typeface="Playfair Display"/>
              <a:cs typeface="Playfair Display"/>
              <a:sym typeface="Playfair Display"/>
            </a:endParaRPr>
          </a:p>
          <a:p>
            <a:pPr indent="0" lvl="0" marL="0" rtl="0" algn="l">
              <a:spcBef>
                <a:spcPts val="1500"/>
              </a:spcBef>
              <a:spcAft>
                <a:spcPts val="0"/>
              </a:spcAft>
              <a:buNone/>
            </a:pPr>
            <a:r>
              <a:t/>
            </a:r>
            <a:endParaRPr sz="1800">
              <a:solidFill>
                <a:schemeClr val="dk2"/>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Dashboard and visualizations</a:t>
            </a:r>
            <a:endParaRPr sz="2100"/>
          </a:p>
        </p:txBody>
      </p:sp>
      <p:pic>
        <p:nvPicPr>
          <p:cNvPr id="157" name="Google Shape;157;p25"/>
          <p:cNvPicPr preferRelativeResize="0"/>
          <p:nvPr/>
        </p:nvPicPr>
        <p:blipFill>
          <a:blip r:embed="rId3">
            <a:alphaModFix/>
          </a:blip>
          <a:stretch>
            <a:fillRect/>
          </a:stretch>
        </p:blipFill>
        <p:spPr>
          <a:xfrm>
            <a:off x="311700" y="492975"/>
            <a:ext cx="8520600" cy="4566750"/>
          </a:xfrm>
          <a:prstGeom prst="rect">
            <a:avLst/>
          </a:prstGeom>
          <a:noFill/>
          <a:ln cap="flat" cmpd="sng" w="9525">
            <a:solidFill>
              <a:srgbClr val="0B5394"/>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274725"/>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63" name="Google Shape;163;p26"/>
          <p:cNvSpPr txBox="1"/>
          <p:nvPr>
            <p:ph idx="1" type="body"/>
          </p:nvPr>
        </p:nvSpPr>
        <p:spPr>
          <a:xfrm>
            <a:off x="311700" y="9591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Nunito"/>
                <a:ea typeface="Nunito"/>
                <a:cs typeface="Nunito"/>
                <a:sym typeface="Nunito"/>
              </a:rPr>
              <a:t>In conclusion, the data-driven approach recommends focusing on underserved cities within identified countries such as India, Singapore, Australia, Brazil, Canada, and Sri Lanka, which present opportunities with lesser competition and the potential for higher customer satisfaction. Incorporating essential services like online delivery and table booking is crucial, as data indicates these features are positively correlated with higher customer ratings. Prioritizing popular cuisines that have shown to attract higher votes and ratings, such as American, Burger, Cafe, Chinese, and North Indian, etc will cater to customer preferences and enhance the restaurant's appeal.</a:t>
            </a:r>
            <a:endParaRPr sz="1600"/>
          </a:p>
          <a:p>
            <a:pPr indent="0" lvl="0" marL="0" rtl="0" algn="l">
              <a:spcBef>
                <a:spcPts val="1600"/>
              </a:spcBef>
              <a:spcAft>
                <a:spcPts val="1600"/>
              </a:spcAft>
              <a:buNone/>
            </a:pPr>
            <a:r>
              <a:t/>
            </a:r>
            <a:endParaRPr sz="1600"/>
          </a:p>
        </p:txBody>
      </p:sp>
      <p:pic>
        <p:nvPicPr>
          <p:cNvPr id="164" name="Google Shape;164;p26"/>
          <p:cNvPicPr preferRelativeResize="0"/>
          <p:nvPr/>
        </p:nvPicPr>
        <p:blipFill>
          <a:blip r:embed="rId3">
            <a:alphaModFix/>
          </a:blip>
          <a:stretch>
            <a:fillRect/>
          </a:stretch>
        </p:blipFill>
        <p:spPr>
          <a:xfrm>
            <a:off x="6396975" y="2980375"/>
            <a:ext cx="2661425" cy="2060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540300" y="555600"/>
            <a:ext cx="50649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300"/>
              <a:t>References:</a:t>
            </a:r>
            <a:endParaRPr sz="4300"/>
          </a:p>
        </p:txBody>
      </p:sp>
      <p:sp>
        <p:nvSpPr>
          <p:cNvPr id="170" name="Google Shape;170;p27"/>
          <p:cNvSpPr txBox="1"/>
          <p:nvPr>
            <p:ph idx="1" type="body"/>
          </p:nvPr>
        </p:nvSpPr>
        <p:spPr>
          <a:xfrm>
            <a:off x="540300" y="1391375"/>
            <a:ext cx="5502300" cy="3179400"/>
          </a:xfrm>
          <a:prstGeom prst="rect">
            <a:avLst/>
          </a:prstGeom>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Clr>
                <a:srgbClr val="000000"/>
              </a:buClr>
              <a:buSzPts val="1600"/>
              <a:buFont typeface="Nunito"/>
              <a:buChar char="●"/>
            </a:pPr>
            <a:r>
              <a:rPr lang="en" sz="1600">
                <a:solidFill>
                  <a:srgbClr val="000000"/>
                </a:solidFill>
                <a:latin typeface="Nunito"/>
                <a:ea typeface="Nunito"/>
                <a:cs typeface="Nunito"/>
                <a:sym typeface="Nunito"/>
              </a:rPr>
              <a:t>Zomato market data 2023</a:t>
            </a:r>
            <a:endParaRPr sz="1600">
              <a:solidFill>
                <a:srgbClr val="000000"/>
              </a:solidFill>
              <a:latin typeface="Nunito"/>
              <a:ea typeface="Nunito"/>
              <a:cs typeface="Nunito"/>
              <a:sym typeface="Nunito"/>
            </a:endParaRPr>
          </a:p>
          <a:p>
            <a:pPr indent="-330200" lvl="0" marL="457200" marR="0" rtl="0" algn="l">
              <a:lnSpc>
                <a:spcPct val="115000"/>
              </a:lnSpc>
              <a:spcBef>
                <a:spcPts val="0"/>
              </a:spcBef>
              <a:spcAft>
                <a:spcPts val="0"/>
              </a:spcAft>
              <a:buClr>
                <a:srgbClr val="000000"/>
              </a:buClr>
              <a:buSzPts val="1600"/>
              <a:buFont typeface="Nunito"/>
              <a:buChar char="●"/>
            </a:pPr>
            <a:r>
              <a:rPr lang="en" sz="1600">
                <a:solidFill>
                  <a:srgbClr val="000000"/>
                </a:solidFill>
                <a:latin typeface="Nunito"/>
                <a:ea typeface="Nunito"/>
                <a:cs typeface="Nunito"/>
                <a:sym typeface="Nunito"/>
              </a:rPr>
              <a:t>Spreadsheet software (Google Sheets) </a:t>
            </a:r>
            <a:endParaRPr sz="1600">
              <a:solidFill>
                <a:srgbClr val="000000"/>
              </a:solidFill>
              <a:latin typeface="Nunito"/>
              <a:ea typeface="Nunito"/>
              <a:cs typeface="Nunito"/>
              <a:sym typeface="Nunito"/>
            </a:endParaRPr>
          </a:p>
          <a:p>
            <a:pPr indent="-330200" lvl="0" marL="457200" marR="0" rtl="0" algn="l">
              <a:lnSpc>
                <a:spcPct val="115000"/>
              </a:lnSpc>
              <a:spcBef>
                <a:spcPts val="0"/>
              </a:spcBef>
              <a:spcAft>
                <a:spcPts val="0"/>
              </a:spcAft>
              <a:buClr>
                <a:srgbClr val="000000"/>
              </a:buClr>
              <a:buSzPts val="1600"/>
              <a:buFont typeface="Nunito"/>
              <a:buChar char="●"/>
            </a:pPr>
            <a:r>
              <a:rPr lang="en" sz="1600">
                <a:solidFill>
                  <a:srgbClr val="000000"/>
                </a:solidFill>
                <a:uFill>
                  <a:noFill/>
                </a:uFill>
                <a:latin typeface="Nunito"/>
                <a:ea typeface="Nunito"/>
                <a:cs typeface="Nunito"/>
                <a:sym typeface="Nunito"/>
                <a:hlinkClick r:id="rId3">
                  <a:extLst>
                    <a:ext uri="{A12FA001-AC4F-418D-AE19-62706E023703}">
                      <ahyp:hlinkClr val="tx"/>
                    </a:ext>
                  </a:extLst>
                </a:hlinkClick>
              </a:rPr>
              <a:t>Cool article to do effective storytelling</a:t>
            </a:r>
            <a:r>
              <a:rPr lang="en" sz="1600">
                <a:solidFill>
                  <a:srgbClr val="000000"/>
                </a:solidFill>
                <a:latin typeface="Nunito"/>
                <a:ea typeface="Nunito"/>
                <a:cs typeface="Nunito"/>
                <a:sym typeface="Nunito"/>
              </a:rPr>
              <a:t> by presentationload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99325" y="2774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7" name="Google Shape;67;p14"/>
          <p:cNvSpPr txBox="1"/>
          <p:nvPr>
            <p:ph idx="1" type="body"/>
          </p:nvPr>
        </p:nvSpPr>
        <p:spPr>
          <a:xfrm>
            <a:off x="574075" y="1213825"/>
            <a:ext cx="8171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latin typeface="Nunito"/>
                <a:ea typeface="Nunito"/>
                <a:cs typeface="Nunito"/>
                <a:sym typeface="Nunito"/>
              </a:rPr>
              <a:t>Zomato is a leading global food delivery service, is exploring new frontiers to open restaurants, aiming to leverage data-driven insights for optimal decision-making. Our objective is to analyze existing data to pinpoint the best locations and strategies for opening new restaurants.</a:t>
            </a:r>
            <a:endParaRPr sz="1500">
              <a:solidFill>
                <a:srgbClr val="000000"/>
              </a:solidFill>
              <a:latin typeface="Nunito"/>
              <a:ea typeface="Nunito"/>
              <a:cs typeface="Nunito"/>
              <a:sym typeface="Nunito"/>
            </a:endParaRPr>
          </a:p>
          <a:p>
            <a:pPr indent="0" lvl="0" marL="0" rtl="0" algn="l">
              <a:lnSpc>
                <a:spcPct val="100000"/>
              </a:lnSpc>
              <a:spcBef>
                <a:spcPts val="1600"/>
              </a:spcBef>
              <a:spcAft>
                <a:spcPts val="0"/>
              </a:spcAft>
              <a:buNone/>
            </a:pPr>
            <a:r>
              <a:rPr lang="en" sz="1500">
                <a:solidFill>
                  <a:srgbClr val="000000"/>
                </a:solidFill>
                <a:latin typeface="Nunito"/>
                <a:ea typeface="Nunito"/>
                <a:cs typeface="Nunito"/>
                <a:sym typeface="Nunito"/>
              </a:rPr>
              <a:t>Objectives:</a:t>
            </a:r>
            <a:endParaRPr sz="1500">
              <a:solidFill>
                <a:srgbClr val="000000"/>
              </a:solidFill>
              <a:latin typeface="Nunito"/>
              <a:ea typeface="Nunito"/>
              <a:cs typeface="Nunito"/>
              <a:sym typeface="Nunito"/>
            </a:endParaRPr>
          </a:p>
          <a:p>
            <a:pPr indent="-323850" lvl="0" marL="457200" rtl="0" algn="l">
              <a:lnSpc>
                <a:spcPct val="100000"/>
              </a:lnSpc>
              <a:spcBef>
                <a:spcPts val="1600"/>
              </a:spcBef>
              <a:spcAft>
                <a:spcPts val="0"/>
              </a:spcAft>
              <a:buClr>
                <a:srgbClr val="000000"/>
              </a:buClr>
              <a:buSzPts val="1500"/>
              <a:buFont typeface="Nunito"/>
              <a:buChar char="●"/>
            </a:pPr>
            <a:r>
              <a:rPr lang="en" sz="1500">
                <a:solidFill>
                  <a:srgbClr val="000000"/>
                </a:solidFill>
                <a:latin typeface="Nunito"/>
                <a:ea typeface="Nunito"/>
                <a:cs typeface="Nunito"/>
                <a:sym typeface="Nunito"/>
              </a:rPr>
              <a:t>Identify Potential Areas for Expansion.</a:t>
            </a:r>
            <a:endParaRPr sz="1500">
              <a:solidFill>
                <a:srgbClr val="000000"/>
              </a:solidFill>
              <a:latin typeface="Nunito"/>
              <a:ea typeface="Nunito"/>
              <a:cs typeface="Nunito"/>
              <a:sym typeface="Nunito"/>
            </a:endParaRPr>
          </a:p>
          <a:p>
            <a:pPr indent="-323850" lvl="0" marL="457200" rtl="0" algn="l">
              <a:lnSpc>
                <a:spcPct val="100000"/>
              </a:lnSpc>
              <a:spcBef>
                <a:spcPts val="0"/>
              </a:spcBef>
              <a:spcAft>
                <a:spcPts val="0"/>
              </a:spcAft>
              <a:buClr>
                <a:srgbClr val="000000"/>
              </a:buClr>
              <a:buSzPts val="1500"/>
              <a:buFont typeface="Nunito"/>
              <a:buChar char="●"/>
            </a:pPr>
            <a:r>
              <a:rPr lang="en" sz="1500">
                <a:solidFill>
                  <a:srgbClr val="000000"/>
                </a:solidFill>
                <a:latin typeface="Nunito"/>
                <a:ea typeface="Nunito"/>
                <a:cs typeface="Nunito"/>
                <a:sym typeface="Nunito"/>
              </a:rPr>
              <a:t>Examine trends in cuisines, customer preferences, and competitive Places to guide strategic decisions.</a:t>
            </a:r>
            <a:endParaRPr sz="1500">
              <a:solidFill>
                <a:srgbClr val="000000"/>
              </a:solidFill>
              <a:latin typeface="Nunito"/>
              <a:ea typeface="Nunito"/>
              <a:cs typeface="Nunito"/>
              <a:sym typeface="Nunito"/>
            </a:endParaRPr>
          </a:p>
          <a:p>
            <a:pPr indent="-323850" lvl="0" marL="457200" rtl="0" algn="l">
              <a:lnSpc>
                <a:spcPct val="100000"/>
              </a:lnSpc>
              <a:spcBef>
                <a:spcPts val="0"/>
              </a:spcBef>
              <a:spcAft>
                <a:spcPts val="0"/>
              </a:spcAft>
              <a:buClr>
                <a:srgbClr val="000000"/>
              </a:buClr>
              <a:buSzPts val="1500"/>
              <a:buFont typeface="Nunito"/>
              <a:buChar char="●"/>
            </a:pPr>
            <a:r>
              <a:rPr lang="en" sz="1500">
                <a:solidFill>
                  <a:srgbClr val="000000"/>
                </a:solidFill>
                <a:latin typeface="Nunito"/>
                <a:ea typeface="Nunito"/>
                <a:cs typeface="Nunito"/>
                <a:sym typeface="Nunito"/>
              </a:rPr>
              <a:t>Identify the optimal price ranges and cost structures to ensure profitability while maintaining customer value.</a:t>
            </a:r>
            <a:endParaRPr sz="1500">
              <a:solidFill>
                <a:srgbClr val="000000"/>
              </a:solidFill>
              <a:latin typeface="Nunito"/>
              <a:ea typeface="Nunito"/>
              <a:cs typeface="Nunito"/>
              <a:sym typeface="Nunito"/>
            </a:endParaRPr>
          </a:p>
          <a:p>
            <a:pPr indent="0" lvl="0" marL="0" rtl="0" algn="l">
              <a:spcBef>
                <a:spcPts val="1600"/>
              </a:spcBef>
              <a:spcAft>
                <a:spcPts val="0"/>
              </a:spcAft>
              <a:buNone/>
            </a:pPr>
            <a:r>
              <a:t/>
            </a:r>
            <a:endParaRPr sz="1500">
              <a:solidFill>
                <a:srgbClr val="000000"/>
              </a:solidFill>
              <a:latin typeface="Nunito"/>
              <a:ea typeface="Nunito"/>
              <a:cs typeface="Nunito"/>
              <a:sym typeface="Nunito"/>
            </a:endParaRPr>
          </a:p>
          <a:p>
            <a:pPr indent="0" lvl="0" marL="0" rtl="0" algn="l">
              <a:spcBef>
                <a:spcPts val="1600"/>
              </a:spcBef>
              <a:spcAft>
                <a:spcPts val="1600"/>
              </a:spcAft>
              <a:buNone/>
            </a:pPr>
            <a:r>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278750" y="103700"/>
            <a:ext cx="4045200" cy="78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Data Overview</a:t>
            </a:r>
            <a:endParaRPr sz="3200"/>
          </a:p>
        </p:txBody>
      </p:sp>
      <p:sp>
        <p:nvSpPr>
          <p:cNvPr id="73" name="Google Shape;73;p15"/>
          <p:cNvSpPr txBox="1"/>
          <p:nvPr>
            <p:ph idx="1" type="subTitle"/>
          </p:nvPr>
        </p:nvSpPr>
        <p:spPr>
          <a:xfrm>
            <a:off x="189300" y="3073801"/>
            <a:ext cx="4045200" cy="13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ctr">
              <a:spcBef>
                <a:spcPts val="0"/>
              </a:spcBef>
              <a:spcAft>
                <a:spcPts val="0"/>
              </a:spcAft>
              <a:buNone/>
            </a:pPr>
            <a:r>
              <a:t/>
            </a:r>
            <a:endParaRPr/>
          </a:p>
        </p:txBody>
      </p:sp>
      <p:sp>
        <p:nvSpPr>
          <p:cNvPr id="74" name="Google Shape;74;p15"/>
          <p:cNvSpPr txBox="1"/>
          <p:nvPr>
            <p:ph idx="2" type="body"/>
          </p:nvPr>
        </p:nvSpPr>
        <p:spPr>
          <a:xfrm>
            <a:off x="4521375" y="414300"/>
            <a:ext cx="4587900" cy="4005000"/>
          </a:xfrm>
          <a:prstGeom prst="rect">
            <a:avLst/>
          </a:prstGeom>
        </p:spPr>
        <p:txBody>
          <a:bodyPr anchorCtr="0" anchor="ctr" bIns="91425" lIns="91425" spcFirstLastPara="1" rIns="91425" wrap="square" tIns="91425">
            <a:noAutofit/>
          </a:bodyPr>
          <a:lstStyle/>
          <a:p>
            <a:pPr indent="-311150" lvl="0" marL="457200" rtl="0" algn="l">
              <a:lnSpc>
                <a:spcPct val="115000"/>
              </a:lnSpc>
              <a:spcBef>
                <a:spcPts val="1000"/>
              </a:spcBef>
              <a:spcAft>
                <a:spcPts val="0"/>
              </a:spcAft>
              <a:buSzPts val="1300"/>
              <a:buAutoNum type="arabicPeriod"/>
            </a:pPr>
            <a:r>
              <a:rPr b="1" lang="en" sz="1300"/>
              <a:t>Number of restaurants: </a:t>
            </a:r>
            <a:r>
              <a:rPr lang="en" sz="1300"/>
              <a:t>This data includes total 7433 number of restaurants across the 15 different countries.</a:t>
            </a:r>
            <a:endParaRPr sz="1300"/>
          </a:p>
          <a:p>
            <a:pPr indent="-311150" lvl="0" marL="457200" rtl="0" algn="l">
              <a:lnSpc>
                <a:spcPct val="115000"/>
              </a:lnSpc>
              <a:spcBef>
                <a:spcPts val="1600"/>
              </a:spcBef>
              <a:spcAft>
                <a:spcPts val="0"/>
              </a:spcAft>
              <a:buSzPts val="1300"/>
              <a:buAutoNum type="arabicPeriod"/>
            </a:pPr>
            <a:r>
              <a:rPr b="1" lang="en" sz="1300"/>
              <a:t>Price Ranges:</a:t>
            </a:r>
            <a:r>
              <a:rPr lang="en" sz="1300"/>
              <a:t> This shows the </a:t>
            </a:r>
            <a:r>
              <a:rPr lang="en" sz="1300"/>
              <a:t>restaurants</a:t>
            </a:r>
            <a:r>
              <a:rPr lang="en" sz="1300"/>
              <a:t> with budget-friendly, Mid-range, Expensive. From the data 4444 restaurants are budget friendly( price range 1), 4521  are of mid range(price range 2-3) and 586 are expensive(price range 4)</a:t>
            </a:r>
            <a:endParaRPr sz="1300"/>
          </a:p>
          <a:p>
            <a:pPr indent="-311150" lvl="0" marL="457200" rtl="0" algn="l">
              <a:lnSpc>
                <a:spcPct val="115000"/>
              </a:lnSpc>
              <a:spcBef>
                <a:spcPts val="1000"/>
              </a:spcBef>
              <a:spcAft>
                <a:spcPts val="0"/>
              </a:spcAft>
              <a:buSzPts val="1300"/>
              <a:buAutoNum type="arabicPeriod"/>
            </a:pPr>
            <a:r>
              <a:rPr b="1" lang="en" sz="1300"/>
              <a:t>Cuisine types: </a:t>
            </a:r>
            <a:r>
              <a:rPr lang="en" sz="1300"/>
              <a:t>There are 1826 types of cuisines across all countries.</a:t>
            </a:r>
            <a:endParaRPr sz="1300"/>
          </a:p>
          <a:p>
            <a:pPr indent="-311150" lvl="0" marL="457200" rtl="0" algn="l">
              <a:lnSpc>
                <a:spcPct val="115000"/>
              </a:lnSpc>
              <a:spcBef>
                <a:spcPts val="1000"/>
              </a:spcBef>
              <a:spcAft>
                <a:spcPts val="0"/>
              </a:spcAft>
              <a:buSzPts val="1300"/>
              <a:buAutoNum type="arabicPeriod"/>
            </a:pPr>
            <a:r>
              <a:rPr b="1" lang="en" sz="1300"/>
              <a:t>Delivery option:</a:t>
            </a:r>
            <a:r>
              <a:rPr lang="en" sz="1300"/>
              <a:t> From overall data 25.66% of restaurants offering  online delivery.</a:t>
            </a:r>
            <a:endParaRPr sz="1300"/>
          </a:p>
          <a:p>
            <a:pPr indent="-311150" lvl="0" marL="457200" rtl="0" algn="l">
              <a:lnSpc>
                <a:spcPct val="115000"/>
              </a:lnSpc>
              <a:spcBef>
                <a:spcPts val="1000"/>
              </a:spcBef>
              <a:spcAft>
                <a:spcPts val="1600"/>
              </a:spcAft>
              <a:buSzPts val="1300"/>
              <a:buAutoNum type="arabicPeriod"/>
            </a:pPr>
            <a:r>
              <a:rPr b="1" lang="en" sz="1300"/>
              <a:t>Data cleaning: </a:t>
            </a:r>
            <a:r>
              <a:rPr lang="en" sz="1300"/>
              <a:t>Data contains missing values, so we cleaned it by filling the </a:t>
            </a:r>
            <a:r>
              <a:rPr lang="en" sz="1300"/>
              <a:t>relevant</a:t>
            </a:r>
            <a:r>
              <a:rPr lang="en" sz="1300"/>
              <a:t> </a:t>
            </a:r>
            <a:r>
              <a:rPr lang="en" sz="1300"/>
              <a:t>values</a:t>
            </a:r>
            <a:r>
              <a:rPr lang="en" sz="1300"/>
              <a:t> in empty cells.</a:t>
            </a:r>
            <a:endParaRPr sz="1300"/>
          </a:p>
        </p:txBody>
      </p:sp>
      <p:pic>
        <p:nvPicPr>
          <p:cNvPr id="75" name="Google Shape;75;p15" title="Chart"/>
          <p:cNvPicPr preferRelativeResize="0"/>
          <p:nvPr/>
        </p:nvPicPr>
        <p:blipFill>
          <a:blip r:embed="rId3">
            <a:alphaModFix/>
          </a:blip>
          <a:stretch>
            <a:fillRect/>
          </a:stretch>
        </p:blipFill>
        <p:spPr>
          <a:xfrm>
            <a:off x="239525" y="1125500"/>
            <a:ext cx="4180424" cy="1948299"/>
          </a:xfrm>
          <a:prstGeom prst="rect">
            <a:avLst/>
          </a:prstGeom>
          <a:noFill/>
          <a:ln cap="flat" cmpd="sng" w="9525">
            <a:solidFill>
              <a:schemeClr val="dk1"/>
            </a:solidFill>
            <a:prstDash val="solid"/>
            <a:round/>
            <a:headEnd len="sm" w="sm" type="none"/>
            <a:tailEnd len="sm" w="sm" type="none"/>
          </a:ln>
        </p:spPr>
      </p:pic>
      <p:pic>
        <p:nvPicPr>
          <p:cNvPr id="76" name="Google Shape;76;p15" title="Chart"/>
          <p:cNvPicPr preferRelativeResize="0"/>
          <p:nvPr/>
        </p:nvPicPr>
        <p:blipFill>
          <a:blip r:embed="rId4">
            <a:alphaModFix/>
          </a:blip>
          <a:stretch>
            <a:fillRect/>
          </a:stretch>
        </p:blipFill>
        <p:spPr>
          <a:xfrm>
            <a:off x="214900" y="3306600"/>
            <a:ext cx="2165198" cy="1471225"/>
          </a:xfrm>
          <a:prstGeom prst="rect">
            <a:avLst/>
          </a:prstGeom>
          <a:noFill/>
          <a:ln cap="flat" cmpd="sng" w="9525">
            <a:solidFill>
              <a:schemeClr val="dk1"/>
            </a:solidFill>
            <a:prstDash val="solid"/>
            <a:round/>
            <a:headEnd len="sm" w="sm" type="none"/>
            <a:tailEnd len="sm" w="sm" type="none"/>
          </a:ln>
        </p:spPr>
      </p:pic>
      <p:pic>
        <p:nvPicPr>
          <p:cNvPr id="77" name="Google Shape;77;p15" title="Chart"/>
          <p:cNvPicPr preferRelativeResize="0"/>
          <p:nvPr/>
        </p:nvPicPr>
        <p:blipFill>
          <a:blip r:embed="rId5">
            <a:alphaModFix/>
          </a:blip>
          <a:stretch>
            <a:fillRect/>
          </a:stretch>
        </p:blipFill>
        <p:spPr>
          <a:xfrm>
            <a:off x="2442375" y="3306600"/>
            <a:ext cx="2016724" cy="147122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2008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Analytical approach and tools</a:t>
            </a:r>
            <a:endParaRPr sz="3100"/>
          </a:p>
        </p:txBody>
      </p:sp>
      <p:sp>
        <p:nvSpPr>
          <p:cNvPr id="83" name="Google Shape;83;p16"/>
          <p:cNvSpPr txBox="1"/>
          <p:nvPr>
            <p:ph idx="1" type="body"/>
          </p:nvPr>
        </p:nvSpPr>
        <p:spPr>
          <a:xfrm>
            <a:off x="290525" y="1051275"/>
            <a:ext cx="7227300" cy="3661800"/>
          </a:xfrm>
          <a:prstGeom prst="rect">
            <a:avLst/>
          </a:prstGeom>
        </p:spPr>
        <p:txBody>
          <a:bodyPr anchorCtr="0" anchor="t" bIns="91425" lIns="91425" spcFirstLastPara="1" rIns="91425" wrap="square" tIns="91425">
            <a:noAutofit/>
          </a:bodyPr>
          <a:lstStyle/>
          <a:p>
            <a:pPr indent="-317500" lvl="0" marL="457200" marR="0" rtl="0" algn="l">
              <a:lnSpc>
                <a:spcPct val="100000"/>
              </a:lnSpc>
              <a:spcBef>
                <a:spcPts val="1000"/>
              </a:spcBef>
              <a:spcAft>
                <a:spcPts val="0"/>
              </a:spcAft>
              <a:buClr>
                <a:srgbClr val="000000"/>
              </a:buClr>
              <a:buSzPts val="1400"/>
              <a:buFont typeface="Nunito"/>
              <a:buAutoNum type="arabicPeriod"/>
            </a:pPr>
            <a:r>
              <a:rPr b="1" lang="en" sz="1400">
                <a:solidFill>
                  <a:srgbClr val="000000"/>
                </a:solidFill>
                <a:latin typeface="Nunito"/>
                <a:ea typeface="Nunito"/>
                <a:cs typeface="Nunito"/>
                <a:sym typeface="Nunito"/>
              </a:rPr>
              <a:t>Descriptive Statistics:</a:t>
            </a:r>
            <a:r>
              <a:rPr lang="en" sz="1400">
                <a:solidFill>
                  <a:srgbClr val="000000"/>
                </a:solidFill>
                <a:latin typeface="Nunito"/>
                <a:ea typeface="Nunito"/>
                <a:cs typeface="Nunito"/>
                <a:sym typeface="Nunito"/>
              </a:rPr>
              <a:t> Calculated basic statistics like total restaurants, number of restaurants per country/city, price range distribution, etc.</a:t>
            </a:r>
            <a:endParaRPr sz="1400">
              <a:solidFill>
                <a:srgbClr val="000000"/>
              </a:solidFill>
              <a:latin typeface="Nunito"/>
              <a:ea typeface="Nunito"/>
              <a:cs typeface="Nunito"/>
              <a:sym typeface="Nunito"/>
            </a:endParaRPr>
          </a:p>
          <a:p>
            <a:pPr indent="-317500" lvl="0" marL="457200" marR="0" rtl="0" algn="l">
              <a:lnSpc>
                <a:spcPct val="100000"/>
              </a:lnSpc>
              <a:spcBef>
                <a:spcPts val="1600"/>
              </a:spcBef>
              <a:spcAft>
                <a:spcPts val="0"/>
              </a:spcAft>
              <a:buClr>
                <a:srgbClr val="000000"/>
              </a:buClr>
              <a:buSzPts val="1400"/>
              <a:buFont typeface="Nunito"/>
              <a:buAutoNum type="arabicPeriod"/>
            </a:pPr>
            <a:r>
              <a:rPr b="1" lang="en" sz="1400">
                <a:solidFill>
                  <a:srgbClr val="000000"/>
                </a:solidFill>
                <a:latin typeface="Nunito"/>
                <a:ea typeface="Nunito"/>
                <a:cs typeface="Nunito"/>
                <a:sym typeface="Nunito"/>
              </a:rPr>
              <a:t>Data Cleaning:</a:t>
            </a:r>
            <a:r>
              <a:rPr lang="en" sz="1400">
                <a:solidFill>
                  <a:srgbClr val="000000"/>
                </a:solidFill>
                <a:latin typeface="Nunito"/>
                <a:ea typeface="Nunito"/>
                <a:cs typeface="Nunito"/>
                <a:sym typeface="Nunito"/>
              </a:rPr>
              <a:t> Identified and addressed missing values in the "Cuisines" column.</a:t>
            </a:r>
            <a:endParaRPr sz="1400">
              <a:solidFill>
                <a:srgbClr val="000000"/>
              </a:solidFill>
              <a:latin typeface="Nunito"/>
              <a:ea typeface="Nunito"/>
              <a:cs typeface="Nunito"/>
              <a:sym typeface="Nunito"/>
            </a:endParaRPr>
          </a:p>
          <a:p>
            <a:pPr indent="-317500" lvl="0" marL="457200" marR="0" rtl="0" algn="l">
              <a:lnSpc>
                <a:spcPct val="100000"/>
              </a:lnSpc>
              <a:spcBef>
                <a:spcPts val="1000"/>
              </a:spcBef>
              <a:spcAft>
                <a:spcPts val="0"/>
              </a:spcAft>
              <a:buClr>
                <a:srgbClr val="000000"/>
              </a:buClr>
              <a:buSzPts val="1400"/>
              <a:buFont typeface="Nunito"/>
              <a:buAutoNum type="arabicPeriod"/>
            </a:pPr>
            <a:r>
              <a:rPr b="1" lang="en" sz="1400">
                <a:solidFill>
                  <a:srgbClr val="000000"/>
                </a:solidFill>
                <a:latin typeface="Nunito"/>
                <a:ea typeface="Nunito"/>
                <a:cs typeface="Nunito"/>
                <a:sym typeface="Nunito"/>
              </a:rPr>
              <a:t>Filtering and Segmentation:</a:t>
            </a:r>
            <a:r>
              <a:rPr lang="en" sz="1400">
                <a:solidFill>
                  <a:srgbClr val="000000"/>
                </a:solidFill>
                <a:latin typeface="Nunito"/>
                <a:ea typeface="Nunito"/>
                <a:cs typeface="Nunito"/>
                <a:sym typeface="Nunito"/>
              </a:rPr>
              <a:t> Segmented data by country, price range, online delivery availability, and rating to identify trends.</a:t>
            </a:r>
            <a:endParaRPr sz="1400">
              <a:solidFill>
                <a:srgbClr val="000000"/>
              </a:solidFill>
              <a:latin typeface="Nunito"/>
              <a:ea typeface="Nunito"/>
              <a:cs typeface="Nunito"/>
              <a:sym typeface="Nunito"/>
            </a:endParaRPr>
          </a:p>
          <a:p>
            <a:pPr indent="-317500" lvl="0" marL="457200" marR="0" rtl="0" algn="l">
              <a:lnSpc>
                <a:spcPct val="100000"/>
              </a:lnSpc>
              <a:spcBef>
                <a:spcPts val="1000"/>
              </a:spcBef>
              <a:spcAft>
                <a:spcPts val="0"/>
              </a:spcAft>
              <a:buClr>
                <a:srgbClr val="000000"/>
              </a:buClr>
              <a:buSzPts val="1400"/>
              <a:buFont typeface="Nunito"/>
              <a:buAutoNum type="arabicPeriod"/>
            </a:pPr>
            <a:r>
              <a:rPr b="1" lang="en" sz="1400">
                <a:solidFill>
                  <a:srgbClr val="000000"/>
                </a:solidFill>
                <a:latin typeface="Nunito"/>
                <a:ea typeface="Nunito"/>
                <a:cs typeface="Nunito"/>
                <a:sym typeface="Nunito"/>
              </a:rPr>
              <a:t>Conditional Formatting:</a:t>
            </a:r>
            <a:r>
              <a:rPr lang="en" sz="1400">
                <a:solidFill>
                  <a:srgbClr val="000000"/>
                </a:solidFill>
                <a:latin typeface="Nunito"/>
                <a:ea typeface="Nunito"/>
                <a:cs typeface="Nunito"/>
                <a:sym typeface="Nunito"/>
              </a:rPr>
              <a:t> Highlighted rows in cities with low restaurant count, suggesting potential for new openings.</a:t>
            </a:r>
            <a:endParaRPr sz="1400">
              <a:solidFill>
                <a:srgbClr val="000000"/>
              </a:solidFill>
              <a:latin typeface="Nunito"/>
              <a:ea typeface="Nunito"/>
              <a:cs typeface="Nunito"/>
              <a:sym typeface="Nunito"/>
            </a:endParaRPr>
          </a:p>
          <a:p>
            <a:pPr indent="-317500" lvl="0" marL="457200" marR="0" rtl="0" algn="l">
              <a:lnSpc>
                <a:spcPct val="100000"/>
              </a:lnSpc>
              <a:spcBef>
                <a:spcPts val="1000"/>
              </a:spcBef>
              <a:spcAft>
                <a:spcPts val="0"/>
              </a:spcAft>
              <a:buClr>
                <a:srgbClr val="000000"/>
              </a:buClr>
              <a:buSzPts val="1400"/>
              <a:buFont typeface="Nunito"/>
              <a:buAutoNum type="arabicPeriod"/>
            </a:pPr>
            <a:r>
              <a:rPr b="1" lang="en" sz="1400">
                <a:solidFill>
                  <a:srgbClr val="000000"/>
                </a:solidFill>
                <a:latin typeface="Nunito"/>
                <a:ea typeface="Nunito"/>
                <a:cs typeface="Nunito"/>
                <a:sym typeface="Nunito"/>
              </a:rPr>
              <a:t>Formulas and Functions</a:t>
            </a:r>
            <a:r>
              <a:rPr lang="en" sz="1400">
                <a:solidFill>
                  <a:srgbClr val="000000"/>
                </a:solidFill>
                <a:latin typeface="Nunito"/>
                <a:ea typeface="Nunito"/>
                <a:cs typeface="Nunito"/>
                <a:sym typeface="Nunito"/>
              </a:rPr>
              <a:t>:Used functions like COUNTIFS, VLOOKUP, XLOOKUP, AVERAGEIFS, CONCATENATE, CORREL, and array formulas to perform calculations and data manipulation.</a:t>
            </a:r>
            <a:endParaRPr sz="1400">
              <a:solidFill>
                <a:srgbClr val="000000"/>
              </a:solidFill>
              <a:latin typeface="Nunito"/>
              <a:ea typeface="Nunito"/>
              <a:cs typeface="Nunito"/>
              <a:sym typeface="Nunito"/>
            </a:endParaRPr>
          </a:p>
          <a:p>
            <a:pPr indent="-317500" lvl="0" marL="457200" marR="0" rtl="0" algn="l">
              <a:lnSpc>
                <a:spcPct val="100000"/>
              </a:lnSpc>
              <a:spcBef>
                <a:spcPts val="1000"/>
              </a:spcBef>
              <a:spcAft>
                <a:spcPts val="0"/>
              </a:spcAft>
              <a:buClr>
                <a:srgbClr val="000000"/>
              </a:buClr>
              <a:buSzPts val="1400"/>
              <a:buFont typeface="Nunito"/>
              <a:buAutoNum type="arabicPeriod"/>
            </a:pPr>
            <a:r>
              <a:rPr b="1" lang="en" sz="1400">
                <a:solidFill>
                  <a:srgbClr val="000000"/>
                </a:solidFill>
                <a:latin typeface="Nunito"/>
                <a:ea typeface="Nunito"/>
                <a:cs typeface="Nunito"/>
                <a:sym typeface="Nunito"/>
              </a:rPr>
              <a:t>Visualization Techniques:</a:t>
            </a:r>
            <a:r>
              <a:rPr lang="en" sz="1400">
                <a:solidFill>
                  <a:srgbClr val="000000"/>
                </a:solidFill>
                <a:latin typeface="Nunito"/>
                <a:ea typeface="Nunito"/>
                <a:cs typeface="Nunito"/>
                <a:sym typeface="Nunito"/>
              </a:rPr>
              <a:t> Created charts and tables to represent the distribution of restaurants across various aspects (price range, countries, ratings).</a:t>
            </a:r>
            <a:endParaRPr sz="1400">
              <a:solidFill>
                <a:srgbClr val="000000"/>
              </a:solidFill>
              <a:latin typeface="Arial"/>
              <a:ea typeface="Arial"/>
              <a:cs typeface="Arial"/>
              <a:sym typeface="Arial"/>
            </a:endParaRPr>
          </a:p>
          <a:p>
            <a:pPr indent="0" lvl="0" marL="0" rtl="0" algn="l">
              <a:lnSpc>
                <a:spcPct val="100000"/>
              </a:lnSpc>
              <a:spcBef>
                <a:spcPts val="1600"/>
              </a:spcBef>
              <a:spcAft>
                <a:spcPts val="1600"/>
              </a:spcAft>
              <a:buNone/>
            </a:pPr>
            <a:r>
              <a:t/>
            </a:r>
            <a:endParaRPr sz="1400"/>
          </a:p>
        </p:txBody>
      </p:sp>
      <p:pic>
        <p:nvPicPr>
          <p:cNvPr id="84" name="Google Shape;84;p16"/>
          <p:cNvPicPr preferRelativeResize="0"/>
          <p:nvPr/>
        </p:nvPicPr>
        <p:blipFill>
          <a:blip r:embed="rId3">
            <a:alphaModFix/>
          </a:blip>
          <a:stretch>
            <a:fillRect/>
          </a:stretch>
        </p:blipFill>
        <p:spPr>
          <a:xfrm>
            <a:off x="7390700" y="2241900"/>
            <a:ext cx="1677450" cy="1168050"/>
          </a:xfrm>
          <a:prstGeom prst="rect">
            <a:avLst/>
          </a:prstGeom>
          <a:noFill/>
          <a:ln>
            <a:noFill/>
          </a:ln>
        </p:spPr>
      </p:pic>
      <p:pic>
        <p:nvPicPr>
          <p:cNvPr id="85" name="Google Shape;85;p16"/>
          <p:cNvPicPr preferRelativeResize="0"/>
          <p:nvPr/>
        </p:nvPicPr>
        <p:blipFill>
          <a:blip r:embed="rId4">
            <a:alphaModFix/>
          </a:blip>
          <a:stretch>
            <a:fillRect/>
          </a:stretch>
        </p:blipFill>
        <p:spPr>
          <a:xfrm>
            <a:off x="7517823" y="3800475"/>
            <a:ext cx="1274878" cy="954925"/>
          </a:xfrm>
          <a:prstGeom prst="rect">
            <a:avLst/>
          </a:prstGeom>
          <a:noFill/>
          <a:ln>
            <a:noFill/>
          </a:ln>
        </p:spPr>
      </p:pic>
      <p:pic>
        <p:nvPicPr>
          <p:cNvPr id="86" name="Google Shape;86;p16"/>
          <p:cNvPicPr preferRelativeResize="0"/>
          <p:nvPr/>
        </p:nvPicPr>
        <p:blipFill>
          <a:blip r:embed="rId5">
            <a:alphaModFix/>
          </a:blip>
          <a:stretch>
            <a:fillRect/>
          </a:stretch>
        </p:blipFill>
        <p:spPr>
          <a:xfrm>
            <a:off x="7748719" y="798519"/>
            <a:ext cx="1083575" cy="1083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262375" y="222225"/>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of </a:t>
            </a:r>
            <a:r>
              <a:rPr lang="en"/>
              <a:t>objective</a:t>
            </a:r>
            <a:r>
              <a:rPr lang="en"/>
              <a:t> questions</a:t>
            </a:r>
            <a:endParaRPr/>
          </a:p>
        </p:txBody>
      </p:sp>
      <p:sp>
        <p:nvSpPr>
          <p:cNvPr id="92" name="Google Shape;92;p17"/>
          <p:cNvSpPr txBox="1"/>
          <p:nvPr>
            <p:ph idx="1" type="body"/>
          </p:nvPr>
        </p:nvSpPr>
        <p:spPr>
          <a:xfrm>
            <a:off x="160375" y="956650"/>
            <a:ext cx="87246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1000"/>
              </a:spcBef>
              <a:spcAft>
                <a:spcPts val="0"/>
              </a:spcAft>
              <a:buNone/>
            </a:pPr>
            <a:r>
              <a:rPr b="1" lang="en" sz="1500">
                <a:solidFill>
                  <a:srgbClr val="000000"/>
                </a:solidFill>
                <a:latin typeface="Nunito"/>
                <a:ea typeface="Nunito"/>
                <a:cs typeface="Nunito"/>
                <a:sym typeface="Nunito"/>
              </a:rPr>
              <a:t>Here's a breakdown of the key findings based on the questions:</a:t>
            </a:r>
            <a:endParaRPr b="1" sz="1500">
              <a:solidFill>
                <a:srgbClr val="000000"/>
              </a:solidFill>
              <a:latin typeface="Nunito"/>
              <a:ea typeface="Nunito"/>
              <a:cs typeface="Nunito"/>
              <a:sym typeface="Nunito"/>
            </a:endParaRPr>
          </a:p>
          <a:p>
            <a:pPr indent="-323850" lvl="0" marL="457200" marR="0" rtl="0" algn="l">
              <a:lnSpc>
                <a:spcPct val="100000"/>
              </a:lnSpc>
              <a:spcBef>
                <a:spcPts val="1000"/>
              </a:spcBef>
              <a:spcAft>
                <a:spcPts val="0"/>
              </a:spcAft>
              <a:buClr>
                <a:srgbClr val="000000"/>
              </a:buClr>
              <a:buSzPts val="1500"/>
              <a:buFont typeface="Nunito"/>
              <a:buAutoNum type="arabicPeriod"/>
            </a:pPr>
            <a:r>
              <a:rPr lang="en" sz="1500">
                <a:solidFill>
                  <a:srgbClr val="000000"/>
                </a:solidFill>
                <a:latin typeface="Nunito"/>
                <a:ea typeface="Nunito"/>
                <a:cs typeface="Nunito"/>
                <a:sym typeface="Nunito"/>
              </a:rPr>
              <a:t>The data consists of two tables: "Raw Data" and "Country Description."</a:t>
            </a:r>
            <a:endParaRPr sz="1500">
              <a:solidFill>
                <a:srgbClr val="000000"/>
              </a:solidFill>
              <a:latin typeface="Nunito"/>
              <a:ea typeface="Nunito"/>
              <a:cs typeface="Nunito"/>
              <a:sym typeface="Nunito"/>
            </a:endParaRPr>
          </a:p>
          <a:p>
            <a:pPr indent="-323850" lvl="0" marL="457200" marR="0" rtl="0" algn="l">
              <a:lnSpc>
                <a:spcPct val="100000"/>
              </a:lnSpc>
              <a:spcBef>
                <a:spcPts val="1000"/>
              </a:spcBef>
              <a:spcAft>
                <a:spcPts val="0"/>
              </a:spcAft>
              <a:buClr>
                <a:srgbClr val="000000"/>
              </a:buClr>
              <a:buSzPts val="1500"/>
              <a:buFont typeface="Nunito"/>
              <a:buAutoNum type="arabicPeriod"/>
            </a:pPr>
            <a:r>
              <a:rPr lang="en" sz="1500">
                <a:solidFill>
                  <a:srgbClr val="000000"/>
                </a:solidFill>
                <a:latin typeface="Nunito"/>
                <a:ea typeface="Nunito"/>
                <a:cs typeface="Nunito"/>
                <a:sym typeface="Nunito"/>
              </a:rPr>
              <a:t>"Raw Data" contains information about the restaurants, including 20 attributes like Restaurant ID, Name, Location details (City, Address, etc.), Cuisine type, Currency, Online delivery status, Price range, Ratings, etc.</a:t>
            </a:r>
            <a:endParaRPr sz="1500">
              <a:solidFill>
                <a:srgbClr val="000000"/>
              </a:solidFill>
              <a:latin typeface="Nunito"/>
              <a:ea typeface="Nunito"/>
              <a:cs typeface="Nunito"/>
              <a:sym typeface="Nunito"/>
            </a:endParaRPr>
          </a:p>
          <a:p>
            <a:pPr indent="-323850" lvl="0" marL="457200" marR="0" rtl="0" algn="l">
              <a:lnSpc>
                <a:spcPct val="100000"/>
              </a:lnSpc>
              <a:spcBef>
                <a:spcPts val="1000"/>
              </a:spcBef>
              <a:spcAft>
                <a:spcPts val="0"/>
              </a:spcAft>
              <a:buClr>
                <a:srgbClr val="000000"/>
              </a:buClr>
              <a:buSzPts val="1500"/>
              <a:buFont typeface="Nunito"/>
              <a:buAutoNum type="arabicPeriod"/>
            </a:pPr>
            <a:r>
              <a:rPr lang="en" sz="1500">
                <a:solidFill>
                  <a:srgbClr val="000000"/>
                </a:solidFill>
                <a:latin typeface="Nunito"/>
                <a:ea typeface="Nunito"/>
                <a:cs typeface="Nunito"/>
                <a:sym typeface="Nunito"/>
              </a:rPr>
              <a:t>"Country Description" is a smaller table with just Country Code and Country Name.</a:t>
            </a:r>
            <a:endParaRPr sz="1500">
              <a:solidFill>
                <a:srgbClr val="000000"/>
              </a:solidFill>
              <a:latin typeface="Nunito"/>
              <a:ea typeface="Nunito"/>
              <a:cs typeface="Nunito"/>
              <a:sym typeface="Nunito"/>
            </a:endParaRPr>
          </a:p>
          <a:p>
            <a:pPr indent="-323850" lvl="0" marL="457200" marR="0" rtl="0" algn="l">
              <a:lnSpc>
                <a:spcPct val="100000"/>
              </a:lnSpc>
              <a:spcBef>
                <a:spcPts val="1000"/>
              </a:spcBef>
              <a:spcAft>
                <a:spcPts val="0"/>
              </a:spcAft>
              <a:buClr>
                <a:srgbClr val="000000"/>
              </a:buClr>
              <a:buSzPts val="1500"/>
              <a:buFont typeface="Nunito"/>
              <a:buAutoNum type="arabicPeriod"/>
            </a:pPr>
            <a:r>
              <a:rPr lang="en" sz="1500">
                <a:solidFill>
                  <a:srgbClr val="000000"/>
                </a:solidFill>
                <a:latin typeface="Nunito"/>
                <a:ea typeface="Nunito"/>
                <a:cs typeface="Nunito"/>
                <a:sym typeface="Nunito"/>
              </a:rPr>
              <a:t>Total of 16 categorical columns were found across both tables.</a:t>
            </a:r>
            <a:endParaRPr sz="1500">
              <a:solidFill>
                <a:srgbClr val="000000"/>
              </a:solidFill>
              <a:latin typeface="Nunito"/>
              <a:ea typeface="Nunito"/>
              <a:cs typeface="Nunito"/>
              <a:sym typeface="Nunito"/>
            </a:endParaRPr>
          </a:p>
          <a:p>
            <a:pPr indent="-323850" lvl="0" marL="457200" marR="0" rtl="0" algn="l">
              <a:lnSpc>
                <a:spcPct val="100000"/>
              </a:lnSpc>
              <a:spcBef>
                <a:spcPts val="1000"/>
              </a:spcBef>
              <a:spcAft>
                <a:spcPts val="0"/>
              </a:spcAft>
              <a:buClr>
                <a:srgbClr val="000000"/>
              </a:buClr>
              <a:buSzPts val="1500"/>
              <a:buFont typeface="Nunito"/>
              <a:buAutoNum type="arabicPeriod"/>
            </a:pPr>
            <a:r>
              <a:rPr lang="en" sz="1500">
                <a:solidFill>
                  <a:srgbClr val="000000"/>
                </a:solidFill>
                <a:latin typeface="Nunito"/>
                <a:ea typeface="Nunito"/>
                <a:cs typeface="Nunito"/>
                <a:sym typeface="Nunito"/>
              </a:rPr>
              <a:t>388 total number of restaurants in India with a price range 4.</a:t>
            </a:r>
            <a:endParaRPr sz="1500">
              <a:solidFill>
                <a:srgbClr val="000000"/>
              </a:solidFill>
              <a:latin typeface="Nunito"/>
              <a:ea typeface="Nunito"/>
              <a:cs typeface="Nunito"/>
              <a:sym typeface="Nunito"/>
            </a:endParaRPr>
          </a:p>
          <a:p>
            <a:pPr indent="-323850" lvl="0" marL="457200" marR="0" rtl="0" algn="l">
              <a:lnSpc>
                <a:spcPct val="100000"/>
              </a:lnSpc>
              <a:spcBef>
                <a:spcPts val="1000"/>
              </a:spcBef>
              <a:spcAft>
                <a:spcPts val="0"/>
              </a:spcAft>
              <a:buClr>
                <a:srgbClr val="000000"/>
              </a:buClr>
              <a:buSzPts val="1500"/>
              <a:buFont typeface="Nunito"/>
              <a:buAutoNum type="arabicPeriod"/>
            </a:pPr>
            <a:r>
              <a:rPr lang="en" sz="1500">
                <a:solidFill>
                  <a:srgbClr val="000000"/>
                </a:solidFill>
                <a:latin typeface="Nunito"/>
                <a:ea typeface="Nunito"/>
                <a:cs typeface="Nunito"/>
                <a:sym typeface="Nunito"/>
              </a:rPr>
              <a:t>Custom price column combining currency and cost information like R$55, Œ£25, Rs.3000</a:t>
            </a:r>
            <a:endParaRPr sz="1500">
              <a:solidFill>
                <a:srgbClr val="000000"/>
              </a:solidFill>
              <a:latin typeface="Nunito"/>
              <a:ea typeface="Nunito"/>
              <a:cs typeface="Nunito"/>
              <a:sym typeface="Nunito"/>
            </a:endParaRPr>
          </a:p>
          <a:p>
            <a:pPr indent="-323850" lvl="0" marL="457200" marR="0" rtl="0" algn="l">
              <a:lnSpc>
                <a:spcPct val="100000"/>
              </a:lnSpc>
              <a:spcBef>
                <a:spcPts val="1000"/>
              </a:spcBef>
              <a:spcAft>
                <a:spcPts val="0"/>
              </a:spcAft>
              <a:buClr>
                <a:srgbClr val="000000"/>
              </a:buClr>
              <a:buSzPts val="1500"/>
              <a:buFont typeface="Nunito"/>
              <a:buAutoNum type="arabicPeriod"/>
            </a:pPr>
            <a:r>
              <a:rPr lang="en" sz="1500">
                <a:solidFill>
                  <a:srgbClr val="000000"/>
                </a:solidFill>
                <a:latin typeface="Nunito"/>
                <a:ea typeface="Nunito"/>
                <a:cs typeface="Nunito"/>
                <a:sym typeface="Nunito"/>
              </a:rPr>
              <a:t>Total count is 1685 for restaurants listed that do not offer online delivery, are in the lowest price range, and have an average cost for two people less than or equal to 250 Indian Rupees</a:t>
            </a:r>
            <a:endParaRPr sz="1500">
              <a:solidFill>
                <a:srgbClr val="000000"/>
              </a:solidFill>
              <a:latin typeface="Nunito"/>
              <a:ea typeface="Nunito"/>
              <a:cs typeface="Nunito"/>
              <a:sym typeface="Nunito"/>
            </a:endParaRPr>
          </a:p>
          <a:p>
            <a:pPr indent="0" lvl="0" marL="0" rtl="0" algn="l">
              <a:spcBef>
                <a:spcPts val="0"/>
              </a:spcBef>
              <a:spcAft>
                <a:spcPts val="1600"/>
              </a:spcAft>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of objective questions </a:t>
            </a:r>
            <a:r>
              <a:rPr lang="en" sz="2100"/>
              <a:t>Cont..</a:t>
            </a:r>
            <a:endParaRPr sz="2100"/>
          </a:p>
          <a:p>
            <a:pPr indent="0" lvl="0" marL="0" rtl="0" algn="l">
              <a:spcBef>
                <a:spcPts val="0"/>
              </a:spcBef>
              <a:spcAft>
                <a:spcPts val="0"/>
              </a:spcAft>
              <a:buNone/>
            </a:pPr>
            <a:r>
              <a:t/>
            </a:r>
            <a:endParaRPr/>
          </a:p>
        </p:txBody>
      </p:sp>
      <p:sp>
        <p:nvSpPr>
          <p:cNvPr id="98" name="Google Shape;98;p18"/>
          <p:cNvSpPr txBox="1"/>
          <p:nvPr>
            <p:ph idx="2" type="body"/>
          </p:nvPr>
        </p:nvSpPr>
        <p:spPr>
          <a:xfrm>
            <a:off x="4064375" y="1238750"/>
            <a:ext cx="4994700" cy="34185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1000"/>
              </a:spcBef>
              <a:spcAft>
                <a:spcPts val="0"/>
              </a:spcAft>
              <a:buClr>
                <a:srgbClr val="000000"/>
              </a:buClr>
              <a:buSzPts val="1400"/>
              <a:buChar char="●"/>
            </a:pPr>
            <a:r>
              <a:rPr lang="en">
                <a:solidFill>
                  <a:srgbClr val="000000"/>
                </a:solidFill>
              </a:rPr>
              <a:t>India has dominance presence as it includes 8625 number of restaurants, this signifies a intense competition </a:t>
            </a:r>
            <a:r>
              <a:rPr lang="en">
                <a:solidFill>
                  <a:srgbClr val="000000"/>
                </a:solidFill>
              </a:rPr>
              <a:t>for</a:t>
            </a:r>
            <a:r>
              <a:rPr lang="en">
                <a:solidFill>
                  <a:srgbClr val="000000"/>
                </a:solidFill>
              </a:rPr>
              <a:t> new restaurants.</a:t>
            </a:r>
            <a:endParaRPr>
              <a:solidFill>
                <a:srgbClr val="000000"/>
              </a:solidFill>
            </a:endParaRPr>
          </a:p>
          <a:p>
            <a:pPr indent="-317500" lvl="0" marL="457200" marR="0" rtl="0" algn="l">
              <a:lnSpc>
                <a:spcPct val="115000"/>
              </a:lnSpc>
              <a:spcBef>
                <a:spcPts val="1000"/>
              </a:spcBef>
              <a:spcAft>
                <a:spcPts val="0"/>
              </a:spcAft>
              <a:buClr>
                <a:srgbClr val="000000"/>
              </a:buClr>
              <a:buSzPts val="1400"/>
              <a:buChar char="●"/>
            </a:pPr>
            <a:r>
              <a:rPr lang="en">
                <a:solidFill>
                  <a:srgbClr val="000000"/>
                </a:solidFill>
              </a:rPr>
              <a:t>Brazil, South Africa, and the United Arab Emirates all have a notable presence with 60 restaurants each.</a:t>
            </a:r>
            <a:endParaRPr>
              <a:solidFill>
                <a:srgbClr val="000000"/>
              </a:solidFill>
            </a:endParaRPr>
          </a:p>
          <a:p>
            <a:pPr indent="-317500" lvl="0" marL="457200" marR="0" rtl="0" algn="l">
              <a:lnSpc>
                <a:spcPct val="115000"/>
              </a:lnSpc>
              <a:spcBef>
                <a:spcPts val="1000"/>
              </a:spcBef>
              <a:spcAft>
                <a:spcPts val="0"/>
              </a:spcAft>
              <a:buClr>
                <a:srgbClr val="000000"/>
              </a:buClr>
              <a:buSzPts val="1400"/>
              <a:buChar char="●"/>
            </a:pPr>
            <a:r>
              <a:rPr lang="en">
                <a:solidFill>
                  <a:srgbClr val="000000"/>
                </a:solidFill>
              </a:rPr>
              <a:t> The United States has a considerable number of restaurants (434), followed by the United Kingdom (80).</a:t>
            </a:r>
            <a:endParaRPr>
              <a:solidFill>
                <a:srgbClr val="000000"/>
              </a:solidFill>
            </a:endParaRPr>
          </a:p>
          <a:p>
            <a:pPr indent="-317500" lvl="0" marL="457200" marR="0" rtl="0" algn="l">
              <a:lnSpc>
                <a:spcPct val="115000"/>
              </a:lnSpc>
              <a:spcBef>
                <a:spcPts val="1000"/>
              </a:spcBef>
              <a:spcAft>
                <a:spcPts val="0"/>
              </a:spcAft>
              <a:buClr>
                <a:srgbClr val="000000"/>
              </a:buClr>
              <a:buSzPts val="1400"/>
              <a:buChar char="●"/>
            </a:pPr>
            <a:r>
              <a:rPr lang="en">
                <a:solidFill>
                  <a:srgbClr val="000000"/>
                </a:solidFill>
              </a:rPr>
              <a:t>Canada and other countries have a smaller number of restaurants (under 50).</a:t>
            </a:r>
            <a:endParaRPr sz="1100">
              <a:solidFill>
                <a:srgbClr val="000000"/>
              </a:solidFill>
              <a:latin typeface="Arial"/>
              <a:ea typeface="Arial"/>
              <a:cs typeface="Arial"/>
              <a:sym typeface="Arial"/>
            </a:endParaRPr>
          </a:p>
        </p:txBody>
      </p:sp>
      <p:pic>
        <p:nvPicPr>
          <p:cNvPr id="99" name="Google Shape;99;p18" title="Chart"/>
          <p:cNvPicPr preferRelativeResize="0"/>
          <p:nvPr/>
        </p:nvPicPr>
        <p:blipFill>
          <a:blip r:embed="rId3">
            <a:alphaModFix/>
          </a:blip>
          <a:stretch>
            <a:fillRect/>
          </a:stretch>
        </p:blipFill>
        <p:spPr>
          <a:xfrm>
            <a:off x="493125" y="1595075"/>
            <a:ext cx="3486352" cy="2439101"/>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240525" y="1065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Analysis of objective questions </a:t>
            </a:r>
            <a:r>
              <a:rPr lang="en" sz="2000"/>
              <a:t>Cont..</a:t>
            </a:r>
            <a:endParaRPr sz="2000"/>
          </a:p>
          <a:p>
            <a:pPr indent="0" lvl="0" marL="0" rtl="0" algn="l">
              <a:spcBef>
                <a:spcPts val="0"/>
              </a:spcBef>
              <a:spcAft>
                <a:spcPts val="0"/>
              </a:spcAft>
              <a:buNone/>
            </a:pPr>
            <a:r>
              <a:t/>
            </a:r>
            <a:endParaRPr sz="3100"/>
          </a:p>
          <a:p>
            <a:pPr indent="0" lvl="0" marL="0" rtl="0" algn="l">
              <a:spcBef>
                <a:spcPts val="0"/>
              </a:spcBef>
              <a:spcAft>
                <a:spcPts val="0"/>
              </a:spcAft>
              <a:buNone/>
            </a:pPr>
            <a:r>
              <a:t/>
            </a:r>
            <a:endParaRPr sz="2900"/>
          </a:p>
        </p:txBody>
      </p:sp>
      <p:sp>
        <p:nvSpPr>
          <p:cNvPr id="105" name="Google Shape;105;p19"/>
          <p:cNvSpPr txBox="1"/>
          <p:nvPr>
            <p:ph idx="1" type="body"/>
          </p:nvPr>
        </p:nvSpPr>
        <p:spPr>
          <a:xfrm>
            <a:off x="240525" y="3322325"/>
            <a:ext cx="3677400" cy="1531500"/>
          </a:xfrm>
          <a:prstGeom prst="rect">
            <a:avLst/>
          </a:prstGeom>
        </p:spPr>
        <p:txBody>
          <a:bodyPr anchorCtr="0" anchor="t" bIns="91425" lIns="91425" spcFirstLastPara="1" rIns="91425" wrap="square" tIns="91425">
            <a:noAutofit/>
          </a:bodyPr>
          <a:lstStyle/>
          <a:p>
            <a:pPr indent="-311150" lvl="0" marL="457200" marR="0" rtl="0" algn="l">
              <a:lnSpc>
                <a:spcPct val="100000"/>
              </a:lnSpc>
              <a:spcBef>
                <a:spcPts val="0"/>
              </a:spcBef>
              <a:spcAft>
                <a:spcPts val="0"/>
              </a:spcAft>
              <a:buClr>
                <a:srgbClr val="000000"/>
              </a:buClr>
              <a:buSzPts val="1300"/>
              <a:buChar char="●"/>
            </a:pPr>
            <a:r>
              <a:rPr lang="en" sz="1300">
                <a:solidFill>
                  <a:srgbClr val="000000"/>
                </a:solidFill>
              </a:rPr>
              <a:t>There is a relatively stable growth pattern in restaurant openings, with the count fluctuating between 1022 and 1102 restaurants per year across the eight years.</a:t>
            </a:r>
            <a:endParaRPr sz="1300">
              <a:solidFill>
                <a:srgbClr val="000000"/>
              </a:solidFill>
            </a:endParaRPr>
          </a:p>
          <a:p>
            <a:pPr indent="-311150" lvl="0" marL="457200" marR="0" rtl="0" algn="l">
              <a:lnSpc>
                <a:spcPct val="100000"/>
              </a:lnSpc>
              <a:spcBef>
                <a:spcPts val="0"/>
              </a:spcBef>
              <a:spcAft>
                <a:spcPts val="0"/>
              </a:spcAft>
              <a:buClr>
                <a:srgbClr val="000000"/>
              </a:buClr>
              <a:buSzPts val="1300"/>
              <a:buChar char="●"/>
            </a:pPr>
            <a:r>
              <a:rPr lang="en" sz="1300">
                <a:solidFill>
                  <a:srgbClr val="000000"/>
                </a:solidFill>
              </a:rPr>
              <a:t>There's a slight upward trend, with 2018 showing the highest number of openings (1102).</a:t>
            </a:r>
            <a:endParaRPr sz="1300">
              <a:solidFill>
                <a:srgbClr val="000000"/>
              </a:solidFill>
              <a:latin typeface="Arial"/>
              <a:ea typeface="Arial"/>
              <a:cs typeface="Arial"/>
              <a:sym typeface="Arial"/>
            </a:endParaRPr>
          </a:p>
          <a:p>
            <a:pPr indent="0" lvl="0" marL="0" rtl="0" algn="l">
              <a:spcBef>
                <a:spcPts val="0"/>
              </a:spcBef>
              <a:spcAft>
                <a:spcPts val="1600"/>
              </a:spcAft>
              <a:buNone/>
            </a:pPr>
            <a:r>
              <a:t/>
            </a:r>
            <a:endParaRPr sz="1300">
              <a:solidFill>
                <a:srgbClr val="000000"/>
              </a:solidFill>
            </a:endParaRPr>
          </a:p>
        </p:txBody>
      </p:sp>
      <p:sp>
        <p:nvSpPr>
          <p:cNvPr id="106" name="Google Shape;106;p19"/>
          <p:cNvSpPr txBox="1"/>
          <p:nvPr>
            <p:ph idx="2" type="body"/>
          </p:nvPr>
        </p:nvSpPr>
        <p:spPr>
          <a:xfrm>
            <a:off x="4034399" y="3190875"/>
            <a:ext cx="5109600" cy="2106000"/>
          </a:xfrm>
          <a:prstGeom prst="rect">
            <a:avLst/>
          </a:prstGeom>
        </p:spPr>
        <p:txBody>
          <a:bodyPr anchorCtr="0" anchor="t" bIns="91425" lIns="91425" spcFirstLastPara="1" rIns="91425" wrap="square" tIns="91425">
            <a:noAutofit/>
          </a:bodyPr>
          <a:lstStyle/>
          <a:p>
            <a:pPr indent="-311150" lvl="0" marL="457200" marR="0" rtl="0" algn="l">
              <a:lnSpc>
                <a:spcPct val="100000"/>
              </a:lnSpc>
              <a:spcBef>
                <a:spcPts val="0"/>
              </a:spcBef>
              <a:spcAft>
                <a:spcPts val="0"/>
              </a:spcAft>
              <a:buClr>
                <a:srgbClr val="000000"/>
              </a:buClr>
              <a:buSzPts val="1300"/>
              <a:buChar char="●"/>
            </a:pPr>
            <a:r>
              <a:rPr lang="en" sz="1300">
                <a:solidFill>
                  <a:srgbClr val="000000"/>
                </a:solidFill>
              </a:rPr>
              <a:t>Indonesia has a significantly higher average votes(772.10)</a:t>
            </a:r>
            <a:endParaRPr sz="1300">
              <a:solidFill>
                <a:srgbClr val="000000"/>
              </a:solidFill>
            </a:endParaRPr>
          </a:p>
          <a:p>
            <a:pPr indent="-311150" lvl="0" marL="457200" marR="0" rtl="0" algn="l">
              <a:lnSpc>
                <a:spcPct val="100000"/>
              </a:lnSpc>
              <a:spcBef>
                <a:spcPts val="0"/>
              </a:spcBef>
              <a:spcAft>
                <a:spcPts val="0"/>
              </a:spcAft>
              <a:buClr>
                <a:srgbClr val="000000"/>
              </a:buClr>
              <a:buSzPts val="1300"/>
              <a:buChar char="●"/>
            </a:pPr>
            <a:r>
              <a:rPr lang="en" sz="1300">
                <a:solidFill>
                  <a:srgbClr val="000000"/>
                </a:solidFill>
              </a:rPr>
              <a:t>Philippines, Turkey, United Arab Emirates, and South Africa countries have a relatively high average number of voters, suggesting active user participation in reviewing restaurants.</a:t>
            </a:r>
            <a:endParaRPr sz="1300">
              <a:solidFill>
                <a:srgbClr val="000000"/>
              </a:solidFill>
            </a:endParaRPr>
          </a:p>
          <a:p>
            <a:pPr indent="-311150" lvl="0" marL="457200" marR="0" rtl="0" algn="l">
              <a:lnSpc>
                <a:spcPct val="100000"/>
              </a:lnSpc>
              <a:spcBef>
                <a:spcPts val="0"/>
              </a:spcBef>
              <a:spcAft>
                <a:spcPts val="0"/>
              </a:spcAft>
              <a:buClr>
                <a:srgbClr val="000000"/>
              </a:buClr>
              <a:buSzPts val="1300"/>
              <a:buChar char="●"/>
            </a:pPr>
            <a:r>
              <a:rPr lang="en" sz="1300">
                <a:solidFill>
                  <a:srgbClr val="000000"/>
                </a:solidFill>
              </a:rPr>
              <a:t>Countries like India, the United States, and the United Kingdom show a moderate level of voter engagement.</a:t>
            </a:r>
            <a:endParaRPr sz="1300">
              <a:solidFill>
                <a:srgbClr val="000000"/>
              </a:solidFill>
            </a:endParaRPr>
          </a:p>
          <a:p>
            <a:pPr indent="-311150" lvl="0" marL="457200" marR="0" rtl="0" algn="l">
              <a:lnSpc>
                <a:spcPct val="100000"/>
              </a:lnSpc>
              <a:spcBef>
                <a:spcPts val="0"/>
              </a:spcBef>
              <a:spcAft>
                <a:spcPts val="0"/>
              </a:spcAft>
              <a:buClr>
                <a:srgbClr val="000000"/>
              </a:buClr>
              <a:buSzPts val="1300"/>
              <a:buChar char="●"/>
            </a:pPr>
            <a:r>
              <a:rPr lang="en" sz="1300">
                <a:solidFill>
                  <a:srgbClr val="000000"/>
                </a:solidFill>
              </a:rPr>
              <a:t>Australia, Brazil, Canada, and Singapore have a lower average number of voters</a:t>
            </a:r>
            <a:endParaRPr sz="1300">
              <a:solidFill>
                <a:srgbClr val="000000"/>
              </a:solidFill>
            </a:endParaRPr>
          </a:p>
          <a:p>
            <a:pPr indent="0" lvl="0" marL="0" rtl="0" algn="l">
              <a:lnSpc>
                <a:spcPct val="100000"/>
              </a:lnSpc>
              <a:spcBef>
                <a:spcPts val="0"/>
              </a:spcBef>
              <a:spcAft>
                <a:spcPts val="0"/>
              </a:spcAft>
              <a:buNone/>
            </a:pPr>
            <a:r>
              <a:t/>
            </a:r>
            <a:endParaRPr sz="1300">
              <a:solidFill>
                <a:srgbClr val="000000"/>
              </a:solidFill>
              <a:latin typeface="Arial"/>
              <a:ea typeface="Arial"/>
              <a:cs typeface="Arial"/>
              <a:sym typeface="Arial"/>
            </a:endParaRPr>
          </a:p>
          <a:p>
            <a:pPr indent="0" lvl="0" marL="0" rtl="0" algn="l">
              <a:lnSpc>
                <a:spcPct val="100000"/>
              </a:lnSpc>
              <a:spcBef>
                <a:spcPts val="1600"/>
              </a:spcBef>
              <a:spcAft>
                <a:spcPts val="1600"/>
              </a:spcAft>
              <a:buNone/>
            </a:pPr>
            <a:r>
              <a:t/>
            </a:r>
            <a:endParaRPr sz="1300">
              <a:solidFill>
                <a:srgbClr val="000000"/>
              </a:solidFill>
              <a:latin typeface="Arial"/>
              <a:ea typeface="Arial"/>
              <a:cs typeface="Arial"/>
              <a:sym typeface="Arial"/>
            </a:endParaRPr>
          </a:p>
        </p:txBody>
      </p:sp>
      <p:pic>
        <p:nvPicPr>
          <p:cNvPr id="107" name="Google Shape;107;p19"/>
          <p:cNvPicPr preferRelativeResize="0"/>
          <p:nvPr/>
        </p:nvPicPr>
        <p:blipFill>
          <a:blip r:embed="rId3">
            <a:alphaModFix/>
          </a:blip>
          <a:stretch>
            <a:fillRect/>
          </a:stretch>
        </p:blipFill>
        <p:spPr>
          <a:xfrm>
            <a:off x="616350" y="1213100"/>
            <a:ext cx="2642725" cy="1628775"/>
          </a:xfrm>
          <a:prstGeom prst="rect">
            <a:avLst/>
          </a:prstGeom>
          <a:noFill/>
          <a:ln cap="flat" cmpd="sng" w="9525">
            <a:solidFill>
              <a:schemeClr val="dk1"/>
            </a:solidFill>
            <a:prstDash val="solid"/>
            <a:miter lim="8000"/>
            <a:headEnd len="sm" w="sm" type="none"/>
            <a:tailEnd len="sm" w="sm" type="none"/>
          </a:ln>
        </p:spPr>
      </p:pic>
      <p:pic>
        <p:nvPicPr>
          <p:cNvPr id="108" name="Google Shape;108;p19"/>
          <p:cNvPicPr preferRelativeResize="0"/>
          <p:nvPr/>
        </p:nvPicPr>
        <p:blipFill rotWithShape="1">
          <a:blip r:embed="rId4">
            <a:alphaModFix/>
          </a:blip>
          <a:srcRect b="2088" l="0" r="-3788" t="2098"/>
          <a:stretch/>
        </p:blipFill>
        <p:spPr>
          <a:xfrm>
            <a:off x="5447063" y="875050"/>
            <a:ext cx="2016375" cy="1888575"/>
          </a:xfrm>
          <a:prstGeom prst="rect">
            <a:avLst/>
          </a:prstGeom>
          <a:noFill/>
          <a:ln cap="flat" cmpd="sng" w="9525">
            <a:solidFill>
              <a:schemeClr val="dk1"/>
            </a:solidFill>
            <a:prstDash val="solid"/>
            <a:miter lim="8000"/>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80500"/>
            <a:ext cx="8520600" cy="6261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3000"/>
              <a:t> Insights from Subjective Questions</a:t>
            </a:r>
            <a:endParaRPr sz="3000"/>
          </a:p>
          <a:p>
            <a:pPr indent="0" lvl="0" marL="0" rtl="0" algn="l">
              <a:spcBef>
                <a:spcPts val="200"/>
              </a:spcBef>
              <a:spcAft>
                <a:spcPts val="0"/>
              </a:spcAft>
              <a:buNone/>
            </a:pPr>
            <a:r>
              <a:t/>
            </a:r>
            <a:endParaRPr sz="3000"/>
          </a:p>
        </p:txBody>
      </p:sp>
      <p:sp>
        <p:nvSpPr>
          <p:cNvPr id="114" name="Google Shape;114;p20"/>
          <p:cNvSpPr txBox="1"/>
          <p:nvPr>
            <p:ph idx="2" type="body"/>
          </p:nvPr>
        </p:nvSpPr>
        <p:spPr>
          <a:xfrm>
            <a:off x="4113650" y="1762075"/>
            <a:ext cx="4718700" cy="3416400"/>
          </a:xfrm>
          <a:prstGeom prst="rect">
            <a:avLst/>
          </a:prstGeom>
        </p:spPr>
        <p:txBody>
          <a:bodyPr anchorCtr="0" anchor="t" bIns="91425" lIns="91425" spcFirstLastPara="1" rIns="91425" wrap="square" tIns="91425">
            <a:noAutofit/>
          </a:bodyPr>
          <a:lstStyle/>
          <a:p>
            <a:pPr indent="-317500" lvl="0" marL="457200" rtl="0" algn="l">
              <a:spcBef>
                <a:spcPts val="1000"/>
              </a:spcBef>
              <a:spcAft>
                <a:spcPts val="0"/>
              </a:spcAft>
              <a:buClr>
                <a:srgbClr val="000000"/>
              </a:buClr>
              <a:buSzPts val="1400"/>
              <a:buChar char="●"/>
            </a:pPr>
            <a:r>
              <a:rPr lang="en">
                <a:solidFill>
                  <a:srgbClr val="000000"/>
                </a:solidFill>
              </a:rPr>
              <a:t>Identified Countries are India, Singapore, Australia, Brazil, Canada, Sri Lanka as interesting options.</a:t>
            </a:r>
            <a:endParaRPr>
              <a:solidFill>
                <a:srgbClr val="000000"/>
              </a:solidFill>
            </a:endParaRPr>
          </a:p>
          <a:p>
            <a:pPr indent="-317500" lvl="0" marL="457200" rtl="0" algn="l">
              <a:spcBef>
                <a:spcPts val="1600"/>
              </a:spcBef>
              <a:spcAft>
                <a:spcPts val="0"/>
              </a:spcAft>
              <a:buClr>
                <a:srgbClr val="000000"/>
              </a:buClr>
              <a:buSzPts val="1400"/>
              <a:buChar char="●"/>
            </a:pPr>
            <a:r>
              <a:rPr lang="en">
                <a:solidFill>
                  <a:srgbClr val="000000"/>
                </a:solidFill>
              </a:rPr>
              <a:t>Above listed countries have restaurants per capita less than 0.000004 which indicates </a:t>
            </a:r>
            <a:r>
              <a:rPr lang="en">
                <a:solidFill>
                  <a:srgbClr val="000000"/>
                </a:solidFill>
              </a:rPr>
              <a:t>markets with potentially less competition</a:t>
            </a:r>
            <a:r>
              <a:rPr lang="en">
                <a:solidFill>
                  <a:srgbClr val="000000"/>
                </a:solidFill>
              </a:rPr>
              <a:t>.</a:t>
            </a:r>
            <a:endParaRPr>
              <a:solidFill>
                <a:srgbClr val="000000"/>
              </a:solidFill>
            </a:endParaRPr>
          </a:p>
          <a:p>
            <a:pPr indent="-317500" lvl="0" marL="457200" rtl="0" algn="l">
              <a:spcBef>
                <a:spcPts val="1000"/>
              </a:spcBef>
              <a:spcAft>
                <a:spcPts val="0"/>
              </a:spcAft>
              <a:buClr>
                <a:srgbClr val="000000"/>
              </a:buClr>
              <a:buSzPts val="1400"/>
              <a:buChar char="●"/>
            </a:pPr>
            <a:r>
              <a:rPr lang="en">
                <a:solidFill>
                  <a:srgbClr val="000000"/>
                </a:solidFill>
              </a:rPr>
              <a:t>Also the restaurants present in those country got the ratings less than 4 which indicates </a:t>
            </a:r>
            <a:r>
              <a:rPr lang="en">
                <a:solidFill>
                  <a:srgbClr val="000000"/>
                </a:solidFill>
              </a:rPr>
              <a:t>markets with potentially less competition.</a:t>
            </a:r>
            <a:endParaRPr>
              <a:solidFill>
                <a:srgbClr val="000000"/>
              </a:solidFill>
            </a:endParaRPr>
          </a:p>
          <a:p>
            <a:pPr indent="0" lvl="0" marL="457200" rtl="0" algn="l">
              <a:spcBef>
                <a:spcPts val="1600"/>
              </a:spcBef>
              <a:spcAft>
                <a:spcPts val="1600"/>
              </a:spcAft>
              <a:buNone/>
            </a:pPr>
            <a:r>
              <a:t/>
            </a:r>
            <a:endParaRPr>
              <a:solidFill>
                <a:srgbClr val="000000"/>
              </a:solidFill>
            </a:endParaRPr>
          </a:p>
        </p:txBody>
      </p:sp>
      <p:pic>
        <p:nvPicPr>
          <p:cNvPr id="115" name="Google Shape;115;p20" title="Chart"/>
          <p:cNvPicPr preferRelativeResize="0"/>
          <p:nvPr/>
        </p:nvPicPr>
        <p:blipFill>
          <a:blip r:embed="rId3">
            <a:alphaModFix/>
          </a:blip>
          <a:stretch>
            <a:fillRect/>
          </a:stretch>
        </p:blipFill>
        <p:spPr>
          <a:xfrm>
            <a:off x="647750" y="1612375"/>
            <a:ext cx="3465901" cy="3136501"/>
          </a:xfrm>
          <a:prstGeom prst="rect">
            <a:avLst/>
          </a:prstGeom>
          <a:noFill/>
          <a:ln cap="flat" cmpd="sng" w="9525">
            <a:solidFill>
              <a:schemeClr val="dk1"/>
            </a:solidFill>
            <a:prstDash val="solid"/>
            <a:round/>
            <a:headEnd len="sm" w="sm" type="none"/>
            <a:tailEnd len="sm" w="sm" type="none"/>
          </a:ln>
        </p:spPr>
      </p:pic>
      <p:sp>
        <p:nvSpPr>
          <p:cNvPr id="116" name="Google Shape;116;p20"/>
          <p:cNvSpPr txBox="1"/>
          <p:nvPr/>
        </p:nvSpPr>
        <p:spPr>
          <a:xfrm>
            <a:off x="416300" y="954800"/>
            <a:ext cx="7462800" cy="516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accent6"/>
              </a:buClr>
              <a:buSzPts val="1800"/>
              <a:buFont typeface="Roboto Serif SemiBold"/>
              <a:buChar char="❏"/>
            </a:pPr>
            <a:r>
              <a:rPr lang="en" sz="1800">
                <a:solidFill>
                  <a:schemeClr val="accent6"/>
                </a:solidFill>
                <a:latin typeface="Roboto Serif SemiBold"/>
                <a:ea typeface="Roboto Serif SemiBold"/>
                <a:cs typeface="Roboto Serif SemiBold"/>
                <a:sym typeface="Roboto Serif SemiBold"/>
              </a:rPr>
              <a:t>Suggested countries with less competition:</a:t>
            </a:r>
            <a:endParaRPr sz="1800">
              <a:solidFill>
                <a:schemeClr val="accent6"/>
              </a:solidFill>
              <a:latin typeface="Roboto Serif SemiBold"/>
              <a:ea typeface="Roboto Serif SemiBold"/>
              <a:cs typeface="Roboto Serif SemiBold"/>
              <a:sym typeface="Roboto Serif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204900" y="-80400"/>
            <a:ext cx="8520600" cy="6261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2800"/>
              <a:t> Insights from Subjective Questions</a:t>
            </a:r>
            <a:endParaRPr sz="2800"/>
          </a:p>
          <a:p>
            <a:pPr indent="0" lvl="0" marL="0" rtl="0" algn="l">
              <a:spcBef>
                <a:spcPts val="200"/>
              </a:spcBef>
              <a:spcAft>
                <a:spcPts val="0"/>
              </a:spcAft>
              <a:buNone/>
            </a:pPr>
            <a:r>
              <a:t/>
            </a:r>
            <a:endParaRPr b="0" sz="1600">
              <a:solidFill>
                <a:schemeClr val="accent6"/>
              </a:solidFill>
              <a:latin typeface="Roboto Serif SemiBold"/>
              <a:ea typeface="Roboto Serif SemiBold"/>
              <a:cs typeface="Roboto Serif SemiBold"/>
              <a:sym typeface="Roboto Serif SemiBold"/>
            </a:endParaRPr>
          </a:p>
          <a:p>
            <a:pPr indent="0" lvl="0" marL="0" rtl="0" algn="l">
              <a:spcBef>
                <a:spcPts val="0"/>
              </a:spcBef>
              <a:spcAft>
                <a:spcPts val="0"/>
              </a:spcAft>
              <a:buNone/>
            </a:pPr>
            <a:r>
              <a:t/>
            </a:r>
            <a:endParaRPr sz="2800"/>
          </a:p>
          <a:p>
            <a:pPr indent="0" lvl="0" marL="0" rtl="0" algn="l">
              <a:spcBef>
                <a:spcPts val="0"/>
              </a:spcBef>
              <a:spcAft>
                <a:spcPts val="0"/>
              </a:spcAft>
              <a:buNone/>
            </a:pPr>
            <a:r>
              <a:t/>
            </a:r>
            <a:endParaRPr sz="2900"/>
          </a:p>
        </p:txBody>
      </p:sp>
      <p:sp>
        <p:nvSpPr>
          <p:cNvPr id="122" name="Google Shape;122;p21"/>
          <p:cNvSpPr txBox="1"/>
          <p:nvPr>
            <p:ph idx="1" type="body"/>
          </p:nvPr>
        </p:nvSpPr>
        <p:spPr>
          <a:xfrm>
            <a:off x="486150" y="3673250"/>
            <a:ext cx="3677400" cy="153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solidFill>
                  <a:srgbClr val="000000"/>
                </a:solidFill>
              </a:rPr>
              <a:t>The chart suggests that countries with average ratings below 4 might present less competition and more opportunities for opening new restaurants.</a:t>
            </a:r>
            <a:endParaRPr>
              <a:solidFill>
                <a:srgbClr val="000000"/>
              </a:solidFill>
            </a:endParaRPr>
          </a:p>
        </p:txBody>
      </p:sp>
      <p:sp>
        <p:nvSpPr>
          <p:cNvPr id="123" name="Google Shape;123;p21"/>
          <p:cNvSpPr txBox="1"/>
          <p:nvPr>
            <p:ph idx="2" type="body"/>
          </p:nvPr>
        </p:nvSpPr>
        <p:spPr>
          <a:xfrm>
            <a:off x="4058400" y="3386000"/>
            <a:ext cx="5040600" cy="2106000"/>
          </a:xfrm>
          <a:prstGeom prst="rect">
            <a:avLst/>
          </a:prstGeom>
        </p:spPr>
        <p:txBody>
          <a:bodyPr anchorCtr="0" anchor="t" bIns="91425" lIns="91425" spcFirstLastPara="1" rIns="91425" wrap="square" tIns="91425">
            <a:noAutofit/>
          </a:bodyPr>
          <a:lstStyle/>
          <a:p>
            <a:pPr indent="-304800" lvl="0" marL="457200" marR="0" rtl="0" algn="l">
              <a:lnSpc>
                <a:spcPct val="100000"/>
              </a:lnSpc>
              <a:spcBef>
                <a:spcPts val="0"/>
              </a:spcBef>
              <a:spcAft>
                <a:spcPts val="0"/>
              </a:spcAft>
              <a:buClr>
                <a:srgbClr val="000000"/>
              </a:buClr>
              <a:buSzPts val="1200"/>
              <a:buChar char="●"/>
            </a:pPr>
            <a:r>
              <a:rPr lang="en" sz="1200">
                <a:solidFill>
                  <a:srgbClr val="000000"/>
                </a:solidFill>
              </a:rPr>
              <a:t>India (INR 623) is the most budget-friendly option on the list.</a:t>
            </a:r>
            <a:endParaRPr sz="1200">
              <a:solidFill>
                <a:srgbClr val="000000"/>
              </a:solidFill>
            </a:endParaRPr>
          </a:p>
          <a:p>
            <a:pPr indent="-304800" lvl="0" marL="457200" marR="0" rtl="0" algn="l">
              <a:lnSpc>
                <a:spcPct val="100000"/>
              </a:lnSpc>
              <a:spcBef>
                <a:spcPts val="0"/>
              </a:spcBef>
              <a:spcAft>
                <a:spcPts val="0"/>
              </a:spcAft>
              <a:buClr>
                <a:srgbClr val="000000"/>
              </a:buClr>
              <a:buSzPts val="1200"/>
              <a:buChar char="●"/>
            </a:pPr>
            <a:r>
              <a:rPr lang="en" sz="1200">
                <a:solidFill>
                  <a:srgbClr val="000000"/>
                </a:solidFill>
              </a:rPr>
              <a:t>Similar to India, Sri Lanka (INR 656) offers a relatively affordable dining experience for two.</a:t>
            </a:r>
            <a:endParaRPr sz="1200">
              <a:solidFill>
                <a:srgbClr val="000000"/>
              </a:solidFill>
            </a:endParaRPr>
          </a:p>
          <a:p>
            <a:pPr indent="-304800" lvl="0" marL="457200" marR="0" rtl="0" algn="l">
              <a:lnSpc>
                <a:spcPct val="100000"/>
              </a:lnSpc>
              <a:spcBef>
                <a:spcPts val="0"/>
              </a:spcBef>
              <a:spcAft>
                <a:spcPts val="0"/>
              </a:spcAft>
              <a:buClr>
                <a:srgbClr val="000000"/>
              </a:buClr>
              <a:buSzPts val="1200"/>
              <a:buChar char="●"/>
            </a:pPr>
            <a:r>
              <a:rPr lang="en" sz="1200">
                <a:solidFill>
                  <a:srgbClr val="000000"/>
                </a:solidFill>
              </a:rPr>
              <a:t>Food costs in Brazil (INR 2136) are moderately higher than India and Sri Lanka.</a:t>
            </a:r>
            <a:endParaRPr sz="1200">
              <a:solidFill>
                <a:srgbClr val="000000"/>
              </a:solidFill>
            </a:endParaRPr>
          </a:p>
          <a:p>
            <a:pPr indent="-304800" lvl="0" marL="457200" marR="0" rtl="0" algn="l">
              <a:lnSpc>
                <a:spcPct val="100000"/>
              </a:lnSpc>
              <a:spcBef>
                <a:spcPts val="0"/>
              </a:spcBef>
              <a:spcAft>
                <a:spcPts val="0"/>
              </a:spcAft>
              <a:buClr>
                <a:srgbClr val="000000"/>
              </a:buClr>
              <a:buSzPts val="1200"/>
              <a:buChar char="●"/>
            </a:pPr>
            <a:r>
              <a:rPr lang="en" sz="1200">
                <a:solidFill>
                  <a:srgbClr val="000000"/>
                </a:solidFill>
              </a:rPr>
              <a:t>Budgeting for food expenses will be more significant in Canada (INR 3024.</a:t>
            </a:r>
            <a:endParaRPr sz="1200">
              <a:solidFill>
                <a:srgbClr val="000000"/>
              </a:solidFill>
            </a:endParaRPr>
          </a:p>
          <a:p>
            <a:pPr indent="-298450" lvl="0" marL="457200" marR="0" rtl="0" algn="l">
              <a:lnSpc>
                <a:spcPct val="100000"/>
              </a:lnSpc>
              <a:spcBef>
                <a:spcPts val="0"/>
              </a:spcBef>
              <a:spcAft>
                <a:spcPts val="0"/>
              </a:spcAft>
              <a:buClr>
                <a:srgbClr val="000000"/>
              </a:buClr>
              <a:buSzPts val="1100"/>
              <a:buChar char="●"/>
            </a:pPr>
            <a:r>
              <a:rPr lang="en" sz="1200">
                <a:solidFill>
                  <a:srgbClr val="000000"/>
                </a:solidFill>
              </a:rPr>
              <a:t>Singapore (INR 12990)is the most expensive option on this list</a:t>
            </a:r>
            <a:r>
              <a:rPr lang="en" sz="1300">
                <a:solidFill>
                  <a:srgbClr val="000000"/>
                </a:solidFill>
                <a:latin typeface="Arial"/>
                <a:ea typeface="Arial"/>
                <a:cs typeface="Arial"/>
                <a:sym typeface="Arial"/>
              </a:rPr>
              <a:t>.</a:t>
            </a:r>
            <a:endParaRPr sz="1300">
              <a:solidFill>
                <a:srgbClr val="000000"/>
              </a:solidFill>
              <a:latin typeface="Nunito"/>
              <a:ea typeface="Nunito"/>
              <a:cs typeface="Nunito"/>
              <a:sym typeface="Nunito"/>
            </a:endParaRPr>
          </a:p>
        </p:txBody>
      </p:sp>
      <p:pic>
        <p:nvPicPr>
          <p:cNvPr id="124" name="Google Shape;124;p21" title="Chart"/>
          <p:cNvPicPr preferRelativeResize="0"/>
          <p:nvPr/>
        </p:nvPicPr>
        <p:blipFill>
          <a:blip r:embed="rId3">
            <a:alphaModFix/>
          </a:blip>
          <a:stretch>
            <a:fillRect/>
          </a:stretch>
        </p:blipFill>
        <p:spPr>
          <a:xfrm>
            <a:off x="588575" y="1408525"/>
            <a:ext cx="2982051" cy="1868576"/>
          </a:xfrm>
          <a:prstGeom prst="rect">
            <a:avLst/>
          </a:prstGeom>
          <a:noFill/>
          <a:ln cap="flat" cmpd="sng" w="9525">
            <a:solidFill>
              <a:schemeClr val="dk1"/>
            </a:solidFill>
            <a:prstDash val="solid"/>
            <a:round/>
            <a:headEnd len="sm" w="sm" type="none"/>
            <a:tailEnd len="sm" w="sm" type="none"/>
          </a:ln>
        </p:spPr>
      </p:pic>
      <p:pic>
        <p:nvPicPr>
          <p:cNvPr id="125" name="Google Shape;125;p21" title="Chart"/>
          <p:cNvPicPr preferRelativeResize="0"/>
          <p:nvPr/>
        </p:nvPicPr>
        <p:blipFill>
          <a:blip r:embed="rId4">
            <a:alphaModFix/>
          </a:blip>
          <a:stretch>
            <a:fillRect/>
          </a:stretch>
        </p:blipFill>
        <p:spPr>
          <a:xfrm>
            <a:off x="5058326" y="1408525"/>
            <a:ext cx="2944780" cy="1868576"/>
          </a:xfrm>
          <a:prstGeom prst="rect">
            <a:avLst/>
          </a:prstGeom>
          <a:noFill/>
          <a:ln cap="flat" cmpd="sng" w="9525">
            <a:solidFill>
              <a:schemeClr val="dk1"/>
            </a:solidFill>
            <a:prstDash val="solid"/>
            <a:round/>
            <a:headEnd len="sm" w="sm" type="none"/>
            <a:tailEnd len="sm" w="sm" type="none"/>
          </a:ln>
        </p:spPr>
      </p:pic>
      <p:sp>
        <p:nvSpPr>
          <p:cNvPr id="126" name="Google Shape;126;p21"/>
          <p:cNvSpPr txBox="1"/>
          <p:nvPr/>
        </p:nvSpPr>
        <p:spPr>
          <a:xfrm>
            <a:off x="486150" y="750425"/>
            <a:ext cx="3186900" cy="6855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accent6"/>
              </a:buClr>
              <a:buSzPts val="1300"/>
              <a:buFont typeface="Roboto Serif SemiBold"/>
              <a:buChar char="❏"/>
            </a:pPr>
            <a:r>
              <a:rPr lang="en" sz="1300">
                <a:solidFill>
                  <a:schemeClr val="accent6"/>
                </a:solidFill>
                <a:latin typeface="Roboto Serif SemiBold"/>
                <a:ea typeface="Roboto Serif SemiBold"/>
                <a:cs typeface="Roboto Serif SemiBold"/>
                <a:sym typeface="Roboto Serif SemiBold"/>
              </a:rPr>
              <a:t>C</a:t>
            </a:r>
            <a:r>
              <a:rPr lang="en" sz="1300">
                <a:solidFill>
                  <a:schemeClr val="accent6"/>
                </a:solidFill>
                <a:latin typeface="Roboto Serif SemiBold"/>
                <a:ea typeface="Roboto Serif SemiBold"/>
                <a:cs typeface="Roboto Serif SemiBold"/>
                <a:sym typeface="Roboto Serif SemiBold"/>
              </a:rPr>
              <a:t>urrent quality of ratings for suggested countries</a:t>
            </a:r>
            <a:endParaRPr sz="1300">
              <a:solidFill>
                <a:schemeClr val="dk2"/>
              </a:solidFill>
              <a:latin typeface="Lato"/>
              <a:ea typeface="Lato"/>
              <a:cs typeface="Lato"/>
              <a:sym typeface="Lato"/>
            </a:endParaRPr>
          </a:p>
        </p:txBody>
      </p:sp>
      <p:sp>
        <p:nvSpPr>
          <p:cNvPr id="127" name="Google Shape;127;p21"/>
          <p:cNvSpPr txBox="1"/>
          <p:nvPr/>
        </p:nvSpPr>
        <p:spPr>
          <a:xfrm>
            <a:off x="4816200" y="750413"/>
            <a:ext cx="3186900" cy="4812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accent6"/>
              </a:buClr>
              <a:buSzPts val="1300"/>
              <a:buFont typeface="Roboto Serif SemiBold"/>
              <a:buChar char="❏"/>
            </a:pPr>
            <a:r>
              <a:rPr lang="en" sz="1300">
                <a:solidFill>
                  <a:schemeClr val="accent6"/>
                </a:solidFill>
                <a:latin typeface="Roboto Serif SemiBold"/>
                <a:ea typeface="Roboto Serif SemiBold"/>
                <a:cs typeface="Roboto Serif SemiBold"/>
                <a:sym typeface="Roboto Serif SemiBold"/>
              </a:rPr>
              <a:t>Current expenditure on food for suggested countries</a:t>
            </a:r>
            <a:endParaRPr sz="1800">
              <a:solidFill>
                <a:schemeClr val="dk2"/>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