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280" r:id="rId6"/>
    <p:sldId id="281" r:id="rId7"/>
    <p:sldId id="282" r:id="rId8"/>
    <p:sldId id="283" r:id="rId9"/>
    <p:sldId id="284" r:id="rId10"/>
    <p:sldId id="285" r:id="rId11"/>
    <p:sldId id="259" r:id="rId12"/>
    <p:sldId id="277" r:id="rId13"/>
    <p:sldId id="287" r:id="rId14"/>
    <p:sldId id="288" r:id="rId15"/>
    <p:sldId id="289" r:id="rId16"/>
    <p:sldId id="276" r:id="rId17"/>
    <p:sldId id="290" r:id="rId18"/>
    <p:sldId id="260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nal Project" id="{A3B81A95-D6C1-4C4D-8682-75D148F5ADC8}">
          <p14:sldIdLst>
            <p14:sldId id="256"/>
            <p14:sldId id="280"/>
            <p14:sldId id="281"/>
            <p14:sldId id="282"/>
            <p14:sldId id="283"/>
            <p14:sldId id="284"/>
            <p14:sldId id="285"/>
            <p14:sldId id="259"/>
            <p14:sldId id="277"/>
            <p14:sldId id="287"/>
            <p14:sldId id="288"/>
            <p14:sldId id="289"/>
            <p14:sldId id="276"/>
            <p14:sldId id="290"/>
            <p14:sldId id="260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4BA1F8-FE5A-5B04-9E07-FC8B59A07367}" v="1" dt="2022-03-03T22:46:51.578"/>
    <p1510:client id="{894F59B9-9783-454C-B5E8-94D9F9FD8092}" v="155" dt="2021-12-15T19:34:38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84456" autoAdjust="0"/>
  </p:normalViewPr>
  <p:slideViewPr>
    <p:cSldViewPr snapToGrid="0">
      <p:cViewPr varScale="1">
        <p:scale>
          <a:sx n="94" d="100"/>
          <a:sy n="94" d="100"/>
        </p:scale>
        <p:origin x="1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All University Campuses should have a </a:t>
            </a:r>
            <a:r>
              <a:rPr lang="en-US" sz="1800" b="1" dirty="0"/>
              <a:t>centralized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Students Academic Performance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Determine the </a:t>
            </a:r>
            <a:r>
              <a:rPr lang="en-US" sz="1400" b="1" dirty="0"/>
              <a:t>low scorers by Course</a:t>
            </a:r>
            <a:endParaRPr lang="en-US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Is a professor overloaded with a lot of sections?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Provide a report of all number of students by sections to optimize the allocation of students.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Making the </a:t>
            </a:r>
            <a:r>
              <a:rPr lang="en-US" sz="1800" b="1" dirty="0"/>
              <a:t>course registration easier </a:t>
            </a:r>
            <a:r>
              <a:rPr lang="en-US" sz="1800" dirty="0"/>
              <a:t>–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Students can take up courses offered </a:t>
            </a:r>
            <a:r>
              <a:rPr lang="en-US" sz="1400" b="1" dirty="0"/>
              <a:t>by any Campus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b="1" dirty="0"/>
              <a:t>Popularity of Courses </a:t>
            </a:r>
            <a:r>
              <a:rPr lang="en-US" sz="1400" dirty="0"/>
              <a:t>or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Assigning Academic Advisor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Identify the low-scorers.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Flexibility </a:t>
            </a:r>
            <a:r>
              <a:rPr lang="en-US" sz="1400" b="1" dirty="0"/>
              <a:t>in choosing an advisor from any department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69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290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links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2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groups/me/apps/fe266cc8-8359-4bae-8098-91355728f918?ctid=a8eec281-aaa3-4dae-ac9b-9a398b9215e7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nedrive.live.com/?authkey=%21AKWYR9BMRZxDpO8&amp;id=EA5747F9FFC1C6AB%215071&amp;cid=EA5747F9FFC1C6A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pp.powerbi.com/groups/me/apps/fe266cc8-8359-4bae-8098-91355728f918?ctid=a8eec281-aaa3-4dae-ac9b-9a398b9215e7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8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0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image" Target="../media/image3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5" Type="http://schemas.openxmlformats.org/officeDocument/2006/relationships/image" Target="../media/image22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5" Type="http://schemas.openxmlformats.org/officeDocument/2006/relationships/image" Target="../media/image26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0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5" Type="http://schemas.openxmlformats.org/officeDocument/2006/relationships/image" Target="../media/image28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5" Type="http://schemas.openxmlformats.org/officeDocument/2006/relationships/image" Target="../media/image29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University Database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Project Team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A7B65B-1794-497D-AF2A-48CD2196F07F}"/>
              </a:ext>
            </a:extLst>
          </p:cNvPr>
          <p:cNvSpPr txBox="1"/>
          <p:nvPr/>
        </p:nvSpPr>
        <p:spPr>
          <a:xfrm>
            <a:off x="3480619" y="5053781"/>
            <a:ext cx="5230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Tushar Pagadala Ashok</a:t>
            </a:r>
          </a:p>
          <a:p>
            <a:pPr algn="ctr"/>
            <a:r>
              <a:rPr lang="en-US" dirty="0"/>
              <a:t>Rohan Sanjay Nayak</a:t>
            </a:r>
          </a:p>
          <a:p>
            <a:pPr algn="ctr"/>
            <a:r>
              <a:rPr lang="en-US" dirty="0"/>
              <a:t>Akhil </a:t>
            </a:r>
            <a:r>
              <a:rPr lang="en-US" dirty="0" err="1"/>
              <a:t>Kaundinya</a:t>
            </a:r>
            <a:r>
              <a:rPr lang="en-US" dirty="0"/>
              <a:t> </a:t>
            </a:r>
            <a:r>
              <a:rPr lang="en-US" dirty="0" err="1"/>
              <a:t>Metlakunta</a:t>
            </a:r>
            <a:endParaRPr lang="en-US" dirty="0"/>
          </a:p>
          <a:p>
            <a:pPr algn="ctr"/>
            <a:r>
              <a:rPr lang="en-US" dirty="0"/>
              <a:t>Rucha </a:t>
            </a:r>
            <a:r>
              <a:rPr lang="en-US" dirty="0" err="1"/>
              <a:t>Sachin</a:t>
            </a:r>
            <a:r>
              <a:rPr lang="en-US" dirty="0"/>
              <a:t> </a:t>
            </a:r>
            <a:r>
              <a:rPr lang="en-US" dirty="0" err="1"/>
              <a:t>Chauthai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40354F1F-FD02-412B-B763-B05B3E649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1" y="-312064"/>
            <a:ext cx="11261650" cy="7274560"/>
          </a:xfrm>
          <a:noFill/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2681F-4FB9-4B27-8693-B9347846D6A5}"/>
              </a:ext>
            </a:extLst>
          </p:cNvPr>
          <p:cNvSpPr txBox="1"/>
          <p:nvPr/>
        </p:nvSpPr>
        <p:spPr>
          <a:xfrm>
            <a:off x="6887064" y="136525"/>
            <a:ext cx="4650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Design Considerations</a:t>
            </a:r>
            <a:endParaRPr lang="en-I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8055A-77BC-48D2-A2E5-9626B527EDDC}"/>
              </a:ext>
            </a:extLst>
          </p:cNvPr>
          <p:cNvSpPr/>
          <p:nvPr/>
        </p:nvSpPr>
        <p:spPr>
          <a:xfrm>
            <a:off x="6477000" y="3183466"/>
            <a:ext cx="1380066" cy="880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31AFC9-4407-4290-9262-926FA43BD72C}"/>
              </a:ext>
            </a:extLst>
          </p:cNvPr>
          <p:cNvSpPr txBox="1"/>
          <p:nvPr/>
        </p:nvSpPr>
        <p:spPr>
          <a:xfrm>
            <a:off x="8847667" y="2590800"/>
            <a:ext cx="2150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Using </a:t>
            </a:r>
            <a:r>
              <a:rPr lang="en-US" sz="1200" b="1" dirty="0">
                <a:solidFill>
                  <a:srgbClr val="FF0000"/>
                </a:solidFill>
              </a:rPr>
              <a:t>Grades </a:t>
            </a:r>
            <a:r>
              <a:rPr lang="en-US" sz="1200" dirty="0">
                <a:solidFill>
                  <a:srgbClr val="FF0000"/>
                </a:solidFill>
              </a:rPr>
              <a:t>as associative entity – Low scorers, Courses which performed better based on avg CGPA</a:t>
            </a:r>
            <a:endParaRPr lang="en-IN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39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40354F1F-FD02-412B-B763-B05B3E649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1" y="-312064"/>
            <a:ext cx="11261650" cy="7274560"/>
          </a:xfrm>
          <a:noFill/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2681F-4FB9-4B27-8693-B9347846D6A5}"/>
              </a:ext>
            </a:extLst>
          </p:cNvPr>
          <p:cNvSpPr txBox="1"/>
          <p:nvPr/>
        </p:nvSpPr>
        <p:spPr>
          <a:xfrm>
            <a:off x="6887064" y="136525"/>
            <a:ext cx="4650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Design Considerations</a:t>
            </a:r>
            <a:endParaRPr lang="en-I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8055A-77BC-48D2-A2E5-9626B527EDDC}"/>
              </a:ext>
            </a:extLst>
          </p:cNvPr>
          <p:cNvSpPr/>
          <p:nvPr/>
        </p:nvSpPr>
        <p:spPr>
          <a:xfrm>
            <a:off x="4986867" y="3191933"/>
            <a:ext cx="1380066" cy="880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31AFC9-4407-4290-9262-926FA43BD72C}"/>
              </a:ext>
            </a:extLst>
          </p:cNvPr>
          <p:cNvSpPr txBox="1"/>
          <p:nvPr/>
        </p:nvSpPr>
        <p:spPr>
          <a:xfrm>
            <a:off x="8847667" y="2590800"/>
            <a:ext cx="215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Using </a:t>
            </a:r>
            <a:r>
              <a:rPr lang="en-US" sz="1200" b="1" dirty="0">
                <a:solidFill>
                  <a:srgbClr val="FF0000"/>
                </a:solidFill>
              </a:rPr>
              <a:t>Teaches </a:t>
            </a:r>
            <a:r>
              <a:rPr lang="en-US" sz="1200" dirty="0">
                <a:solidFill>
                  <a:srgbClr val="FF0000"/>
                </a:solidFill>
              </a:rPr>
              <a:t>as associative entity – Professors teaching the number of courses</a:t>
            </a:r>
            <a:endParaRPr lang="en-IN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4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40354F1F-FD02-412B-B763-B05B3E649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1" y="-312064"/>
            <a:ext cx="11261650" cy="7274560"/>
          </a:xfrm>
          <a:noFill/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2681F-4FB9-4B27-8693-B9347846D6A5}"/>
              </a:ext>
            </a:extLst>
          </p:cNvPr>
          <p:cNvSpPr txBox="1"/>
          <p:nvPr/>
        </p:nvSpPr>
        <p:spPr>
          <a:xfrm>
            <a:off x="6887064" y="136525"/>
            <a:ext cx="4650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Design Considerations</a:t>
            </a:r>
            <a:endParaRPr lang="en-I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146946-6910-44BD-A315-3E78EEF62C2D}"/>
              </a:ext>
            </a:extLst>
          </p:cNvPr>
          <p:cNvSpPr/>
          <p:nvPr/>
        </p:nvSpPr>
        <p:spPr>
          <a:xfrm>
            <a:off x="465667" y="14749"/>
            <a:ext cx="4839270" cy="13145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E510E2-F33E-4884-BCEE-49338A41514C}"/>
              </a:ext>
            </a:extLst>
          </p:cNvPr>
          <p:cNvSpPr/>
          <p:nvPr/>
        </p:nvSpPr>
        <p:spPr>
          <a:xfrm>
            <a:off x="2159000" y="3903132"/>
            <a:ext cx="2659519" cy="2370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9A1A7-81CF-4535-8833-FCC0EF95E87C}"/>
              </a:ext>
            </a:extLst>
          </p:cNvPr>
          <p:cNvSpPr txBox="1"/>
          <p:nvPr/>
        </p:nvSpPr>
        <p:spPr>
          <a:xfrm>
            <a:off x="8831604" y="2623248"/>
            <a:ext cx="2150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Addition of </a:t>
            </a:r>
            <a:r>
              <a:rPr lang="en-US" sz="1200" dirty="0" err="1">
                <a:solidFill>
                  <a:srgbClr val="FF0000"/>
                </a:solidFill>
              </a:rPr>
              <a:t>SubTypes</a:t>
            </a:r>
            <a:r>
              <a:rPr lang="en-US" sz="1200" dirty="0">
                <a:solidFill>
                  <a:srgbClr val="FF0000"/>
                </a:solidFill>
              </a:rPr>
              <a:t> for both Professors and Staff</a:t>
            </a:r>
            <a:endParaRPr lang="en-IN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99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003" y="1344535"/>
            <a:ext cx="6245912" cy="2387600"/>
          </a:xfrm>
        </p:spPr>
        <p:txBody>
          <a:bodyPr/>
          <a:lstStyle/>
          <a:p>
            <a:r>
              <a:rPr lang="en-US" dirty="0"/>
              <a:t>Database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9073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4E6D-02EB-4F6A-9B0E-D11B96BBA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149" y="0"/>
            <a:ext cx="9779183" cy="810228"/>
          </a:xfrm>
        </p:spPr>
        <p:txBody>
          <a:bodyPr/>
          <a:lstStyle/>
          <a:p>
            <a:r>
              <a:rPr lang="en-US" sz="4400" dirty="0"/>
              <a:t>Database Objects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E7583-8C52-45BA-958F-C68457C0F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46" y="902826"/>
            <a:ext cx="10344791" cy="40858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Created a total of 17 tables. (Using </a:t>
            </a:r>
            <a:r>
              <a:rPr lang="en-US" sz="2000" b="1" dirty="0"/>
              <a:t>CREATE</a:t>
            </a:r>
            <a:r>
              <a:rPr lang="en-US" sz="2000" dirty="0"/>
              <a:t> Statements)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Table level </a:t>
            </a:r>
            <a:r>
              <a:rPr lang="en-US" sz="2000" b="1" dirty="0"/>
              <a:t>CHECK</a:t>
            </a:r>
            <a:r>
              <a:rPr lang="en-US" sz="2000" dirty="0"/>
              <a:t> Constraints on </a:t>
            </a:r>
            <a:r>
              <a:rPr lang="en-US" sz="2000" dirty="0" err="1"/>
              <a:t>UniversityCampus</a:t>
            </a:r>
            <a:r>
              <a:rPr lang="en-US" sz="2000" dirty="0"/>
              <a:t>, </a:t>
            </a:r>
            <a:r>
              <a:rPr lang="en-US" sz="2000" dirty="0" err="1"/>
              <a:t>CourseOffering</a:t>
            </a:r>
            <a:r>
              <a:rPr lang="en-US" sz="2000" dirty="0"/>
              <a:t>, </a:t>
            </a:r>
            <a:r>
              <a:rPr lang="en-US" sz="2000" dirty="0" err="1"/>
              <a:t>CourseCatalog</a:t>
            </a:r>
            <a:r>
              <a:rPr lang="en-US" sz="2000" dirty="0"/>
              <a:t>, Professor and Staff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Computed Columns based on a function </a:t>
            </a:r>
            <a:r>
              <a:rPr lang="en-US" sz="2000" dirty="0"/>
              <a:t>used to Change the CGPA to Grade/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VIEWS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Report on Student Academic Performance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Getting the professor information, Classes he teaches, Department he belongs to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Number of Students registered for a Course – Popularity of Courses.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Stored Procedures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Updating </a:t>
            </a:r>
            <a:r>
              <a:rPr lang="en-US" sz="1800" dirty="0" err="1"/>
              <a:t>CourseRegistration</a:t>
            </a:r>
            <a:r>
              <a:rPr lang="en-US" sz="1800" dirty="0"/>
              <a:t> Status(to ‘Dropped’) by the student or faculty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To get professor and course details of students by particular grade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Total Number of Courses Offered by Campus for a particular Term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Finding the number of Students assigned by Advisor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Non-Clustered Indexes </a:t>
            </a:r>
            <a:r>
              <a:rPr lang="en-US" sz="1800" dirty="0"/>
              <a:t>on Student(</a:t>
            </a:r>
            <a:r>
              <a:rPr lang="en-US" sz="1800" dirty="0" err="1"/>
              <a:t>StudentName</a:t>
            </a:r>
            <a:r>
              <a:rPr lang="en-US" sz="1800" dirty="0"/>
              <a:t>) and Grades(CGPA)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1" dirty="0"/>
              <a:t>Column Data Encryption </a:t>
            </a:r>
            <a:r>
              <a:rPr lang="en-US" sz="1800" dirty="0"/>
              <a:t>on the Student Table – Student’s User Name and Password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1" dirty="0"/>
              <a:t>TRIGGERS</a:t>
            </a:r>
            <a:r>
              <a:rPr lang="en-US" sz="1800" dirty="0"/>
              <a:t> – on grade changes(INSERT/UPDATE) and </a:t>
            </a:r>
            <a:r>
              <a:rPr lang="en-US" sz="1800" dirty="0" err="1"/>
              <a:t>CourseRegistration</a:t>
            </a:r>
            <a:r>
              <a:rPr lang="en-US" sz="1800" dirty="0"/>
              <a:t>(INSERT/UPDATE)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60C27-B941-4898-AE1C-354B6769D03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67CF4-702F-4016-B9FA-94DDA58D4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63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PowerBI</a:t>
            </a:r>
            <a:r>
              <a:rPr lang="en-US" dirty="0"/>
              <a:t> Dashboard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University Database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59D078-9292-440C-ABA2-3351D994E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https://app.powerbi.com/groups/me/apps/fe266cc8-8359-4bae-8098-91355728f918?ctid=a8eec281-aaa3-4dae-ac9b-9a398b9215e7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010" y="2105589"/>
            <a:ext cx="6220278" cy="9817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710272"/>
          </a:xfrm>
        </p:spPr>
        <p:txBody>
          <a:bodyPr>
            <a:normAutofit/>
          </a:bodyPr>
          <a:lstStyle/>
          <a:p>
            <a:r>
              <a:rPr lang="en-US" sz="2000" dirty="0"/>
              <a:t>Link to all the materials: </a:t>
            </a:r>
          </a:p>
          <a:p>
            <a:r>
              <a:rPr lang="en-US" sz="1600" dirty="0"/>
              <a:t>(DDL &amp; DML Scripts, PBI report, Design Document)</a:t>
            </a:r>
          </a:p>
          <a:p>
            <a:r>
              <a:rPr lang="en-IN" sz="1400" b="0" i="0" u="none" strike="noStrike" baseline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https://onedrive.live.com/?authkey=%21AKWYR9BMRZxDpO8&amp;id=EA5747F9FFC1C6AB%215071&amp;cid=EA5747F9FFC1C6AB</a:t>
            </a:r>
            <a:r>
              <a:rPr lang="en-IN" sz="1400" b="0" i="0" u="none" strike="noStrike" baseline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US" sz="2000" dirty="0"/>
              <a:t>Link to PBI Dashboard:</a:t>
            </a:r>
          </a:p>
          <a:p>
            <a:r>
              <a:rPr lang="en-IN" sz="1600" dirty="0">
                <a:hlinkClick r:id="rId4"/>
              </a:rPr>
              <a:t>Power BI</a:t>
            </a:r>
            <a:endParaRPr lang="en-US" sz="1600" dirty="0"/>
          </a:p>
          <a:p>
            <a:endParaRPr lang="en-US" sz="2000" dirty="0"/>
          </a:p>
          <a:p>
            <a:endParaRPr lang="en-IN" sz="1400" dirty="0">
              <a:solidFill>
                <a:srgbClr val="944F71"/>
              </a:solidFill>
              <a:latin typeface="Times New Roman" panose="02020603050405020304" pitchFamily="18" charset="0"/>
            </a:endParaRPr>
          </a:p>
          <a:p>
            <a:endParaRPr lang="en-IN" sz="1400" b="0" i="0" u="none" strike="noStrike" baseline="0" dirty="0">
              <a:solidFill>
                <a:srgbClr val="944F71"/>
              </a:solidFill>
              <a:latin typeface="Times New Roman" panose="02020603050405020304" pitchFamily="18" charset="0"/>
            </a:endParaRPr>
          </a:p>
          <a:p>
            <a:endParaRPr lang="en-IN" sz="1400" dirty="0">
              <a:solidFill>
                <a:srgbClr val="944F7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064" y="-43296"/>
            <a:ext cx="6568440" cy="816954"/>
          </a:xfrm>
        </p:spPr>
        <p:txBody>
          <a:bodyPr/>
          <a:lstStyle/>
          <a:p>
            <a:r>
              <a:rPr lang="en-US" sz="4000" dirty="0"/>
              <a:t>Objectives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University Database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9665C3E1-9377-4EF0-AAE6-5F8892EFD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334" y="992679"/>
            <a:ext cx="983226" cy="983226"/>
          </a:xfrm>
          <a:prstGeom prst="rect">
            <a:avLst/>
          </a:prstGeom>
        </p:spPr>
      </p:pic>
      <p:pic>
        <p:nvPicPr>
          <p:cNvPr id="12" name="Graphic 11" descr="Schoolhouse with solid fill">
            <a:extLst>
              <a:ext uri="{FF2B5EF4-FFF2-40B4-BE49-F238E27FC236}">
                <a16:creationId xmlns:a16="http://schemas.microsoft.com/office/drawing/2014/main" id="{440DCEE3-CFBF-4C3F-BA40-91256C088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6928" y="3416917"/>
            <a:ext cx="983226" cy="983226"/>
          </a:xfrm>
          <a:prstGeom prst="rect">
            <a:avLst/>
          </a:prstGeom>
        </p:spPr>
      </p:pic>
      <p:pic>
        <p:nvPicPr>
          <p:cNvPr id="13" name="Graphic 12" descr="Schoolhouse with solid fill">
            <a:extLst>
              <a:ext uri="{FF2B5EF4-FFF2-40B4-BE49-F238E27FC236}">
                <a16:creationId xmlns:a16="http://schemas.microsoft.com/office/drawing/2014/main" id="{4AA26A41-24AF-453C-86E7-F4B7F749B9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2637" y="1017545"/>
            <a:ext cx="907517" cy="907517"/>
          </a:xfrm>
          <a:prstGeom prst="rect">
            <a:avLst/>
          </a:prstGeom>
        </p:spPr>
      </p:pic>
      <p:pic>
        <p:nvPicPr>
          <p:cNvPr id="14" name="Graphic 13" descr="Schoolhouse with solid fill">
            <a:extLst>
              <a:ext uri="{FF2B5EF4-FFF2-40B4-BE49-F238E27FC236}">
                <a16:creationId xmlns:a16="http://schemas.microsoft.com/office/drawing/2014/main" id="{272C122C-3098-4734-B503-C9A857708E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2636" y="2242652"/>
            <a:ext cx="907517" cy="907517"/>
          </a:xfrm>
          <a:prstGeom prst="rect">
            <a:avLst/>
          </a:prstGeom>
        </p:spPr>
      </p:pic>
      <p:pic>
        <p:nvPicPr>
          <p:cNvPr id="15" name="Graphic 14" descr="Schoolhouse with solid fill">
            <a:extLst>
              <a:ext uri="{FF2B5EF4-FFF2-40B4-BE49-F238E27FC236}">
                <a16:creationId xmlns:a16="http://schemas.microsoft.com/office/drawing/2014/main" id="{4677A8EB-FA6E-43B8-9BD6-1691BE9389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4302" y="4608095"/>
            <a:ext cx="907517" cy="90751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832327-3032-4B30-9A5F-9B0FD91409FF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1720154" y="1471304"/>
            <a:ext cx="1689180" cy="1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1BAAE0-B4A6-42EA-A0F8-7D6B938EA008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 flipV="1">
            <a:off x="1720153" y="2681416"/>
            <a:ext cx="1689181" cy="1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4B2BA7-219A-4A3C-AE54-14BF4FE543D8}"/>
              </a:ext>
            </a:extLst>
          </p:cNvPr>
          <p:cNvCxnSpPr>
            <a:cxnSpLocks/>
            <a:stCxn id="12" idx="3"/>
            <a:endCxn id="33" idx="1"/>
          </p:cNvCxnSpPr>
          <p:nvPr/>
        </p:nvCxnSpPr>
        <p:spPr>
          <a:xfrm>
            <a:off x="1720154" y="3908530"/>
            <a:ext cx="1689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0836AF-7741-4A0C-BA49-58CE3D9AA38C}"/>
              </a:ext>
            </a:extLst>
          </p:cNvPr>
          <p:cNvCxnSpPr>
            <a:cxnSpLocks/>
            <a:stCxn id="15" idx="3"/>
            <a:endCxn id="34" idx="1"/>
          </p:cNvCxnSpPr>
          <p:nvPr/>
        </p:nvCxnSpPr>
        <p:spPr>
          <a:xfrm flipV="1">
            <a:off x="1651819" y="5023999"/>
            <a:ext cx="1757515" cy="37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 descr="Database with solid fill">
            <a:extLst>
              <a:ext uri="{FF2B5EF4-FFF2-40B4-BE49-F238E27FC236}">
                <a16:creationId xmlns:a16="http://schemas.microsoft.com/office/drawing/2014/main" id="{E6ADEE41-A898-4D96-ABE4-53C7124103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09334" y="2189803"/>
            <a:ext cx="983226" cy="983226"/>
          </a:xfrm>
          <a:prstGeom prst="rect">
            <a:avLst/>
          </a:prstGeom>
        </p:spPr>
      </p:pic>
      <p:pic>
        <p:nvPicPr>
          <p:cNvPr id="33" name="Graphic 32" descr="Database with solid fill">
            <a:extLst>
              <a:ext uri="{FF2B5EF4-FFF2-40B4-BE49-F238E27FC236}">
                <a16:creationId xmlns:a16="http://schemas.microsoft.com/office/drawing/2014/main" id="{C8112643-57C4-45A1-90B1-36D56D51A6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09334" y="3416917"/>
            <a:ext cx="983226" cy="983226"/>
          </a:xfrm>
          <a:prstGeom prst="rect">
            <a:avLst/>
          </a:prstGeom>
        </p:spPr>
      </p:pic>
      <p:pic>
        <p:nvPicPr>
          <p:cNvPr id="34" name="Graphic 33" descr="Database with solid fill">
            <a:extLst>
              <a:ext uri="{FF2B5EF4-FFF2-40B4-BE49-F238E27FC236}">
                <a16:creationId xmlns:a16="http://schemas.microsoft.com/office/drawing/2014/main" id="{3930625A-8EAA-42B6-8C6D-45685DAFFF8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09334" y="4532386"/>
            <a:ext cx="983226" cy="98322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F52A5D9-4AFC-4492-A0DC-2D3E52405080}"/>
              </a:ext>
            </a:extLst>
          </p:cNvPr>
          <p:cNvSpPr txBox="1"/>
          <p:nvPr/>
        </p:nvSpPr>
        <p:spPr>
          <a:xfrm>
            <a:off x="8032955" y="893023"/>
            <a:ext cx="1917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What if?</a:t>
            </a:r>
            <a:endParaRPr lang="en-I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9" name="Graphic 48" descr="School boy with solid fill">
            <a:extLst>
              <a:ext uri="{FF2B5EF4-FFF2-40B4-BE49-F238E27FC236}">
                <a16:creationId xmlns:a16="http://schemas.microsoft.com/office/drawing/2014/main" id="{3A4E968D-5294-4C2D-AC50-E8447AA64BF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89290" y="2729865"/>
            <a:ext cx="914400" cy="914400"/>
          </a:xfrm>
          <a:prstGeom prst="rect">
            <a:avLst/>
          </a:prstGeom>
        </p:spPr>
      </p:pic>
      <p:sp>
        <p:nvSpPr>
          <p:cNvPr id="50" name="Arc 49">
            <a:extLst>
              <a:ext uri="{FF2B5EF4-FFF2-40B4-BE49-F238E27FC236}">
                <a16:creationId xmlns:a16="http://schemas.microsoft.com/office/drawing/2014/main" id="{6A04BA1C-FDAA-4F96-827E-49108B371A4F}"/>
              </a:ext>
            </a:extLst>
          </p:cNvPr>
          <p:cNvSpPr/>
          <p:nvPr/>
        </p:nvSpPr>
        <p:spPr>
          <a:xfrm>
            <a:off x="2276167" y="1522149"/>
            <a:ext cx="4606413" cy="2556478"/>
          </a:xfrm>
          <a:prstGeom prst="arc">
            <a:avLst>
              <a:gd name="adj1" fmla="val 16200000"/>
              <a:gd name="adj2" fmla="val 213551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15396B0-2755-43B5-858C-2DAC3BA4E1BC}"/>
              </a:ext>
            </a:extLst>
          </p:cNvPr>
          <p:cNvSpPr/>
          <p:nvPr/>
        </p:nvSpPr>
        <p:spPr>
          <a:xfrm rot="8146635">
            <a:off x="4086060" y="3304288"/>
            <a:ext cx="3120042" cy="1798469"/>
          </a:xfrm>
          <a:prstGeom prst="arc">
            <a:avLst>
              <a:gd name="adj1" fmla="val 12061995"/>
              <a:gd name="adj2" fmla="val 211917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835EDB5-3DA0-4EFE-85F0-7770F080FF38}"/>
              </a:ext>
            </a:extLst>
          </p:cNvPr>
          <p:cNvSpPr txBox="1"/>
          <p:nvPr/>
        </p:nvSpPr>
        <p:spPr>
          <a:xfrm>
            <a:off x="7374192" y="2891950"/>
            <a:ext cx="4788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wants to register the courses offered by other campuses(Online/In-Person)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719FDF-76EA-4CA9-81A4-17D32C492506}"/>
              </a:ext>
            </a:extLst>
          </p:cNvPr>
          <p:cNvSpPr txBox="1"/>
          <p:nvPr/>
        </p:nvSpPr>
        <p:spPr>
          <a:xfrm>
            <a:off x="400664" y="1342388"/>
            <a:ext cx="43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  <a:endParaRPr lang="en-IN" sz="20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4E7B2-1411-4A0F-9384-30679965175D}"/>
              </a:ext>
            </a:extLst>
          </p:cNvPr>
          <p:cNvSpPr txBox="1"/>
          <p:nvPr/>
        </p:nvSpPr>
        <p:spPr>
          <a:xfrm>
            <a:off x="410006" y="2636884"/>
            <a:ext cx="43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  <a:endParaRPr lang="en-IN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52E783-40B6-45D6-8408-5E84722847A2}"/>
              </a:ext>
            </a:extLst>
          </p:cNvPr>
          <p:cNvSpPr txBox="1"/>
          <p:nvPr/>
        </p:nvSpPr>
        <p:spPr>
          <a:xfrm>
            <a:off x="436062" y="3870675"/>
            <a:ext cx="43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  <a:endParaRPr lang="en-IN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0A3F41-CCC0-4B93-A44F-203624725DAE}"/>
              </a:ext>
            </a:extLst>
          </p:cNvPr>
          <p:cNvSpPr txBox="1"/>
          <p:nvPr/>
        </p:nvSpPr>
        <p:spPr>
          <a:xfrm>
            <a:off x="441962" y="4978136"/>
            <a:ext cx="43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</a:t>
            </a:r>
            <a:endParaRPr lang="en-IN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73F367-CF34-40A5-990C-58597488407F}"/>
              </a:ext>
            </a:extLst>
          </p:cNvPr>
          <p:cNvSpPr txBox="1"/>
          <p:nvPr/>
        </p:nvSpPr>
        <p:spPr>
          <a:xfrm>
            <a:off x="663678" y="773658"/>
            <a:ext cx="153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Campuses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12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360" y="-149054"/>
            <a:ext cx="6568440" cy="816954"/>
          </a:xfrm>
        </p:spPr>
        <p:txBody>
          <a:bodyPr/>
          <a:lstStyle/>
          <a:p>
            <a:r>
              <a:rPr lang="en-US" sz="4000" dirty="0"/>
              <a:t>Objectives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University Database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Graphic 11" descr="Schoolhouse with solid fill">
            <a:extLst>
              <a:ext uri="{FF2B5EF4-FFF2-40B4-BE49-F238E27FC236}">
                <a16:creationId xmlns:a16="http://schemas.microsoft.com/office/drawing/2014/main" id="{440DCEE3-CFBF-4C3F-BA40-91256C088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28" y="3416917"/>
            <a:ext cx="983226" cy="983226"/>
          </a:xfrm>
          <a:prstGeom prst="rect">
            <a:avLst/>
          </a:prstGeom>
        </p:spPr>
      </p:pic>
      <p:pic>
        <p:nvPicPr>
          <p:cNvPr id="13" name="Graphic 12" descr="Schoolhouse with solid fill">
            <a:extLst>
              <a:ext uri="{FF2B5EF4-FFF2-40B4-BE49-F238E27FC236}">
                <a16:creationId xmlns:a16="http://schemas.microsoft.com/office/drawing/2014/main" id="{4AA26A41-24AF-453C-86E7-F4B7F749B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637" y="1017545"/>
            <a:ext cx="907517" cy="907517"/>
          </a:xfrm>
          <a:prstGeom prst="rect">
            <a:avLst/>
          </a:prstGeom>
        </p:spPr>
      </p:pic>
      <p:pic>
        <p:nvPicPr>
          <p:cNvPr id="14" name="Graphic 13" descr="Schoolhouse with solid fill">
            <a:extLst>
              <a:ext uri="{FF2B5EF4-FFF2-40B4-BE49-F238E27FC236}">
                <a16:creationId xmlns:a16="http://schemas.microsoft.com/office/drawing/2014/main" id="{272C122C-3098-4734-B503-C9A857708E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2636" y="2242652"/>
            <a:ext cx="907517" cy="907517"/>
          </a:xfrm>
          <a:prstGeom prst="rect">
            <a:avLst/>
          </a:prstGeom>
        </p:spPr>
      </p:pic>
      <p:pic>
        <p:nvPicPr>
          <p:cNvPr id="15" name="Graphic 14" descr="Schoolhouse with solid fill">
            <a:extLst>
              <a:ext uri="{FF2B5EF4-FFF2-40B4-BE49-F238E27FC236}">
                <a16:creationId xmlns:a16="http://schemas.microsoft.com/office/drawing/2014/main" id="{4677A8EB-FA6E-43B8-9BD6-1691BE9389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4302" y="4608095"/>
            <a:ext cx="907517" cy="90751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832327-3032-4B30-9A5F-9B0FD91409F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720154" y="1471304"/>
            <a:ext cx="1972840" cy="156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1BAAE0-B4A6-42EA-A0F8-7D6B938EA008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720153" y="2696411"/>
            <a:ext cx="1972841" cy="58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4B2BA7-219A-4A3C-AE54-14BF4FE543D8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720154" y="3490753"/>
            <a:ext cx="1898117" cy="41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0836AF-7741-4A0C-BA49-58CE3D9AA38C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651819" y="3682569"/>
            <a:ext cx="2041175" cy="137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Database with solid fill">
            <a:extLst>
              <a:ext uri="{FF2B5EF4-FFF2-40B4-BE49-F238E27FC236}">
                <a16:creationId xmlns:a16="http://schemas.microsoft.com/office/drawing/2014/main" id="{3930625A-8EAA-42B6-8C6D-45685DAFFF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11881" y="2696410"/>
            <a:ext cx="1333398" cy="133339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F52A5D9-4AFC-4492-A0DC-2D3E52405080}"/>
              </a:ext>
            </a:extLst>
          </p:cNvPr>
          <p:cNvSpPr txBox="1"/>
          <p:nvPr/>
        </p:nvSpPr>
        <p:spPr>
          <a:xfrm>
            <a:off x="7737986" y="886528"/>
            <a:ext cx="3028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Resolution</a:t>
            </a:r>
            <a:endParaRPr lang="en-I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9" name="Graphic 48" descr="School boy with solid fill">
            <a:extLst>
              <a:ext uri="{FF2B5EF4-FFF2-40B4-BE49-F238E27FC236}">
                <a16:creationId xmlns:a16="http://schemas.microsoft.com/office/drawing/2014/main" id="{3A4E968D-5294-4C2D-AC50-E8447AA64B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37787" y="2903410"/>
            <a:ext cx="914400" cy="9144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835EDB5-3DA0-4EFE-85F0-7770F080FF38}"/>
              </a:ext>
            </a:extLst>
          </p:cNvPr>
          <p:cNvSpPr txBox="1"/>
          <p:nvPr/>
        </p:nvSpPr>
        <p:spPr>
          <a:xfrm>
            <a:off x="7022689" y="3065495"/>
            <a:ext cx="4788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All University Campuses should have a </a:t>
            </a:r>
            <a:r>
              <a:rPr lang="en-US" sz="1800" b="1" dirty="0"/>
              <a:t>centralized Database</a:t>
            </a:r>
          </a:p>
          <a:p>
            <a:endParaRPr lang="en-US" b="1" dirty="0"/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Makes Course Registration Easier - Students can take up courses offered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by any Campus</a:t>
            </a:r>
          </a:p>
          <a:p>
            <a:endParaRPr lang="en-US" sz="18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719FDF-76EA-4CA9-81A4-17D32C492506}"/>
              </a:ext>
            </a:extLst>
          </p:cNvPr>
          <p:cNvSpPr txBox="1"/>
          <p:nvPr/>
        </p:nvSpPr>
        <p:spPr>
          <a:xfrm>
            <a:off x="400664" y="1342388"/>
            <a:ext cx="43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  <a:endParaRPr lang="en-IN" sz="20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4E7B2-1411-4A0F-9384-30679965175D}"/>
              </a:ext>
            </a:extLst>
          </p:cNvPr>
          <p:cNvSpPr txBox="1"/>
          <p:nvPr/>
        </p:nvSpPr>
        <p:spPr>
          <a:xfrm>
            <a:off x="410006" y="2636884"/>
            <a:ext cx="43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  <a:endParaRPr lang="en-IN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52E783-40B6-45D6-8408-5E84722847A2}"/>
              </a:ext>
            </a:extLst>
          </p:cNvPr>
          <p:cNvSpPr txBox="1"/>
          <p:nvPr/>
        </p:nvSpPr>
        <p:spPr>
          <a:xfrm>
            <a:off x="436062" y="3870675"/>
            <a:ext cx="43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  <a:endParaRPr lang="en-IN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0A3F41-CCC0-4B93-A44F-203624725DAE}"/>
              </a:ext>
            </a:extLst>
          </p:cNvPr>
          <p:cNvSpPr txBox="1"/>
          <p:nvPr/>
        </p:nvSpPr>
        <p:spPr>
          <a:xfrm>
            <a:off x="441962" y="4978136"/>
            <a:ext cx="43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</a:t>
            </a:r>
            <a:endParaRPr lang="en-IN" sz="2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79B715-369B-46A9-AF4F-5C615126CC96}"/>
              </a:ext>
            </a:extLst>
          </p:cNvPr>
          <p:cNvSpPr txBox="1"/>
          <p:nvPr/>
        </p:nvSpPr>
        <p:spPr>
          <a:xfrm>
            <a:off x="663678" y="773658"/>
            <a:ext cx="153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Campuses</a:t>
            </a:r>
            <a:endParaRPr lang="en-IN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77ABEB3-8BFA-4708-BB34-E0038CE7DA43}"/>
              </a:ext>
            </a:extLst>
          </p:cNvPr>
          <p:cNvCxnSpPr>
            <a:cxnSpLocks/>
            <a:stCxn id="49" idx="1"/>
            <a:endCxn id="34" idx="3"/>
          </p:cNvCxnSpPr>
          <p:nvPr/>
        </p:nvCxnSpPr>
        <p:spPr>
          <a:xfrm flipH="1">
            <a:off x="4945279" y="3360610"/>
            <a:ext cx="1192508" cy="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1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360" y="124026"/>
            <a:ext cx="6568440" cy="512047"/>
          </a:xfrm>
        </p:spPr>
        <p:txBody>
          <a:bodyPr/>
          <a:lstStyle/>
          <a:p>
            <a:r>
              <a:rPr lang="en-US" sz="4000" dirty="0"/>
              <a:t>Objectives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University Database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Graphic 11" descr="Schoolhouse with solid fill">
            <a:extLst>
              <a:ext uri="{FF2B5EF4-FFF2-40B4-BE49-F238E27FC236}">
                <a16:creationId xmlns:a16="http://schemas.microsoft.com/office/drawing/2014/main" id="{440DCEE3-CFBF-4C3F-BA40-91256C088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28" y="3416917"/>
            <a:ext cx="983226" cy="983226"/>
          </a:xfrm>
          <a:prstGeom prst="rect">
            <a:avLst/>
          </a:prstGeom>
        </p:spPr>
      </p:pic>
      <p:pic>
        <p:nvPicPr>
          <p:cNvPr id="13" name="Graphic 12" descr="Schoolhouse with solid fill">
            <a:extLst>
              <a:ext uri="{FF2B5EF4-FFF2-40B4-BE49-F238E27FC236}">
                <a16:creationId xmlns:a16="http://schemas.microsoft.com/office/drawing/2014/main" id="{4AA26A41-24AF-453C-86E7-F4B7F749B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637" y="1017545"/>
            <a:ext cx="907517" cy="907517"/>
          </a:xfrm>
          <a:prstGeom prst="rect">
            <a:avLst/>
          </a:prstGeom>
        </p:spPr>
      </p:pic>
      <p:pic>
        <p:nvPicPr>
          <p:cNvPr id="14" name="Graphic 13" descr="Schoolhouse with solid fill">
            <a:extLst>
              <a:ext uri="{FF2B5EF4-FFF2-40B4-BE49-F238E27FC236}">
                <a16:creationId xmlns:a16="http://schemas.microsoft.com/office/drawing/2014/main" id="{272C122C-3098-4734-B503-C9A857708E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2636" y="2242652"/>
            <a:ext cx="907517" cy="907517"/>
          </a:xfrm>
          <a:prstGeom prst="rect">
            <a:avLst/>
          </a:prstGeom>
        </p:spPr>
      </p:pic>
      <p:pic>
        <p:nvPicPr>
          <p:cNvPr id="15" name="Graphic 14" descr="Schoolhouse with solid fill">
            <a:extLst>
              <a:ext uri="{FF2B5EF4-FFF2-40B4-BE49-F238E27FC236}">
                <a16:creationId xmlns:a16="http://schemas.microsoft.com/office/drawing/2014/main" id="{4677A8EB-FA6E-43B8-9BD6-1691BE9389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4302" y="4608095"/>
            <a:ext cx="907517" cy="90751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832327-3032-4B30-9A5F-9B0FD91409F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720154" y="1471304"/>
            <a:ext cx="1972840" cy="156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1BAAE0-B4A6-42EA-A0F8-7D6B938EA008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720153" y="2696411"/>
            <a:ext cx="1972841" cy="58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4B2BA7-219A-4A3C-AE54-14BF4FE543D8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720154" y="3490753"/>
            <a:ext cx="1898117" cy="41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0836AF-7741-4A0C-BA49-58CE3D9AA38C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651819" y="3682569"/>
            <a:ext cx="2041175" cy="137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Database with solid fill">
            <a:extLst>
              <a:ext uri="{FF2B5EF4-FFF2-40B4-BE49-F238E27FC236}">
                <a16:creationId xmlns:a16="http://schemas.microsoft.com/office/drawing/2014/main" id="{3930625A-8EAA-42B6-8C6D-45685DAFFF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11881" y="2696410"/>
            <a:ext cx="1333398" cy="133339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F52A5D9-4AFC-4492-A0DC-2D3E52405080}"/>
              </a:ext>
            </a:extLst>
          </p:cNvPr>
          <p:cNvSpPr txBox="1"/>
          <p:nvPr/>
        </p:nvSpPr>
        <p:spPr>
          <a:xfrm>
            <a:off x="7756742" y="994249"/>
            <a:ext cx="3134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Student Academic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Performance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835EDB5-3DA0-4EFE-85F0-7770F080FF38}"/>
              </a:ext>
            </a:extLst>
          </p:cNvPr>
          <p:cNvSpPr txBox="1"/>
          <p:nvPr/>
        </p:nvSpPr>
        <p:spPr>
          <a:xfrm>
            <a:off x="7111965" y="2561590"/>
            <a:ext cx="4788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b="1" dirty="0"/>
          </a:p>
          <a:p>
            <a:endParaRPr lang="en-US" b="1" dirty="0"/>
          </a:p>
          <a:p>
            <a:endParaRPr lang="en-US" sz="18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719FDF-76EA-4CA9-81A4-17D32C492506}"/>
              </a:ext>
            </a:extLst>
          </p:cNvPr>
          <p:cNvSpPr txBox="1"/>
          <p:nvPr/>
        </p:nvSpPr>
        <p:spPr>
          <a:xfrm>
            <a:off x="400664" y="1342388"/>
            <a:ext cx="43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  <a:endParaRPr lang="en-IN" sz="20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4E7B2-1411-4A0F-9384-30679965175D}"/>
              </a:ext>
            </a:extLst>
          </p:cNvPr>
          <p:cNvSpPr txBox="1"/>
          <p:nvPr/>
        </p:nvSpPr>
        <p:spPr>
          <a:xfrm>
            <a:off x="410006" y="2636884"/>
            <a:ext cx="43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  <a:endParaRPr lang="en-IN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52E783-40B6-45D6-8408-5E84722847A2}"/>
              </a:ext>
            </a:extLst>
          </p:cNvPr>
          <p:cNvSpPr txBox="1"/>
          <p:nvPr/>
        </p:nvSpPr>
        <p:spPr>
          <a:xfrm>
            <a:off x="436062" y="3870675"/>
            <a:ext cx="43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  <a:endParaRPr lang="en-IN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0A3F41-CCC0-4B93-A44F-203624725DAE}"/>
              </a:ext>
            </a:extLst>
          </p:cNvPr>
          <p:cNvSpPr txBox="1"/>
          <p:nvPr/>
        </p:nvSpPr>
        <p:spPr>
          <a:xfrm>
            <a:off x="441962" y="4978136"/>
            <a:ext cx="43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</a:t>
            </a:r>
            <a:endParaRPr lang="en-IN" sz="2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79B715-369B-46A9-AF4F-5C615126CC96}"/>
              </a:ext>
            </a:extLst>
          </p:cNvPr>
          <p:cNvSpPr txBox="1"/>
          <p:nvPr/>
        </p:nvSpPr>
        <p:spPr>
          <a:xfrm>
            <a:off x="620415" y="774367"/>
            <a:ext cx="153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Campuses</a:t>
            </a:r>
            <a:endParaRPr lang="en-IN" dirty="0"/>
          </a:p>
        </p:txBody>
      </p:sp>
      <p:pic>
        <p:nvPicPr>
          <p:cNvPr id="7" name="Graphic 6" descr="Users with solid fill">
            <a:extLst>
              <a:ext uri="{FF2B5EF4-FFF2-40B4-BE49-F238E27FC236}">
                <a16:creationId xmlns:a16="http://schemas.microsoft.com/office/drawing/2014/main" id="{DAADFFC2-C6AE-4D50-9EC4-A5507C5514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22129" y="2852498"/>
            <a:ext cx="914400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6EB117-B271-4214-B299-029FD5E92574}"/>
              </a:ext>
            </a:extLst>
          </p:cNvPr>
          <p:cNvCxnSpPr>
            <a:cxnSpLocks/>
          </p:cNvCxnSpPr>
          <p:nvPr/>
        </p:nvCxnSpPr>
        <p:spPr>
          <a:xfrm flipH="1">
            <a:off x="4915217" y="3363109"/>
            <a:ext cx="1088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FDA881A-16AB-48A6-B47A-6BADB46039BC}"/>
              </a:ext>
            </a:extLst>
          </p:cNvPr>
          <p:cNvSpPr txBox="1"/>
          <p:nvPr/>
        </p:nvSpPr>
        <p:spPr>
          <a:xfrm>
            <a:off x="4945279" y="2885466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Grades</a:t>
            </a:r>
            <a:endParaRPr lang="en-IN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3767CDF-F86E-4181-8EBE-DFFB81FD8EC9}"/>
              </a:ext>
            </a:extLst>
          </p:cNvPr>
          <p:cNvSpPr/>
          <p:nvPr/>
        </p:nvSpPr>
        <p:spPr>
          <a:xfrm>
            <a:off x="5809391" y="2969741"/>
            <a:ext cx="186813" cy="22614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Graphic 22" descr="Open book outline">
            <a:extLst>
              <a:ext uri="{FF2B5EF4-FFF2-40B4-BE49-F238E27FC236}">
                <a16:creationId xmlns:a16="http://schemas.microsoft.com/office/drawing/2014/main" id="{43711AD3-7E5E-4FCB-8EF6-7096445C301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63352" y="4815652"/>
            <a:ext cx="914400" cy="914400"/>
          </a:xfrm>
          <a:prstGeom prst="rect">
            <a:avLst/>
          </a:prstGeom>
        </p:spPr>
      </p:pic>
      <p:pic>
        <p:nvPicPr>
          <p:cNvPr id="25" name="Graphic 24" descr="Professor male with solid fill">
            <a:extLst>
              <a:ext uri="{FF2B5EF4-FFF2-40B4-BE49-F238E27FC236}">
                <a16:creationId xmlns:a16="http://schemas.microsoft.com/office/drawing/2014/main" id="{C4E83E03-EC62-498E-8726-8E08DC363F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096000" y="753224"/>
            <a:ext cx="914400" cy="91440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E4327E-D5F4-4284-879F-1E815A22AD51}"/>
              </a:ext>
            </a:extLst>
          </p:cNvPr>
          <p:cNvCxnSpPr>
            <a:endCxn id="7" idx="0"/>
          </p:cNvCxnSpPr>
          <p:nvPr/>
        </p:nvCxnSpPr>
        <p:spPr>
          <a:xfrm>
            <a:off x="6579329" y="1742498"/>
            <a:ext cx="0" cy="111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748535E-5D2D-4B27-95B6-D98D27A659AF}"/>
              </a:ext>
            </a:extLst>
          </p:cNvPr>
          <p:cNvCxnSpPr/>
          <p:nvPr/>
        </p:nvCxnSpPr>
        <p:spPr>
          <a:xfrm>
            <a:off x="6579329" y="3682569"/>
            <a:ext cx="0" cy="111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B54C78B-E552-4C80-974C-B395AFC9DD19}"/>
              </a:ext>
            </a:extLst>
          </p:cNvPr>
          <p:cNvSpPr txBox="1"/>
          <p:nvPr/>
        </p:nvSpPr>
        <p:spPr>
          <a:xfrm>
            <a:off x="7390909" y="3009516"/>
            <a:ext cx="350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Determining the low-scorers from each course and by Professor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63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360" y="124026"/>
            <a:ext cx="6568440" cy="512047"/>
          </a:xfrm>
        </p:spPr>
        <p:txBody>
          <a:bodyPr/>
          <a:lstStyle/>
          <a:p>
            <a:r>
              <a:rPr lang="en-US" sz="4000" dirty="0"/>
              <a:t>Objectives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University Database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Graphic 11" descr="Schoolhouse with solid fill">
            <a:extLst>
              <a:ext uri="{FF2B5EF4-FFF2-40B4-BE49-F238E27FC236}">
                <a16:creationId xmlns:a16="http://schemas.microsoft.com/office/drawing/2014/main" id="{440DCEE3-CFBF-4C3F-BA40-91256C088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28" y="3416917"/>
            <a:ext cx="983226" cy="983226"/>
          </a:xfrm>
          <a:prstGeom prst="rect">
            <a:avLst/>
          </a:prstGeom>
        </p:spPr>
      </p:pic>
      <p:pic>
        <p:nvPicPr>
          <p:cNvPr id="13" name="Graphic 12" descr="Schoolhouse with solid fill">
            <a:extLst>
              <a:ext uri="{FF2B5EF4-FFF2-40B4-BE49-F238E27FC236}">
                <a16:creationId xmlns:a16="http://schemas.microsoft.com/office/drawing/2014/main" id="{4AA26A41-24AF-453C-86E7-F4B7F749B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637" y="1017545"/>
            <a:ext cx="907517" cy="907517"/>
          </a:xfrm>
          <a:prstGeom prst="rect">
            <a:avLst/>
          </a:prstGeom>
        </p:spPr>
      </p:pic>
      <p:pic>
        <p:nvPicPr>
          <p:cNvPr id="14" name="Graphic 13" descr="Schoolhouse with solid fill">
            <a:extLst>
              <a:ext uri="{FF2B5EF4-FFF2-40B4-BE49-F238E27FC236}">
                <a16:creationId xmlns:a16="http://schemas.microsoft.com/office/drawing/2014/main" id="{272C122C-3098-4734-B503-C9A857708E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2636" y="2242652"/>
            <a:ext cx="907517" cy="907517"/>
          </a:xfrm>
          <a:prstGeom prst="rect">
            <a:avLst/>
          </a:prstGeom>
        </p:spPr>
      </p:pic>
      <p:pic>
        <p:nvPicPr>
          <p:cNvPr id="15" name="Graphic 14" descr="Schoolhouse with solid fill">
            <a:extLst>
              <a:ext uri="{FF2B5EF4-FFF2-40B4-BE49-F238E27FC236}">
                <a16:creationId xmlns:a16="http://schemas.microsoft.com/office/drawing/2014/main" id="{4677A8EB-FA6E-43B8-9BD6-1691BE9389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4302" y="4608095"/>
            <a:ext cx="907517" cy="90751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832327-3032-4B30-9A5F-9B0FD91409F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720154" y="1471304"/>
            <a:ext cx="1972840" cy="156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1BAAE0-B4A6-42EA-A0F8-7D6B938EA008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720153" y="2696411"/>
            <a:ext cx="1972841" cy="58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4B2BA7-219A-4A3C-AE54-14BF4FE543D8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720154" y="3490753"/>
            <a:ext cx="1898117" cy="41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0836AF-7741-4A0C-BA49-58CE3D9AA38C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651819" y="3682569"/>
            <a:ext cx="2041175" cy="137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Database with solid fill">
            <a:extLst>
              <a:ext uri="{FF2B5EF4-FFF2-40B4-BE49-F238E27FC236}">
                <a16:creationId xmlns:a16="http://schemas.microsoft.com/office/drawing/2014/main" id="{3930625A-8EAA-42B6-8C6D-45685DAFFF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11881" y="2696410"/>
            <a:ext cx="1333398" cy="133339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F52A5D9-4AFC-4492-A0DC-2D3E52405080}"/>
              </a:ext>
            </a:extLst>
          </p:cNvPr>
          <p:cNvSpPr txBox="1"/>
          <p:nvPr/>
        </p:nvSpPr>
        <p:spPr>
          <a:xfrm>
            <a:off x="7476854" y="1095792"/>
            <a:ext cx="332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What If?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835EDB5-3DA0-4EFE-85F0-7770F080FF38}"/>
              </a:ext>
            </a:extLst>
          </p:cNvPr>
          <p:cNvSpPr txBox="1"/>
          <p:nvPr/>
        </p:nvSpPr>
        <p:spPr>
          <a:xfrm>
            <a:off x="7036529" y="2342986"/>
            <a:ext cx="4788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b="1" dirty="0"/>
          </a:p>
          <a:p>
            <a:endParaRPr lang="en-US" b="1" dirty="0"/>
          </a:p>
          <a:p>
            <a:endParaRPr lang="en-US" sz="18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719FDF-76EA-4CA9-81A4-17D32C492506}"/>
              </a:ext>
            </a:extLst>
          </p:cNvPr>
          <p:cNvSpPr txBox="1"/>
          <p:nvPr/>
        </p:nvSpPr>
        <p:spPr>
          <a:xfrm>
            <a:off x="400664" y="1342388"/>
            <a:ext cx="43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  <a:endParaRPr lang="en-IN" sz="20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4E7B2-1411-4A0F-9384-30679965175D}"/>
              </a:ext>
            </a:extLst>
          </p:cNvPr>
          <p:cNvSpPr txBox="1"/>
          <p:nvPr/>
        </p:nvSpPr>
        <p:spPr>
          <a:xfrm>
            <a:off x="410006" y="2636884"/>
            <a:ext cx="43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  <a:endParaRPr lang="en-IN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52E783-40B6-45D6-8408-5E84722847A2}"/>
              </a:ext>
            </a:extLst>
          </p:cNvPr>
          <p:cNvSpPr txBox="1"/>
          <p:nvPr/>
        </p:nvSpPr>
        <p:spPr>
          <a:xfrm>
            <a:off x="436062" y="3870675"/>
            <a:ext cx="43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  <a:endParaRPr lang="en-IN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0A3F41-CCC0-4B93-A44F-203624725DAE}"/>
              </a:ext>
            </a:extLst>
          </p:cNvPr>
          <p:cNvSpPr txBox="1"/>
          <p:nvPr/>
        </p:nvSpPr>
        <p:spPr>
          <a:xfrm>
            <a:off x="441962" y="4978136"/>
            <a:ext cx="43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</a:t>
            </a:r>
            <a:endParaRPr lang="en-IN" sz="2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79B715-369B-46A9-AF4F-5C615126CC96}"/>
              </a:ext>
            </a:extLst>
          </p:cNvPr>
          <p:cNvSpPr txBox="1"/>
          <p:nvPr/>
        </p:nvSpPr>
        <p:spPr>
          <a:xfrm>
            <a:off x="620415" y="774367"/>
            <a:ext cx="153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Campuses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6EB117-B271-4214-B299-029FD5E92574}"/>
              </a:ext>
            </a:extLst>
          </p:cNvPr>
          <p:cNvCxnSpPr>
            <a:cxnSpLocks/>
          </p:cNvCxnSpPr>
          <p:nvPr/>
        </p:nvCxnSpPr>
        <p:spPr>
          <a:xfrm flipH="1">
            <a:off x="4915217" y="3363109"/>
            <a:ext cx="1088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Professor male with solid fill">
            <a:extLst>
              <a:ext uri="{FF2B5EF4-FFF2-40B4-BE49-F238E27FC236}">
                <a16:creationId xmlns:a16="http://schemas.microsoft.com/office/drawing/2014/main" id="{C4E83E03-EC62-498E-8726-8E08DC363FB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12514" y="2922217"/>
            <a:ext cx="733630" cy="73363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E4327E-D5F4-4284-879F-1E815A22AD51}"/>
              </a:ext>
            </a:extLst>
          </p:cNvPr>
          <p:cNvCxnSpPr>
            <a:cxnSpLocks/>
          </p:cNvCxnSpPr>
          <p:nvPr/>
        </p:nvCxnSpPr>
        <p:spPr>
          <a:xfrm>
            <a:off x="6620206" y="1742498"/>
            <a:ext cx="0" cy="111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B54C78B-E552-4C80-974C-B395AFC9DD19}"/>
              </a:ext>
            </a:extLst>
          </p:cNvPr>
          <p:cNvSpPr txBox="1"/>
          <p:nvPr/>
        </p:nvSpPr>
        <p:spPr>
          <a:xfrm>
            <a:off x="7390908" y="2576770"/>
            <a:ext cx="3500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Is a professor overloaded with a lot of sections? </a:t>
            </a:r>
          </a:p>
          <a:p>
            <a:endParaRPr lang="en-US" sz="1800" dirty="0"/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Provide a report of all number of students by sections to optimize the allocation of students.</a:t>
            </a:r>
          </a:p>
          <a:p>
            <a:endParaRPr lang="en-US" sz="1800" dirty="0"/>
          </a:p>
        </p:txBody>
      </p:sp>
      <p:pic>
        <p:nvPicPr>
          <p:cNvPr id="8" name="Graphic 7" descr="Classroom with solid fill">
            <a:extLst>
              <a:ext uri="{FF2B5EF4-FFF2-40B4-BE49-F238E27FC236}">
                <a16:creationId xmlns:a16="http://schemas.microsoft.com/office/drawing/2014/main" id="{E8BE5234-9431-4982-9E1B-0976C5E3B8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96000" y="684431"/>
            <a:ext cx="914400" cy="914400"/>
          </a:xfrm>
          <a:prstGeom prst="rect">
            <a:avLst/>
          </a:prstGeom>
        </p:spPr>
      </p:pic>
      <p:pic>
        <p:nvPicPr>
          <p:cNvPr id="33" name="Graphic 32" descr="Classroom with solid fill">
            <a:extLst>
              <a:ext uri="{FF2B5EF4-FFF2-40B4-BE49-F238E27FC236}">
                <a16:creationId xmlns:a16="http://schemas.microsoft.com/office/drawing/2014/main" id="{C71BFE5E-A48C-4E80-88E3-9AC4461AFA5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22129" y="4912284"/>
            <a:ext cx="914400" cy="9144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7C92BD1-6B3D-4FF9-BE60-D9915CD4EB7F}"/>
              </a:ext>
            </a:extLst>
          </p:cNvPr>
          <p:cNvCxnSpPr>
            <a:cxnSpLocks/>
          </p:cNvCxnSpPr>
          <p:nvPr/>
        </p:nvCxnSpPr>
        <p:spPr>
          <a:xfrm>
            <a:off x="6553200" y="3715785"/>
            <a:ext cx="0" cy="111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02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360" y="124026"/>
            <a:ext cx="6568440" cy="512047"/>
          </a:xfrm>
        </p:spPr>
        <p:txBody>
          <a:bodyPr/>
          <a:lstStyle/>
          <a:p>
            <a:r>
              <a:rPr lang="en-US" sz="4000" dirty="0"/>
              <a:t>Objectives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University Database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Graphic 11" descr="Schoolhouse with solid fill">
            <a:extLst>
              <a:ext uri="{FF2B5EF4-FFF2-40B4-BE49-F238E27FC236}">
                <a16:creationId xmlns:a16="http://schemas.microsoft.com/office/drawing/2014/main" id="{440DCEE3-CFBF-4C3F-BA40-91256C088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28" y="3416917"/>
            <a:ext cx="983226" cy="983226"/>
          </a:xfrm>
          <a:prstGeom prst="rect">
            <a:avLst/>
          </a:prstGeom>
        </p:spPr>
      </p:pic>
      <p:pic>
        <p:nvPicPr>
          <p:cNvPr id="13" name="Graphic 12" descr="Schoolhouse with solid fill">
            <a:extLst>
              <a:ext uri="{FF2B5EF4-FFF2-40B4-BE49-F238E27FC236}">
                <a16:creationId xmlns:a16="http://schemas.microsoft.com/office/drawing/2014/main" id="{4AA26A41-24AF-453C-86E7-F4B7F749B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637" y="1017545"/>
            <a:ext cx="907517" cy="907517"/>
          </a:xfrm>
          <a:prstGeom prst="rect">
            <a:avLst/>
          </a:prstGeom>
        </p:spPr>
      </p:pic>
      <p:pic>
        <p:nvPicPr>
          <p:cNvPr id="14" name="Graphic 13" descr="Schoolhouse with solid fill">
            <a:extLst>
              <a:ext uri="{FF2B5EF4-FFF2-40B4-BE49-F238E27FC236}">
                <a16:creationId xmlns:a16="http://schemas.microsoft.com/office/drawing/2014/main" id="{272C122C-3098-4734-B503-C9A857708E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2636" y="2242652"/>
            <a:ext cx="907517" cy="907517"/>
          </a:xfrm>
          <a:prstGeom prst="rect">
            <a:avLst/>
          </a:prstGeom>
        </p:spPr>
      </p:pic>
      <p:pic>
        <p:nvPicPr>
          <p:cNvPr id="15" name="Graphic 14" descr="Schoolhouse with solid fill">
            <a:extLst>
              <a:ext uri="{FF2B5EF4-FFF2-40B4-BE49-F238E27FC236}">
                <a16:creationId xmlns:a16="http://schemas.microsoft.com/office/drawing/2014/main" id="{4677A8EB-FA6E-43B8-9BD6-1691BE9389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4302" y="4608095"/>
            <a:ext cx="907517" cy="90751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832327-3032-4B30-9A5F-9B0FD91409F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720154" y="1471304"/>
            <a:ext cx="1972840" cy="156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1BAAE0-B4A6-42EA-A0F8-7D6B938EA008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720153" y="2696411"/>
            <a:ext cx="1972841" cy="58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4B2BA7-219A-4A3C-AE54-14BF4FE543D8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720154" y="3490753"/>
            <a:ext cx="1898117" cy="41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0836AF-7741-4A0C-BA49-58CE3D9AA38C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651819" y="3682569"/>
            <a:ext cx="2041175" cy="137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Database with solid fill">
            <a:extLst>
              <a:ext uri="{FF2B5EF4-FFF2-40B4-BE49-F238E27FC236}">
                <a16:creationId xmlns:a16="http://schemas.microsoft.com/office/drawing/2014/main" id="{3930625A-8EAA-42B6-8C6D-45685DAFFF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11881" y="2696410"/>
            <a:ext cx="1333398" cy="133339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F52A5D9-4AFC-4492-A0DC-2D3E52405080}"/>
              </a:ext>
            </a:extLst>
          </p:cNvPr>
          <p:cNvSpPr txBox="1"/>
          <p:nvPr/>
        </p:nvSpPr>
        <p:spPr>
          <a:xfrm>
            <a:off x="7756742" y="994249"/>
            <a:ext cx="3134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Popularity of a Course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835EDB5-3DA0-4EFE-85F0-7770F080FF38}"/>
              </a:ext>
            </a:extLst>
          </p:cNvPr>
          <p:cNvSpPr txBox="1"/>
          <p:nvPr/>
        </p:nvSpPr>
        <p:spPr>
          <a:xfrm>
            <a:off x="7111965" y="2561590"/>
            <a:ext cx="4788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b="1" dirty="0"/>
          </a:p>
          <a:p>
            <a:endParaRPr lang="en-US" b="1" dirty="0"/>
          </a:p>
          <a:p>
            <a:endParaRPr lang="en-US" sz="18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719FDF-76EA-4CA9-81A4-17D32C492506}"/>
              </a:ext>
            </a:extLst>
          </p:cNvPr>
          <p:cNvSpPr txBox="1"/>
          <p:nvPr/>
        </p:nvSpPr>
        <p:spPr>
          <a:xfrm>
            <a:off x="400664" y="1342388"/>
            <a:ext cx="43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  <a:endParaRPr lang="en-IN" sz="20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4E7B2-1411-4A0F-9384-30679965175D}"/>
              </a:ext>
            </a:extLst>
          </p:cNvPr>
          <p:cNvSpPr txBox="1"/>
          <p:nvPr/>
        </p:nvSpPr>
        <p:spPr>
          <a:xfrm>
            <a:off x="410006" y="2636884"/>
            <a:ext cx="43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  <a:endParaRPr lang="en-IN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52E783-40B6-45D6-8408-5E84722847A2}"/>
              </a:ext>
            </a:extLst>
          </p:cNvPr>
          <p:cNvSpPr txBox="1"/>
          <p:nvPr/>
        </p:nvSpPr>
        <p:spPr>
          <a:xfrm>
            <a:off x="436062" y="3870675"/>
            <a:ext cx="43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  <a:endParaRPr lang="en-IN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0A3F41-CCC0-4B93-A44F-203624725DAE}"/>
              </a:ext>
            </a:extLst>
          </p:cNvPr>
          <p:cNvSpPr txBox="1"/>
          <p:nvPr/>
        </p:nvSpPr>
        <p:spPr>
          <a:xfrm>
            <a:off x="441962" y="4978136"/>
            <a:ext cx="43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</a:t>
            </a:r>
            <a:endParaRPr lang="en-IN" sz="2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79B715-369B-46A9-AF4F-5C615126CC96}"/>
              </a:ext>
            </a:extLst>
          </p:cNvPr>
          <p:cNvSpPr txBox="1"/>
          <p:nvPr/>
        </p:nvSpPr>
        <p:spPr>
          <a:xfrm>
            <a:off x="620415" y="774367"/>
            <a:ext cx="153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Campuses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6EB117-B271-4214-B299-029FD5E92574}"/>
              </a:ext>
            </a:extLst>
          </p:cNvPr>
          <p:cNvCxnSpPr>
            <a:cxnSpLocks/>
          </p:cNvCxnSpPr>
          <p:nvPr/>
        </p:nvCxnSpPr>
        <p:spPr>
          <a:xfrm flipH="1">
            <a:off x="4915217" y="3363109"/>
            <a:ext cx="1088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E4327E-D5F4-4284-879F-1E815A22AD51}"/>
              </a:ext>
            </a:extLst>
          </p:cNvPr>
          <p:cNvCxnSpPr>
            <a:cxnSpLocks/>
          </p:cNvCxnSpPr>
          <p:nvPr/>
        </p:nvCxnSpPr>
        <p:spPr>
          <a:xfrm>
            <a:off x="6620206" y="1742498"/>
            <a:ext cx="0" cy="111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B54C78B-E552-4C80-974C-B395AFC9DD19}"/>
              </a:ext>
            </a:extLst>
          </p:cNvPr>
          <p:cNvSpPr txBox="1"/>
          <p:nvPr/>
        </p:nvSpPr>
        <p:spPr>
          <a:xfrm>
            <a:off x="7306840" y="2965450"/>
            <a:ext cx="350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How Registrations for a Course across all semesters?</a:t>
            </a:r>
          </a:p>
          <a:p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1" name="Graphic 30" descr="Users with solid fill">
            <a:extLst>
              <a:ext uri="{FF2B5EF4-FFF2-40B4-BE49-F238E27FC236}">
                <a16:creationId xmlns:a16="http://schemas.microsoft.com/office/drawing/2014/main" id="{1F610F59-A71F-443E-92D7-204771F0AC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22129" y="2852498"/>
            <a:ext cx="914400" cy="914400"/>
          </a:xfrm>
          <a:prstGeom prst="rect">
            <a:avLst/>
          </a:prstGeom>
        </p:spPr>
      </p:pic>
      <p:pic>
        <p:nvPicPr>
          <p:cNvPr id="11" name="Graphic 10" descr="Books with solid fill">
            <a:extLst>
              <a:ext uri="{FF2B5EF4-FFF2-40B4-BE49-F238E27FC236}">
                <a16:creationId xmlns:a16="http://schemas.microsoft.com/office/drawing/2014/main" id="{02EE9DDE-2C4D-4D84-93C8-9B8D1F1656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97565" y="4960550"/>
            <a:ext cx="914400" cy="91440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8A94AE-62BC-4497-B256-17E1949FF307}"/>
              </a:ext>
            </a:extLst>
          </p:cNvPr>
          <p:cNvCxnSpPr>
            <a:cxnSpLocks/>
          </p:cNvCxnSpPr>
          <p:nvPr/>
        </p:nvCxnSpPr>
        <p:spPr>
          <a:xfrm>
            <a:off x="6611650" y="3766898"/>
            <a:ext cx="0" cy="111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Books with solid fill">
            <a:extLst>
              <a:ext uri="{FF2B5EF4-FFF2-40B4-BE49-F238E27FC236}">
                <a16:creationId xmlns:a16="http://schemas.microsoft.com/office/drawing/2014/main" id="{0AA5C792-972E-4F1B-BDB4-B1540076938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35204" y="5186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1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360" y="124026"/>
            <a:ext cx="6568440" cy="512047"/>
          </a:xfrm>
        </p:spPr>
        <p:txBody>
          <a:bodyPr/>
          <a:lstStyle/>
          <a:p>
            <a:r>
              <a:rPr lang="en-US" sz="4000" dirty="0"/>
              <a:t>Objectives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University Database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Graphic 11" descr="Schoolhouse with solid fill">
            <a:extLst>
              <a:ext uri="{FF2B5EF4-FFF2-40B4-BE49-F238E27FC236}">
                <a16:creationId xmlns:a16="http://schemas.microsoft.com/office/drawing/2014/main" id="{440DCEE3-CFBF-4C3F-BA40-91256C088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928" y="3416917"/>
            <a:ext cx="983226" cy="983226"/>
          </a:xfrm>
          <a:prstGeom prst="rect">
            <a:avLst/>
          </a:prstGeom>
        </p:spPr>
      </p:pic>
      <p:pic>
        <p:nvPicPr>
          <p:cNvPr id="13" name="Graphic 12" descr="Schoolhouse with solid fill">
            <a:extLst>
              <a:ext uri="{FF2B5EF4-FFF2-40B4-BE49-F238E27FC236}">
                <a16:creationId xmlns:a16="http://schemas.microsoft.com/office/drawing/2014/main" id="{4AA26A41-24AF-453C-86E7-F4B7F749B9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637" y="1017545"/>
            <a:ext cx="907517" cy="907517"/>
          </a:xfrm>
          <a:prstGeom prst="rect">
            <a:avLst/>
          </a:prstGeom>
        </p:spPr>
      </p:pic>
      <p:pic>
        <p:nvPicPr>
          <p:cNvPr id="14" name="Graphic 13" descr="Schoolhouse with solid fill">
            <a:extLst>
              <a:ext uri="{FF2B5EF4-FFF2-40B4-BE49-F238E27FC236}">
                <a16:creationId xmlns:a16="http://schemas.microsoft.com/office/drawing/2014/main" id="{272C122C-3098-4734-B503-C9A857708E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2636" y="2242652"/>
            <a:ext cx="907517" cy="907517"/>
          </a:xfrm>
          <a:prstGeom prst="rect">
            <a:avLst/>
          </a:prstGeom>
        </p:spPr>
      </p:pic>
      <p:pic>
        <p:nvPicPr>
          <p:cNvPr id="15" name="Graphic 14" descr="Schoolhouse with solid fill">
            <a:extLst>
              <a:ext uri="{FF2B5EF4-FFF2-40B4-BE49-F238E27FC236}">
                <a16:creationId xmlns:a16="http://schemas.microsoft.com/office/drawing/2014/main" id="{4677A8EB-FA6E-43B8-9BD6-1691BE9389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4302" y="4608095"/>
            <a:ext cx="907517" cy="90751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832327-3032-4B30-9A5F-9B0FD91409F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720154" y="1471304"/>
            <a:ext cx="1972840" cy="156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1BAAE0-B4A6-42EA-A0F8-7D6B938EA008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720153" y="2696411"/>
            <a:ext cx="1972841" cy="58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4B2BA7-219A-4A3C-AE54-14BF4FE543D8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720154" y="3490753"/>
            <a:ext cx="1898117" cy="41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0836AF-7741-4A0C-BA49-58CE3D9AA38C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651819" y="3682569"/>
            <a:ext cx="2041175" cy="137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Database with solid fill">
            <a:extLst>
              <a:ext uri="{FF2B5EF4-FFF2-40B4-BE49-F238E27FC236}">
                <a16:creationId xmlns:a16="http://schemas.microsoft.com/office/drawing/2014/main" id="{3930625A-8EAA-42B6-8C6D-45685DAFFF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11881" y="2696410"/>
            <a:ext cx="1333398" cy="133339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F52A5D9-4AFC-4492-A0DC-2D3E52405080}"/>
              </a:ext>
            </a:extLst>
          </p:cNvPr>
          <p:cNvSpPr txBox="1"/>
          <p:nvPr/>
        </p:nvSpPr>
        <p:spPr>
          <a:xfrm>
            <a:off x="7756742" y="994249"/>
            <a:ext cx="3134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Choosing Academic Advisor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835EDB5-3DA0-4EFE-85F0-7770F080FF38}"/>
              </a:ext>
            </a:extLst>
          </p:cNvPr>
          <p:cNvSpPr txBox="1"/>
          <p:nvPr/>
        </p:nvSpPr>
        <p:spPr>
          <a:xfrm>
            <a:off x="7111965" y="2561590"/>
            <a:ext cx="4788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b="1" dirty="0"/>
          </a:p>
          <a:p>
            <a:endParaRPr lang="en-US" b="1" dirty="0"/>
          </a:p>
          <a:p>
            <a:endParaRPr lang="en-US" sz="18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719FDF-76EA-4CA9-81A4-17D32C492506}"/>
              </a:ext>
            </a:extLst>
          </p:cNvPr>
          <p:cNvSpPr txBox="1"/>
          <p:nvPr/>
        </p:nvSpPr>
        <p:spPr>
          <a:xfrm>
            <a:off x="400664" y="1342388"/>
            <a:ext cx="43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  <a:endParaRPr lang="en-IN" sz="20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4E7B2-1411-4A0F-9384-30679965175D}"/>
              </a:ext>
            </a:extLst>
          </p:cNvPr>
          <p:cNvSpPr txBox="1"/>
          <p:nvPr/>
        </p:nvSpPr>
        <p:spPr>
          <a:xfrm>
            <a:off x="410006" y="2636884"/>
            <a:ext cx="43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  <a:endParaRPr lang="en-IN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52E783-40B6-45D6-8408-5E84722847A2}"/>
              </a:ext>
            </a:extLst>
          </p:cNvPr>
          <p:cNvSpPr txBox="1"/>
          <p:nvPr/>
        </p:nvSpPr>
        <p:spPr>
          <a:xfrm>
            <a:off x="436062" y="3870675"/>
            <a:ext cx="43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  <a:endParaRPr lang="en-IN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0A3F41-CCC0-4B93-A44F-203624725DAE}"/>
              </a:ext>
            </a:extLst>
          </p:cNvPr>
          <p:cNvSpPr txBox="1"/>
          <p:nvPr/>
        </p:nvSpPr>
        <p:spPr>
          <a:xfrm>
            <a:off x="441962" y="4978136"/>
            <a:ext cx="43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</a:t>
            </a:r>
            <a:endParaRPr lang="en-IN" sz="2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79B715-369B-46A9-AF4F-5C615126CC96}"/>
              </a:ext>
            </a:extLst>
          </p:cNvPr>
          <p:cNvSpPr txBox="1"/>
          <p:nvPr/>
        </p:nvSpPr>
        <p:spPr>
          <a:xfrm>
            <a:off x="620415" y="774367"/>
            <a:ext cx="153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Campuses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6EB117-B271-4214-B299-029FD5E92574}"/>
              </a:ext>
            </a:extLst>
          </p:cNvPr>
          <p:cNvCxnSpPr>
            <a:cxnSpLocks/>
          </p:cNvCxnSpPr>
          <p:nvPr/>
        </p:nvCxnSpPr>
        <p:spPr>
          <a:xfrm flipH="1">
            <a:off x="4915217" y="3363109"/>
            <a:ext cx="1088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E4327E-D5F4-4284-879F-1E815A22AD51}"/>
              </a:ext>
            </a:extLst>
          </p:cNvPr>
          <p:cNvCxnSpPr>
            <a:cxnSpLocks/>
          </p:cNvCxnSpPr>
          <p:nvPr/>
        </p:nvCxnSpPr>
        <p:spPr>
          <a:xfrm>
            <a:off x="6620206" y="1742498"/>
            <a:ext cx="0" cy="111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B54C78B-E552-4C80-974C-B395AFC9DD19}"/>
              </a:ext>
            </a:extLst>
          </p:cNvPr>
          <p:cNvSpPr txBox="1"/>
          <p:nvPr/>
        </p:nvSpPr>
        <p:spPr>
          <a:xfrm>
            <a:off x="7306840" y="2548201"/>
            <a:ext cx="3500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Flexibility to choose any advisor for any department.</a:t>
            </a:r>
          </a:p>
          <a:p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Also, looking into students performance by Advisor</a:t>
            </a:r>
          </a:p>
          <a:p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1" name="Graphic 30" descr="Users with solid fill">
            <a:extLst>
              <a:ext uri="{FF2B5EF4-FFF2-40B4-BE49-F238E27FC236}">
                <a16:creationId xmlns:a16="http://schemas.microsoft.com/office/drawing/2014/main" id="{1F610F59-A71F-443E-92D7-204771F0AC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22129" y="2852498"/>
            <a:ext cx="914400" cy="914400"/>
          </a:xfrm>
          <a:prstGeom prst="rect">
            <a:avLst/>
          </a:prstGeom>
        </p:spPr>
      </p:pic>
      <p:pic>
        <p:nvPicPr>
          <p:cNvPr id="7" name="Graphic 6" descr="Teacher with solid fill">
            <a:extLst>
              <a:ext uri="{FF2B5EF4-FFF2-40B4-BE49-F238E27FC236}">
                <a16:creationId xmlns:a16="http://schemas.microsoft.com/office/drawing/2014/main" id="{C8075468-CBE3-4096-8BB9-565D7B01D63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122129" y="7899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02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4875" y="1985297"/>
            <a:ext cx="6245912" cy="2887406"/>
          </a:xfrm>
        </p:spPr>
        <p:txBody>
          <a:bodyPr/>
          <a:lstStyle/>
          <a:p>
            <a:r>
              <a:rPr lang="en-US" dirty="0"/>
              <a:t>ER Diagram &amp; Design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40354F1F-FD02-412B-B763-B05B3E649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1" y="-312064"/>
            <a:ext cx="11261650" cy="7274560"/>
          </a:xfrm>
          <a:noFill/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2681F-4FB9-4B27-8693-B9347846D6A5}"/>
              </a:ext>
            </a:extLst>
          </p:cNvPr>
          <p:cNvSpPr txBox="1"/>
          <p:nvPr/>
        </p:nvSpPr>
        <p:spPr>
          <a:xfrm>
            <a:off x="6887064" y="136525"/>
            <a:ext cx="4650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Design Considerations</a:t>
            </a:r>
            <a:endParaRPr lang="en-I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71FE55-F622-40DD-B5BA-6444312343E3}"/>
              </a:ext>
            </a:extLst>
          </p:cNvPr>
          <p:cNvSpPr/>
          <p:nvPr/>
        </p:nvSpPr>
        <p:spPr>
          <a:xfrm>
            <a:off x="7772399" y="1388533"/>
            <a:ext cx="1456267" cy="965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31AFC9-4407-4290-9262-926FA43BD72C}"/>
              </a:ext>
            </a:extLst>
          </p:cNvPr>
          <p:cNvSpPr txBox="1"/>
          <p:nvPr/>
        </p:nvSpPr>
        <p:spPr>
          <a:xfrm>
            <a:off x="8847667" y="2590800"/>
            <a:ext cx="2150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Using </a:t>
            </a:r>
            <a:r>
              <a:rPr lang="en-US" sz="1200" b="1" dirty="0">
                <a:solidFill>
                  <a:srgbClr val="FF0000"/>
                </a:solidFill>
              </a:rPr>
              <a:t>Course Registration </a:t>
            </a:r>
            <a:r>
              <a:rPr lang="en-US" sz="1200" dirty="0">
                <a:solidFill>
                  <a:srgbClr val="FF0000"/>
                </a:solidFill>
              </a:rPr>
              <a:t>as associative entity – popularity of courses, timeline of registrations, Students who are ‘waitlisted’</a:t>
            </a:r>
            <a:endParaRPr lang="en-IN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08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894</TotalTime>
  <Words>680</Words>
  <Application>Microsoft Office PowerPoint</Application>
  <PresentationFormat>Widescreen</PresentationFormat>
  <Paragraphs>153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University Database Model</vt:lpstr>
      <vt:lpstr>Objectives</vt:lpstr>
      <vt:lpstr>Objectives</vt:lpstr>
      <vt:lpstr>Objectives</vt:lpstr>
      <vt:lpstr>Objectives</vt:lpstr>
      <vt:lpstr>Objectives</vt:lpstr>
      <vt:lpstr>Objectives</vt:lpstr>
      <vt:lpstr>ER Diagram &amp; Design Considerations</vt:lpstr>
      <vt:lpstr>PowerPoint Presentation</vt:lpstr>
      <vt:lpstr>PowerPoint Presentation</vt:lpstr>
      <vt:lpstr>PowerPoint Presentation</vt:lpstr>
      <vt:lpstr>PowerPoint Presentation</vt:lpstr>
      <vt:lpstr>Database Implementation</vt:lpstr>
      <vt:lpstr>Database Objects</vt:lpstr>
      <vt:lpstr>PowerBI Dashboard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Database Model</dc:title>
  <dc:creator>Tushar Pagadala Ashok</dc:creator>
  <cp:lastModifiedBy>Akhil Kaundinya Metlakunta</cp:lastModifiedBy>
  <cp:revision>3</cp:revision>
  <dcterms:created xsi:type="dcterms:W3CDTF">2021-12-14T19:57:57Z</dcterms:created>
  <dcterms:modified xsi:type="dcterms:W3CDTF">2022-03-03T22:48:32Z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