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3" r:id="rId8"/>
  </p:sldIdLst>
  <p:sldSz cx="9144000" cy="5143500" type="screen16x9"/>
  <p:notesSz cx="6858000" cy="9144000"/>
  <p:embeddedFontLst>
    <p:embeddedFont>
      <p:font typeface="Pacifico" panose="020B0604020202020204" charset="0"/>
      <p:regular r:id="rId10"/>
    </p:embeddedFont>
    <p:embeddedFont>
      <p:font typeface="Roboto"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19de16296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819de16296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819de1629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19de162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19de1629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19de1629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819de16296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819de1629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819de16296_1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819de16296_1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19de16296_8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19de16296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www.theesa.com/esa-research/2019-essential-facts-about-the-computer-and-video-game-industry/"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s://www.kaggle.com/gregorut/videogamesales" TargetMode="External"/><Relationship Id="rId5" Type="http://schemas.openxmlformats.org/officeDocument/2006/relationships/hyperlink" Target="https://www.statista.com/topics/868/video-games/" TargetMode="External"/><Relationship Id="rId4" Type="http://schemas.openxmlformats.org/officeDocument/2006/relationships/hyperlink" Target="https://www.wepc.com/news/video-game-statistic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7" name="Google Shape;87;p13"/>
          <p:cNvSpPr txBox="1"/>
          <p:nvPr/>
        </p:nvSpPr>
        <p:spPr>
          <a:xfrm>
            <a:off x="352158" y="234075"/>
            <a:ext cx="8184900" cy="4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FFFFFF"/>
                </a:solidFill>
                <a:latin typeface="Pacifico"/>
                <a:ea typeface="Pacifico"/>
                <a:cs typeface="Pacifico"/>
                <a:sym typeface="Pacifico"/>
              </a:rPr>
              <a:t>Analysis of Video Games Sales data</a:t>
            </a:r>
            <a:endParaRPr sz="2400" dirty="0">
              <a:solidFill>
                <a:srgbClr val="FFFFFF"/>
              </a:solidFill>
              <a:latin typeface="Pacifico"/>
              <a:ea typeface="Pacifico"/>
              <a:cs typeface="Pacifico"/>
              <a:sym typeface="Pacifico"/>
            </a:endParaRPr>
          </a:p>
        </p:txBody>
      </p:sp>
      <p:pic>
        <p:nvPicPr>
          <p:cNvPr id="88" name="Google Shape;88;p13"/>
          <p:cNvPicPr preferRelativeResize="0"/>
          <p:nvPr/>
        </p:nvPicPr>
        <p:blipFill>
          <a:blip r:embed="rId3">
            <a:alphaModFix/>
          </a:blip>
          <a:stretch>
            <a:fillRect/>
          </a:stretch>
        </p:blipFill>
        <p:spPr>
          <a:xfrm>
            <a:off x="4101400" y="1310025"/>
            <a:ext cx="4857825" cy="3150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197100" y="9917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WHY WAS THE DATASET CHOSEN</a:t>
            </a:r>
            <a:endParaRPr b="1"/>
          </a:p>
        </p:txBody>
      </p:sp>
      <p:sp>
        <p:nvSpPr>
          <p:cNvPr id="94" name="Google Shape;94;p14"/>
          <p:cNvSpPr txBox="1">
            <a:spLocks noGrp="1"/>
          </p:cNvSpPr>
          <p:nvPr>
            <p:ph type="body" idx="1"/>
          </p:nvPr>
        </p:nvSpPr>
        <p:spPr>
          <a:xfrm>
            <a:off x="82500" y="706975"/>
            <a:ext cx="8749800" cy="38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Arial"/>
                <a:ea typeface="Arial"/>
                <a:cs typeface="Arial"/>
                <a:sym typeface="Arial"/>
              </a:rPr>
              <a:t>Video games is one of the most popular entertainment devices not only for kids but for adults as well thereby generating good revenues.</a:t>
            </a:r>
            <a:endParaRPr>
              <a:solidFill>
                <a:srgbClr val="000000"/>
              </a:solidFill>
              <a:latin typeface="Arial"/>
              <a:ea typeface="Arial"/>
              <a:cs typeface="Arial"/>
              <a:sym typeface="Arial"/>
            </a:endParaRPr>
          </a:p>
          <a:p>
            <a:pPr marL="0" lvl="0" indent="0" algn="l" rtl="0">
              <a:spcBef>
                <a:spcPts val="1600"/>
              </a:spcBef>
              <a:spcAft>
                <a:spcPts val="0"/>
              </a:spcAft>
              <a:buNone/>
            </a:pPr>
            <a:r>
              <a:rPr lang="en">
                <a:solidFill>
                  <a:srgbClr val="000000"/>
                </a:solidFill>
                <a:latin typeface="Arial"/>
                <a:ea typeface="Arial"/>
                <a:cs typeface="Arial"/>
                <a:sym typeface="Arial"/>
              </a:rPr>
              <a:t>We chose this dataset to analyze the Video Game market with regards to the trend in sales in order to put forward our views on questions like :</a:t>
            </a:r>
            <a:endParaRPr>
              <a:solidFill>
                <a:srgbClr val="000000"/>
              </a:solidFill>
              <a:latin typeface="Arial"/>
              <a:ea typeface="Arial"/>
              <a:cs typeface="Arial"/>
              <a:sym typeface="Arial"/>
            </a:endParaRPr>
          </a:p>
          <a:p>
            <a:pPr marL="0" lvl="0" indent="0" algn="l" rtl="0">
              <a:spcBef>
                <a:spcPts val="1600"/>
              </a:spcBef>
              <a:spcAft>
                <a:spcPts val="0"/>
              </a:spcAft>
              <a:buNone/>
            </a:pPr>
            <a:r>
              <a:rPr lang="en">
                <a:solidFill>
                  <a:srgbClr val="000000"/>
                </a:solidFill>
                <a:latin typeface="Arial"/>
                <a:ea typeface="Arial"/>
                <a:cs typeface="Arial"/>
                <a:sym typeface="Arial"/>
              </a:rPr>
              <a:t>1. How the video game market is actually performing;</a:t>
            </a:r>
            <a:endParaRPr>
              <a:solidFill>
                <a:srgbClr val="000000"/>
              </a:solidFill>
              <a:latin typeface="Arial"/>
              <a:ea typeface="Arial"/>
              <a:cs typeface="Arial"/>
              <a:sym typeface="Arial"/>
            </a:endParaRPr>
          </a:p>
          <a:p>
            <a:pPr marL="0" lvl="0" indent="0" algn="l" rtl="0">
              <a:spcBef>
                <a:spcPts val="1600"/>
              </a:spcBef>
              <a:spcAft>
                <a:spcPts val="0"/>
              </a:spcAft>
              <a:buNone/>
            </a:pPr>
            <a:r>
              <a:rPr lang="en">
                <a:solidFill>
                  <a:srgbClr val="000000"/>
                </a:solidFill>
                <a:latin typeface="Arial"/>
                <a:ea typeface="Arial"/>
                <a:cs typeface="Arial"/>
                <a:sym typeface="Arial"/>
              </a:rPr>
              <a:t>2. What type of genre is preferred in respective parts of the country;</a:t>
            </a:r>
            <a:endParaRPr>
              <a:solidFill>
                <a:srgbClr val="000000"/>
              </a:solidFill>
              <a:latin typeface="Arial"/>
              <a:ea typeface="Arial"/>
              <a:cs typeface="Arial"/>
              <a:sym typeface="Arial"/>
            </a:endParaRPr>
          </a:p>
          <a:p>
            <a:pPr marL="0" lvl="0" indent="0" algn="l" rtl="0">
              <a:spcBef>
                <a:spcPts val="1600"/>
              </a:spcBef>
              <a:spcAft>
                <a:spcPts val="0"/>
              </a:spcAft>
              <a:buNone/>
            </a:pPr>
            <a:r>
              <a:rPr lang="en">
                <a:solidFill>
                  <a:srgbClr val="000000"/>
                </a:solidFill>
                <a:latin typeface="Arial"/>
                <a:ea typeface="Arial"/>
                <a:cs typeface="Arial"/>
                <a:sym typeface="Arial"/>
              </a:rPr>
              <a:t>3. Predicting annual global sales and so on.</a:t>
            </a:r>
            <a:endParaRPr>
              <a:solidFill>
                <a:srgbClr val="000000"/>
              </a:solidFill>
              <a:latin typeface="Arial"/>
              <a:ea typeface="Arial"/>
              <a:cs typeface="Arial"/>
              <a:sym typeface="Arial"/>
            </a:endParaRPr>
          </a:p>
          <a:p>
            <a:pPr marL="0" marR="279400" lvl="0" indent="0" algn="l" rtl="0">
              <a:spcBef>
                <a:spcPts val="2400"/>
              </a:spcBef>
              <a:spcAft>
                <a:spcPts val="2700"/>
              </a:spcAft>
              <a:buNone/>
            </a:pPr>
            <a:r>
              <a:rPr lang="en">
                <a:solidFill>
                  <a:srgbClr val="000000"/>
                </a:solidFill>
                <a:latin typeface="Arial"/>
                <a:ea typeface="Arial"/>
                <a:cs typeface="Arial"/>
                <a:sym typeface="Arial"/>
              </a:rPr>
              <a:t>These questions with regards to the data set will help us analyze the customer perceptions and preferences which is of utmost important for a business.</a:t>
            </a:r>
            <a:endParaRPr>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311700" y="874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LITERATURE REVIEW</a:t>
            </a:r>
            <a:endParaRPr b="1"/>
          </a:p>
        </p:txBody>
      </p:sp>
      <p:sp>
        <p:nvSpPr>
          <p:cNvPr id="100" name="Google Shape;100;p15"/>
          <p:cNvSpPr txBox="1">
            <a:spLocks noGrp="1"/>
          </p:cNvSpPr>
          <p:nvPr>
            <p:ph type="body" idx="1"/>
          </p:nvPr>
        </p:nvSpPr>
        <p:spPr>
          <a:xfrm>
            <a:off x="182225" y="836425"/>
            <a:ext cx="8520600" cy="37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highlight>
                  <a:srgbClr val="FFFFFF"/>
                </a:highlight>
                <a:latin typeface="Arial"/>
                <a:ea typeface="Arial"/>
                <a:cs typeface="Arial"/>
                <a:sym typeface="Arial"/>
              </a:rPr>
              <a:t>Gulsah Demiryurek</a:t>
            </a:r>
            <a:r>
              <a:rPr lang="en">
                <a:solidFill>
                  <a:srgbClr val="000000"/>
                </a:solidFill>
                <a:latin typeface="Arial"/>
                <a:ea typeface="Arial"/>
                <a:cs typeface="Arial"/>
                <a:sym typeface="Arial"/>
              </a:rPr>
              <a:t> has used this dataset for</a:t>
            </a:r>
            <a:r>
              <a:rPr lang="en" b="1">
                <a:solidFill>
                  <a:srgbClr val="000000"/>
                </a:solidFill>
                <a:latin typeface="Arial"/>
                <a:ea typeface="Arial"/>
                <a:cs typeface="Arial"/>
                <a:sym typeface="Arial"/>
              </a:rPr>
              <a:t> ‘</a:t>
            </a:r>
            <a:r>
              <a:rPr lang="en">
                <a:solidFill>
                  <a:srgbClr val="000000"/>
                </a:solidFill>
                <a:latin typeface="Arial"/>
                <a:ea typeface="Arial"/>
                <a:cs typeface="Arial"/>
                <a:sym typeface="Arial"/>
              </a:rPr>
              <a:t>Video game sales exploratory data  analysis. The </a:t>
            </a:r>
            <a:r>
              <a:rPr lang="en">
                <a:solidFill>
                  <a:srgbClr val="000000"/>
                </a:solidFill>
                <a:highlight>
                  <a:srgbClr val="FFFFFF"/>
                </a:highlight>
                <a:latin typeface="Arial"/>
                <a:ea typeface="Arial"/>
                <a:cs typeface="Arial"/>
                <a:sym typeface="Arial"/>
              </a:rPr>
              <a:t>dataset contains a list of video games with sales greater than 100,000 copies.</a:t>
            </a:r>
            <a:r>
              <a:rPr lang="en">
                <a:solidFill>
                  <a:srgbClr val="000000"/>
                </a:solidFill>
                <a:latin typeface="Arial"/>
                <a:ea typeface="Arial"/>
                <a:cs typeface="Arial"/>
                <a:sym typeface="Arial"/>
              </a:rPr>
              <a:t> She has examined the sale of video games in terms of genre, platform, region, title and top sales(annually, quantity-based, etc) using just data visualization tools.  </a:t>
            </a:r>
            <a:endParaRPr>
              <a:solidFill>
                <a:srgbClr val="000000"/>
              </a:solidFill>
              <a:latin typeface="Arial"/>
              <a:ea typeface="Arial"/>
              <a:cs typeface="Arial"/>
              <a:sym typeface="Arial"/>
            </a:endParaRPr>
          </a:p>
          <a:p>
            <a:pPr marL="0" lvl="0" indent="0" algn="l" rtl="0">
              <a:spcBef>
                <a:spcPts val="1200"/>
              </a:spcBef>
              <a:spcAft>
                <a:spcPts val="0"/>
              </a:spcAft>
              <a:buNone/>
            </a:pPr>
            <a:r>
              <a:rPr lang="en">
                <a:solidFill>
                  <a:srgbClr val="000000"/>
                </a:solidFill>
                <a:latin typeface="Arial"/>
                <a:ea typeface="Arial"/>
                <a:cs typeface="Arial"/>
                <a:sym typeface="Arial"/>
              </a:rPr>
              <a:t>We are using the dataset to draw inferences by understanding the trends and patterns. We have build models using linear and multiple regression. The model built using multiple regression is suitable to predict the sales pertaining to any genre, producer, platform, region and so on. On the other hand, the model built with the help of linear regression is suitable to predict the annual global sales.</a:t>
            </a:r>
            <a:endParaRPr>
              <a:solidFill>
                <a:srgbClr val="000000"/>
              </a:solidFill>
              <a:latin typeface="Arial"/>
              <a:ea typeface="Arial"/>
              <a:cs typeface="Arial"/>
              <a:sym typeface="Arial"/>
            </a:endParaRPr>
          </a:p>
          <a:p>
            <a:pPr marL="0" lvl="0" indent="0" algn="l" rtl="0">
              <a:spcBef>
                <a:spcPts val="12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188575" y="30800"/>
            <a:ext cx="89442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BUSINESS INSIGHTS FROM THE PAST ANALYSIS</a:t>
            </a:r>
            <a:endParaRPr b="1"/>
          </a:p>
        </p:txBody>
      </p:sp>
      <p:sp>
        <p:nvSpPr>
          <p:cNvPr id="106" name="Google Shape;106;p16"/>
          <p:cNvSpPr txBox="1">
            <a:spLocks noGrp="1"/>
          </p:cNvSpPr>
          <p:nvPr>
            <p:ph type="body" idx="1"/>
          </p:nvPr>
        </p:nvSpPr>
        <p:spPr>
          <a:xfrm>
            <a:off x="188575" y="707650"/>
            <a:ext cx="8620200" cy="437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Arial"/>
                <a:ea typeface="Arial"/>
                <a:cs typeface="Arial"/>
                <a:sym typeface="Arial"/>
              </a:rPr>
              <a:t>Game sales peaked in 2008 and has been decreasing ever since. However, the data is not a representation of overall gaming scene. Modern games focus on free to play platform, dominated by PC games.</a:t>
            </a:r>
            <a:endParaRPr>
              <a:solidFill>
                <a:srgbClr val="000000"/>
              </a:solidFill>
              <a:latin typeface="Arial"/>
              <a:ea typeface="Arial"/>
              <a:cs typeface="Arial"/>
              <a:sym typeface="Arial"/>
            </a:endParaRPr>
          </a:p>
          <a:p>
            <a:pPr marL="0" lvl="0" indent="0" algn="l" rtl="0">
              <a:spcBef>
                <a:spcPts val="1600"/>
              </a:spcBef>
              <a:spcAft>
                <a:spcPts val="0"/>
              </a:spcAft>
              <a:buNone/>
            </a:pPr>
            <a:r>
              <a:rPr lang="en">
                <a:solidFill>
                  <a:srgbClr val="000000"/>
                </a:solidFill>
                <a:latin typeface="Arial"/>
                <a:ea typeface="Arial"/>
                <a:cs typeface="Arial"/>
                <a:sym typeface="Arial"/>
              </a:rPr>
              <a:t>The data is flawed since it only takes into account game sales where most revenue from games comes from microtransactions. Again, we did not have the data to show PC games on the rise.</a:t>
            </a:r>
            <a:endParaRPr>
              <a:solidFill>
                <a:srgbClr val="000000"/>
              </a:solidFill>
              <a:latin typeface="Arial"/>
              <a:ea typeface="Arial"/>
              <a:cs typeface="Arial"/>
              <a:sym typeface="Arial"/>
            </a:endParaRPr>
          </a:p>
          <a:p>
            <a:pPr marL="0" lvl="0" indent="0" algn="l" rtl="0">
              <a:spcBef>
                <a:spcPts val="1600"/>
              </a:spcBef>
              <a:spcAft>
                <a:spcPts val="0"/>
              </a:spcAft>
              <a:buNone/>
            </a:pPr>
            <a:r>
              <a:rPr lang="en">
                <a:solidFill>
                  <a:srgbClr val="000000"/>
                </a:solidFill>
                <a:latin typeface="Arial"/>
                <a:ea typeface="Arial"/>
                <a:cs typeface="Arial"/>
                <a:sym typeface="Arial"/>
              </a:rPr>
              <a:t>EA, Nintendo, Sony are the last few big companies can manage to survive</a:t>
            </a:r>
            <a:endParaRPr>
              <a:solidFill>
                <a:srgbClr val="000000"/>
              </a:solidFill>
              <a:latin typeface="Arial"/>
              <a:ea typeface="Arial"/>
              <a:cs typeface="Arial"/>
              <a:sym typeface="Arial"/>
            </a:endParaRPr>
          </a:p>
          <a:p>
            <a:pPr marL="0" lvl="0" indent="0" algn="l" rtl="0">
              <a:spcBef>
                <a:spcPts val="1600"/>
              </a:spcBef>
              <a:spcAft>
                <a:spcPts val="0"/>
              </a:spcAft>
              <a:buNone/>
            </a:pPr>
            <a:r>
              <a:rPr lang="en">
                <a:solidFill>
                  <a:srgbClr val="000000"/>
                </a:solidFill>
                <a:latin typeface="Arial"/>
                <a:ea typeface="Arial"/>
                <a:cs typeface="Arial"/>
                <a:sym typeface="Arial"/>
              </a:rPr>
              <a:t>Most bad games die out instantly in the last few years which signify the rise in standard of games.</a:t>
            </a:r>
            <a:endParaRPr>
              <a:solidFill>
                <a:srgbClr val="000000"/>
              </a:solidFill>
              <a:latin typeface="Arial"/>
              <a:ea typeface="Arial"/>
              <a:cs typeface="Arial"/>
              <a:sym typeface="Arial"/>
            </a:endParaRPr>
          </a:p>
          <a:p>
            <a:pPr marL="0" lvl="0" indent="0" algn="l" rtl="0">
              <a:spcBef>
                <a:spcPts val="1600"/>
              </a:spcBef>
              <a:spcAft>
                <a:spcPts val="0"/>
              </a:spcAft>
              <a:buNone/>
            </a:pPr>
            <a:r>
              <a:rPr lang="en">
                <a:solidFill>
                  <a:srgbClr val="000000"/>
                </a:solidFill>
                <a:latin typeface="Arial"/>
                <a:ea typeface="Arial"/>
                <a:cs typeface="Arial"/>
                <a:sym typeface="Arial"/>
              </a:rPr>
              <a:t>The analysis focuses on consoles due to the data structure.</a:t>
            </a:r>
            <a:endParaRPr>
              <a:solidFill>
                <a:srgbClr val="000000"/>
              </a:solidFill>
              <a:latin typeface="Arial"/>
              <a:ea typeface="Arial"/>
              <a:cs typeface="Arial"/>
              <a:sym typeface="Arial"/>
            </a:endParaRPr>
          </a:p>
          <a:p>
            <a:pPr marL="0" lvl="0" indent="0" algn="l" rtl="0">
              <a:spcBef>
                <a:spcPts val="1600"/>
              </a:spcBef>
              <a:spcAft>
                <a:spcPts val="1600"/>
              </a:spcAft>
              <a:buNone/>
            </a:pP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213600" y="189100"/>
            <a:ext cx="8520600" cy="63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EXPLORATORY DATA ANALYSIS</a:t>
            </a:r>
            <a:endParaRPr b="1"/>
          </a:p>
        </p:txBody>
      </p:sp>
      <p:sp>
        <p:nvSpPr>
          <p:cNvPr id="112" name="Google Shape;112;p17"/>
          <p:cNvSpPr txBox="1">
            <a:spLocks noGrp="1"/>
          </p:cNvSpPr>
          <p:nvPr>
            <p:ph type="body" idx="1"/>
          </p:nvPr>
        </p:nvSpPr>
        <p:spPr>
          <a:xfrm>
            <a:off x="107675" y="1100200"/>
            <a:ext cx="8520600" cy="3132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
                <a:latin typeface="Arial"/>
                <a:ea typeface="Arial"/>
                <a:cs typeface="Arial"/>
                <a:sym typeface="Arial"/>
              </a:rPr>
              <a:t>Imported the required libraries</a:t>
            </a:r>
            <a:endParaRPr>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
                <a:latin typeface="Arial"/>
                <a:ea typeface="Arial"/>
                <a:cs typeface="Arial"/>
                <a:sym typeface="Arial"/>
              </a:rPr>
              <a:t>Read the CSV file of the Video games sales data</a:t>
            </a:r>
            <a:endParaRPr>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
                <a:latin typeface="Arial"/>
                <a:ea typeface="Arial"/>
                <a:cs typeface="Arial"/>
                <a:sym typeface="Arial"/>
              </a:rPr>
              <a:t>Pre-processing of data which includes handling missing data </a:t>
            </a:r>
            <a:endParaRPr>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
                <a:latin typeface="Arial"/>
                <a:ea typeface="Arial"/>
                <a:cs typeface="Arial"/>
                <a:sym typeface="Arial"/>
              </a:rPr>
              <a:t>Removing the outlier.</a:t>
            </a:r>
            <a:endParaRPr>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
                <a:latin typeface="Arial"/>
                <a:ea typeface="Arial"/>
                <a:cs typeface="Arial"/>
                <a:sym typeface="Arial"/>
              </a:rPr>
              <a:t>Identified unique column names. </a:t>
            </a:r>
            <a:endParaRPr>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
                <a:latin typeface="Arial"/>
                <a:ea typeface="Arial"/>
                <a:cs typeface="Arial"/>
                <a:sym typeface="Arial"/>
              </a:rPr>
              <a:t>Identified unique count of each value in the columns.</a:t>
            </a:r>
            <a:endParaRPr>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
                <a:latin typeface="Arial"/>
                <a:ea typeface="Arial"/>
                <a:cs typeface="Arial"/>
                <a:sym typeface="Arial"/>
              </a:rPr>
              <a:t>Computation of data with median and mode.</a:t>
            </a:r>
            <a:endParaRPr>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
                <a:latin typeface="Arial"/>
                <a:ea typeface="Arial"/>
                <a:cs typeface="Arial"/>
                <a:sym typeface="Arial"/>
              </a:rPr>
              <a:t>Data visualization with scatter plot matrix.</a:t>
            </a:r>
            <a:endParaRPr>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
                <a:latin typeface="Arial"/>
                <a:ea typeface="Arial"/>
                <a:cs typeface="Arial"/>
                <a:sym typeface="Arial"/>
              </a:rPr>
              <a:t>Prediction of future trend using regression model.</a:t>
            </a:r>
            <a:endParaRPr>
              <a:latin typeface="Arial"/>
              <a:ea typeface="Arial"/>
              <a:cs typeface="Arial"/>
              <a:sym typeface="Arial"/>
            </a:endParaRPr>
          </a:p>
          <a:p>
            <a:pPr marL="0" lvl="0" indent="0" algn="l" rtl="0">
              <a:spcBef>
                <a:spcPts val="1600"/>
              </a:spcBef>
              <a:spcAft>
                <a:spcPts val="0"/>
              </a:spcAft>
              <a:buNone/>
            </a:pPr>
            <a:endParaRPr>
              <a:latin typeface="Arial"/>
              <a:ea typeface="Arial"/>
              <a:cs typeface="Arial"/>
              <a:sym typeface="Arial"/>
            </a:endParaRPr>
          </a:p>
          <a:p>
            <a:pPr marL="0" lvl="0" indent="0" algn="l" rtl="0">
              <a:spcBef>
                <a:spcPts val="1600"/>
              </a:spcBef>
              <a:spcAft>
                <a:spcPts val="1600"/>
              </a:spcAft>
              <a:buNone/>
            </a:pP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311700" y="120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a:t>Data Visualization </a:t>
            </a:r>
            <a:endParaRPr sz="3600" b="1"/>
          </a:p>
        </p:txBody>
      </p:sp>
      <p:pic>
        <p:nvPicPr>
          <p:cNvPr id="118" name="Google Shape;118;p18"/>
          <p:cNvPicPr preferRelativeResize="0"/>
          <p:nvPr/>
        </p:nvPicPr>
        <p:blipFill>
          <a:blip r:embed="rId3">
            <a:alphaModFix/>
          </a:blip>
          <a:stretch>
            <a:fillRect/>
          </a:stretch>
        </p:blipFill>
        <p:spPr>
          <a:xfrm>
            <a:off x="356400" y="881050"/>
            <a:ext cx="4058449" cy="2987075"/>
          </a:xfrm>
          <a:prstGeom prst="rect">
            <a:avLst/>
          </a:prstGeom>
          <a:noFill/>
          <a:ln>
            <a:noFill/>
          </a:ln>
        </p:spPr>
      </p:pic>
      <p:pic>
        <p:nvPicPr>
          <p:cNvPr id="119" name="Google Shape;119;p18"/>
          <p:cNvPicPr preferRelativeResize="0"/>
          <p:nvPr/>
        </p:nvPicPr>
        <p:blipFill rotWithShape="1">
          <a:blip r:embed="rId4">
            <a:alphaModFix/>
          </a:blip>
          <a:srcRect l="22788" t="26153" r="15099" b="13192"/>
          <a:stretch/>
        </p:blipFill>
        <p:spPr>
          <a:xfrm>
            <a:off x="4773850" y="881050"/>
            <a:ext cx="4058451" cy="2987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BIBLIOGRAPHY</a:t>
            </a:r>
            <a:endParaRPr b="1"/>
          </a:p>
        </p:txBody>
      </p:sp>
      <p:sp>
        <p:nvSpPr>
          <p:cNvPr id="133" name="Google Shape;133;p20"/>
          <p:cNvSpPr txBox="1">
            <a:spLocks noGrp="1"/>
          </p:cNvSpPr>
          <p:nvPr>
            <p:ph type="body" idx="1"/>
          </p:nvPr>
        </p:nvSpPr>
        <p:spPr>
          <a:xfrm>
            <a:off x="194000" y="120632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 u="sng">
                <a:solidFill>
                  <a:srgbClr val="000000"/>
                </a:solidFill>
                <a:latin typeface="Arial"/>
                <a:ea typeface="Arial"/>
                <a:cs typeface="Arial"/>
                <a:sym typeface="Arial"/>
                <a:hlinkClick r:id="rId3"/>
              </a:rPr>
              <a:t>https://www.theesa.com/esa-research/2019-essential-facts-about-the-computer-and-video-game-industry/</a:t>
            </a:r>
            <a:endParaRPr u="sng">
              <a:solidFill>
                <a:srgbClr val="000000"/>
              </a:solidFill>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 sz="700">
                <a:solidFill>
                  <a:srgbClr val="000000"/>
                </a:solidFill>
                <a:latin typeface="Times New Roman"/>
                <a:ea typeface="Times New Roman"/>
                <a:cs typeface="Times New Roman"/>
                <a:sym typeface="Times New Roman"/>
              </a:rPr>
              <a:t> </a:t>
            </a:r>
            <a:r>
              <a:rPr lang="en" u="sng">
                <a:solidFill>
                  <a:srgbClr val="000000"/>
                </a:solidFill>
                <a:latin typeface="Arial"/>
                <a:ea typeface="Arial"/>
                <a:cs typeface="Arial"/>
                <a:sym typeface="Arial"/>
                <a:hlinkClick r:id="rId4"/>
              </a:rPr>
              <a:t>https://www.wepc.com/news/video-game-statistics/</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 sz="700">
                <a:solidFill>
                  <a:srgbClr val="000000"/>
                </a:solidFill>
                <a:uFill>
                  <a:noFill/>
                </a:uFill>
                <a:latin typeface="Times New Roman"/>
                <a:ea typeface="Times New Roman"/>
                <a:cs typeface="Times New Roman"/>
                <a:sym typeface="Times New Roman"/>
                <a:hlinkClick r:id="rId5"/>
              </a:rPr>
              <a:t> </a:t>
            </a:r>
            <a:r>
              <a:rPr lang="en" u="sng">
                <a:solidFill>
                  <a:srgbClr val="000000"/>
                </a:solidFill>
                <a:latin typeface="Arial"/>
                <a:ea typeface="Arial"/>
                <a:cs typeface="Arial"/>
                <a:sym typeface="Arial"/>
                <a:hlinkClick r:id="rId5"/>
              </a:rPr>
              <a:t>https://www.statista.com/topics/868/video-games/</a:t>
            </a:r>
            <a:endParaRPr u="sng">
              <a:solidFill>
                <a:srgbClr val="000000"/>
              </a:solidFill>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 u="sng">
                <a:solidFill>
                  <a:srgbClr val="000000"/>
                </a:solidFill>
                <a:latin typeface="Arial"/>
                <a:ea typeface="Arial"/>
                <a:cs typeface="Arial"/>
                <a:sym typeface="Arial"/>
                <a:hlinkClick r:id="rId6"/>
              </a:rPr>
              <a:t>https://www.kaggle.com/gregorut/videogamesales</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514</Words>
  <Application>Microsoft Office PowerPoint</Application>
  <PresentationFormat>On-screen Show (16:9)</PresentationFormat>
  <Paragraphs>33</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Times New Roman</vt:lpstr>
      <vt:lpstr>Roboto</vt:lpstr>
      <vt:lpstr>Arial</vt:lpstr>
      <vt:lpstr>Pacifico</vt:lpstr>
      <vt:lpstr>Geometric</vt:lpstr>
      <vt:lpstr>PowerPoint Presentation</vt:lpstr>
      <vt:lpstr>WHY WAS THE DATASET CHOSEN</vt:lpstr>
      <vt:lpstr>LITERATURE REVIEW</vt:lpstr>
      <vt:lpstr>BUSINESS INSIGHTS FROM THE PAST ANALYSIS</vt:lpstr>
      <vt:lpstr>EXPLORATORY DATA ANALYSIS</vt:lpstr>
      <vt:lpstr>Data Visualization </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PROJECT</dc:title>
  <dc:creator>Ruchi Gohil</dc:creator>
  <cp:lastModifiedBy>ruchi gohil</cp:lastModifiedBy>
  <cp:revision>3</cp:revision>
  <dcterms:modified xsi:type="dcterms:W3CDTF">2020-04-02T06:44:40Z</dcterms:modified>
</cp:coreProperties>
</file>