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0" r:id="rId4"/>
    <p:sldId id="271" r:id="rId5"/>
    <p:sldId id="272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89911" autoAdjust="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152184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7844215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8088367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303165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5127227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445169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16595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952534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695157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685234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619828"/>
      </p:ext>
    </p:extLst>
  </p:cSld>
  <p:clrMapOvr>
    <a:masterClrMapping/>
  </p:clrMapOvr>
  <p:transition spd="slow">
    <p:diamond/>
    <p:sndAc>
      <p:stSnd>
        <p:snd r:embed="rId1" name="chimes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diamond/>
    <p:sndAc>
      <p:stSnd>
        <p:snd r:embed="rId13" name="chimes.wav" builtIn="1"/>
      </p:stSnd>
    </p:sndAc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237" y="2266122"/>
            <a:ext cx="11502887" cy="1474235"/>
          </a:xfrm>
        </p:spPr>
        <p:txBody>
          <a:bodyPr/>
          <a:lstStyle/>
          <a:p>
            <a:r>
              <a:rPr lang="en-US" dirty="0" smtClean="0"/>
              <a:t>Online 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305" y="4881282"/>
            <a:ext cx="4520401" cy="176671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Developed By:-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Ruparel Ruchi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Buddhdev khushbu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18" y="2266122"/>
            <a:ext cx="2028319" cy="13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305541"/>
      </p:ext>
    </p:extLst>
  </p:cSld>
  <p:clrMapOvr>
    <a:masterClrMapping/>
  </p:clrMapOvr>
  <p:transition spd="slow">
    <p:diamond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10" y="824345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8A0000"/>
                </a:solidFill>
              </a:rPr>
              <a:t>Zero level diagram:-</a:t>
            </a:r>
            <a:endParaRPr lang="en-US" b="1" u="sng" dirty="0" smtClean="0">
              <a:solidFill>
                <a:srgbClr val="8A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3382" y="2327563"/>
            <a:ext cx="1911927" cy="775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Customer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4292" y="2313709"/>
            <a:ext cx="1676400" cy="7065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Booking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9527" y="4045527"/>
            <a:ext cx="2036618" cy="845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Hotel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1272" y="4184073"/>
            <a:ext cx="1731818" cy="8174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User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55127" y="5334001"/>
            <a:ext cx="2563091" cy="886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Login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56910" y="3200399"/>
            <a:ext cx="1801091" cy="1177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3782292" y="2840181"/>
            <a:ext cx="1274618" cy="949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3"/>
          </p:cNvCxnSpPr>
          <p:nvPr/>
        </p:nvCxnSpPr>
        <p:spPr>
          <a:xfrm rot="10800000" flipV="1">
            <a:off x="3796146" y="4100945"/>
            <a:ext cx="1330037" cy="367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6719455" y="2618508"/>
            <a:ext cx="1579418" cy="775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rot="10800000">
            <a:off x="6747164" y="3990110"/>
            <a:ext cx="1704108" cy="602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4"/>
            <a:endCxn id="14" idx="0"/>
          </p:cNvCxnSpPr>
          <p:nvPr/>
        </p:nvCxnSpPr>
        <p:spPr>
          <a:xfrm rot="5400000">
            <a:off x="5469083" y="4845627"/>
            <a:ext cx="955965" cy="2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6085847"/>
      </p:ext>
    </p:extLst>
  </p:cSld>
  <p:clrMapOvr>
    <a:masterClrMapping/>
  </p:clrMapOvr>
  <p:transition spd="slow">
    <p:diamond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344" y="346364"/>
            <a:ext cx="10529455" cy="16001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u="sng" dirty="0" smtClean="0">
                <a:solidFill>
                  <a:srgbClr val="8A0000"/>
                </a:solidFill>
              </a:rPr>
              <a:t>One-Level Diagram:-</a:t>
            </a:r>
            <a:endParaRPr lang="en-US" sz="4400" b="1" u="sng" dirty="0">
              <a:solidFill>
                <a:srgbClr val="8A0000"/>
              </a:solidFill>
            </a:endParaRP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 rot="16200000">
            <a:off x="9798775" y="3231716"/>
            <a:ext cx="2051193" cy="1460646"/>
          </a:xfrm>
          <a:prstGeom prst="flowChartMagneticDrum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Data</a:t>
            </a:r>
            <a:r>
              <a:rPr kumimoji="0" lang="en-I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base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37284" y="4652385"/>
            <a:ext cx="1640898" cy="4921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Admin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57200" y="2769754"/>
            <a:ext cx="1537855" cy="4699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935432" y="3435925"/>
            <a:ext cx="1262495" cy="1011383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Hotel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 rot="2308063">
            <a:off x="1995316" y="2952988"/>
            <a:ext cx="815085" cy="512333"/>
          </a:xfrm>
          <a:prstGeom prst="rightArrow">
            <a:avLst>
              <a:gd name="adj1" fmla="val 50000"/>
              <a:gd name="adj2" fmla="val 40329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 rot="19039121">
            <a:off x="2039237" y="4394889"/>
            <a:ext cx="1047210" cy="519625"/>
          </a:xfrm>
          <a:prstGeom prst="rightArrow">
            <a:avLst>
              <a:gd name="adj1" fmla="val 50000"/>
              <a:gd name="adj2" fmla="val 413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735782" y="5335155"/>
            <a:ext cx="2576945" cy="6638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Manage and Update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680364" y="3305897"/>
            <a:ext cx="2549236" cy="51795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Invoice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694218" y="4252191"/>
            <a:ext cx="2618508" cy="52762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Feedback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682960" y="2389188"/>
            <a:ext cx="2505075" cy="54797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Customer Booking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8273562" y="3401521"/>
            <a:ext cx="1078255" cy="505461"/>
          </a:xfrm>
          <a:prstGeom prst="rightArrow">
            <a:avLst>
              <a:gd name="adj1" fmla="val 50000"/>
              <a:gd name="adj2" fmla="val 46193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-1621569">
            <a:off x="8345522" y="5126940"/>
            <a:ext cx="1886660" cy="683323"/>
          </a:xfrm>
          <a:prstGeom prst="rightArrow">
            <a:avLst>
              <a:gd name="adj1" fmla="val 50000"/>
              <a:gd name="adj2" fmla="val 65535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20378176">
            <a:off x="8371872" y="4231561"/>
            <a:ext cx="1194917" cy="578384"/>
          </a:xfrm>
          <a:prstGeom prst="rightArrow">
            <a:avLst>
              <a:gd name="adj1" fmla="val 50000"/>
              <a:gd name="adj2" fmla="val 46193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 rot="1359696">
            <a:off x="8161708" y="2641759"/>
            <a:ext cx="1687605" cy="538829"/>
          </a:xfrm>
          <a:prstGeom prst="rightArrow">
            <a:avLst>
              <a:gd name="adj1" fmla="val 50000"/>
              <a:gd name="adj2" fmla="val 52366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8323934">
            <a:off x="4483418" y="2388499"/>
            <a:ext cx="1199192" cy="570827"/>
          </a:xfrm>
          <a:prstGeom prst="rightArrow">
            <a:avLst>
              <a:gd name="adj1" fmla="val 50000"/>
              <a:gd name="adj2" fmla="val 60700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 rot="11470272">
            <a:off x="4511840" y="4141741"/>
            <a:ext cx="1166755" cy="499697"/>
          </a:xfrm>
          <a:prstGeom prst="rightArrow">
            <a:avLst>
              <a:gd name="adj1" fmla="val 50000"/>
              <a:gd name="adj2" fmla="val 43165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 rot="9013912">
            <a:off x="4431124" y="3241236"/>
            <a:ext cx="1083771" cy="584616"/>
          </a:xfrm>
          <a:prstGeom prst="rightArrow">
            <a:avLst>
              <a:gd name="adj1" fmla="val 50000"/>
              <a:gd name="adj2" fmla="val 27778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 rot="13162076">
            <a:off x="4378381" y="5116536"/>
            <a:ext cx="1369587" cy="644843"/>
          </a:xfrm>
          <a:prstGeom prst="rightArrow">
            <a:avLst>
              <a:gd name="adj1" fmla="val 50000"/>
              <a:gd name="adj2" fmla="val 27984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93636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1085129" y="540327"/>
            <a:ext cx="209550" cy="228600"/>
          </a:xfrm>
          <a:prstGeom prst="flowChartConnector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7" name="AutoShape 25"/>
          <p:cNvSpPr>
            <a:spLocks noChangeArrowheads="1"/>
          </p:cNvSpPr>
          <p:nvPr/>
        </p:nvSpPr>
        <p:spPr bwMode="auto">
          <a:xfrm>
            <a:off x="2366386" y="858983"/>
            <a:ext cx="1596014" cy="623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Registration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596178" y="1710747"/>
            <a:ext cx="1343457" cy="723900"/>
          </a:xfrm>
          <a:prstGeom prst="diamond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New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545524" y="2955638"/>
            <a:ext cx="1435676" cy="457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Login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544224" y="4161415"/>
            <a:ext cx="1644793" cy="7015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Cancellation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6400800" y="2024929"/>
            <a:ext cx="1662546" cy="8429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Online Booking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537816" y="3061855"/>
            <a:ext cx="1740766" cy="1108363"/>
          </a:xfrm>
          <a:prstGeom prst="diamond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Validations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9982345" y="3879273"/>
            <a:ext cx="1095375" cy="457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Invoice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9781310" y="4787468"/>
            <a:ext cx="1670484" cy="457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Payment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685309" y="4752108"/>
            <a:ext cx="1884218" cy="1094510"/>
          </a:xfrm>
          <a:prstGeom prst="diamond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Validations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9531928" y="5609648"/>
            <a:ext cx="2424545" cy="457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Booking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Successfull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0824441" y="6375400"/>
            <a:ext cx="346075" cy="29686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10909012" y="6433704"/>
            <a:ext cx="171450" cy="200025"/>
          </a:xfrm>
          <a:prstGeom prst="flowChartConnector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0825" algn="l"/>
              </a:tabLst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082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	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082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08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1038" algn="l"/>
                <a:tab pos="3322638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1038" algn="l"/>
                <a:tab pos="3322638" algn="ct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1038" algn="l"/>
                <a:tab pos="3322638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0" y="13716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stCxn id="8219" idx="4"/>
            <a:endCxn id="8216" idx="0"/>
          </p:cNvCxnSpPr>
          <p:nvPr/>
        </p:nvCxnSpPr>
        <p:spPr>
          <a:xfrm rot="16200000" flipH="1">
            <a:off x="757995" y="1200835"/>
            <a:ext cx="941820" cy="78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216" idx="2"/>
            <a:endCxn id="8214" idx="0"/>
          </p:cNvCxnSpPr>
          <p:nvPr/>
        </p:nvCxnSpPr>
        <p:spPr>
          <a:xfrm rot="5400000">
            <a:off x="1005140" y="2692870"/>
            <a:ext cx="520991" cy="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214" idx="2"/>
          </p:cNvCxnSpPr>
          <p:nvPr/>
        </p:nvCxnSpPr>
        <p:spPr>
          <a:xfrm rot="5400000">
            <a:off x="869519" y="3790229"/>
            <a:ext cx="771235" cy="1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16182" y="1052945"/>
            <a:ext cx="997527" cy="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288473" y="2590800"/>
            <a:ext cx="5153891" cy="6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2743200" y="2050473"/>
            <a:ext cx="11360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207" idx="3"/>
          </p:cNvCxnSpPr>
          <p:nvPr/>
        </p:nvCxnSpPr>
        <p:spPr>
          <a:xfrm>
            <a:off x="5278582" y="3616037"/>
            <a:ext cx="1953491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212" idx="2"/>
          </p:cNvCxnSpPr>
          <p:nvPr/>
        </p:nvCxnSpPr>
        <p:spPr>
          <a:xfrm rot="16200000" flipH="1">
            <a:off x="6830291" y="3269672"/>
            <a:ext cx="831273" cy="2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207" idx="2"/>
          </p:cNvCxnSpPr>
          <p:nvPr/>
        </p:nvCxnSpPr>
        <p:spPr>
          <a:xfrm rot="5400000">
            <a:off x="4254572" y="4307537"/>
            <a:ext cx="290946" cy="1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433455" y="4281056"/>
            <a:ext cx="5541818" cy="138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204" idx="2"/>
            <a:endCxn id="8202" idx="0"/>
          </p:cNvCxnSpPr>
          <p:nvPr/>
        </p:nvCxnSpPr>
        <p:spPr>
          <a:xfrm rot="16200000" flipH="1">
            <a:off x="10347795" y="4518710"/>
            <a:ext cx="450995" cy="8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199" idx="3"/>
          </p:cNvCxnSpPr>
          <p:nvPr/>
        </p:nvCxnSpPr>
        <p:spPr>
          <a:xfrm flipV="1">
            <a:off x="5569527" y="5153891"/>
            <a:ext cx="4239491" cy="14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202" idx="2"/>
          </p:cNvCxnSpPr>
          <p:nvPr/>
        </p:nvCxnSpPr>
        <p:spPr>
          <a:xfrm rot="5400000">
            <a:off x="10438283" y="5418967"/>
            <a:ext cx="352568" cy="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194" idx="0"/>
          </p:cNvCxnSpPr>
          <p:nvPr/>
        </p:nvCxnSpPr>
        <p:spPr>
          <a:xfrm rot="16200000" flipH="1">
            <a:off x="10824658" y="6202578"/>
            <a:ext cx="293255" cy="52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613564" y="6012875"/>
            <a:ext cx="4904509" cy="15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4440382" y="6005946"/>
            <a:ext cx="37407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21673" y="692727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531927" y="65809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680364" y="3297382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539344" y="3948545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74873" y="483523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1127" y="4862945"/>
            <a:ext cx="8866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8109" y="5749636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2598965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270163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8A0000"/>
                </a:solidFill>
              </a:rPr>
              <a:t>Test Data Preparation:-</a:t>
            </a:r>
            <a:endParaRPr lang="en-US" b="1" u="sng" dirty="0">
              <a:solidFill>
                <a:srgbClr val="8A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60764"/>
            <a:ext cx="10972800" cy="53137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Test Case: 1</a:t>
            </a:r>
            <a:endParaRPr lang="en-US" sz="2400" dirty="0" smtClean="0"/>
          </a:p>
          <a:p>
            <a:pPr>
              <a:buNone/>
            </a:pPr>
            <a:r>
              <a:rPr lang="en-GB" sz="2400" b="1" dirty="0" smtClean="0"/>
              <a:t>Test Name:</a:t>
            </a:r>
            <a:r>
              <a:rPr lang="en-GB" sz="2400" dirty="0" smtClean="0"/>
              <a:t> </a:t>
            </a:r>
            <a:r>
              <a:rPr lang="en-GB" sz="2400" dirty="0" err="1" smtClean="0"/>
              <a:t>userregistration</a:t>
            </a:r>
            <a:endParaRPr lang="en-US" sz="2400" dirty="0" smtClean="0"/>
          </a:p>
          <a:p>
            <a:pPr>
              <a:buNone/>
            </a:pPr>
            <a:r>
              <a:rPr lang="en-GB" sz="2400" b="1" dirty="0" smtClean="0"/>
              <a:t>Purpose:</a:t>
            </a:r>
            <a:r>
              <a:rPr lang="en-GB" sz="2400" dirty="0" smtClean="0"/>
              <a:t> Ensure that users can register themselves.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1054" y="2665198"/>
          <a:ext cx="10961110" cy="4119502"/>
        </p:xfrm>
        <a:graphic>
          <a:graphicData uri="http://schemas.openxmlformats.org/drawingml/2006/table">
            <a:tbl>
              <a:tblPr/>
              <a:tblGrid>
                <a:gridCol w="2613223"/>
                <a:gridCol w="2613223"/>
                <a:gridCol w="2207469"/>
                <a:gridCol w="2207469"/>
                <a:gridCol w="1319726"/>
              </a:tblGrid>
              <a:tr h="371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Test Data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Expected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Actual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Pass or fail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231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User Registration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Already Registered Email/user/</a:t>
                      </a:r>
                      <a:r>
                        <a:rPr lang="en-US" sz="18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mbno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Invalid name/address/city/</a:t>
                      </a:r>
                      <a:r>
                        <a:rPr lang="en-US" sz="18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mbno</a:t>
                      </a: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/email/user/password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Error</a:t>
                      </a: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 message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Error</a:t>
                      </a: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Incorrect re-enter password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Error</a:t>
                      </a: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 message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Correct name/address/city/mbno/email/user/password/conpass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5348868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1039091"/>
            <a:ext cx="121920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5760" marR="0" lvl="0" indent="-256032" defTabSz="914400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/>
            </a:pPr>
            <a:r>
              <a:rPr lang="en-GB" altLang="zh-CN" sz="2400" b="1" dirty="0" smtClean="0">
                <a:solidFill>
                  <a:schemeClr val="tx2"/>
                </a:solidFill>
              </a:rPr>
              <a:t>Test Case: 2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365760" marR="0" lvl="0" indent="-256032" defTabSz="914400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/>
            </a:pPr>
            <a:r>
              <a:rPr lang="en-GB" altLang="zh-CN" sz="2400" b="1" dirty="0" smtClean="0">
                <a:solidFill>
                  <a:schemeClr val="tx2"/>
                </a:solidFill>
              </a:rPr>
              <a:t>Test Name: </a:t>
            </a:r>
            <a:r>
              <a:rPr lang="en-GB" altLang="zh-CN" sz="2400" b="1" dirty="0" err="1" smtClean="0">
                <a:solidFill>
                  <a:schemeClr val="tx2"/>
                </a:solidFill>
              </a:rPr>
              <a:t>onlinebooking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365760" marR="0" lvl="0" indent="-256032" defTabSz="914400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tabLst/>
            </a:pPr>
            <a:r>
              <a:rPr lang="en-GB" altLang="zh-CN" sz="2400" b="1" dirty="0" smtClean="0">
                <a:solidFill>
                  <a:schemeClr val="tx2"/>
                </a:solidFill>
              </a:rPr>
              <a:t>Purpose: Ensure that users can done </a:t>
            </a:r>
            <a:r>
              <a:rPr lang="en-GB" altLang="zh-CN" sz="2400" b="1" dirty="0" err="1" smtClean="0">
                <a:solidFill>
                  <a:schemeClr val="tx2"/>
                </a:solidFill>
              </a:rPr>
              <a:t>onlinebooking</a:t>
            </a:r>
            <a:r>
              <a:rPr lang="en-GB" altLang="zh-CN" sz="2400" b="1" dirty="0" smtClean="0">
                <a:solidFill>
                  <a:schemeClr val="tx2"/>
                </a:solidFill>
              </a:rPr>
              <a:t> of rooms.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1056" y="2847466"/>
          <a:ext cx="10861961" cy="3456352"/>
        </p:xfrm>
        <a:graphic>
          <a:graphicData uri="http://schemas.openxmlformats.org/drawingml/2006/table">
            <a:tbl>
              <a:tblPr/>
              <a:tblGrid>
                <a:gridCol w="2589585"/>
                <a:gridCol w="2589585"/>
                <a:gridCol w="2187501"/>
                <a:gridCol w="2187501"/>
                <a:gridCol w="1307789"/>
              </a:tblGrid>
              <a:tr h="624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Test Data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Expected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Actual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Pass or fail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99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onlinebooking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Invalid nofro/chkin/chkout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3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Correct </a:t>
                      </a:r>
                      <a:r>
                        <a:rPr lang="en-US" sz="18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nofro</a:t>
                      </a: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chkin</a:t>
                      </a: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chkout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9132344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sz="2700" b="1" dirty="0" smtClean="0">
                <a:latin typeface="+mn-lt"/>
                <a:ea typeface="+mn-ea"/>
                <a:cs typeface="+mn-cs"/>
              </a:rPr>
              <a:t>Test Case: 3		</a:t>
            </a:r>
            <a:r>
              <a:rPr lang="en-US" altLang="zh-CN" sz="27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700" b="1" dirty="0" smtClean="0">
                <a:latin typeface="+mn-lt"/>
                <a:ea typeface="+mn-ea"/>
                <a:cs typeface="+mn-cs"/>
              </a:rPr>
            </a:br>
            <a:r>
              <a:rPr lang="en-GB" altLang="zh-CN" sz="2700" b="1" dirty="0" smtClean="0">
                <a:latin typeface="+mn-lt"/>
                <a:ea typeface="+mn-ea"/>
                <a:cs typeface="+mn-cs"/>
              </a:rPr>
              <a:t>Test Name: payment</a:t>
            </a:r>
            <a:r>
              <a:rPr lang="en-US" altLang="zh-CN" sz="27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700" b="1" dirty="0" smtClean="0">
                <a:latin typeface="+mn-lt"/>
                <a:ea typeface="+mn-ea"/>
                <a:cs typeface="+mn-cs"/>
              </a:rPr>
            </a:br>
            <a:r>
              <a:rPr lang="en-GB" altLang="zh-CN" sz="2700" b="1" dirty="0" smtClean="0">
                <a:latin typeface="+mn-lt"/>
                <a:ea typeface="+mn-ea"/>
                <a:cs typeface="+mn-cs"/>
              </a:rPr>
              <a:t>Purpose: Ensure that payment made by users for booking done by them.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09" y="2847466"/>
          <a:ext cx="10557163" cy="3567189"/>
        </p:xfrm>
        <a:graphic>
          <a:graphicData uri="http://schemas.openxmlformats.org/drawingml/2006/table">
            <a:tbl>
              <a:tblPr/>
              <a:tblGrid>
                <a:gridCol w="2516918"/>
                <a:gridCol w="2516918"/>
                <a:gridCol w="2126118"/>
                <a:gridCol w="2126118"/>
                <a:gridCol w="1271091"/>
              </a:tblGrid>
              <a:tr h="683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Test Data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Expected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Actual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Pass or fail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8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Payment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Invalid chn/card_no/cvv_no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9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Correct </a:t>
                      </a:r>
                      <a:r>
                        <a:rPr lang="en-US" sz="20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chn</a:t>
                      </a: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20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card_no</a:t>
                      </a: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n-US" sz="2000" dirty="0" err="1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cvv_no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1528155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zh-CN" sz="2400" b="1" dirty="0" smtClean="0">
                <a:latin typeface="+mn-lt"/>
                <a:ea typeface="+mn-ea"/>
                <a:cs typeface="+mn-cs"/>
              </a:rPr>
              <a:t>Test Case: 4					</a:t>
            </a:r>
            <a:r>
              <a:rPr lang="en-US" altLang="zh-CN" sz="24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400" b="1" dirty="0" smtClean="0">
                <a:latin typeface="+mn-lt"/>
                <a:ea typeface="+mn-ea"/>
                <a:cs typeface="+mn-cs"/>
              </a:rPr>
            </a:br>
            <a:r>
              <a:rPr lang="en-GB" altLang="zh-CN" sz="2400" b="1" dirty="0" smtClean="0">
                <a:latin typeface="+mn-lt"/>
                <a:ea typeface="+mn-ea"/>
                <a:cs typeface="+mn-cs"/>
              </a:rPr>
              <a:t>Test Name: feedback</a:t>
            </a:r>
            <a:r>
              <a:rPr lang="en-US" altLang="zh-CN" sz="24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400" b="1" dirty="0" smtClean="0">
                <a:latin typeface="+mn-lt"/>
                <a:ea typeface="+mn-ea"/>
                <a:cs typeface="+mn-cs"/>
              </a:rPr>
            </a:br>
            <a:r>
              <a:rPr lang="en-GB" altLang="zh-CN" sz="2400" b="1" dirty="0" smtClean="0">
                <a:latin typeface="+mn-lt"/>
                <a:ea typeface="+mn-ea"/>
                <a:cs typeface="+mn-cs"/>
              </a:rPr>
              <a:t>Purpose: Enabling users to give feedback.</a:t>
            </a:r>
            <a:r>
              <a:rPr lang="en-US" altLang="zh-CN" sz="24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CN" sz="2400" b="1" dirty="0" smtClean="0">
                <a:latin typeface="+mn-lt"/>
                <a:ea typeface="+mn-ea"/>
                <a:cs typeface="+mn-cs"/>
              </a:rPr>
            </a:b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326" y="2604656"/>
          <a:ext cx="10557166" cy="3782289"/>
        </p:xfrm>
        <a:graphic>
          <a:graphicData uri="http://schemas.openxmlformats.org/drawingml/2006/table">
            <a:tbl>
              <a:tblPr/>
              <a:tblGrid>
                <a:gridCol w="2516919"/>
                <a:gridCol w="2516919"/>
                <a:gridCol w="2126118"/>
                <a:gridCol w="2126118"/>
                <a:gridCol w="1271092"/>
              </a:tblGrid>
              <a:tr h="6839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Test Data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Expected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Actual 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Pass or fail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786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Feedback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Invalid name/email/comment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Arial"/>
                        </a:rPr>
                        <a:t>Error message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Correct name/email/comment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Redirecting page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Arial"/>
                        </a:rPr>
                        <a:t>Pass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9512885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buNone/>
            </a:pPr>
            <a:endParaRPr lang="en-IN" sz="8800" dirty="0" smtClean="0"/>
          </a:p>
          <a:p>
            <a:pPr lvl="1" algn="ctr">
              <a:buNone/>
            </a:pPr>
            <a:r>
              <a:rPr lang="en-IN" sz="8800" smtClean="0"/>
              <a:t>Thank You……</a:t>
            </a:r>
            <a:endParaRPr lang="en-US" sz="8800" dirty="0"/>
          </a:p>
        </p:txBody>
      </p:sp>
    </p:spTree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8A0000"/>
                </a:solidFill>
              </a:rPr>
              <a:t>What is Online is Hotel </a:t>
            </a:r>
            <a:r>
              <a:rPr lang="en-US" b="1" u="sng" dirty="0">
                <a:solidFill>
                  <a:srgbClr val="8A0000"/>
                </a:solidFill>
              </a:rPr>
              <a:t>M</a:t>
            </a:r>
            <a:r>
              <a:rPr lang="en-US" b="1" u="sng" dirty="0" smtClean="0">
                <a:solidFill>
                  <a:srgbClr val="8A0000"/>
                </a:solidFill>
              </a:rPr>
              <a:t>anagement </a:t>
            </a:r>
            <a:r>
              <a:rPr lang="en-US" b="1" u="sng" dirty="0">
                <a:solidFill>
                  <a:srgbClr val="8A0000"/>
                </a:solidFill>
              </a:rPr>
              <a:t>S</a:t>
            </a:r>
            <a:r>
              <a:rPr lang="en-US" b="1" u="sng" dirty="0" smtClean="0">
                <a:solidFill>
                  <a:srgbClr val="8A0000"/>
                </a:solidFill>
              </a:rPr>
              <a:t>ystem ?</a:t>
            </a:r>
            <a:endParaRPr lang="en-US" b="1" u="sng" dirty="0">
              <a:solidFill>
                <a:srgbClr val="8A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 smtClean="0"/>
              <a:t>Online Hotel Management System enables users to visit the website,  get detailed information about the hotel by reviewing gallery and also submit their valuable feedback.</a:t>
            </a:r>
          </a:p>
          <a:p>
            <a:pPr algn="just"/>
            <a:r>
              <a:rPr lang="en-IN" sz="3200" dirty="0" smtClean="0"/>
              <a:t>Users can be able to booked the rooms and accordingly have to pay for the same through secured payment system.</a:t>
            </a:r>
          </a:p>
          <a:p>
            <a:pPr algn="just"/>
            <a:r>
              <a:rPr lang="en-IN" sz="3200" dirty="0" smtClean="0"/>
              <a:t>For the Convenience of Users, it also allows them to cancel the booking done by them and ensure about the refund for the same.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851896080"/>
      </p:ext>
    </p:extLst>
  </p:cSld>
  <p:clrMapOvr>
    <a:masterClrMapping/>
  </p:clrMapOvr>
  <p:transition spd="slow">
    <p:diamond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491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8A0000"/>
                </a:solidFill>
              </a:rPr>
              <a:t>Preliminary Investigation:-</a:t>
            </a:r>
            <a:endParaRPr lang="en-US" b="1" u="sng" dirty="0">
              <a:solidFill>
                <a:srgbClr val="8A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41863"/>
            <a:ext cx="11216640" cy="4732673"/>
          </a:xfrm>
        </p:spPr>
        <p:txBody>
          <a:bodyPr>
            <a:normAutofit fontScale="92500"/>
          </a:bodyPr>
          <a:lstStyle/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IN" sz="2900" dirty="0" smtClean="0">
                <a:solidFill>
                  <a:srgbClr val="8A0000"/>
                </a:solidFill>
              </a:rPr>
              <a:t>Problems Before this System</a:t>
            </a:r>
          </a:p>
          <a:p>
            <a:pPr lvl="1"/>
            <a:r>
              <a:rPr lang="en-IN" dirty="0" smtClean="0"/>
              <a:t>Details are enquired through phone.</a:t>
            </a:r>
          </a:p>
          <a:p>
            <a:pPr lvl="1"/>
            <a:r>
              <a:rPr lang="en-IN" dirty="0" smtClean="0"/>
              <a:t>It consumes more time.</a:t>
            </a: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IN" sz="2900" dirty="0" smtClean="0">
                <a:solidFill>
                  <a:srgbClr val="8A0000"/>
                </a:solidFill>
              </a:rPr>
              <a:t>Feasibility Study</a:t>
            </a:r>
          </a:p>
          <a:p>
            <a:pPr lvl="1"/>
            <a:r>
              <a:rPr lang="en-IN" sz="3000" dirty="0" smtClean="0"/>
              <a:t>Technical Feasibility</a:t>
            </a:r>
          </a:p>
          <a:p>
            <a:pPr lvl="3"/>
            <a:r>
              <a:rPr lang="en-IN" sz="2400" dirty="0" smtClean="0"/>
              <a:t>The project is working in a perfect manner.</a:t>
            </a:r>
          </a:p>
          <a:p>
            <a:pPr lvl="3"/>
            <a:r>
              <a:rPr lang="en-IN" sz="2400" dirty="0" smtClean="0"/>
              <a:t>Must support or perform all the technical functions for which it is implemented.</a:t>
            </a:r>
          </a:p>
          <a:p>
            <a:pPr lvl="1"/>
            <a:r>
              <a:rPr lang="en-IN" sz="3000" dirty="0" smtClean="0"/>
              <a:t>Economic Feasibility</a:t>
            </a:r>
          </a:p>
          <a:p>
            <a:pPr lvl="2"/>
            <a:r>
              <a:rPr lang="en-IN" dirty="0" smtClean="0"/>
              <a:t>Estimation of cost required for the project.</a:t>
            </a:r>
          </a:p>
          <a:p>
            <a:pPr lvl="1"/>
            <a:r>
              <a:rPr lang="en-IN" sz="3000" dirty="0" smtClean="0"/>
              <a:t>Operational Feasibility</a:t>
            </a:r>
          </a:p>
          <a:p>
            <a:pPr lvl="3"/>
            <a:r>
              <a:rPr lang="en-IN" sz="2400" dirty="0" smtClean="0"/>
              <a:t>It must implement all the operations.</a:t>
            </a:r>
          </a:p>
          <a:p>
            <a:pPr lvl="1">
              <a:buNone/>
            </a:pPr>
            <a:endParaRPr lang="en-IN" dirty="0" smtClean="0"/>
          </a:p>
          <a:p>
            <a:pPr lvl="2"/>
            <a:endParaRPr lang="en-IN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49" y="907868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8A0000"/>
                </a:solidFill>
              </a:rPr>
              <a:t>Requirement Analysis:-</a:t>
            </a:r>
            <a:endParaRPr lang="en-US" b="1" u="sng" dirty="0">
              <a:solidFill>
                <a:srgbClr val="8A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endParaRPr lang="en-IN" sz="2800" dirty="0" smtClean="0">
              <a:solidFill>
                <a:srgbClr val="8A0000"/>
              </a:solidFill>
            </a:endParaRPr>
          </a:p>
          <a:p>
            <a:pPr lvl="1" algn="ctr">
              <a:buNone/>
            </a:pPr>
            <a:r>
              <a:rPr lang="en-IN" sz="5800" b="1" dirty="0" smtClean="0">
                <a:solidFill>
                  <a:srgbClr val="8A0000"/>
                </a:solidFill>
              </a:rPr>
              <a:t>Non-Functional Requirements:-</a:t>
            </a:r>
          </a:p>
          <a:p>
            <a:pPr lvl="1" algn="ctr">
              <a:buNone/>
            </a:pPr>
            <a:endParaRPr lang="en-US" sz="4600" b="1" u="sng" dirty="0" smtClean="0"/>
          </a:p>
          <a:p>
            <a:pPr lvl="1"/>
            <a:r>
              <a:rPr lang="en-US" sz="4500" b="1" u="sng" dirty="0" smtClean="0"/>
              <a:t>Hardware Requirement </a:t>
            </a:r>
            <a:endParaRPr lang="en-US" sz="4500" dirty="0" smtClean="0"/>
          </a:p>
          <a:p>
            <a:pPr lvl="2"/>
            <a:r>
              <a:rPr lang="en-US" sz="4000" dirty="0" smtClean="0"/>
              <a:t>Processor : at least Pentium IV with 900 MHz processing speed </a:t>
            </a:r>
          </a:p>
          <a:p>
            <a:pPr lvl="2"/>
            <a:r>
              <a:rPr lang="en-US" sz="4000" dirty="0" smtClean="0"/>
              <a:t>RAM : minimum 1GB of RAM </a:t>
            </a:r>
          </a:p>
          <a:p>
            <a:pPr lvl="2"/>
            <a:r>
              <a:rPr lang="en-US" sz="4000" dirty="0" smtClean="0"/>
              <a:t>Hard disk : minimum 40GB of hard disk</a:t>
            </a:r>
            <a:r>
              <a:rPr lang="en-US" sz="3400" dirty="0" smtClean="0"/>
              <a:t>  </a:t>
            </a:r>
          </a:p>
          <a:p>
            <a:pPr>
              <a:buNone/>
            </a:pPr>
            <a:r>
              <a:rPr lang="en-US" sz="3400" b="1" dirty="0" smtClean="0"/>
              <a:t> </a:t>
            </a:r>
            <a:endParaRPr lang="en-US" sz="3400" dirty="0" smtClean="0"/>
          </a:p>
          <a:p>
            <a:pPr lvl="1"/>
            <a:r>
              <a:rPr lang="en-US" sz="4500" b="1" u="sng" dirty="0" smtClean="0"/>
              <a:t>Software Requirement </a:t>
            </a:r>
            <a:endParaRPr lang="en-US" sz="4500" dirty="0" smtClean="0"/>
          </a:p>
          <a:p>
            <a:pPr lvl="2"/>
            <a:r>
              <a:rPr lang="en-US" sz="4000" dirty="0" smtClean="0"/>
              <a:t>Operating System : windows, Linux, Mac OS </a:t>
            </a:r>
          </a:p>
          <a:p>
            <a:pPr lvl="2"/>
            <a:r>
              <a:rPr lang="en-US" sz="4000" dirty="0" smtClean="0"/>
              <a:t>Browser : Google chrome, Mozilla Firefox,  </a:t>
            </a:r>
          </a:p>
          <a:p>
            <a:pPr>
              <a:buNone/>
            </a:pPr>
            <a:r>
              <a:rPr lang="en-US" sz="4000" dirty="0" smtClean="0"/>
              <a:t>                               Safari, Microsoft, Edge, Opera 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sz="14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80000"/>
              </a:lnSpc>
              <a:buNone/>
            </a:pPr>
            <a:r>
              <a:rPr lang="en-IN" sz="3200" b="1" dirty="0" smtClean="0">
                <a:solidFill>
                  <a:srgbClr val="8A0000"/>
                </a:solidFill>
              </a:rPr>
              <a:t>Functional Requirements:-</a:t>
            </a:r>
          </a:p>
          <a:p>
            <a:pPr lvl="1" algn="ctr">
              <a:lnSpc>
                <a:spcPct val="80000"/>
              </a:lnSpc>
              <a:buNone/>
            </a:pPr>
            <a:endParaRPr lang="en-IN" sz="3200" dirty="0" smtClean="0">
              <a:solidFill>
                <a:srgbClr val="8A0000"/>
              </a:solidFill>
            </a:endParaRPr>
          </a:p>
          <a:p>
            <a:pPr lvl="1" algn="ctr">
              <a:lnSpc>
                <a:spcPct val="80000"/>
              </a:lnSpc>
              <a:buFont typeface="Wingdings" pitchFamily="2" charset="2"/>
              <a:buChar char="q"/>
            </a:pPr>
            <a:endParaRPr lang="en-US" dirty="0" smtClean="0"/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Customers Detail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Assigning Booking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Online Booking 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Online Cancellation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Payment (Bill)</a:t>
            </a:r>
          </a:p>
          <a:p>
            <a:pPr lvl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800" dirty="0" smtClean="0"/>
              <a:t>Customer Feedback</a:t>
            </a:r>
            <a:endParaRPr lang="en-US" sz="2800" b="1" u="sng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8A0000"/>
                </a:solidFill>
              </a:rPr>
              <a:t>Diagrams:-</a:t>
            </a:r>
            <a:endParaRPr lang="en-US" b="1" u="sng" dirty="0" smtClean="0">
              <a:solidFill>
                <a:srgbClr val="8A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IN" sz="4000" b="1" dirty="0" smtClean="0"/>
              <a:t>Use Case Diagram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4000" b="1" dirty="0" smtClean="0"/>
              <a:t>Class Diagram 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4000" b="1" dirty="0" smtClean="0"/>
              <a:t>ER Diagram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4000" b="1" dirty="0" smtClean="0"/>
              <a:t>Data Flow Diagram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4000" b="1" dirty="0" smtClean="0"/>
              <a:t>Activity Diagram</a:t>
            </a:r>
            <a:endParaRPr lang="en-US" sz="4000" b="1" dirty="0"/>
          </a:p>
        </p:txBody>
      </p:sp>
    </p:spTree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09600" y="757646"/>
            <a:ext cx="10972800" cy="581689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1236222" y="1432955"/>
          <a:ext cx="1114425" cy="2095500"/>
        </p:xfrm>
        <a:graphic>
          <a:graphicData uri="http://schemas.openxmlformats.org/presentationml/2006/ole">
            <p:oleObj spid="_x0000_s15411" name="Visio" r:id="rId5" imgW="1120896" imgH="3211961" progId="Visio.Drawing.11">
              <p:embed/>
            </p:oleObj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/>
        </p:nvGraphicFramePr>
        <p:xfrm>
          <a:off x="9977960" y="3644536"/>
          <a:ext cx="1103425" cy="2074817"/>
        </p:xfrm>
        <a:graphic>
          <a:graphicData uri="http://schemas.openxmlformats.org/presentationml/2006/ole">
            <p:oleObj spid="_x0000_s15404" name="Visio" r:id="rId6" imgW="1120896" imgH="3211961" progId="Visio.Drawing.11">
              <p:embed/>
            </p:oleObj>
          </a:graphicData>
        </a:graphic>
      </p:graphicFrame>
      <p:sp>
        <p:nvSpPr>
          <p:cNvPr id="15425" name="Oval 65"/>
          <p:cNvSpPr>
            <a:spLocks noChangeArrowheads="1"/>
          </p:cNvSpPr>
          <p:nvPr/>
        </p:nvSpPr>
        <p:spPr bwMode="auto">
          <a:xfrm>
            <a:off x="5213713" y="352697"/>
            <a:ext cx="1996984" cy="5810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 Profile and                           Gallery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5196024" y="978036"/>
            <a:ext cx="1962422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 Login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>
            <a:off x="5298349" y="1518150"/>
            <a:ext cx="1938473" cy="619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 Room Availability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5430338" y="2238376"/>
            <a:ext cx="1845673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Make Booking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>
            <a:off x="5386522" y="3361690"/>
            <a:ext cx="1954803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Make Payment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5447212" y="2793637"/>
            <a:ext cx="1920240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Cancel Booking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5329645" y="3896088"/>
            <a:ext cx="2090058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Feedback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5329646" y="4682581"/>
            <a:ext cx="2050868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Admin Login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5133703" y="5185953"/>
            <a:ext cx="2364377" cy="6400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 Booking made by Customer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5282021" y="5950041"/>
            <a:ext cx="2189934" cy="7120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Manage and Update Database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­­­­­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7909" y="3944983"/>
            <a:ext cx="1175657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User</a:t>
            </a:r>
            <a:endParaRPr lang="en-US" sz="2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757954" y="5878286"/>
            <a:ext cx="1672046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Admin</a:t>
            </a:r>
            <a:endParaRPr lang="en-US" sz="2800" b="1" dirty="0"/>
          </a:p>
        </p:txBody>
      </p:sp>
      <p:cxnSp>
        <p:nvCxnSpPr>
          <p:cNvPr id="78" name="Straight Connector 77"/>
          <p:cNvCxnSpPr>
            <a:endCxn id="15425" idx="2"/>
          </p:cNvCxnSpPr>
          <p:nvPr/>
        </p:nvCxnSpPr>
        <p:spPr>
          <a:xfrm flipV="1">
            <a:off x="2416629" y="643210"/>
            <a:ext cx="2797084" cy="139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5424" idx="2"/>
          </p:cNvCxnSpPr>
          <p:nvPr/>
        </p:nvCxnSpPr>
        <p:spPr>
          <a:xfrm flipV="1">
            <a:off x="2416629" y="1211399"/>
            <a:ext cx="2779395" cy="81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15421" idx="2"/>
          </p:cNvCxnSpPr>
          <p:nvPr/>
        </p:nvCxnSpPr>
        <p:spPr>
          <a:xfrm flipV="1">
            <a:off x="2403566" y="1827713"/>
            <a:ext cx="2894783" cy="19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5420" idx="2"/>
          </p:cNvCxnSpPr>
          <p:nvPr/>
        </p:nvCxnSpPr>
        <p:spPr>
          <a:xfrm>
            <a:off x="2416629" y="2011680"/>
            <a:ext cx="3013709" cy="4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90503" y="2024743"/>
            <a:ext cx="3043646" cy="95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5419" idx="2"/>
          </p:cNvCxnSpPr>
          <p:nvPr/>
        </p:nvCxnSpPr>
        <p:spPr>
          <a:xfrm>
            <a:off x="2390503" y="2037806"/>
            <a:ext cx="2996019" cy="155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5413" idx="2"/>
          </p:cNvCxnSpPr>
          <p:nvPr/>
        </p:nvCxnSpPr>
        <p:spPr>
          <a:xfrm>
            <a:off x="2442754" y="2050869"/>
            <a:ext cx="2886891" cy="207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5409" idx="6"/>
          </p:cNvCxnSpPr>
          <p:nvPr/>
        </p:nvCxnSpPr>
        <p:spPr>
          <a:xfrm rot="10800000" flipV="1">
            <a:off x="7380515" y="4140926"/>
            <a:ext cx="2664823" cy="77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5405" idx="6"/>
          </p:cNvCxnSpPr>
          <p:nvPr/>
        </p:nvCxnSpPr>
        <p:spPr>
          <a:xfrm rot="10800000" flipV="1">
            <a:off x="7498080" y="4127863"/>
            <a:ext cx="2534194" cy="13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5406" idx="6"/>
          </p:cNvCxnSpPr>
          <p:nvPr/>
        </p:nvCxnSpPr>
        <p:spPr>
          <a:xfrm rot="10800000" flipV="1">
            <a:off x="7471955" y="4140925"/>
            <a:ext cx="2573382" cy="216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15425" idx="6"/>
          </p:cNvCxnSpPr>
          <p:nvPr/>
        </p:nvCxnSpPr>
        <p:spPr>
          <a:xfrm rot="16200000" flipV="1">
            <a:off x="6879159" y="974748"/>
            <a:ext cx="3497716" cy="283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413" idx="6"/>
          </p:cNvCxnSpPr>
          <p:nvPr/>
        </p:nvCxnSpPr>
        <p:spPr>
          <a:xfrm rot="10800000">
            <a:off x="7419703" y="4129452"/>
            <a:ext cx="2599508" cy="1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888077"/>
      </p:ext>
    </p:extLst>
  </p:cSld>
  <p:clrMapOvr>
    <a:masterClrMapping/>
  </p:clrMapOvr>
  <p:transition spd="slow">
    <p:diamond/>
    <p:sndAc>
      <p:stSnd>
        <p:snd r:embed="rId4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5041" y="781919"/>
          <a:ext cx="2069965" cy="1216697"/>
        </p:xfrm>
        <a:graphic>
          <a:graphicData uri="http://schemas.openxmlformats.org/drawingml/2006/table">
            <a:tbl>
              <a:tblPr/>
              <a:tblGrid>
                <a:gridCol w="2069965"/>
              </a:tblGrid>
              <a:tr h="4345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Admin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7821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username:varchar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password:varchar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98965" y="696713"/>
          <a:ext cx="2244543" cy="3259836"/>
        </p:xfrm>
        <a:graphic>
          <a:graphicData uri="http://schemas.openxmlformats.org/drawingml/2006/table">
            <a:tbl>
              <a:tblPr/>
              <a:tblGrid>
                <a:gridCol w="2244543"/>
              </a:tblGrid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name:varchar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address:varchar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city:varchar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mbno:varchar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email:varchar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user:varchar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password:varchar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compass:varchar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93612" y="4229100"/>
          <a:ext cx="2236833" cy="2628900"/>
        </p:xfrm>
        <a:graphic>
          <a:graphicData uri="http://schemas.openxmlformats.org/drawingml/2006/table">
            <a:tbl>
              <a:tblPr/>
              <a:tblGrid>
                <a:gridCol w="2236833"/>
              </a:tblGrid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 err="1">
                          <a:latin typeface="Calibri"/>
                          <a:ea typeface="Calibri"/>
                          <a:cs typeface="Times New Roman"/>
                        </a:rPr>
                        <a:t>Onlinebooking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rooms:varchar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price:int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nofro:int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chkin:date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chkout:date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8823" y="2255429"/>
          <a:ext cx="2181497" cy="1682496"/>
        </p:xfrm>
        <a:graphic>
          <a:graphicData uri="http://schemas.openxmlformats.org/drawingml/2006/table">
            <a:tbl>
              <a:tblPr/>
              <a:tblGrid>
                <a:gridCol w="2181497"/>
              </a:tblGrid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Feedback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name:varchar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email:varchar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comment:varchar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7383" y="4043715"/>
          <a:ext cx="2416628" cy="2628900"/>
        </p:xfrm>
        <a:graphic>
          <a:graphicData uri="http://schemas.openxmlformats.org/drawingml/2006/table">
            <a:tbl>
              <a:tblPr/>
              <a:tblGrid>
                <a:gridCol w="2416628"/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 err="1">
                          <a:latin typeface="Calibri"/>
                          <a:ea typeface="Calibri"/>
                          <a:cs typeface="Times New Roman"/>
                        </a:rPr>
                        <a:t>Onlinecancel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20669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uid:int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rooms:varchar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price:int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nofro:int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chkin:date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chkout:date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5652" y="4821827"/>
          <a:ext cx="1543050" cy="1706499"/>
        </p:xfrm>
        <a:graphic>
          <a:graphicData uri="http://schemas.openxmlformats.org/drawingml/2006/table">
            <a:tbl>
              <a:tblPr/>
              <a:tblGrid>
                <a:gridCol w="1543050"/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Times New Roman"/>
                        </a:rPr>
                        <a:t>chn:varchar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card_no:int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cvv_no:int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	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07673" y="1387043"/>
            <a:ext cx="7024254" cy="1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2563091" y="1399308"/>
            <a:ext cx="6913418" cy="174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2687783" y="1413164"/>
            <a:ext cx="6788727" cy="407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6442365" y="5001490"/>
            <a:ext cx="3020291" cy="63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10481756" y="4067104"/>
            <a:ext cx="220882" cy="4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7039325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5666509" y="2881745"/>
            <a:ext cx="1551709" cy="13993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hoteldb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818" y="1537855"/>
            <a:ext cx="1440873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Admin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946" y="2590800"/>
            <a:ext cx="2050473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</a:rPr>
              <a:t>user_reg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6363" y="2784763"/>
            <a:ext cx="831273" cy="595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56754" y="0"/>
            <a:ext cx="12348753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514341159"/>
      </p:ext>
    </p:extLst>
  </p:cSld>
  <p:clrMapOvr>
    <a:masterClrMapping/>
  </p:clrMapOvr>
  <p:transition spd="slow"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255</TotalTime>
  <Words>601</Words>
  <Application>Microsoft Office PowerPoint</Application>
  <PresentationFormat>Custom</PresentationFormat>
  <Paragraphs>241</Paragraphs>
  <Slides>17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Training presentation</vt:lpstr>
      <vt:lpstr>Visio</vt:lpstr>
      <vt:lpstr>Online Hotel management System</vt:lpstr>
      <vt:lpstr>What is Online is Hotel Management System ?</vt:lpstr>
      <vt:lpstr>Preliminary Investigation:-</vt:lpstr>
      <vt:lpstr>Requirement Analysis:-</vt:lpstr>
      <vt:lpstr>Slide 5</vt:lpstr>
      <vt:lpstr>Diagrams:-</vt:lpstr>
      <vt:lpstr>Slide 7</vt:lpstr>
      <vt:lpstr>Slide 8</vt:lpstr>
      <vt:lpstr>Slide 9</vt:lpstr>
      <vt:lpstr>Zero level diagram:-</vt:lpstr>
      <vt:lpstr> One-Level Diagram:-</vt:lpstr>
      <vt:lpstr>Slide 12</vt:lpstr>
      <vt:lpstr>Test Data Preparation:-</vt:lpstr>
      <vt:lpstr>Slide 14</vt:lpstr>
      <vt:lpstr>Test Case: 3   Test Name: payment Purpose: Ensure that payment made by users for booking done by them. </vt:lpstr>
      <vt:lpstr>Test Case: 4      Test Name: feedback Purpose: Enabling users to give feedback. </vt:lpstr>
      <vt:lpstr>Slide 17</vt:lpstr>
    </vt:vector>
  </TitlesOfParts>
  <Company>Dr. V. R. G. I. T. College, Porbandar.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Hotel management System</dc:title>
  <dc:creator>STUDENT</dc:creator>
  <cp:lastModifiedBy>Windows User</cp:lastModifiedBy>
  <cp:revision>68</cp:revision>
  <dcterms:created xsi:type="dcterms:W3CDTF">2019-08-21T04:00:26Z</dcterms:created>
  <dcterms:modified xsi:type="dcterms:W3CDTF">2020-02-23T12:12:03Z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