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matic SC"/>
      <p:regular r:id="rId16"/>
      <p:bold r:id="rId17"/>
    </p:embeddedFont>
    <p:embeddedFont>
      <p:font typeface="Source Code Pr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SourceCodePr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maticSC-bold.fntdata"/><Relationship Id="rId16" Type="http://schemas.openxmlformats.org/officeDocument/2006/relationships/font" Target="fonts/AmaticSC-regular.fntdata"/><Relationship Id="rId5" Type="http://schemas.openxmlformats.org/officeDocument/2006/relationships/notesMaster" Target="notesMasters/notesMaster1.xml"/><Relationship Id="rId19" Type="http://schemas.openxmlformats.org/officeDocument/2006/relationships/font" Target="fonts/SourceCodePro-bold.fntdata"/><Relationship Id="rId6" Type="http://schemas.openxmlformats.org/officeDocument/2006/relationships/slide" Target="slides/slide1.xml"/><Relationship Id="rId18" Type="http://schemas.openxmlformats.org/officeDocument/2006/relationships/font" Target="fonts/SourceCode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c6f59039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c6f5903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6f59039d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6f59039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59039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5903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3aca4b2eb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3aca4b2eb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59039d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59039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59039d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59039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3aca4b2eb2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3aca4b2eb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3aca4b2eb2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3aca4b2eb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6f59039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6f59039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3aca4b2eb2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3aca4b2eb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Diwali sales analysis</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Ruchi Gupta (AF0461344)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55700" y="961275"/>
            <a:ext cx="2724900" cy="261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my project</a:t>
            </a:r>
            <a:endParaRPr/>
          </a:p>
        </p:txBody>
      </p:sp>
      <p:sp>
        <p:nvSpPr>
          <p:cNvPr id="63" name="Google Shape;63;p14"/>
          <p:cNvSpPr txBox="1"/>
          <p:nvPr>
            <p:ph idx="1" type="body"/>
          </p:nvPr>
        </p:nvSpPr>
        <p:spPr>
          <a:xfrm>
            <a:off x="311700" y="1228675"/>
            <a:ext cx="8520600" cy="35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000000"/>
                </a:solidFill>
              </a:rPr>
              <a:t>Diwali Sales Data Analysis Using NumPy, Pandas, Seaborn, and Matplotlib</a:t>
            </a:r>
            <a:endParaRPr b="1" sz="1500">
              <a:solidFill>
                <a:srgbClr val="000000"/>
              </a:solidFill>
            </a:endParaRPr>
          </a:p>
          <a:p>
            <a:pPr indent="0" lvl="0" marL="0" rtl="0" algn="l">
              <a:spcBef>
                <a:spcPts val="1600"/>
              </a:spcBef>
              <a:spcAft>
                <a:spcPts val="0"/>
              </a:spcAft>
              <a:buNone/>
            </a:pPr>
            <a:r>
              <a:rPr lang="en" sz="1700">
                <a:solidFill>
                  <a:srgbClr val="000000"/>
                </a:solidFill>
              </a:rPr>
              <a:t>Diwali is one of the biggest shopping festivals in India, with massive sales across various sectors. Analyzing Diwali sales data using NumPy, Pandas, Seaborn, and Matplotlib helps derive insights into customer behavior, product demand, and revenue trends.</a:t>
            </a:r>
            <a:endParaRPr sz="1700">
              <a:solidFill>
                <a:srgbClr val="000000"/>
              </a:solidFill>
            </a:endParaRPr>
          </a:p>
          <a:p>
            <a:pPr indent="0" lvl="0" marL="0" rtl="0" algn="l">
              <a:spcBef>
                <a:spcPts val="1600"/>
              </a:spcBef>
              <a:spcAft>
                <a:spcPts val="0"/>
              </a:spcAft>
              <a:buNone/>
            </a:pPr>
            <a:r>
              <a:rPr lang="en" sz="1700">
                <a:solidFill>
                  <a:srgbClr val="000000"/>
                </a:solidFill>
              </a:rPr>
              <a:t>#over all output of this analysis.. Married women age group 26-35 years from UP, Maharashtra and Karnataka working in IT, Healthcare and Aviation are more likely to buy products from food ,clothing and Electronics category.</a:t>
            </a:r>
            <a:endParaRPr sz="1700">
              <a:solidFill>
                <a:srgbClr val="000000"/>
              </a:solidFill>
            </a:endParaRPr>
          </a:p>
          <a:p>
            <a:pPr indent="0" lvl="0" marL="0" rtl="0" algn="l">
              <a:spcBef>
                <a:spcPts val="1600"/>
              </a:spcBef>
              <a:spcAft>
                <a:spcPts val="0"/>
              </a:spcAft>
              <a:buNone/>
            </a:pPr>
            <a:r>
              <a:t/>
            </a:r>
            <a:endParaRPr sz="1700">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1.Understand Customer Behavio</a:t>
            </a:r>
            <a:r>
              <a:rPr lang="en" sz="1600">
                <a:solidFill>
                  <a:srgbClr val="000000"/>
                </a:solidFill>
              </a:rPr>
              <a:t>r</a:t>
            </a:r>
            <a:endParaRPr sz="1600">
              <a:solidFill>
                <a:srgbClr val="000000"/>
              </a:solidFill>
            </a:endParaRPr>
          </a:p>
          <a:p>
            <a:pPr indent="0" lvl="0" marL="0" rtl="0" algn="l">
              <a:spcBef>
                <a:spcPts val="1600"/>
              </a:spcBef>
              <a:spcAft>
                <a:spcPts val="0"/>
              </a:spcAft>
              <a:buNone/>
            </a:pPr>
            <a:r>
              <a:rPr lang="en" sz="1600">
                <a:solidFill>
                  <a:srgbClr val="000000"/>
                </a:solidFill>
              </a:rPr>
              <a:t>2.Identify Top-Selling Products &amp; Categ</a:t>
            </a:r>
            <a:r>
              <a:rPr lang="en" sz="1600">
                <a:solidFill>
                  <a:srgbClr val="000000"/>
                </a:solidFill>
              </a:rPr>
              <a:t>ories</a:t>
            </a:r>
            <a:endParaRPr sz="1600">
              <a:solidFill>
                <a:srgbClr val="000000"/>
              </a:solidFill>
            </a:endParaRPr>
          </a:p>
          <a:p>
            <a:pPr indent="0" lvl="0" marL="0" rtl="0" algn="l">
              <a:spcBef>
                <a:spcPts val="1600"/>
              </a:spcBef>
              <a:spcAft>
                <a:spcPts val="0"/>
              </a:spcAft>
              <a:buNone/>
            </a:pPr>
            <a:r>
              <a:rPr lang="en" sz="1600">
                <a:solidFill>
                  <a:srgbClr val="000000"/>
                </a:solidFill>
              </a:rPr>
              <a:t>3.</a:t>
            </a:r>
            <a:r>
              <a:rPr lang="en" sz="1600">
                <a:solidFill>
                  <a:srgbClr val="000000"/>
                </a:solidFill>
              </a:rPr>
              <a:t>Analyze Sales Trends &amp; Performance</a:t>
            </a:r>
            <a:endParaRPr sz="1600">
              <a:solidFill>
                <a:srgbClr val="000000"/>
              </a:solidFill>
            </a:endParaRPr>
          </a:p>
          <a:p>
            <a:pPr indent="0" lvl="0" marL="0" rtl="0" algn="l">
              <a:spcBef>
                <a:spcPts val="1600"/>
              </a:spcBef>
              <a:spcAft>
                <a:spcPts val="0"/>
              </a:spcAft>
              <a:buNone/>
            </a:pPr>
            <a:r>
              <a:rPr lang="en" sz="1600">
                <a:solidFill>
                  <a:srgbClr val="000000"/>
                </a:solidFill>
              </a:rPr>
              <a:t>4.Optimize Business Strategies</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rPr lang="en" sz="1600">
                <a:solidFill>
                  <a:srgbClr val="000000"/>
                </a:solidFill>
              </a:rPr>
              <a:t>5.Visualize Insights Effectively</a:t>
            </a:r>
            <a:endParaRPr sz="1600">
              <a:solidFill>
                <a:srgbClr val="000000"/>
              </a:solidFil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Collection</a:t>
            </a:r>
            <a:endParaRPr/>
          </a:p>
          <a:p>
            <a:pPr indent="0" lvl="0" marL="0" rtl="0" algn="ctr">
              <a:spcBef>
                <a:spcPts val="0"/>
              </a:spcBef>
              <a:spcAft>
                <a:spcPts val="0"/>
              </a:spcAft>
              <a:buNone/>
            </a:pPr>
            <a:r>
              <a:rPr lang="en"/>
              <a:t>Steps Involved in the 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4843525" y="1385875"/>
            <a:ext cx="3945000" cy="169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Collection &amp; Preprocessing</a:t>
            </a:r>
            <a:endParaRPr/>
          </a:p>
        </p:txBody>
      </p:sp>
      <p:sp>
        <p:nvSpPr>
          <p:cNvPr id="80" name="Google Shape;80;p17"/>
          <p:cNvSpPr txBox="1"/>
          <p:nvPr>
            <p:ph idx="1" type="subTitle"/>
          </p:nvPr>
        </p:nvSpPr>
        <p:spPr>
          <a:xfrm>
            <a:off x="101300" y="80475"/>
            <a:ext cx="4209300" cy="4871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500">
              <a:solidFill>
                <a:srgbClr val="000000"/>
              </a:solidFill>
            </a:endParaRPr>
          </a:p>
          <a:p>
            <a:pPr indent="-323850" lvl="0" marL="457200" rtl="0" algn="l">
              <a:spcBef>
                <a:spcPts val="0"/>
              </a:spcBef>
              <a:spcAft>
                <a:spcPts val="0"/>
              </a:spcAft>
              <a:buSzPts val="1500"/>
              <a:buChar char="●"/>
            </a:pPr>
            <a:r>
              <a:rPr lang="en" sz="1500">
                <a:solidFill>
                  <a:srgbClr val="000000"/>
                </a:solidFill>
              </a:rPr>
              <a:t>Load the dataset using Pandas (</a:t>
            </a:r>
            <a:r>
              <a:rPr lang="en" sz="1500">
                <a:solidFill>
                  <a:srgbClr val="188038"/>
                </a:solidFill>
              </a:rPr>
              <a:t>pd.read_csv()</a:t>
            </a:r>
            <a:r>
              <a:rPr lang="en" sz="1500">
                <a:solidFill>
                  <a:srgbClr val="000000"/>
                </a:solidFill>
              </a:rPr>
              <a:t>).</a:t>
            </a:r>
            <a:endParaRPr sz="1500">
              <a:solidFill>
                <a:srgbClr val="000000"/>
              </a:solidFill>
            </a:endParaRPr>
          </a:p>
          <a:p>
            <a:pPr indent="0" lvl="0" marL="457200" rtl="0" algn="l">
              <a:spcBef>
                <a:spcPts val="0"/>
              </a:spcBef>
              <a:spcAft>
                <a:spcPts val="0"/>
              </a:spcAft>
              <a:buNone/>
            </a:pPr>
            <a:r>
              <a:t/>
            </a:r>
            <a:endParaRPr sz="1500">
              <a:solidFill>
                <a:srgbClr val="000000"/>
              </a:solidFill>
            </a:endParaRPr>
          </a:p>
          <a:p>
            <a:pPr indent="0" lvl="0" marL="0" rtl="0" algn="l">
              <a:spcBef>
                <a:spcPts val="0"/>
              </a:spcBef>
              <a:spcAft>
                <a:spcPts val="0"/>
              </a:spcAft>
              <a:buNone/>
            </a:pPr>
            <a:r>
              <a:t/>
            </a:r>
            <a:endParaRPr sz="1500">
              <a:solidFill>
                <a:srgbClr val="000000"/>
              </a:solidFill>
            </a:endParaRPr>
          </a:p>
          <a:p>
            <a:pPr indent="0" lvl="0" marL="0" rtl="0" algn="l">
              <a:spcBef>
                <a:spcPts val="0"/>
              </a:spcBef>
              <a:spcAft>
                <a:spcPts val="0"/>
              </a:spcAft>
              <a:buNone/>
            </a:pPr>
            <a:r>
              <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Handle missing values and clean data (</a:t>
            </a:r>
            <a:r>
              <a:rPr lang="en" sz="1500">
                <a:solidFill>
                  <a:srgbClr val="188038"/>
                </a:solidFill>
              </a:rPr>
              <a:t>dropna()</a:t>
            </a:r>
            <a:r>
              <a:rPr lang="en" sz="1500">
                <a:solidFill>
                  <a:srgbClr val="000000"/>
                </a:solidFill>
              </a:rPr>
              <a:t>, </a:t>
            </a:r>
            <a:r>
              <a:rPr lang="en" sz="1500">
                <a:solidFill>
                  <a:srgbClr val="188038"/>
                </a:solidFill>
              </a:rPr>
              <a:t>fillna()</a:t>
            </a:r>
            <a:r>
              <a:rPr lang="en" sz="1500">
                <a:solidFill>
                  <a:srgbClr val="000000"/>
                </a:solidFill>
              </a:rPr>
              <a:t>).</a:t>
            </a:r>
            <a:endParaRPr sz="1500">
              <a:solidFill>
                <a:srgbClr val="000000"/>
              </a:solidFill>
            </a:endParaRPr>
          </a:p>
          <a:p>
            <a:pPr indent="0" lvl="0" marL="0" rtl="0" algn="l">
              <a:spcBef>
                <a:spcPts val="0"/>
              </a:spcBef>
              <a:spcAft>
                <a:spcPts val="0"/>
              </a:spcAft>
              <a:buNone/>
            </a:pPr>
            <a:r>
              <a:t/>
            </a:r>
            <a:endParaRPr sz="1500">
              <a:solidFill>
                <a:srgbClr val="000000"/>
              </a:solidFill>
            </a:endParaRPr>
          </a:p>
          <a:p>
            <a:pPr indent="0" lvl="0" marL="0" rtl="0" algn="l">
              <a:spcBef>
                <a:spcPts val="0"/>
              </a:spcBef>
              <a:spcAft>
                <a:spcPts val="0"/>
              </a:spcAft>
              <a:buNone/>
            </a:pPr>
            <a:r>
              <a:t/>
            </a:r>
            <a:endParaRPr sz="1500">
              <a:solidFill>
                <a:srgbClr val="000000"/>
              </a:solidFill>
            </a:endParaRPr>
          </a:p>
          <a:p>
            <a:pPr indent="0" lvl="0" marL="0" rtl="0" algn="l">
              <a:spcBef>
                <a:spcPts val="0"/>
              </a:spcBef>
              <a:spcAft>
                <a:spcPts val="0"/>
              </a:spcAft>
              <a:buNone/>
            </a:pPr>
            <a:r>
              <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Convert data types if necessary.</a:t>
            </a:r>
            <a:endParaRPr sz="1500">
              <a:solidFill>
                <a:srgbClr val="000000"/>
              </a:solidFill>
            </a:endParaRPr>
          </a:p>
          <a:p>
            <a:pPr indent="0" lvl="0" marL="457200" rtl="0" algn="l">
              <a:spcBef>
                <a:spcPts val="0"/>
              </a:spcBef>
              <a:spcAft>
                <a:spcPts val="0"/>
              </a:spcAft>
              <a:buNone/>
            </a:pPr>
            <a:r>
              <a:t/>
            </a:r>
            <a:endParaRPr sz="1500">
              <a:solidFill>
                <a:srgbClr val="000000"/>
              </a:solidFill>
            </a:endParaRPr>
          </a:p>
          <a:p>
            <a:pPr indent="0" lvl="0" marL="457200" rtl="0" algn="l">
              <a:spcBef>
                <a:spcPts val="0"/>
              </a:spcBef>
              <a:spcAft>
                <a:spcPts val="0"/>
              </a:spcAft>
              <a:buNone/>
            </a:pPr>
            <a:r>
              <a:t/>
            </a:r>
            <a:endParaRPr sz="1100">
              <a:solidFill>
                <a:srgbClr val="000000"/>
              </a:solidFill>
              <a:latin typeface="Arial"/>
              <a:ea typeface="Arial"/>
              <a:cs typeface="Arial"/>
              <a:sym typeface="Arial"/>
            </a:endParaRPr>
          </a:p>
        </p:txBody>
      </p:sp>
      <p:pic>
        <p:nvPicPr>
          <p:cNvPr id="81" name="Google Shape;81;p17"/>
          <p:cNvPicPr preferRelativeResize="0"/>
          <p:nvPr/>
        </p:nvPicPr>
        <p:blipFill>
          <a:blip r:embed="rId3">
            <a:alphaModFix/>
          </a:blip>
          <a:stretch>
            <a:fillRect/>
          </a:stretch>
        </p:blipFill>
        <p:spPr>
          <a:xfrm>
            <a:off x="343900" y="904025"/>
            <a:ext cx="3724099" cy="666200"/>
          </a:xfrm>
          <a:prstGeom prst="rect">
            <a:avLst/>
          </a:prstGeom>
          <a:noFill/>
          <a:ln>
            <a:noFill/>
          </a:ln>
        </p:spPr>
      </p:pic>
      <p:pic>
        <p:nvPicPr>
          <p:cNvPr id="82" name="Google Shape;82;p17"/>
          <p:cNvPicPr preferRelativeResize="0"/>
          <p:nvPr/>
        </p:nvPicPr>
        <p:blipFill>
          <a:blip r:embed="rId4">
            <a:alphaModFix/>
          </a:blip>
          <a:stretch>
            <a:fillRect/>
          </a:stretch>
        </p:blipFill>
        <p:spPr>
          <a:xfrm>
            <a:off x="447296" y="2003200"/>
            <a:ext cx="3436975" cy="723900"/>
          </a:xfrm>
          <a:prstGeom prst="rect">
            <a:avLst/>
          </a:prstGeom>
          <a:noFill/>
          <a:ln>
            <a:noFill/>
          </a:ln>
        </p:spPr>
      </p:pic>
      <p:pic>
        <p:nvPicPr>
          <p:cNvPr id="83" name="Google Shape;83;p17"/>
          <p:cNvPicPr preferRelativeResize="0"/>
          <p:nvPr/>
        </p:nvPicPr>
        <p:blipFill>
          <a:blip r:embed="rId5">
            <a:alphaModFix/>
          </a:blip>
          <a:stretch>
            <a:fillRect/>
          </a:stretch>
        </p:blipFill>
        <p:spPr>
          <a:xfrm>
            <a:off x="343900" y="3255925"/>
            <a:ext cx="3945000" cy="1286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4843525" y="1233225"/>
            <a:ext cx="3945000" cy="256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Exploratory data analYSIS</a:t>
            </a:r>
            <a:endParaRPr b="0" sz="1100">
              <a:solidFill>
                <a:srgbClr val="000000"/>
              </a:solidFill>
              <a:latin typeface="Arial"/>
              <a:ea typeface="Arial"/>
              <a:cs typeface="Arial"/>
              <a:sym typeface="Arial"/>
            </a:endParaRPr>
          </a:p>
          <a:p>
            <a:pPr indent="0" lvl="0" marL="0" rtl="0" algn="ctr">
              <a:spcBef>
                <a:spcPts val="0"/>
              </a:spcBef>
              <a:spcAft>
                <a:spcPts val="0"/>
              </a:spcAft>
              <a:buNone/>
            </a:pPr>
            <a:r>
              <a:t/>
            </a:r>
            <a:endParaRPr/>
          </a:p>
        </p:txBody>
      </p:sp>
      <p:sp>
        <p:nvSpPr>
          <p:cNvPr id="89" name="Google Shape;89;p18"/>
          <p:cNvSpPr txBox="1"/>
          <p:nvPr>
            <p:ph idx="1" type="subTitle"/>
          </p:nvPr>
        </p:nvSpPr>
        <p:spPr>
          <a:xfrm>
            <a:off x="101300" y="80475"/>
            <a:ext cx="4209300" cy="4871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solidFill>
                  <a:srgbClr val="000000"/>
                </a:solidFill>
              </a:rPr>
              <a:t>Use Pandas to summarize data (</a:t>
            </a:r>
            <a:r>
              <a:rPr lang="en" sz="1500">
                <a:solidFill>
                  <a:srgbClr val="188038"/>
                </a:solidFill>
              </a:rPr>
              <a:t>describe()</a:t>
            </a:r>
            <a:r>
              <a:rPr lang="en" sz="1500">
                <a:solidFill>
                  <a:srgbClr val="000000"/>
                </a:solidFill>
              </a:rPr>
              <a:t>, </a:t>
            </a:r>
            <a:r>
              <a:rPr lang="en" sz="1500">
                <a:solidFill>
                  <a:srgbClr val="188038"/>
                </a:solidFill>
              </a:rPr>
              <a:t>info()</a:t>
            </a:r>
            <a:r>
              <a:rPr lang="en" sz="1500">
                <a:solidFill>
                  <a:srgbClr val="000000"/>
                </a:solidFill>
              </a:rPr>
              <a:t>).</a:t>
            </a:r>
            <a:endParaRPr sz="1500">
              <a:solidFill>
                <a:srgbClr val="000000"/>
              </a:solidFill>
            </a:endParaRPr>
          </a:p>
          <a:p>
            <a:pPr indent="0" lvl="0" marL="0" rtl="0" algn="l">
              <a:spcBef>
                <a:spcPts val="0"/>
              </a:spcBef>
              <a:spcAft>
                <a:spcPts val="0"/>
              </a:spcAft>
              <a:buNone/>
            </a:pPr>
            <a:r>
              <a:t/>
            </a:r>
            <a:endParaRPr sz="1500">
              <a:solidFill>
                <a:srgbClr val="000000"/>
              </a:solidFill>
            </a:endParaRPr>
          </a:p>
          <a:p>
            <a:pPr indent="0" lvl="0" marL="0" rtl="0" algn="l">
              <a:spcBef>
                <a:spcPts val="0"/>
              </a:spcBef>
              <a:spcAft>
                <a:spcPts val="0"/>
              </a:spcAft>
              <a:buNone/>
            </a:pPr>
            <a:r>
              <a:t/>
            </a:r>
            <a:endParaRPr sz="1500">
              <a:solidFill>
                <a:srgbClr val="000000"/>
              </a:solidFill>
            </a:endParaRPr>
          </a:p>
          <a:p>
            <a:pPr indent="0" lvl="0" marL="0" rtl="0" algn="l">
              <a:spcBef>
                <a:spcPts val="0"/>
              </a:spcBef>
              <a:spcAft>
                <a:spcPts val="0"/>
              </a:spcAft>
              <a:buNone/>
            </a:pPr>
            <a:r>
              <a:t/>
            </a:r>
            <a:endParaRPr sz="1500">
              <a:solidFill>
                <a:srgbClr val="000000"/>
              </a:solidFill>
            </a:endParaRPr>
          </a:p>
          <a:p>
            <a:pPr indent="0" lvl="0" marL="0" rtl="0" algn="l">
              <a:spcBef>
                <a:spcPts val="0"/>
              </a:spcBef>
              <a:spcAft>
                <a:spcPts val="0"/>
              </a:spcAft>
              <a:buNone/>
            </a:pPr>
            <a:r>
              <a:t/>
            </a:r>
            <a:endParaRPr sz="1500">
              <a:solidFill>
                <a:srgbClr val="000000"/>
              </a:solidFill>
            </a:endParaRPr>
          </a:p>
          <a:p>
            <a:pPr indent="0" lvl="0" marL="0" rtl="0" algn="l">
              <a:spcBef>
                <a:spcPts val="0"/>
              </a:spcBef>
              <a:spcAft>
                <a:spcPts val="0"/>
              </a:spcAft>
              <a:buNone/>
            </a:pPr>
            <a:r>
              <a:t/>
            </a:r>
            <a:endParaRPr sz="1500">
              <a:solidFill>
                <a:srgbClr val="000000"/>
              </a:solidFill>
            </a:endParaRPr>
          </a:p>
          <a:p>
            <a:pPr indent="0" lvl="0" marL="0" rtl="0" algn="l">
              <a:spcBef>
                <a:spcPts val="0"/>
              </a:spcBef>
              <a:spcAft>
                <a:spcPts val="0"/>
              </a:spcAft>
              <a:buNone/>
            </a:pPr>
            <a:r>
              <a:t/>
            </a:r>
            <a:endParaRPr sz="1500">
              <a:solidFill>
                <a:srgbClr val="000000"/>
              </a:solidFill>
            </a:endParaRPr>
          </a:p>
          <a:p>
            <a:pPr indent="0" lvl="0" marL="0" rtl="0" algn="l">
              <a:spcBef>
                <a:spcPts val="0"/>
              </a:spcBef>
              <a:spcAft>
                <a:spcPts val="0"/>
              </a:spcAft>
              <a:buNone/>
            </a:pPr>
            <a:r>
              <a:t/>
            </a:r>
            <a:endParaRPr sz="1500">
              <a:solidFill>
                <a:srgbClr val="000000"/>
              </a:solidFill>
            </a:endParaRPr>
          </a:p>
          <a:p>
            <a:pPr indent="0" lvl="0" marL="0" rtl="0" algn="l">
              <a:spcBef>
                <a:spcPts val="0"/>
              </a:spcBef>
              <a:spcAft>
                <a:spcPts val="0"/>
              </a:spcAft>
              <a:buNone/>
            </a:pPr>
            <a:r>
              <a:t/>
            </a:r>
            <a:endParaRPr sz="1500">
              <a:solidFill>
                <a:srgbClr val="000000"/>
              </a:solidFill>
            </a:endParaRPr>
          </a:p>
          <a:p>
            <a:pPr indent="0" lvl="0" marL="0" rtl="0" algn="l">
              <a:spcBef>
                <a:spcPts val="0"/>
              </a:spcBef>
              <a:spcAft>
                <a:spcPts val="0"/>
              </a:spcAft>
              <a:buNone/>
            </a:pPr>
            <a:r>
              <a:t/>
            </a:r>
            <a:endParaRPr sz="1500">
              <a:solidFill>
                <a:srgbClr val="000000"/>
              </a:solidFill>
            </a:endParaRPr>
          </a:p>
          <a:p>
            <a:pPr indent="0" lvl="0" marL="0" rtl="0" algn="l">
              <a:spcBef>
                <a:spcPts val="0"/>
              </a:spcBef>
              <a:spcAft>
                <a:spcPts val="0"/>
              </a:spcAft>
              <a:buNone/>
            </a:pPr>
            <a:r>
              <a:t/>
            </a:r>
            <a:endParaRPr sz="1500">
              <a:solidFill>
                <a:srgbClr val="000000"/>
              </a:solidFill>
            </a:endParaRPr>
          </a:p>
          <a:p>
            <a:pPr indent="0" lvl="0" marL="0" rtl="0" algn="l">
              <a:spcBef>
                <a:spcPts val="0"/>
              </a:spcBef>
              <a:spcAft>
                <a:spcPts val="0"/>
              </a:spcAft>
              <a:buNone/>
            </a:pPr>
            <a:r>
              <a:t/>
            </a:r>
            <a:endParaRPr sz="1500">
              <a:solidFill>
                <a:srgbClr val="000000"/>
              </a:solidFill>
            </a:endParaRPr>
          </a:p>
          <a:p>
            <a:pPr indent="0" lvl="0" marL="0" rtl="0" algn="l">
              <a:spcBef>
                <a:spcPts val="0"/>
              </a:spcBef>
              <a:spcAft>
                <a:spcPts val="0"/>
              </a:spcAft>
              <a:buNone/>
            </a:pPr>
            <a:r>
              <a:t/>
            </a:r>
            <a:endParaRPr sz="1500">
              <a:solidFill>
                <a:srgbClr val="000000"/>
              </a:solidFill>
            </a:endParaRPr>
          </a:p>
          <a:p>
            <a:pPr indent="-349250" lvl="0" marL="457200" rtl="0" algn="l">
              <a:spcBef>
                <a:spcPts val="0"/>
              </a:spcBef>
              <a:spcAft>
                <a:spcPts val="0"/>
              </a:spcAft>
              <a:buSzPts val="1900"/>
              <a:buChar char="●"/>
            </a:pPr>
            <a:r>
              <a:rPr lang="en" sz="1500">
                <a:solidFill>
                  <a:srgbClr val="000000"/>
                </a:solidFill>
              </a:rPr>
              <a:t>Identify sales trends based on categories like gender, age group, city, product category, and payment method.</a:t>
            </a:r>
            <a:endParaRPr sz="1500">
              <a:solidFill>
                <a:srgbClr val="000000"/>
              </a:solidFill>
            </a:endParaRPr>
          </a:p>
          <a:p>
            <a:pPr indent="0" lvl="0" marL="457200" rtl="0" algn="l">
              <a:spcBef>
                <a:spcPts val="0"/>
              </a:spcBef>
              <a:spcAft>
                <a:spcPts val="0"/>
              </a:spcAft>
              <a:buNone/>
            </a:pPr>
            <a:r>
              <a:t/>
            </a:r>
            <a:endParaRPr sz="1500">
              <a:solidFill>
                <a:srgbClr val="000000"/>
              </a:solidFill>
            </a:endParaRPr>
          </a:p>
          <a:p>
            <a:pPr indent="0" lvl="0" marL="457200" rtl="0" algn="l">
              <a:spcBef>
                <a:spcPts val="0"/>
              </a:spcBef>
              <a:spcAft>
                <a:spcPts val="0"/>
              </a:spcAft>
              <a:buNone/>
            </a:pPr>
            <a:r>
              <a:t/>
            </a:r>
            <a:endParaRPr sz="1100">
              <a:solidFill>
                <a:srgbClr val="000000"/>
              </a:solidFill>
              <a:latin typeface="Arial"/>
              <a:ea typeface="Arial"/>
              <a:cs typeface="Arial"/>
              <a:sym typeface="Arial"/>
            </a:endParaRPr>
          </a:p>
        </p:txBody>
      </p:sp>
      <p:pic>
        <p:nvPicPr>
          <p:cNvPr id="90" name="Google Shape;90;p18"/>
          <p:cNvPicPr preferRelativeResize="0"/>
          <p:nvPr/>
        </p:nvPicPr>
        <p:blipFill>
          <a:blip r:embed="rId3">
            <a:alphaModFix/>
          </a:blip>
          <a:stretch>
            <a:fillRect/>
          </a:stretch>
        </p:blipFill>
        <p:spPr>
          <a:xfrm>
            <a:off x="198000" y="1048400"/>
            <a:ext cx="1980050" cy="2207425"/>
          </a:xfrm>
          <a:prstGeom prst="rect">
            <a:avLst/>
          </a:prstGeom>
          <a:noFill/>
          <a:ln>
            <a:noFill/>
          </a:ln>
        </p:spPr>
      </p:pic>
      <p:pic>
        <p:nvPicPr>
          <p:cNvPr id="91" name="Google Shape;91;p18"/>
          <p:cNvPicPr preferRelativeResize="0"/>
          <p:nvPr/>
        </p:nvPicPr>
        <p:blipFill>
          <a:blip r:embed="rId4">
            <a:alphaModFix/>
          </a:blip>
          <a:stretch>
            <a:fillRect/>
          </a:stretch>
        </p:blipFill>
        <p:spPr>
          <a:xfrm>
            <a:off x="2265050" y="1048400"/>
            <a:ext cx="2195549" cy="2250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5321975" y="1288650"/>
            <a:ext cx="3249000" cy="256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Data</a:t>
            </a:r>
            <a:endParaRPr/>
          </a:p>
          <a:p>
            <a:pPr indent="0" lvl="0" marL="0" rtl="0" algn="l">
              <a:spcBef>
                <a:spcPts val="0"/>
              </a:spcBef>
              <a:spcAft>
                <a:spcPts val="0"/>
              </a:spcAft>
              <a:buNone/>
            </a:pPr>
            <a:r>
              <a:rPr lang="en"/>
              <a:t> visualization</a:t>
            </a:r>
            <a:endParaRPr b="0" sz="1100">
              <a:solidFill>
                <a:srgbClr val="000000"/>
              </a:solidFill>
              <a:latin typeface="Arial"/>
              <a:ea typeface="Arial"/>
              <a:cs typeface="Arial"/>
              <a:sym typeface="Arial"/>
            </a:endParaRPr>
          </a:p>
          <a:p>
            <a:pPr indent="0" lvl="0" marL="0" rtl="0" algn="ctr">
              <a:spcBef>
                <a:spcPts val="0"/>
              </a:spcBef>
              <a:spcAft>
                <a:spcPts val="0"/>
              </a:spcAft>
              <a:buNone/>
            </a:pPr>
            <a:r>
              <a:t/>
            </a:r>
            <a:endParaRPr/>
          </a:p>
        </p:txBody>
      </p:sp>
      <p:sp>
        <p:nvSpPr>
          <p:cNvPr id="97" name="Google Shape;97;p19"/>
          <p:cNvSpPr txBox="1"/>
          <p:nvPr>
            <p:ph idx="1" type="subTitle"/>
          </p:nvPr>
        </p:nvSpPr>
        <p:spPr>
          <a:xfrm>
            <a:off x="112175" y="135900"/>
            <a:ext cx="4209300" cy="4871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Matplotlib: Create bar charts, line graphs, and pie charts to understand trends.</a:t>
            </a:r>
            <a:endParaRPr sz="1500">
              <a:solidFill>
                <a:srgbClr val="000000"/>
              </a:solidFill>
            </a:endParaRPr>
          </a:p>
          <a:p>
            <a:pPr indent="0" lvl="0" marL="457200" rtl="0" algn="l">
              <a:spcBef>
                <a:spcPts val="0"/>
              </a:spcBef>
              <a:spcAft>
                <a:spcPts val="0"/>
              </a:spcAft>
              <a:buNone/>
            </a:pPr>
            <a:r>
              <a:t/>
            </a:r>
            <a:endParaRPr sz="1500">
              <a:solidFill>
                <a:srgbClr val="000000"/>
              </a:solidFill>
            </a:endParaRPr>
          </a:p>
          <a:p>
            <a:pPr indent="-323850" lvl="0" marL="457200" rtl="0" algn="l">
              <a:spcBef>
                <a:spcPts val="0"/>
              </a:spcBef>
              <a:spcAft>
                <a:spcPts val="0"/>
              </a:spcAft>
              <a:buSzPts val="1500"/>
              <a:buChar char="●"/>
            </a:pPr>
            <a:r>
              <a:rPr lang="en" sz="1500">
                <a:solidFill>
                  <a:srgbClr val="000000"/>
                </a:solidFill>
              </a:rPr>
              <a:t>Seaborn: Generate heatmaps, box plots, and count plots for deeper insights</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457200" rtl="0" algn="l">
              <a:spcBef>
                <a:spcPts val="0"/>
              </a:spcBef>
              <a:spcAft>
                <a:spcPts val="0"/>
              </a:spcAft>
              <a:buNone/>
            </a:pPr>
            <a:r>
              <a:t/>
            </a:r>
            <a:endParaRPr sz="1500">
              <a:solidFill>
                <a:srgbClr val="000000"/>
              </a:solidFill>
            </a:endParaRPr>
          </a:p>
          <a:p>
            <a:pPr indent="0" lvl="0" marL="457200" rtl="0" algn="l">
              <a:spcBef>
                <a:spcPts val="0"/>
              </a:spcBef>
              <a:spcAft>
                <a:spcPts val="0"/>
              </a:spcAft>
              <a:buNone/>
            </a:pPr>
            <a:r>
              <a:t/>
            </a:r>
            <a:endParaRPr sz="1500">
              <a:solidFill>
                <a:srgbClr val="000000"/>
              </a:solidFill>
            </a:endParaRPr>
          </a:p>
          <a:p>
            <a:pPr indent="0" lvl="0" marL="457200" rtl="0" algn="l">
              <a:spcBef>
                <a:spcPts val="0"/>
              </a:spcBef>
              <a:spcAft>
                <a:spcPts val="0"/>
              </a:spcAft>
              <a:buNone/>
            </a:pPr>
            <a:r>
              <a:t/>
            </a:r>
            <a:endParaRPr sz="1100">
              <a:solidFill>
                <a:srgbClr val="000000"/>
              </a:solidFill>
              <a:latin typeface="Arial"/>
              <a:ea typeface="Arial"/>
              <a:cs typeface="Arial"/>
              <a:sym typeface="Arial"/>
            </a:endParaRPr>
          </a:p>
        </p:txBody>
      </p:sp>
      <p:pic>
        <p:nvPicPr>
          <p:cNvPr id="98" name="Google Shape;98;p19"/>
          <p:cNvPicPr preferRelativeResize="0"/>
          <p:nvPr/>
        </p:nvPicPr>
        <p:blipFill>
          <a:blip r:embed="rId3">
            <a:alphaModFix/>
          </a:blip>
          <a:stretch>
            <a:fillRect/>
          </a:stretch>
        </p:blipFill>
        <p:spPr>
          <a:xfrm>
            <a:off x="197725" y="2179200"/>
            <a:ext cx="4209301" cy="27685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idx="1" type="body"/>
          </p:nvPr>
        </p:nvSpPr>
        <p:spPr>
          <a:xfrm>
            <a:off x="217650" y="136025"/>
            <a:ext cx="4522800" cy="700800"/>
          </a:xfrm>
          <a:prstGeom prst="rect">
            <a:avLst/>
          </a:prstGeom>
          <a:solidFill>
            <a:schemeClr val="lt2"/>
          </a:solidFill>
        </p:spPr>
        <p:txBody>
          <a:bodyPr anchorCtr="0" anchor="ctr" bIns="91425" lIns="91425" spcFirstLastPara="1" rIns="91425" wrap="square" tIns="91425">
            <a:noAutofit/>
          </a:bodyPr>
          <a:lstStyle/>
          <a:p>
            <a:pPr indent="0" lvl="0" marL="0" rtl="0" algn="l">
              <a:spcBef>
                <a:spcPts val="0"/>
              </a:spcBef>
              <a:spcAft>
                <a:spcPts val="0"/>
              </a:spcAft>
              <a:buNone/>
            </a:pPr>
            <a:r>
              <a:rPr lang="en"/>
              <a:t>Visulaization </a:t>
            </a:r>
            <a:endParaRPr/>
          </a:p>
        </p:txBody>
      </p:sp>
      <p:pic>
        <p:nvPicPr>
          <p:cNvPr id="104" name="Google Shape;104;p20"/>
          <p:cNvPicPr preferRelativeResize="0"/>
          <p:nvPr/>
        </p:nvPicPr>
        <p:blipFill>
          <a:blip r:embed="rId3">
            <a:alphaModFix/>
          </a:blip>
          <a:stretch>
            <a:fillRect/>
          </a:stretch>
        </p:blipFill>
        <p:spPr>
          <a:xfrm>
            <a:off x="261150" y="967950"/>
            <a:ext cx="8839201" cy="3973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5321975" y="407850"/>
            <a:ext cx="3249000" cy="256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Conclusions &amp; tools</a:t>
            </a:r>
            <a:endParaRPr/>
          </a:p>
        </p:txBody>
      </p:sp>
      <p:sp>
        <p:nvSpPr>
          <p:cNvPr id="110" name="Google Shape;110;p21"/>
          <p:cNvSpPr txBox="1"/>
          <p:nvPr>
            <p:ph idx="1" type="subTitle"/>
          </p:nvPr>
        </p:nvSpPr>
        <p:spPr>
          <a:xfrm>
            <a:off x="112175" y="135900"/>
            <a:ext cx="4209300" cy="4871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Recognize peak shopping trends, high-revenue products, and customer demographics.</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
              <a:t>Recommend strategies for future sales campaigns.</a:t>
            </a:r>
            <a:endParaRPr/>
          </a:p>
          <a:p>
            <a:pPr indent="0" lvl="0" marL="457200" rtl="0" algn="l">
              <a:spcBef>
                <a:spcPts val="0"/>
              </a:spcBef>
              <a:spcAft>
                <a:spcPts val="0"/>
              </a:spcAft>
              <a:buNone/>
            </a:pPr>
            <a:r>
              <a:t/>
            </a:r>
            <a:endParaRPr sz="2100"/>
          </a:p>
          <a:p>
            <a:pPr indent="0" lvl="0" marL="0" rtl="0" algn="l">
              <a:spcBef>
                <a:spcPts val="0"/>
              </a:spcBef>
              <a:spcAft>
                <a:spcPts val="0"/>
              </a:spcAft>
              <a:buNone/>
            </a:pPr>
            <a:r>
              <a:rPr b="1" lang="en" sz="1900">
                <a:solidFill>
                  <a:srgbClr val="000000"/>
                </a:solidFill>
              </a:rPr>
              <a:t>Tools Used:</a:t>
            </a:r>
            <a:endParaRPr b="1" sz="1900">
              <a:solidFill>
                <a:srgbClr val="000000"/>
              </a:solidFill>
            </a:endParaRPr>
          </a:p>
          <a:p>
            <a:pPr indent="-317500" lvl="0" marL="457200" rtl="0" algn="l">
              <a:lnSpc>
                <a:spcPct val="115000"/>
              </a:lnSpc>
              <a:spcBef>
                <a:spcPts val="1200"/>
              </a:spcBef>
              <a:spcAft>
                <a:spcPts val="0"/>
              </a:spcAft>
              <a:buClr>
                <a:srgbClr val="000000"/>
              </a:buClr>
              <a:buSzPts val="1400"/>
              <a:buFont typeface="Arial"/>
              <a:buChar char="●"/>
            </a:pPr>
            <a:r>
              <a:rPr lang="en" sz="1400">
                <a:solidFill>
                  <a:srgbClr val="000000"/>
                </a:solidFill>
              </a:rPr>
              <a:t>NumPy: Numerical computations</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rPr>
              <a:t>Pandas: Data manipulation</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rPr>
              <a:t>Seaborn: Statistical data visualization</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rPr>
              <a:t>Matplotlib: Graphical representation</a:t>
            </a:r>
            <a:endParaRPr sz="1400">
              <a:solidFill>
                <a:srgbClr val="000000"/>
              </a:solidFill>
            </a:endParaRPr>
          </a:p>
          <a:p>
            <a:pPr indent="0" lvl="0" marL="457200" rtl="0" algn="l">
              <a:spcBef>
                <a:spcPts val="12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