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0"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1"/>
  </p:normalViewPr>
  <p:slideViewPr>
    <p:cSldViewPr snapToGrid="0" snapToObjects="1">
      <p:cViewPr varScale="1">
        <p:scale>
          <a:sx n="91" d="100"/>
          <a:sy n="91"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ruchirapatil/Desktop/Performance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a:t>
            </a:r>
            <a:r>
              <a:rPr lang="en-US" baseline="0"/>
              <a:t> &amp; F1 Score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1636482939633"/>
          <c:y val="0.190231481481481"/>
          <c:w val="0.87058573928259"/>
          <c:h val="0.575632473024205"/>
        </c:manualLayout>
      </c:layout>
      <c:lineChart>
        <c:grouping val="standard"/>
        <c:varyColors val="0"/>
        <c:ser>
          <c:idx val="1"/>
          <c:order val="1"/>
          <c:tx>
            <c:strRef>
              <c:f>Sheet1!$D$1</c:f>
              <c:strCache>
                <c:ptCount val="1"/>
                <c:pt idx="0">
                  <c:v>Time(ms)</c:v>
                </c:pt>
              </c:strCache>
            </c:strRef>
          </c:tx>
          <c:spPr>
            <a:ln w="28575" cap="rnd">
              <a:solidFill>
                <a:schemeClr val="accent2"/>
              </a:solidFill>
              <a:round/>
            </a:ln>
            <a:effectLst/>
          </c:spPr>
          <c:marker>
            <c:symbol val="none"/>
          </c:marker>
          <c:val>
            <c:numRef>
              <c:f>Sheet1!$D$2:$D$13</c:f>
              <c:numCache>
                <c:formatCode>General</c:formatCode>
                <c:ptCount val="12"/>
                <c:pt idx="0">
                  <c:v>3309.0</c:v>
                </c:pt>
                <c:pt idx="1">
                  <c:v>3071.0</c:v>
                </c:pt>
                <c:pt idx="2">
                  <c:v>3142.0</c:v>
                </c:pt>
                <c:pt idx="3">
                  <c:v>3355.0</c:v>
                </c:pt>
                <c:pt idx="4">
                  <c:v>3142.0</c:v>
                </c:pt>
                <c:pt idx="5">
                  <c:v>3115.0</c:v>
                </c:pt>
                <c:pt idx="6">
                  <c:v>3036.0</c:v>
                </c:pt>
                <c:pt idx="7">
                  <c:v>3093.0</c:v>
                </c:pt>
                <c:pt idx="8">
                  <c:v>3032.0</c:v>
                </c:pt>
                <c:pt idx="9">
                  <c:v>3078.0</c:v>
                </c:pt>
              </c:numCache>
            </c:numRef>
          </c:val>
          <c:smooth val="0"/>
        </c:ser>
        <c:dLbls>
          <c:showLegendKey val="0"/>
          <c:showVal val="0"/>
          <c:showCatName val="0"/>
          <c:showSerName val="0"/>
          <c:showPercent val="0"/>
          <c:showBubbleSize val="0"/>
        </c:dLbls>
        <c:marker val="1"/>
        <c:smooth val="0"/>
        <c:axId val="-2121434880"/>
        <c:axId val="-2113370640"/>
      </c:lineChart>
      <c:lineChart>
        <c:grouping val="standard"/>
        <c:varyColors val="0"/>
        <c:ser>
          <c:idx val="0"/>
          <c:order val="0"/>
          <c:tx>
            <c:strRef>
              <c:f>Sheet1!$C$1</c:f>
              <c:strCache>
                <c:ptCount val="1"/>
                <c:pt idx="0">
                  <c:v>F1 Score</c:v>
                </c:pt>
              </c:strCache>
            </c:strRef>
          </c:tx>
          <c:spPr>
            <a:ln w="28575" cap="rnd">
              <a:solidFill>
                <a:schemeClr val="accent1"/>
              </a:solidFill>
              <a:round/>
            </a:ln>
            <a:effectLst/>
          </c:spPr>
          <c:marker>
            <c:symbol val="none"/>
          </c:marker>
          <c:val>
            <c:numRef>
              <c:f>Sheet1!$C$2:$C$13</c:f>
              <c:numCache>
                <c:formatCode>General</c:formatCode>
                <c:ptCount val="12"/>
                <c:pt idx="0">
                  <c:v>0.069148935</c:v>
                </c:pt>
                <c:pt idx="1">
                  <c:v>0.007425742</c:v>
                </c:pt>
                <c:pt idx="2">
                  <c:v>0.019607844</c:v>
                </c:pt>
                <c:pt idx="3">
                  <c:v>0.01754386</c:v>
                </c:pt>
                <c:pt idx="4">
                  <c:v>0.019607844</c:v>
                </c:pt>
                <c:pt idx="5">
                  <c:v>0.03883495</c:v>
                </c:pt>
                <c:pt idx="6">
                  <c:v>0.03436019</c:v>
                </c:pt>
                <c:pt idx="7">
                  <c:v>0.042016808</c:v>
                </c:pt>
                <c:pt idx="8">
                  <c:v>0.13533837</c:v>
                </c:pt>
                <c:pt idx="9">
                  <c:v>0.05418719</c:v>
                </c:pt>
              </c:numCache>
            </c:numRef>
          </c:val>
          <c:smooth val="0"/>
        </c:ser>
        <c:dLbls>
          <c:showLegendKey val="0"/>
          <c:showVal val="0"/>
          <c:showCatName val="0"/>
          <c:showSerName val="0"/>
          <c:showPercent val="0"/>
          <c:showBubbleSize val="0"/>
        </c:dLbls>
        <c:marker val="1"/>
        <c:smooth val="0"/>
        <c:axId val="-2112904688"/>
        <c:axId val="-2122061280"/>
      </c:lineChart>
      <c:catAx>
        <c:axId val="-21214348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3370640"/>
        <c:crosses val="autoZero"/>
        <c:auto val="1"/>
        <c:lblAlgn val="ctr"/>
        <c:lblOffset val="100"/>
        <c:noMultiLvlLbl val="0"/>
      </c:catAx>
      <c:valAx>
        <c:axId val="-2113370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434880"/>
        <c:crosses val="autoZero"/>
        <c:crossBetween val="between"/>
      </c:valAx>
      <c:valAx>
        <c:axId val="-212206128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2904688"/>
        <c:crosses val="max"/>
        <c:crossBetween val="between"/>
      </c:valAx>
      <c:catAx>
        <c:axId val="-2112904688"/>
        <c:scaling>
          <c:orientation val="minMax"/>
        </c:scaling>
        <c:delete val="1"/>
        <c:axPos val="b"/>
        <c:majorTickMark val="out"/>
        <c:minorTickMark val="none"/>
        <c:tickLblPos val="nextTo"/>
        <c:crossAx val="-212206128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 score and Time against the range difference in query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488786308225"/>
          <c:y val="0.291209103840683"/>
          <c:w val="0.796556614778067"/>
          <c:h val="0.381204063574557"/>
        </c:manualLayout>
      </c:layout>
      <c:lineChart>
        <c:grouping val="standard"/>
        <c:varyColors val="0"/>
        <c:ser>
          <c:idx val="0"/>
          <c:order val="0"/>
          <c:tx>
            <c:strRef>
              <c:f>Sheet1!$M$1</c:f>
              <c:strCache>
                <c:ptCount val="1"/>
                <c:pt idx="0">
                  <c:v>F1 Score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Sheet1!$M$2:$M$12</c:f>
              <c:numCache>
                <c:formatCode>General</c:formatCode>
                <c:ptCount val="11"/>
                <c:pt idx="0">
                  <c:v>0.01010101</c:v>
                </c:pt>
                <c:pt idx="1">
                  <c:v>0.01010101</c:v>
                </c:pt>
                <c:pt idx="2">
                  <c:v>0.03883495</c:v>
                </c:pt>
                <c:pt idx="3">
                  <c:v>0.06666667</c:v>
                </c:pt>
                <c:pt idx="4">
                  <c:v>0.07428571</c:v>
                </c:pt>
                <c:pt idx="5">
                  <c:v>0.064516135</c:v>
                </c:pt>
                <c:pt idx="6">
                  <c:v>0.08389261</c:v>
                </c:pt>
              </c:numCache>
            </c:numRef>
          </c:val>
          <c:smooth val="0"/>
        </c:ser>
        <c:dLbls>
          <c:showLegendKey val="0"/>
          <c:showVal val="0"/>
          <c:showCatName val="0"/>
          <c:showSerName val="0"/>
          <c:showPercent val="0"/>
          <c:showBubbleSize val="0"/>
        </c:dLbls>
        <c:marker val="1"/>
        <c:smooth val="0"/>
        <c:axId val="-2117595088"/>
        <c:axId val="-2096761760"/>
      </c:lineChart>
      <c:lineChart>
        <c:grouping val="standard"/>
        <c:varyColors val="0"/>
        <c:ser>
          <c:idx val="1"/>
          <c:order val="1"/>
          <c:tx>
            <c:strRef>
              <c:f>Sheet1!$N$1</c:f>
              <c:strCache>
                <c:ptCount val="1"/>
                <c:pt idx="0">
                  <c:v>Time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Sheet1!$N$2:$N$12</c:f>
              <c:numCache>
                <c:formatCode>General</c:formatCode>
                <c:ptCount val="11"/>
                <c:pt idx="0">
                  <c:v>3599.0</c:v>
                </c:pt>
                <c:pt idx="1">
                  <c:v>3363.0</c:v>
                </c:pt>
                <c:pt idx="2">
                  <c:v>3731.0</c:v>
                </c:pt>
                <c:pt idx="3">
                  <c:v>3666.0</c:v>
                </c:pt>
                <c:pt idx="4">
                  <c:v>3491.0</c:v>
                </c:pt>
                <c:pt idx="5">
                  <c:v>3571.0</c:v>
                </c:pt>
                <c:pt idx="6">
                  <c:v>3563.0</c:v>
                </c:pt>
              </c:numCache>
            </c:numRef>
          </c:val>
          <c:smooth val="0"/>
        </c:ser>
        <c:dLbls>
          <c:showLegendKey val="0"/>
          <c:showVal val="0"/>
          <c:showCatName val="0"/>
          <c:showSerName val="0"/>
          <c:showPercent val="0"/>
          <c:showBubbleSize val="0"/>
        </c:dLbls>
        <c:marker val="1"/>
        <c:smooth val="0"/>
        <c:axId val="-2096764912"/>
        <c:axId val="-2096768400"/>
      </c:lineChart>
      <c:catAx>
        <c:axId val="-21175950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761760"/>
        <c:crosses val="autoZero"/>
        <c:auto val="1"/>
        <c:lblAlgn val="ctr"/>
        <c:lblOffset val="100"/>
        <c:noMultiLvlLbl val="0"/>
      </c:catAx>
      <c:valAx>
        <c:axId val="-209676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595088"/>
        <c:crosses val="autoZero"/>
        <c:crossBetween val="between"/>
      </c:valAx>
      <c:valAx>
        <c:axId val="-209676840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764912"/>
        <c:crosses val="max"/>
        <c:crossBetween val="between"/>
      </c:valAx>
      <c:catAx>
        <c:axId val="-2096764912"/>
        <c:scaling>
          <c:orientation val="minMax"/>
        </c:scaling>
        <c:delete val="1"/>
        <c:axPos val="b"/>
        <c:majorTickMark val="out"/>
        <c:minorTickMark val="none"/>
        <c:tickLblPos val="nextTo"/>
        <c:crossAx val="-209676840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E1CFF3-1809-EA4A-B11C-6297D56B5DAF}" type="datetimeFigureOut">
              <a:rPr lang="en-US" smtClean="0"/>
              <a:t>8/19/17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36882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1CFF3-1809-EA4A-B11C-6297D56B5DAF}" type="datetimeFigureOut">
              <a:rPr lang="en-US" smtClean="0"/>
              <a:t>8/19/17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101461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1CFF3-1809-EA4A-B11C-6297D56B5DAF}" type="datetimeFigureOut">
              <a:rPr lang="en-US" smtClean="0"/>
              <a:t>8/19/17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158997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1CFF3-1809-EA4A-B11C-6297D56B5DAF}" type="datetimeFigureOut">
              <a:rPr lang="en-US" smtClean="0"/>
              <a:t>8/19/17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20819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1CFF3-1809-EA4A-B11C-6297D56B5DAF}" type="datetimeFigureOut">
              <a:rPr lang="en-US" smtClean="0"/>
              <a:t>8/19/17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189375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E1CFF3-1809-EA4A-B11C-6297D56B5DAF}" type="datetimeFigureOut">
              <a:rPr lang="en-US" smtClean="0"/>
              <a:t>8/19/17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40273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E1CFF3-1809-EA4A-B11C-6297D56B5DAF}" type="datetimeFigureOut">
              <a:rPr lang="en-US" smtClean="0"/>
              <a:t>8/19/17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198373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1CFF3-1809-EA4A-B11C-6297D56B5DAF}" type="datetimeFigureOut">
              <a:rPr lang="en-US" smtClean="0"/>
              <a:t>8/19/17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95553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1CFF3-1809-EA4A-B11C-6297D56B5DAF}" type="datetimeFigureOut">
              <a:rPr lang="en-US" smtClean="0"/>
              <a:t>8/19/17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77404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CFF3-1809-EA4A-B11C-6297D56B5DAF}" type="datetimeFigureOut">
              <a:rPr lang="en-US" smtClean="0"/>
              <a:t>8/19/17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213663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CFF3-1809-EA4A-B11C-6297D56B5DAF}" type="datetimeFigureOut">
              <a:rPr lang="en-US" smtClean="0"/>
              <a:t>8/19/17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C4FAA-F7A3-BD40-8AB4-012CA4674D16}" type="slidenum">
              <a:rPr lang="en-US" smtClean="0"/>
              <a:t>‹#›</a:t>
            </a:fld>
            <a:endParaRPr lang="en-US"/>
          </a:p>
        </p:txBody>
      </p:sp>
    </p:spTree>
    <p:extLst>
      <p:ext uri="{BB962C8B-B14F-4D97-AF65-F5344CB8AC3E}">
        <p14:creationId xmlns:p14="http://schemas.microsoft.com/office/powerpoint/2010/main" val="2768170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1CFF3-1809-EA4A-B11C-6297D56B5DAF}" type="datetimeFigureOut">
              <a:rPr lang="en-US" smtClean="0"/>
              <a:t>8/19/17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C4FAA-F7A3-BD40-8AB4-012CA4674D16}" type="slidenum">
              <a:rPr lang="en-US" smtClean="0"/>
              <a:t>‹#›</a:t>
            </a:fld>
            <a:endParaRPr lang="en-US"/>
          </a:p>
        </p:txBody>
      </p:sp>
    </p:spTree>
    <p:extLst>
      <p:ext uri="{BB962C8B-B14F-4D97-AF65-F5344CB8AC3E}">
        <p14:creationId xmlns:p14="http://schemas.microsoft.com/office/powerpoint/2010/main" val="1242999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Lucene Based Java Swing Application for Similar Image Search</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err="1" smtClean="0"/>
              <a:t>Ruchira</a:t>
            </a:r>
            <a:r>
              <a:rPr lang="en-US" dirty="0" smtClean="0"/>
              <a:t> </a:t>
            </a:r>
            <a:r>
              <a:rPr lang="en-US" dirty="0" err="1" smtClean="0"/>
              <a:t>Patil</a:t>
            </a:r>
            <a:endParaRPr lang="en-US" dirty="0" smtClean="0"/>
          </a:p>
          <a:p>
            <a:r>
              <a:rPr lang="en-US" dirty="0" smtClean="0"/>
              <a:t>001672032</a:t>
            </a:r>
            <a:endParaRPr lang="en-US" dirty="0"/>
          </a:p>
        </p:txBody>
      </p:sp>
    </p:spTree>
    <p:extLst>
      <p:ext uri="{BB962C8B-B14F-4D97-AF65-F5344CB8AC3E}">
        <p14:creationId xmlns:p14="http://schemas.microsoft.com/office/powerpoint/2010/main" val="114168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Accuracy Analysis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Accuracy of searching application can be measured in terms of precision, recall and f1 score.</a:t>
            </a:r>
          </a:p>
          <a:p>
            <a:r>
              <a:rPr lang="en-US" dirty="0"/>
              <a:t> </a:t>
            </a:r>
          </a:p>
          <a:p>
            <a:r>
              <a:rPr lang="en-US" dirty="0"/>
              <a:t>precision=((</a:t>
            </a:r>
            <a:r>
              <a:rPr lang="en-US" b="1" dirty="0"/>
              <a:t>float</a:t>
            </a:r>
            <a:r>
              <a:rPr lang="en-US" dirty="0"/>
              <a:t>)</a:t>
            </a:r>
            <a:r>
              <a:rPr lang="en-US" dirty="0" err="1"/>
              <a:t>totalRetrivedRelevantInstances</a:t>
            </a:r>
            <a:r>
              <a:rPr lang="en-US" dirty="0"/>
              <a:t>)/((</a:t>
            </a:r>
            <a:r>
              <a:rPr lang="en-US" b="1" dirty="0"/>
              <a:t>float</a:t>
            </a:r>
            <a:r>
              <a:rPr lang="en-US" dirty="0"/>
              <a:t>)</a:t>
            </a:r>
            <a:r>
              <a:rPr lang="en-US" dirty="0" err="1"/>
              <a:t>totalRetrivedInstances</a:t>
            </a:r>
            <a:r>
              <a:rPr lang="en-US" dirty="0"/>
              <a:t>);</a:t>
            </a:r>
          </a:p>
          <a:p>
            <a:r>
              <a:rPr lang="en-US" dirty="0"/>
              <a:t>recall=(</a:t>
            </a:r>
            <a:r>
              <a:rPr lang="en-US" b="1" dirty="0"/>
              <a:t>float</a:t>
            </a:r>
            <a:r>
              <a:rPr lang="en-US" dirty="0"/>
              <a:t>)</a:t>
            </a:r>
            <a:r>
              <a:rPr lang="en-US" dirty="0" err="1"/>
              <a:t>totalRetrivedRelevantInstances</a:t>
            </a:r>
            <a:r>
              <a:rPr lang="en-US" dirty="0"/>
              <a:t>/(</a:t>
            </a:r>
            <a:r>
              <a:rPr lang="en-US" b="1" dirty="0"/>
              <a:t>float</a:t>
            </a:r>
            <a:r>
              <a:rPr lang="en-US" dirty="0"/>
              <a:t>)</a:t>
            </a:r>
            <a:r>
              <a:rPr lang="en-US" dirty="0" err="1"/>
              <a:t>totalRelevan</a:t>
            </a:r>
            <a:r>
              <a:rPr lang="en-US" dirty="0"/>
              <a:t> Instances;</a:t>
            </a:r>
          </a:p>
          <a:p>
            <a:r>
              <a:rPr lang="en-US" dirty="0"/>
              <a:t>f1Score=(precision*recall)/(</a:t>
            </a:r>
            <a:r>
              <a:rPr lang="en-US" dirty="0" err="1"/>
              <a:t>precision+recall</a:t>
            </a:r>
            <a:r>
              <a:rPr lang="en-US" dirty="0"/>
              <a:t>);</a:t>
            </a:r>
          </a:p>
          <a:p>
            <a:endParaRPr lang="en-US" dirty="0"/>
          </a:p>
        </p:txBody>
      </p:sp>
    </p:spTree>
    <p:extLst>
      <p:ext uri="{BB962C8B-B14F-4D97-AF65-F5344CB8AC3E}">
        <p14:creationId xmlns:p14="http://schemas.microsoft.com/office/powerpoint/2010/main" val="1617299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Accuracy Analysis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046728"/>
              </p:ext>
            </p:extLst>
          </p:nvPr>
        </p:nvGraphicFramePr>
        <p:xfrm>
          <a:off x="963759" y="1976035"/>
          <a:ext cx="6100445" cy="2334260"/>
        </p:xfrm>
        <a:graphic>
          <a:graphicData uri="http://schemas.openxmlformats.org/drawingml/2006/table">
            <a:tbl>
              <a:tblPr firstRow="1" firstCol="1" bandRow="1"/>
              <a:tblGrid>
                <a:gridCol w="1066800"/>
                <a:gridCol w="1161415"/>
                <a:gridCol w="1161415"/>
                <a:gridCol w="1509395"/>
                <a:gridCol w="1201420"/>
              </a:tblGrid>
              <a:tr h="238760">
                <a:tc>
                  <a:txBody>
                    <a:bodyPr/>
                    <a:lstStyle/>
                    <a:p>
                      <a:pPr marL="0" marR="0">
                        <a:spcBef>
                          <a:spcPts val="0"/>
                        </a:spcBef>
                        <a:spcAft>
                          <a:spcPts val="0"/>
                        </a:spcAft>
                      </a:pPr>
                      <a:r>
                        <a:rPr lang="en-US" sz="1200" b="1">
                          <a:solidFill>
                            <a:srgbClr val="000000"/>
                          </a:solidFill>
                          <a:effectLst/>
                          <a:latin typeface="Calibri" charset="0"/>
                          <a:ea typeface="Times New Roman" charset="0"/>
                        </a:rPr>
                        <a:t>Precision</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b="1">
                          <a:solidFill>
                            <a:srgbClr val="000000"/>
                          </a:solidFill>
                          <a:effectLst/>
                          <a:latin typeface="Calibri" charset="0"/>
                          <a:ea typeface="Times New Roman" charset="0"/>
                        </a:rPr>
                        <a:t>Recall</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b="1">
                          <a:solidFill>
                            <a:srgbClr val="000000"/>
                          </a:solidFill>
                          <a:effectLst/>
                          <a:latin typeface="Calibri" charset="0"/>
                          <a:ea typeface="Times New Roman" charset="0"/>
                        </a:rPr>
                        <a:t>F1 Score</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b="1">
                          <a:solidFill>
                            <a:srgbClr val="000000"/>
                          </a:solidFill>
                          <a:effectLst/>
                          <a:latin typeface="Calibri" charset="0"/>
                          <a:ea typeface="Times New Roman" charset="0"/>
                        </a:rPr>
                        <a:t>Time(ms)</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b="1">
                          <a:solidFill>
                            <a:srgbClr val="000000"/>
                          </a:solidFill>
                          <a:effectLst/>
                          <a:latin typeface="Calibri" charset="0"/>
                          <a:ea typeface="Times New Roman" charset="0"/>
                        </a:rPr>
                        <a:t>Images</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550">
                <a:tc>
                  <a:txBody>
                    <a:bodyPr/>
                    <a:lstStyle/>
                    <a:p>
                      <a:pPr marL="0" marR="0" algn="r">
                        <a:spcBef>
                          <a:spcPts val="0"/>
                        </a:spcBef>
                        <a:spcAft>
                          <a:spcPts val="0"/>
                        </a:spcAft>
                      </a:pPr>
                      <a:r>
                        <a:rPr lang="en-US" sz="1200">
                          <a:solidFill>
                            <a:srgbClr val="000000"/>
                          </a:solidFill>
                          <a:effectLst/>
                          <a:latin typeface="Calibri" charset="0"/>
                          <a:ea typeface="Times New Roman" charset="0"/>
                        </a:rPr>
                        <a:t>0.14285715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0.13402061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0.069148935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3309</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013_0001.jpg</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550">
                <a:tc>
                  <a:txBody>
                    <a:bodyPr/>
                    <a:lstStyle/>
                    <a:p>
                      <a:pPr marL="0" marR="0" algn="r">
                        <a:spcBef>
                          <a:spcPts val="0"/>
                        </a:spcBef>
                        <a:spcAft>
                          <a:spcPts val="0"/>
                        </a:spcAft>
                      </a:pPr>
                      <a:r>
                        <a:rPr lang="en-US" sz="1200">
                          <a:solidFill>
                            <a:srgbClr val="000000"/>
                          </a:solidFill>
                          <a:effectLst/>
                          <a:latin typeface="Calibri" charset="0"/>
                          <a:ea typeface="Times New Roman" charset="0"/>
                        </a:rPr>
                        <a:t>0.75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0.0075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0.007425742</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3071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251_0002.jpg</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550">
                <a:tc>
                  <a:txBody>
                    <a:bodyPr/>
                    <a:lstStyle/>
                    <a:p>
                      <a:pPr marL="0" marR="0" algn="r">
                        <a:spcBef>
                          <a:spcPts val="0"/>
                        </a:spcBef>
                        <a:spcAft>
                          <a:spcPts val="0"/>
                        </a:spcAft>
                      </a:pPr>
                      <a:r>
                        <a:rPr lang="en-US" sz="1200">
                          <a:solidFill>
                            <a:srgbClr val="000000"/>
                          </a:solidFill>
                          <a:effectLst/>
                          <a:latin typeface="Calibri" charset="0"/>
                          <a:ea typeface="Times New Roman" charset="0"/>
                        </a:rPr>
                        <a:t>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0.02</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0.019607844</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3142</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251_0001.jpg</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550">
                <a:tc>
                  <a:txBody>
                    <a:bodyPr/>
                    <a:lstStyle/>
                    <a:p>
                      <a:pPr marL="0" marR="0" algn="r">
                        <a:spcBef>
                          <a:spcPts val="0"/>
                        </a:spcBef>
                        <a:spcAft>
                          <a:spcPts val="0"/>
                        </a:spcAft>
                      </a:pPr>
                      <a:r>
                        <a:rPr lang="en-US" sz="1200">
                          <a:solidFill>
                            <a:srgbClr val="000000"/>
                          </a:solidFill>
                          <a:effectLst/>
                          <a:latin typeface="Calibri" charset="0"/>
                          <a:ea typeface="Times New Roman" charset="0"/>
                        </a:rPr>
                        <a:t>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0.017857144</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0.01754386</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3355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024_0009.jpg</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550">
                <a:tc>
                  <a:txBody>
                    <a:bodyPr/>
                    <a:lstStyle/>
                    <a:p>
                      <a:pPr marL="0" marR="0" algn="r">
                        <a:spcBef>
                          <a:spcPts val="0"/>
                        </a:spcBef>
                        <a:spcAft>
                          <a:spcPts val="0"/>
                        </a:spcAft>
                      </a:pPr>
                      <a:r>
                        <a:rPr lang="en-US" sz="1200">
                          <a:solidFill>
                            <a:srgbClr val="000000"/>
                          </a:solidFill>
                          <a:effectLst/>
                          <a:latin typeface="Calibri" charset="0"/>
                          <a:ea typeface="Times New Roman" charset="0"/>
                        </a:rPr>
                        <a:t>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0.02</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0.019607844</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3142</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251_0330.jpg</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550">
                <a:tc>
                  <a:txBody>
                    <a:bodyPr/>
                    <a:lstStyle/>
                    <a:p>
                      <a:pPr marL="0" marR="0" algn="r">
                        <a:spcBef>
                          <a:spcPts val="0"/>
                        </a:spcBef>
                        <a:spcAft>
                          <a:spcPts val="0"/>
                        </a:spcAft>
                      </a:pPr>
                      <a:r>
                        <a:rPr lang="en-US" sz="1200">
                          <a:solidFill>
                            <a:srgbClr val="000000"/>
                          </a:solidFill>
                          <a:effectLst/>
                          <a:latin typeface="Calibri" charset="0"/>
                          <a:ea typeface="Times New Roman" charset="0"/>
                        </a:rPr>
                        <a:t>0.8</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0.040816326</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0.03883495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3115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002_0001.jpg</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550">
                <a:tc>
                  <a:txBody>
                    <a:bodyPr/>
                    <a:lstStyle/>
                    <a:p>
                      <a:pPr marL="0" marR="0" algn="r">
                        <a:spcBef>
                          <a:spcPts val="0"/>
                        </a:spcBef>
                        <a:spcAft>
                          <a:spcPts val="0"/>
                        </a:spcAft>
                      </a:pPr>
                      <a:r>
                        <a:rPr lang="en-US" sz="1200">
                          <a:solidFill>
                            <a:srgbClr val="000000"/>
                          </a:solidFill>
                          <a:effectLst/>
                          <a:latin typeface="Calibri" charset="0"/>
                          <a:ea typeface="Times New Roman" charset="0"/>
                        </a:rPr>
                        <a:t>0.65909094</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0.03625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0.03436019</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3036</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251_0001.jpg</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550">
                <a:tc>
                  <a:txBody>
                    <a:bodyPr/>
                    <a:lstStyle/>
                    <a:p>
                      <a:pPr marL="0" marR="0" algn="r">
                        <a:spcBef>
                          <a:spcPts val="0"/>
                        </a:spcBef>
                        <a:spcAft>
                          <a:spcPts val="0"/>
                        </a:spcAft>
                      </a:pPr>
                      <a:r>
                        <a:rPr lang="en-US" sz="1200">
                          <a:solidFill>
                            <a:srgbClr val="000000"/>
                          </a:solidFill>
                          <a:effectLst/>
                          <a:latin typeface="Calibri" charset="0"/>
                          <a:ea typeface="Times New Roman" charset="0"/>
                        </a:rPr>
                        <a:t>0.23809524</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0.05102041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0.042016808</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3093</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002_0002.jpg</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550">
                <a:tc>
                  <a:txBody>
                    <a:bodyPr/>
                    <a:lstStyle/>
                    <a:p>
                      <a:pPr marL="0" marR="0" algn="r">
                        <a:spcBef>
                          <a:spcPts val="0"/>
                        </a:spcBef>
                        <a:spcAft>
                          <a:spcPts val="0"/>
                        </a:spcAft>
                      </a:pPr>
                      <a:r>
                        <a:rPr lang="en-US" sz="1200">
                          <a:solidFill>
                            <a:srgbClr val="000000"/>
                          </a:solidFill>
                          <a:effectLst/>
                          <a:latin typeface="Calibri" charset="0"/>
                          <a:ea typeface="Times New Roman" charset="0"/>
                        </a:rPr>
                        <a:t>0.51428574</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0.18367347</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0.13533837</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3032</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001_0003.jpg</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550">
                <a:tc>
                  <a:txBody>
                    <a:bodyPr/>
                    <a:lstStyle/>
                    <a:p>
                      <a:pPr marL="0" marR="0" algn="r">
                        <a:spcBef>
                          <a:spcPts val="0"/>
                        </a:spcBef>
                        <a:spcAft>
                          <a:spcPts val="0"/>
                        </a:spcAft>
                      </a:pPr>
                      <a:r>
                        <a:rPr lang="en-US" sz="1200">
                          <a:solidFill>
                            <a:srgbClr val="000000"/>
                          </a:solidFill>
                          <a:effectLst/>
                          <a:latin typeface="Calibri" charset="0"/>
                          <a:ea typeface="Times New Roman" charset="0"/>
                        </a:rPr>
                        <a:t>0.12087912</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0.09821428</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0.05418719</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3078</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dirty="0">
                          <a:solidFill>
                            <a:srgbClr val="000000"/>
                          </a:solidFill>
                          <a:effectLst/>
                          <a:latin typeface="Calibri" charset="0"/>
                          <a:ea typeface="Times New Roman" charset="0"/>
                        </a:rPr>
                        <a:t>024_0045.jpg</a:t>
                      </a:r>
                      <a:endParaRPr lang="en-US" sz="1200" dirty="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Chart 5"/>
          <p:cNvGraphicFramePr/>
          <p:nvPr>
            <p:extLst>
              <p:ext uri="{D42A27DB-BD31-4B8C-83A1-F6EECF244321}">
                <p14:modId xmlns:p14="http://schemas.microsoft.com/office/powerpoint/2010/main" val="612148554"/>
              </p:ext>
            </p:extLst>
          </p:nvPr>
        </p:nvGraphicFramePr>
        <p:xfrm>
          <a:off x="7228449" y="2938695"/>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12763" y="4812380"/>
            <a:ext cx="6096000" cy="1200329"/>
          </a:xfrm>
          <a:prstGeom prst="rect">
            <a:avLst/>
          </a:prstGeom>
        </p:spPr>
        <p:txBody>
          <a:bodyPr>
            <a:spAutoFit/>
          </a:bodyPr>
          <a:lstStyle/>
          <a:p>
            <a:pPr marL="457200" marR="0" algn="just">
              <a:spcBef>
                <a:spcPts val="0"/>
              </a:spcBef>
              <a:spcAft>
                <a:spcPts val="0"/>
              </a:spcAft>
            </a:pPr>
            <a:r>
              <a:rPr lang="en-US" dirty="0" smtClean="0">
                <a:solidFill>
                  <a:srgbClr val="000000"/>
                </a:solidFill>
                <a:effectLst/>
                <a:latin typeface="Calibri" charset="0"/>
                <a:ea typeface="Calibri" charset="0"/>
                <a:cs typeface="Times New Roman" charset="0"/>
              </a:rPr>
              <a:t>From the graph for ninth search for image </a:t>
            </a:r>
            <a:r>
              <a:rPr lang="en-US" dirty="0" smtClean="0">
                <a:solidFill>
                  <a:srgbClr val="000000"/>
                </a:solidFill>
                <a:effectLst/>
                <a:latin typeface="Calibri" charset="0"/>
                <a:ea typeface="Times New Roman" charset="0"/>
                <a:cs typeface="Times New Roman" charset="0"/>
              </a:rPr>
              <a:t>001_0003.jpg, execution time is least and F1 score is maximum. For searching fourth image 024_0009.jpg , it takes maximum time F1 score being less.</a:t>
            </a:r>
            <a:endParaRPr lang="en-US" dirty="0">
              <a:effectLst/>
              <a:latin typeface="Calibri" charset="0"/>
              <a:ea typeface="Calibri" charset="0"/>
              <a:cs typeface="Times New Roman" charset="0"/>
            </a:endParaRPr>
          </a:p>
        </p:txBody>
      </p:sp>
    </p:spTree>
    <p:extLst>
      <p:ext uri="{BB962C8B-B14F-4D97-AF65-F5344CB8AC3E}">
        <p14:creationId xmlns:p14="http://schemas.microsoft.com/office/powerpoint/2010/main" val="126676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Accuracy for varying R, G,B range for single image.</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96294940"/>
              </p:ext>
            </p:extLst>
          </p:nvPr>
        </p:nvGraphicFramePr>
        <p:xfrm>
          <a:off x="7266341" y="3222882"/>
          <a:ext cx="2599055" cy="1950720"/>
        </p:xfrm>
        <a:graphic>
          <a:graphicData uri="http://schemas.openxmlformats.org/drawingml/2006/table">
            <a:tbl>
              <a:tblPr firstRow="1" firstCol="1" bandRow="1"/>
              <a:tblGrid>
                <a:gridCol w="948055"/>
                <a:gridCol w="825500"/>
                <a:gridCol w="825500"/>
              </a:tblGrid>
              <a:tr h="215900">
                <a:tc>
                  <a:txBody>
                    <a:bodyPr/>
                    <a:lstStyle/>
                    <a:p>
                      <a:pPr marL="0" marR="0">
                        <a:spcBef>
                          <a:spcPts val="0"/>
                        </a:spcBef>
                        <a:spcAft>
                          <a:spcPts val="0"/>
                        </a:spcAft>
                      </a:pPr>
                      <a:r>
                        <a:rPr lang="en-US" sz="1200">
                          <a:solidFill>
                            <a:srgbClr val="000000"/>
                          </a:solidFill>
                          <a:effectLst/>
                          <a:latin typeface="Calibri" charset="0"/>
                          <a:ea typeface="Times New Roman" charset="0"/>
                        </a:rPr>
                        <a:t>F1 Score</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Time</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000000"/>
                          </a:solidFill>
                          <a:effectLst/>
                          <a:latin typeface="Calibri" charset="0"/>
                          <a:ea typeface="Times New Roman" charset="0"/>
                        </a:rPr>
                        <a:t>Range difference</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200">
                <a:tc>
                  <a:txBody>
                    <a:bodyPr/>
                    <a:lstStyle/>
                    <a:p>
                      <a:pPr marL="0" marR="0" algn="r">
                        <a:spcBef>
                          <a:spcPts val="0"/>
                        </a:spcBef>
                        <a:spcAft>
                          <a:spcPts val="0"/>
                        </a:spcAft>
                      </a:pPr>
                      <a:r>
                        <a:rPr lang="en-US" sz="1200">
                          <a:solidFill>
                            <a:srgbClr val="000000"/>
                          </a:solidFill>
                          <a:effectLst/>
                          <a:latin typeface="Calibri" charset="0"/>
                          <a:ea typeface="Times New Roman" charset="0"/>
                        </a:rPr>
                        <a:t>0.01010101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3599</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200">
                <a:tc>
                  <a:txBody>
                    <a:bodyPr/>
                    <a:lstStyle/>
                    <a:p>
                      <a:pPr marL="0" marR="0" algn="r">
                        <a:spcBef>
                          <a:spcPts val="0"/>
                        </a:spcBef>
                        <a:spcAft>
                          <a:spcPts val="0"/>
                        </a:spcAft>
                      </a:pPr>
                      <a:r>
                        <a:rPr lang="en-US" sz="1200">
                          <a:solidFill>
                            <a:srgbClr val="000000"/>
                          </a:solidFill>
                          <a:effectLst/>
                          <a:latin typeface="Calibri" charset="0"/>
                          <a:ea typeface="Times New Roman" charset="0"/>
                        </a:rPr>
                        <a:t>0.01010101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3363</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10</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200">
                <a:tc>
                  <a:txBody>
                    <a:bodyPr/>
                    <a:lstStyle/>
                    <a:p>
                      <a:pPr marL="0" marR="0" algn="r">
                        <a:spcBef>
                          <a:spcPts val="0"/>
                        </a:spcBef>
                        <a:spcAft>
                          <a:spcPts val="0"/>
                        </a:spcAft>
                      </a:pPr>
                      <a:r>
                        <a:rPr lang="en-US" sz="1200">
                          <a:solidFill>
                            <a:srgbClr val="000000"/>
                          </a:solidFill>
                          <a:effectLst/>
                          <a:latin typeface="Calibri" charset="0"/>
                          <a:ea typeface="Times New Roman" charset="0"/>
                        </a:rPr>
                        <a:t>0.03883495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3731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15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200">
                <a:tc>
                  <a:txBody>
                    <a:bodyPr/>
                    <a:lstStyle/>
                    <a:p>
                      <a:pPr marL="0" marR="0" algn="r">
                        <a:spcBef>
                          <a:spcPts val="0"/>
                        </a:spcBef>
                        <a:spcAft>
                          <a:spcPts val="0"/>
                        </a:spcAft>
                      </a:pPr>
                      <a:r>
                        <a:rPr lang="en-US" sz="1200">
                          <a:solidFill>
                            <a:srgbClr val="000000"/>
                          </a:solidFill>
                          <a:effectLst/>
                          <a:latin typeface="Calibri" charset="0"/>
                          <a:ea typeface="Times New Roman" charset="0"/>
                        </a:rPr>
                        <a:t>0.06666667</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3666</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20</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200">
                <a:tc>
                  <a:txBody>
                    <a:bodyPr/>
                    <a:lstStyle/>
                    <a:p>
                      <a:pPr marL="0" marR="0" algn="r">
                        <a:spcBef>
                          <a:spcPts val="0"/>
                        </a:spcBef>
                        <a:spcAft>
                          <a:spcPts val="0"/>
                        </a:spcAft>
                      </a:pPr>
                      <a:r>
                        <a:rPr lang="en-US" sz="1200">
                          <a:solidFill>
                            <a:srgbClr val="000000"/>
                          </a:solidFill>
                          <a:effectLst/>
                          <a:latin typeface="Calibri" charset="0"/>
                          <a:ea typeface="Times New Roman" charset="0"/>
                        </a:rPr>
                        <a:t>0.07428571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3491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25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200">
                <a:tc>
                  <a:txBody>
                    <a:bodyPr/>
                    <a:lstStyle/>
                    <a:p>
                      <a:pPr marL="0" marR="0" algn="r">
                        <a:spcBef>
                          <a:spcPts val="0"/>
                        </a:spcBef>
                        <a:spcAft>
                          <a:spcPts val="0"/>
                        </a:spcAft>
                      </a:pPr>
                      <a:r>
                        <a:rPr lang="en-US" sz="1200">
                          <a:solidFill>
                            <a:srgbClr val="000000"/>
                          </a:solidFill>
                          <a:effectLst/>
                          <a:latin typeface="Calibri" charset="0"/>
                          <a:ea typeface="Times New Roman" charset="0"/>
                        </a:rPr>
                        <a:t>0.064516135</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3571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30</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3200">
                <a:tc>
                  <a:txBody>
                    <a:bodyPr/>
                    <a:lstStyle/>
                    <a:p>
                      <a:pPr marL="0" marR="0" algn="r">
                        <a:spcBef>
                          <a:spcPts val="0"/>
                        </a:spcBef>
                        <a:spcAft>
                          <a:spcPts val="0"/>
                        </a:spcAft>
                      </a:pPr>
                      <a:r>
                        <a:rPr lang="en-US" sz="1200">
                          <a:solidFill>
                            <a:srgbClr val="000000"/>
                          </a:solidFill>
                          <a:effectLst/>
                          <a:latin typeface="Calibri" charset="0"/>
                          <a:ea typeface="Times New Roman" charset="0"/>
                        </a:rPr>
                        <a:t>0.08389261</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a:solidFill>
                            <a:srgbClr val="000000"/>
                          </a:solidFill>
                          <a:effectLst/>
                          <a:latin typeface="Calibri" charset="0"/>
                          <a:ea typeface="Times New Roman" charset="0"/>
                        </a:rPr>
                        <a:t>3563</a:t>
                      </a:r>
                      <a:endParaRPr lang="en-US" sz="120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200" dirty="0">
                          <a:solidFill>
                            <a:srgbClr val="000000"/>
                          </a:solidFill>
                          <a:effectLst/>
                          <a:latin typeface="Calibri" charset="0"/>
                          <a:ea typeface="Times New Roman" charset="0"/>
                        </a:rPr>
                        <a:t>35</a:t>
                      </a:r>
                      <a:endParaRPr lang="en-US" sz="1200" dirty="0">
                        <a:effectLst/>
                        <a:latin typeface="Times New Roman" charset="0"/>
                        <a:ea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Chart 5"/>
          <p:cNvGraphicFramePr/>
          <p:nvPr>
            <p:extLst>
              <p:ext uri="{D42A27DB-BD31-4B8C-83A1-F6EECF244321}">
                <p14:modId xmlns:p14="http://schemas.microsoft.com/office/powerpoint/2010/main" val="1244740417"/>
              </p:ext>
            </p:extLst>
          </p:nvPr>
        </p:nvGraphicFramePr>
        <p:xfrm>
          <a:off x="1040203" y="1690688"/>
          <a:ext cx="4737735" cy="22320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Dynamically fitting all the result images in a square of 400X400 square</a:t>
            </a:r>
            <a:r>
              <a:rPr lang="en-US" dirty="0"/>
              <a:t/>
            </a:r>
            <a:br>
              <a:rPr lang="en-US" dirty="0"/>
            </a:br>
            <a:endParaRPr lang="en-US" dirty="0"/>
          </a:p>
        </p:txBody>
      </p:sp>
      <p:sp>
        <p:nvSpPr>
          <p:cNvPr id="3" name="Content Placeholder 2"/>
          <p:cNvSpPr>
            <a:spLocks noGrp="1"/>
          </p:cNvSpPr>
          <p:nvPr>
            <p:ph idx="1"/>
          </p:nvPr>
        </p:nvSpPr>
        <p:spPr>
          <a:xfrm>
            <a:off x="3221502" y="1547447"/>
            <a:ext cx="8132298" cy="2757268"/>
          </a:xfrm>
        </p:spPr>
        <p:txBody>
          <a:bodyPr>
            <a:normAutofit fontScale="77500" lnSpcReduction="20000"/>
          </a:bodyPr>
          <a:lstStyle/>
          <a:p>
            <a:r>
              <a:rPr lang="en-US" dirty="0"/>
              <a:t>Each time number of image search vary. So in order that all images fit inside the 400x400 matrix, a simple algorithm is used as follows</a:t>
            </a:r>
            <a:r>
              <a:rPr lang="en-US" dirty="0" smtClean="0"/>
              <a:t>:-</a:t>
            </a:r>
            <a:endParaRPr lang="en-US" dirty="0"/>
          </a:p>
          <a:p>
            <a:r>
              <a:rPr lang="en-US" dirty="0"/>
              <a:t>Height=400/square root of no. of result images</a:t>
            </a:r>
            <a:r>
              <a:rPr lang="en-US" dirty="0" smtClean="0"/>
              <a:t>;</a:t>
            </a:r>
            <a:endParaRPr lang="en-US" dirty="0"/>
          </a:p>
          <a:p>
            <a:r>
              <a:rPr lang="en-US" dirty="0"/>
              <a:t> </a:t>
            </a:r>
            <a:r>
              <a:rPr lang="en-US" dirty="0" err="1"/>
              <a:t>numberOfSquaresInOneRow</a:t>
            </a:r>
            <a:r>
              <a:rPr lang="en-US" dirty="0"/>
              <a:t>=</a:t>
            </a:r>
            <a:r>
              <a:rPr lang="en-US" dirty="0" err="1"/>
              <a:t>Math.</a:t>
            </a:r>
            <a:r>
              <a:rPr lang="en-US" i="1" dirty="0" err="1"/>
              <a:t>sqrt</a:t>
            </a:r>
            <a:r>
              <a:rPr lang="en-US" dirty="0"/>
              <a:t>(</a:t>
            </a:r>
            <a:r>
              <a:rPr lang="en-US" dirty="0" err="1"/>
              <a:t>totalDocumentResults</a:t>
            </a:r>
            <a:r>
              <a:rPr lang="en-US" dirty="0"/>
              <a:t>);</a:t>
            </a:r>
          </a:p>
          <a:p>
            <a:r>
              <a:rPr lang="en-US" dirty="0" err="1"/>
              <a:t>absoluteNumberOfSquaresInOneRow</a:t>
            </a:r>
            <a:r>
              <a:rPr lang="en-US" dirty="0"/>
              <a:t> = 1+Math.</a:t>
            </a:r>
            <a:r>
              <a:rPr lang="en-US" i="1" dirty="0"/>
              <a:t>abs</a:t>
            </a:r>
            <a:r>
              <a:rPr lang="en-US" dirty="0"/>
              <a:t>(</a:t>
            </a:r>
            <a:r>
              <a:rPr lang="en-US" dirty="0" err="1"/>
              <a:t>numberOfSquaresInOneRow</a:t>
            </a:r>
            <a:r>
              <a:rPr lang="en-US" dirty="0"/>
              <a:t>);</a:t>
            </a:r>
          </a:p>
          <a:p>
            <a:r>
              <a:rPr lang="en-US" dirty="0"/>
              <a:t>height=400/</a:t>
            </a:r>
            <a:r>
              <a:rPr lang="en-US" dirty="0" err="1"/>
              <a:t>absoluteNumberOfSquaresInOneRow</a:t>
            </a:r>
            <a:r>
              <a:rPr lang="en-US" dirty="0"/>
              <a: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17684" y="3997960"/>
            <a:ext cx="5207635" cy="2860040"/>
          </a:xfrm>
          <a:prstGeom prst="rect">
            <a:avLst/>
          </a:prstGeom>
        </p:spPr>
      </p:pic>
    </p:spTree>
    <p:extLst>
      <p:ext uri="{BB962C8B-B14F-4D97-AF65-F5344CB8AC3E}">
        <p14:creationId xmlns:p14="http://schemas.microsoft.com/office/powerpoint/2010/main" val="55912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Thank You</a:t>
            </a:r>
            <a:endParaRPr lang="en-US"/>
          </a:p>
        </p:txBody>
      </p:sp>
    </p:spTree>
    <p:extLst>
      <p:ext uri="{BB962C8B-B14F-4D97-AF65-F5344CB8AC3E}">
        <p14:creationId xmlns:p14="http://schemas.microsoft.com/office/powerpoint/2010/main" val="94387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dirty="0"/>
              <a:t>Purpose of this project is to find similar images from the large databases (or from internet). For an uploaded candidate image, visually similar images are displayed as a result. </a:t>
            </a:r>
            <a:endParaRPr lang="en-US" dirty="0" smtClean="0"/>
          </a:p>
          <a:p>
            <a:r>
              <a:rPr lang="en-US" dirty="0" smtClean="0"/>
              <a:t>Indexing and Querying: Lucene</a:t>
            </a:r>
          </a:p>
          <a:p>
            <a:r>
              <a:rPr lang="en-US" dirty="0" smtClean="0"/>
              <a:t>Image preprocessing: Python and </a:t>
            </a:r>
            <a:r>
              <a:rPr lang="en-US" dirty="0" err="1" smtClean="0"/>
              <a:t>OpenCV</a:t>
            </a:r>
            <a:endParaRPr lang="en-US" dirty="0" smtClean="0"/>
          </a:p>
          <a:p>
            <a:r>
              <a:rPr lang="en-US" dirty="0" smtClean="0"/>
              <a:t>Color Histogram, </a:t>
            </a:r>
            <a:r>
              <a:rPr lang="en-US" dirty="0" err="1" smtClean="0"/>
              <a:t>shape,SIFT</a:t>
            </a:r>
            <a:r>
              <a:rPr lang="en-US" dirty="0" smtClean="0"/>
              <a:t> detection.</a:t>
            </a:r>
          </a:p>
          <a:p>
            <a:r>
              <a:rPr lang="en-US" dirty="0" smtClean="0"/>
              <a:t>Sorting the result images based on similarity score.</a:t>
            </a:r>
          </a:p>
          <a:p>
            <a:r>
              <a:rPr lang="en-US" dirty="0" smtClean="0"/>
              <a:t>Dynamically resizing the images to fit in resultant images in 400x400 square. </a:t>
            </a:r>
            <a:endParaRPr lang="en-US" dirty="0"/>
          </a:p>
        </p:txBody>
      </p:sp>
    </p:spTree>
    <p:extLst>
      <p:ext uri="{BB962C8B-B14F-4D97-AF65-F5344CB8AC3E}">
        <p14:creationId xmlns:p14="http://schemas.microsoft.com/office/powerpoint/2010/main" val="82396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how it looks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022573"/>
            <a:ext cx="5309382" cy="342162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300" y="1978759"/>
            <a:ext cx="5296172" cy="3465438"/>
          </a:xfrm>
          <a:prstGeom prst="rect">
            <a:avLst/>
          </a:prstGeom>
        </p:spPr>
      </p:pic>
    </p:spTree>
    <p:extLst>
      <p:ext uri="{BB962C8B-B14F-4D97-AF65-F5344CB8AC3E}">
        <p14:creationId xmlns:p14="http://schemas.microsoft.com/office/powerpoint/2010/main" val="56286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917" y="995754"/>
            <a:ext cx="9144000" cy="1212874"/>
          </a:xfrm>
        </p:spPr>
        <p:txBody>
          <a:bodyPr>
            <a:normAutofit fontScale="90000"/>
          </a:bodyPr>
          <a:lstStyle/>
          <a:p>
            <a:pPr lvl="0"/>
            <a:r>
              <a:rPr lang="en-US" b="1" dirty="0" smtClean="0"/>
              <a:t>Defining Image Descriptor</a:t>
            </a:r>
            <a:r>
              <a:rPr lang="en-US" dirty="0"/>
              <a:t/>
            </a:r>
            <a:br>
              <a:rPr lang="en-US" dirty="0"/>
            </a:br>
            <a:endParaRPr lang="en-US" dirty="0"/>
          </a:p>
        </p:txBody>
      </p:sp>
      <p:sp>
        <p:nvSpPr>
          <p:cNvPr id="3" name="Subtitle 2"/>
          <p:cNvSpPr>
            <a:spLocks noGrp="1"/>
          </p:cNvSpPr>
          <p:nvPr>
            <p:ph type="subTitle" idx="1"/>
          </p:nvPr>
        </p:nvSpPr>
        <p:spPr>
          <a:xfrm>
            <a:off x="1524000" y="3066757"/>
            <a:ext cx="9144000" cy="2191043"/>
          </a:xfrm>
        </p:spPr>
        <p:txBody>
          <a:bodyPr>
            <a:normAutofit lnSpcReduction="10000"/>
          </a:bodyPr>
          <a:lstStyle/>
          <a:p>
            <a:r>
              <a:rPr lang="en-US" dirty="0"/>
              <a:t>Calculated  average color [R G B]  vector using </a:t>
            </a:r>
            <a:r>
              <a:rPr lang="en-US" dirty="0" err="1"/>
              <a:t>OpenCV</a:t>
            </a:r>
            <a:r>
              <a:rPr lang="en-US" dirty="0"/>
              <a:t> library in </a:t>
            </a:r>
            <a:r>
              <a:rPr lang="en-US" dirty="0" smtClean="0"/>
              <a:t>Python.</a:t>
            </a:r>
            <a:endParaRPr lang="en-US" dirty="0"/>
          </a:p>
          <a:p>
            <a:r>
              <a:rPr lang="en-US" dirty="0" err="1" smtClean="0"/>
              <a:t>img</a:t>
            </a:r>
            <a:r>
              <a:rPr lang="en-US" dirty="0" smtClean="0"/>
              <a:t> </a:t>
            </a:r>
            <a:r>
              <a:rPr lang="en-US" dirty="0"/>
              <a:t>= cv2.imread(</a:t>
            </a:r>
            <a:r>
              <a:rPr lang="en-US" dirty="0" err="1"/>
              <a:t>sys.argv</a:t>
            </a:r>
            <a:r>
              <a:rPr lang="en-US" dirty="0"/>
              <a:t>[1], -1)</a:t>
            </a:r>
          </a:p>
          <a:p>
            <a:r>
              <a:rPr lang="en-US" dirty="0" err="1"/>
              <a:t>average_color_per_row</a:t>
            </a:r>
            <a:r>
              <a:rPr lang="en-US" dirty="0"/>
              <a:t> = </a:t>
            </a:r>
            <a:r>
              <a:rPr lang="en-US" dirty="0" err="1"/>
              <a:t>np.average</a:t>
            </a:r>
            <a:r>
              <a:rPr lang="en-US" dirty="0"/>
              <a:t>(</a:t>
            </a:r>
            <a:r>
              <a:rPr lang="en-US" dirty="0" err="1"/>
              <a:t>img</a:t>
            </a:r>
            <a:r>
              <a:rPr lang="en-US" dirty="0"/>
              <a:t>, axis=0)</a:t>
            </a:r>
          </a:p>
          <a:p>
            <a:r>
              <a:rPr lang="en-US" dirty="0" err="1"/>
              <a:t>average_color</a:t>
            </a:r>
            <a:r>
              <a:rPr lang="en-US" dirty="0"/>
              <a:t> = </a:t>
            </a:r>
            <a:r>
              <a:rPr lang="en-US" dirty="0" err="1"/>
              <a:t>np.average</a:t>
            </a:r>
            <a:r>
              <a:rPr lang="en-US" dirty="0"/>
              <a:t>(</a:t>
            </a:r>
            <a:r>
              <a:rPr lang="en-US" dirty="0" err="1"/>
              <a:t>average_color_per_row</a:t>
            </a:r>
            <a:r>
              <a:rPr lang="en-US" dirty="0"/>
              <a:t>, axis=0)</a:t>
            </a:r>
          </a:p>
          <a:p>
            <a:r>
              <a:rPr lang="en-US" dirty="0"/>
              <a:t>print(</a:t>
            </a:r>
            <a:r>
              <a:rPr lang="en-US" dirty="0" err="1"/>
              <a:t>average_color</a:t>
            </a:r>
            <a:r>
              <a:rPr lang="en-US" dirty="0"/>
              <a:t>)</a:t>
            </a:r>
          </a:p>
          <a:p>
            <a:endParaRPr lang="en-US" dirty="0"/>
          </a:p>
        </p:txBody>
      </p:sp>
    </p:spTree>
    <p:extLst>
      <p:ext uri="{BB962C8B-B14F-4D97-AF65-F5344CB8AC3E}">
        <p14:creationId xmlns:p14="http://schemas.microsoft.com/office/powerpoint/2010/main" val="164398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17452"/>
          </a:xfrm>
        </p:spPr>
        <p:txBody>
          <a:bodyPr>
            <a:normAutofit fontScale="90000"/>
          </a:bodyPr>
          <a:lstStyle/>
          <a:p>
            <a:r>
              <a:rPr lang="en-US" b="1" dirty="0" smtClean="0"/>
              <a:t>Defining Image Descriptor</a:t>
            </a:r>
            <a:r>
              <a:rPr lang="en-US" dirty="0" smtClean="0"/>
              <a:t/>
            </a:r>
            <a:br>
              <a:rPr lang="en-US" dirty="0" smtClean="0"/>
            </a:br>
            <a:endParaRPr lang="en-US" dirty="0"/>
          </a:p>
        </p:txBody>
      </p:sp>
      <p:sp>
        <p:nvSpPr>
          <p:cNvPr id="3" name="Subtitle 2"/>
          <p:cNvSpPr>
            <a:spLocks noGrp="1"/>
          </p:cNvSpPr>
          <p:nvPr>
            <p:ph type="subTitle" idx="1"/>
          </p:nvPr>
        </p:nvSpPr>
        <p:spPr>
          <a:xfrm>
            <a:off x="1252025" y="2489982"/>
            <a:ext cx="9415975" cy="3291840"/>
          </a:xfrm>
        </p:spPr>
        <p:txBody>
          <a:bodyPr>
            <a:normAutofit fontScale="70000" lnSpcReduction="20000"/>
          </a:bodyPr>
          <a:lstStyle/>
          <a:p>
            <a:r>
              <a:rPr lang="en-US" dirty="0" smtClean="0"/>
              <a:t>A vector for shape property of an image can be calculated using following Python code.</a:t>
            </a:r>
          </a:p>
          <a:p>
            <a:r>
              <a:rPr lang="en-US" dirty="0" smtClean="0"/>
              <a:t> </a:t>
            </a:r>
          </a:p>
          <a:p>
            <a:r>
              <a:rPr lang="en-US" dirty="0" err="1" smtClean="0"/>
              <a:t>img</a:t>
            </a:r>
            <a:r>
              <a:rPr lang="en-US" dirty="0" smtClean="0"/>
              <a:t> = cv2.imread(</a:t>
            </a:r>
            <a:r>
              <a:rPr lang="en-US" dirty="0" err="1" smtClean="0"/>
              <a:t>sys.argv</a:t>
            </a:r>
            <a:r>
              <a:rPr lang="en-US" dirty="0" smtClean="0"/>
              <a:t>[1], -1)</a:t>
            </a:r>
          </a:p>
          <a:p>
            <a:r>
              <a:rPr lang="en-US" dirty="0" err="1" smtClean="0"/>
              <a:t>shapeArray</a:t>
            </a:r>
            <a:r>
              <a:rPr lang="en-US" dirty="0" smtClean="0"/>
              <a:t>=</a:t>
            </a:r>
            <a:r>
              <a:rPr lang="en-US" dirty="0" err="1" smtClean="0"/>
              <a:t>img.shape</a:t>
            </a:r>
            <a:r>
              <a:rPr lang="en-US" dirty="0" smtClean="0"/>
              <a:t>    </a:t>
            </a:r>
          </a:p>
          <a:p>
            <a:r>
              <a:rPr lang="en-US" dirty="0" err="1" smtClean="0"/>
              <a:t>shapeString</a:t>
            </a:r>
            <a:r>
              <a:rPr lang="en-US" dirty="0" smtClean="0"/>
              <a:t>=""</a:t>
            </a:r>
          </a:p>
          <a:p>
            <a:r>
              <a:rPr lang="en-US" dirty="0" smtClean="0"/>
              <a:t>for digit in </a:t>
            </a:r>
            <a:r>
              <a:rPr lang="en-US" dirty="0" err="1" smtClean="0"/>
              <a:t>shapeArray</a:t>
            </a:r>
            <a:r>
              <a:rPr lang="en-US" dirty="0" smtClean="0"/>
              <a:t>:</a:t>
            </a:r>
          </a:p>
          <a:p>
            <a:r>
              <a:rPr lang="en-US" dirty="0" smtClean="0"/>
              <a:t>    </a:t>
            </a:r>
            <a:r>
              <a:rPr lang="en-US" dirty="0" err="1" smtClean="0"/>
              <a:t>shapeString</a:t>
            </a:r>
            <a:r>
              <a:rPr lang="en-US" dirty="0" smtClean="0"/>
              <a:t> += </a:t>
            </a:r>
            <a:r>
              <a:rPr lang="en-US" dirty="0" err="1" smtClean="0"/>
              <a:t>str</a:t>
            </a:r>
            <a:r>
              <a:rPr lang="en-US" dirty="0" smtClean="0"/>
              <a:t>(digit)+" "  </a:t>
            </a:r>
          </a:p>
          <a:p>
            <a:r>
              <a:rPr lang="en-US" dirty="0" smtClean="0"/>
              <a:t>print(</a:t>
            </a:r>
            <a:r>
              <a:rPr lang="en-US" dirty="0" err="1" smtClean="0"/>
              <a:t>shapeString</a:t>
            </a:r>
            <a:r>
              <a:rPr lang="en-US" dirty="0" smtClean="0"/>
              <a:t>)</a:t>
            </a:r>
          </a:p>
          <a:p>
            <a:r>
              <a:rPr lang="en-US" dirty="0" smtClean="0"/>
              <a:t> </a:t>
            </a:r>
          </a:p>
          <a:p>
            <a:r>
              <a:rPr lang="en-US" dirty="0" smtClean="0"/>
              <a:t>This gives an output vector [</a:t>
            </a:r>
            <a:r>
              <a:rPr lang="en-US" dirty="0" err="1" smtClean="0"/>
              <a:t>ht</a:t>
            </a:r>
            <a:r>
              <a:rPr lang="en-US" dirty="0" smtClean="0"/>
              <a:t> w </a:t>
            </a:r>
            <a:r>
              <a:rPr lang="en-US" dirty="0" err="1" smtClean="0"/>
              <a:t>bpp</a:t>
            </a:r>
            <a:r>
              <a:rPr lang="en-US" dirty="0" smtClean="0"/>
              <a:t>] where </a:t>
            </a:r>
            <a:r>
              <a:rPr lang="en-US" dirty="0" err="1" smtClean="0"/>
              <a:t>ht</a:t>
            </a:r>
            <a:r>
              <a:rPr lang="en-US" dirty="0" smtClean="0"/>
              <a:t> is height , w is width and </a:t>
            </a:r>
            <a:r>
              <a:rPr lang="en-US" dirty="0" err="1" smtClean="0"/>
              <a:t>bpp</a:t>
            </a:r>
            <a:r>
              <a:rPr lang="en-US" dirty="0" smtClean="0"/>
              <a:t> is bits per pixel value.</a:t>
            </a:r>
          </a:p>
          <a:p>
            <a:endParaRPr lang="en-US" dirty="0"/>
          </a:p>
        </p:txBody>
      </p:sp>
    </p:spTree>
    <p:extLst>
      <p:ext uri="{BB962C8B-B14F-4D97-AF65-F5344CB8AC3E}">
        <p14:creationId xmlns:p14="http://schemas.microsoft.com/office/powerpoint/2010/main" val="148969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Indexing your dataset</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Lucene is a full-text search library in Java which makes it easy to add search functionality to an application or website. It does so by adding content to a full-text index. It then allows you to perform queries on this index. This type of index is called an </a:t>
            </a:r>
            <a:r>
              <a:rPr lang="en-US" b="1" dirty="0"/>
              <a:t>inverted index</a:t>
            </a:r>
            <a:r>
              <a:rPr lang="en-US" dirty="0"/>
              <a:t>, because it inverts a page-centric data structure (page-&gt;words) to a keyword-centric data structure (word-&gt;pages).</a:t>
            </a:r>
          </a:p>
          <a:p>
            <a:r>
              <a:rPr lang="en-US" dirty="0"/>
              <a:t>Here built an index over six float values which are nothing but each vector value in 3 dimensional average color vector and a shape vector.</a:t>
            </a:r>
          </a:p>
          <a:p>
            <a:r>
              <a:rPr lang="en-US" dirty="0"/>
              <a:t> </a:t>
            </a:r>
          </a:p>
          <a:p>
            <a:r>
              <a:rPr lang="en-US" dirty="0" err="1"/>
              <a:t>doc.add</a:t>
            </a:r>
            <a:r>
              <a:rPr lang="en-US" dirty="0"/>
              <a:t>(</a:t>
            </a:r>
            <a:r>
              <a:rPr lang="en-US" b="1" dirty="0"/>
              <a:t>new</a:t>
            </a:r>
            <a:r>
              <a:rPr lang="en-US" dirty="0"/>
              <a:t> </a:t>
            </a:r>
            <a:r>
              <a:rPr lang="en-US" dirty="0" err="1"/>
              <a:t>FloatField</a:t>
            </a:r>
            <a:r>
              <a:rPr lang="en-US" dirty="0"/>
              <a:t>("</a:t>
            </a:r>
            <a:r>
              <a:rPr lang="en-US" dirty="0" err="1"/>
              <a:t>shapeA</a:t>
            </a:r>
            <a:r>
              <a:rPr lang="en-US" dirty="0"/>
              <a:t>", </a:t>
            </a:r>
            <a:r>
              <a:rPr lang="en-US" dirty="0" err="1"/>
              <a:t>shapeA</a:t>
            </a:r>
            <a:r>
              <a:rPr lang="en-US" dirty="0"/>
              <a:t> , </a:t>
            </a:r>
            <a:r>
              <a:rPr lang="en-US" dirty="0" err="1"/>
              <a:t>Field.Store.</a:t>
            </a:r>
            <a:r>
              <a:rPr lang="en-US" b="1" i="1" dirty="0" err="1"/>
              <a:t>NO</a:t>
            </a:r>
            <a:r>
              <a:rPr lang="en-US" dirty="0"/>
              <a:t>));</a:t>
            </a:r>
          </a:p>
          <a:p>
            <a:r>
              <a:rPr lang="en-US" dirty="0" err="1"/>
              <a:t>doc.add</a:t>
            </a:r>
            <a:r>
              <a:rPr lang="en-US" dirty="0"/>
              <a:t>(</a:t>
            </a:r>
            <a:r>
              <a:rPr lang="en-US" b="1" dirty="0"/>
              <a:t>new</a:t>
            </a:r>
            <a:r>
              <a:rPr lang="en-US" dirty="0"/>
              <a:t> </a:t>
            </a:r>
            <a:r>
              <a:rPr lang="en-US" dirty="0" err="1"/>
              <a:t>FloatField</a:t>
            </a:r>
            <a:r>
              <a:rPr lang="en-US" dirty="0"/>
              <a:t>("</a:t>
            </a:r>
            <a:r>
              <a:rPr lang="en-US" dirty="0" err="1"/>
              <a:t>shapeB</a:t>
            </a:r>
            <a:r>
              <a:rPr lang="en-US" dirty="0"/>
              <a:t>", </a:t>
            </a:r>
            <a:r>
              <a:rPr lang="en-US" dirty="0" err="1"/>
              <a:t>shapeB</a:t>
            </a:r>
            <a:r>
              <a:rPr lang="en-US" dirty="0"/>
              <a:t> , </a:t>
            </a:r>
            <a:r>
              <a:rPr lang="en-US" dirty="0" err="1"/>
              <a:t>Field.Store.</a:t>
            </a:r>
            <a:r>
              <a:rPr lang="en-US" b="1" i="1" dirty="0" err="1"/>
              <a:t>NO</a:t>
            </a:r>
            <a:r>
              <a:rPr lang="en-US" dirty="0"/>
              <a:t>));</a:t>
            </a:r>
          </a:p>
          <a:p>
            <a:r>
              <a:rPr lang="en-US" dirty="0" err="1"/>
              <a:t>doc.add</a:t>
            </a:r>
            <a:r>
              <a:rPr lang="en-US" dirty="0"/>
              <a:t>(</a:t>
            </a:r>
            <a:r>
              <a:rPr lang="en-US" b="1" dirty="0"/>
              <a:t>new</a:t>
            </a:r>
            <a:r>
              <a:rPr lang="en-US" dirty="0"/>
              <a:t> </a:t>
            </a:r>
            <a:r>
              <a:rPr lang="en-US" dirty="0" err="1"/>
              <a:t>FloatField</a:t>
            </a:r>
            <a:r>
              <a:rPr lang="en-US" dirty="0"/>
              <a:t>("</a:t>
            </a:r>
            <a:r>
              <a:rPr lang="en-US" dirty="0" err="1"/>
              <a:t>shapeC</a:t>
            </a:r>
            <a:r>
              <a:rPr lang="en-US" dirty="0"/>
              <a:t>", </a:t>
            </a:r>
            <a:r>
              <a:rPr lang="en-US" dirty="0" err="1"/>
              <a:t>shapeC</a:t>
            </a:r>
            <a:r>
              <a:rPr lang="en-US" dirty="0"/>
              <a:t> , </a:t>
            </a:r>
            <a:r>
              <a:rPr lang="en-US" dirty="0" err="1"/>
              <a:t>Field.Store.</a:t>
            </a:r>
            <a:r>
              <a:rPr lang="en-US" b="1" i="1" dirty="0" err="1"/>
              <a:t>NO</a:t>
            </a:r>
            <a:r>
              <a:rPr lang="en-US" dirty="0"/>
              <a:t>));</a:t>
            </a:r>
          </a:p>
          <a:p>
            <a:r>
              <a:rPr lang="en-US" dirty="0" err="1"/>
              <a:t>doc.add</a:t>
            </a:r>
            <a:r>
              <a:rPr lang="en-US" dirty="0"/>
              <a:t>(</a:t>
            </a:r>
            <a:r>
              <a:rPr lang="en-US" b="1" dirty="0"/>
              <a:t>new</a:t>
            </a:r>
            <a:r>
              <a:rPr lang="en-US" dirty="0"/>
              <a:t> </a:t>
            </a:r>
            <a:r>
              <a:rPr lang="en-US" dirty="0" err="1"/>
              <a:t>FloatField</a:t>
            </a:r>
            <a:r>
              <a:rPr lang="en-US" dirty="0"/>
              <a:t>("green",</a:t>
            </a:r>
            <a:r>
              <a:rPr lang="en-US" dirty="0" err="1"/>
              <a:t>green,Field.Store.</a:t>
            </a:r>
            <a:r>
              <a:rPr lang="en-US" b="1" i="1" dirty="0" err="1"/>
              <a:t>NO</a:t>
            </a:r>
            <a:r>
              <a:rPr lang="en-US" dirty="0"/>
              <a:t>));</a:t>
            </a:r>
          </a:p>
          <a:p>
            <a:r>
              <a:rPr lang="en-US" dirty="0" err="1"/>
              <a:t>doc.add</a:t>
            </a:r>
            <a:r>
              <a:rPr lang="en-US" dirty="0"/>
              <a:t>(</a:t>
            </a:r>
            <a:r>
              <a:rPr lang="en-US" b="1" dirty="0"/>
              <a:t>new</a:t>
            </a:r>
            <a:r>
              <a:rPr lang="en-US" dirty="0"/>
              <a:t> </a:t>
            </a:r>
            <a:r>
              <a:rPr lang="en-US" dirty="0" err="1"/>
              <a:t>FloatField</a:t>
            </a:r>
            <a:r>
              <a:rPr lang="en-US" dirty="0"/>
              <a:t>("red",</a:t>
            </a:r>
            <a:r>
              <a:rPr lang="en-US" dirty="0" err="1"/>
              <a:t>red,Field.Store.</a:t>
            </a:r>
            <a:r>
              <a:rPr lang="en-US" b="1" i="1" dirty="0" err="1"/>
              <a:t>NO</a:t>
            </a:r>
            <a:r>
              <a:rPr lang="en-US" dirty="0"/>
              <a:t>));</a:t>
            </a:r>
          </a:p>
          <a:p>
            <a:r>
              <a:rPr lang="en-US" dirty="0" err="1"/>
              <a:t>doc.add</a:t>
            </a:r>
            <a:r>
              <a:rPr lang="en-US" dirty="0"/>
              <a:t>(</a:t>
            </a:r>
            <a:r>
              <a:rPr lang="en-US" b="1" dirty="0"/>
              <a:t>new</a:t>
            </a:r>
            <a:r>
              <a:rPr lang="en-US" dirty="0"/>
              <a:t> </a:t>
            </a:r>
            <a:r>
              <a:rPr lang="en-US" dirty="0" err="1"/>
              <a:t>FloatField</a:t>
            </a:r>
            <a:r>
              <a:rPr lang="en-US" dirty="0"/>
              <a:t>("blue",</a:t>
            </a:r>
            <a:r>
              <a:rPr lang="en-US" dirty="0" err="1"/>
              <a:t>blue,Field.Store.</a:t>
            </a:r>
            <a:r>
              <a:rPr lang="en-US" b="1" i="1" dirty="0" err="1"/>
              <a:t>NO</a:t>
            </a:r>
            <a:r>
              <a:rPr lang="en-US" dirty="0"/>
              <a:t>));</a:t>
            </a:r>
          </a:p>
          <a:p>
            <a:r>
              <a:rPr lang="en-US" dirty="0"/>
              <a:t> </a:t>
            </a:r>
          </a:p>
          <a:p>
            <a:r>
              <a:rPr lang="en-US" dirty="0"/>
              <a:t>Indexing involves adding Documents to an </a:t>
            </a:r>
            <a:r>
              <a:rPr lang="en-US" dirty="0" err="1"/>
              <a:t>IndexWriter</a:t>
            </a:r>
            <a:endParaRPr lang="en-US" dirty="0"/>
          </a:p>
          <a:p>
            <a:r>
              <a:rPr lang="en-US" dirty="0"/>
              <a:t> </a:t>
            </a:r>
          </a:p>
          <a:p>
            <a:r>
              <a:rPr lang="en-US" dirty="0" err="1"/>
              <a:t>writer.updateDocument</a:t>
            </a:r>
            <a:r>
              <a:rPr lang="en-US" dirty="0"/>
              <a:t>(</a:t>
            </a:r>
            <a:r>
              <a:rPr lang="en-US" b="1" dirty="0"/>
              <a:t>new</a:t>
            </a:r>
            <a:r>
              <a:rPr lang="en-US" dirty="0"/>
              <a:t> Term("path", </a:t>
            </a:r>
            <a:r>
              <a:rPr lang="en-US" dirty="0" err="1"/>
              <a:t>file.toString</a:t>
            </a:r>
            <a:r>
              <a:rPr lang="en-US" dirty="0"/>
              <a:t>()), doc);</a:t>
            </a:r>
          </a:p>
          <a:p>
            <a:endParaRPr lang="en-US" dirty="0"/>
          </a:p>
        </p:txBody>
      </p:sp>
    </p:spTree>
    <p:extLst>
      <p:ext uri="{BB962C8B-B14F-4D97-AF65-F5344CB8AC3E}">
        <p14:creationId xmlns:p14="http://schemas.microsoft.com/office/powerpoint/2010/main" val="180359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Building Queries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As we have 6 float indices which are used to query the dataset. I have used a </a:t>
            </a:r>
            <a:r>
              <a:rPr lang="en-US" dirty="0" err="1"/>
              <a:t>RangeQuery</a:t>
            </a:r>
            <a:r>
              <a:rPr lang="en-US" dirty="0"/>
              <a:t> which matches documents with terms between beginning and ending terms, including or excluding the end points.</a:t>
            </a:r>
            <a:r>
              <a:rPr lang="en-US" b="1" dirty="0"/>
              <a:t> </a:t>
            </a:r>
            <a:r>
              <a:rPr lang="en-US" dirty="0"/>
              <a:t>Searching involves retrieving Documents from an index via an </a:t>
            </a:r>
            <a:r>
              <a:rPr lang="en-US" dirty="0" err="1"/>
              <a:t>IndexSearcher</a:t>
            </a:r>
            <a:endParaRPr lang="en-US" dirty="0"/>
          </a:p>
          <a:p>
            <a:r>
              <a:rPr lang="en-US" dirty="0"/>
              <a:t> </a:t>
            </a:r>
          </a:p>
          <a:p>
            <a:r>
              <a:rPr lang="en-US" dirty="0" err="1"/>
              <a:t>BooleanQuery</a:t>
            </a:r>
            <a:r>
              <a:rPr lang="en-US" dirty="0"/>
              <a:t> </a:t>
            </a:r>
            <a:r>
              <a:rPr lang="en-US" dirty="0" err="1"/>
              <a:t>finalQuery</a:t>
            </a:r>
            <a:r>
              <a:rPr lang="en-US" dirty="0"/>
              <a:t> = </a:t>
            </a:r>
            <a:r>
              <a:rPr lang="en-US" b="1" dirty="0"/>
              <a:t>new</a:t>
            </a:r>
            <a:r>
              <a:rPr lang="en-US" dirty="0"/>
              <a:t> </a:t>
            </a:r>
            <a:r>
              <a:rPr lang="en-US" u="sng" strike="sngStrike" dirty="0" err="1"/>
              <a:t>BooleanQuery</a:t>
            </a:r>
            <a:r>
              <a:rPr lang="en-US" u="sng" dirty="0"/>
              <a:t>()</a:t>
            </a:r>
            <a:r>
              <a:rPr lang="en-US" dirty="0"/>
              <a:t>;</a:t>
            </a:r>
          </a:p>
          <a:p>
            <a:r>
              <a:rPr lang="en-US" dirty="0" err="1"/>
              <a:t>finalQuery.</a:t>
            </a:r>
            <a:r>
              <a:rPr lang="en-US" u="sng" strike="sngStrike" dirty="0" err="1"/>
              <a:t>add</a:t>
            </a:r>
            <a:r>
              <a:rPr lang="en-US" u="sng" dirty="0"/>
              <a:t>(</a:t>
            </a:r>
            <a:r>
              <a:rPr lang="en-US" u="sng" dirty="0" err="1"/>
              <a:t>redQuery</a:t>
            </a:r>
            <a:r>
              <a:rPr lang="en-US" u="sng" dirty="0"/>
              <a:t>, </a:t>
            </a:r>
            <a:r>
              <a:rPr lang="en-US" u="sng" dirty="0" err="1"/>
              <a:t>Occur.</a:t>
            </a:r>
            <a:r>
              <a:rPr lang="en-US" b="1" i="1" u="sng" dirty="0" err="1"/>
              <a:t>MUST</a:t>
            </a:r>
            <a:r>
              <a:rPr lang="en-US" u="sng" dirty="0"/>
              <a:t>)</a:t>
            </a:r>
            <a:r>
              <a:rPr lang="en-US" dirty="0"/>
              <a:t>;</a:t>
            </a:r>
          </a:p>
          <a:p>
            <a:r>
              <a:rPr lang="en-US" dirty="0"/>
              <a:t>Once an image is uploaded first it is preprocessed to calculate average R,G,B and height, </a:t>
            </a:r>
            <a:r>
              <a:rPr lang="en-US" dirty="0" err="1"/>
              <a:t>wodth</a:t>
            </a:r>
            <a:r>
              <a:rPr lang="en-US" dirty="0"/>
              <a:t> and </a:t>
            </a:r>
            <a:r>
              <a:rPr lang="en-US" dirty="0" err="1"/>
              <a:t>bpp</a:t>
            </a:r>
            <a:r>
              <a:rPr lang="en-US" dirty="0"/>
              <a:t> values. Once they are calculated indexed data set is searched in a range greater than or less that the calculated values  as follows.</a:t>
            </a:r>
          </a:p>
          <a:p>
            <a:r>
              <a:rPr lang="en-US" dirty="0"/>
              <a:t> </a:t>
            </a:r>
          </a:p>
          <a:p>
            <a:r>
              <a:rPr lang="en-US" dirty="0"/>
              <a:t>Query </a:t>
            </a:r>
            <a:r>
              <a:rPr lang="en-US" dirty="0" err="1"/>
              <a:t>redQuery</a:t>
            </a:r>
            <a:r>
              <a:rPr lang="en-US" dirty="0"/>
              <a:t> = </a:t>
            </a:r>
            <a:r>
              <a:rPr lang="en-US" dirty="0" err="1"/>
              <a:t>NumericRangeQuery.</a:t>
            </a:r>
            <a:r>
              <a:rPr lang="en-US" i="1" dirty="0" err="1"/>
              <a:t>newFloatRange</a:t>
            </a:r>
            <a:r>
              <a:rPr lang="en-US" dirty="0"/>
              <a:t>("red", red-15.03f, red+15.10f, </a:t>
            </a:r>
            <a:r>
              <a:rPr lang="en-US" b="1" dirty="0"/>
              <a:t>true</a:t>
            </a:r>
            <a:r>
              <a:rPr lang="en-US" dirty="0"/>
              <a:t>, </a:t>
            </a:r>
            <a:r>
              <a:rPr lang="en-US" b="1" dirty="0"/>
              <a:t>true</a:t>
            </a:r>
            <a:r>
              <a:rPr lang="en-US" dirty="0"/>
              <a:t>);</a:t>
            </a:r>
          </a:p>
          <a:p>
            <a:endParaRPr lang="en-US" dirty="0"/>
          </a:p>
        </p:txBody>
      </p:sp>
    </p:spTree>
    <p:extLst>
      <p:ext uri="{BB962C8B-B14F-4D97-AF65-F5344CB8AC3E}">
        <p14:creationId xmlns:p14="http://schemas.microsoft.com/office/powerpoint/2010/main" val="10076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Calculating a similarity score and sorting.</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Images are then sorted from left to right from Maximum similarity to minimum. Similarity between the images obtained after querying over indexed images considering average RGB color distribution and shape. And then they are sorted in the Ascending order of their similarity score which is calculated using SIFT detector and </a:t>
            </a:r>
            <a:r>
              <a:rPr lang="en-US" dirty="0" err="1"/>
              <a:t>BFMatcher</a:t>
            </a:r>
            <a:r>
              <a:rPr lang="en-US" dirty="0"/>
              <a:t> in </a:t>
            </a:r>
            <a:r>
              <a:rPr lang="en-US" dirty="0" err="1"/>
              <a:t>OPenCV</a:t>
            </a:r>
            <a:r>
              <a:rPr lang="en-US" dirty="0"/>
              <a:t> in python.</a:t>
            </a:r>
          </a:p>
          <a:p>
            <a:r>
              <a:rPr lang="en-US" dirty="0"/>
              <a:t>SIFT:</a:t>
            </a:r>
            <a:r>
              <a:rPr lang="en-US" b="1" dirty="0"/>
              <a:t> Distinctive Image Features from Scale-Invariant </a:t>
            </a:r>
            <a:r>
              <a:rPr lang="en-US" b="1" dirty="0" err="1"/>
              <a:t>Keypoints</a:t>
            </a:r>
            <a:r>
              <a:rPr lang="en-US" dirty="0"/>
              <a:t>, which extract </a:t>
            </a:r>
            <a:r>
              <a:rPr lang="en-US" dirty="0" err="1"/>
              <a:t>keypoints</a:t>
            </a:r>
            <a:r>
              <a:rPr lang="en-US" dirty="0"/>
              <a:t> and compute its descriptors. Brute-Force matcher is simple. It takes the descriptor of one feature in first set and is matched with all other features in second set using some distance calculation. And the closest one is returned.</a:t>
            </a:r>
          </a:p>
          <a:p>
            <a:r>
              <a:rPr lang="en-US" dirty="0"/>
              <a:t> </a:t>
            </a:r>
            <a:r>
              <a:rPr lang="en-US" dirty="0" smtClean="0"/>
              <a:t>sift </a:t>
            </a:r>
            <a:r>
              <a:rPr lang="en-US" dirty="0"/>
              <a:t>=cv2.xfeatures2d.SIFT_create()</a:t>
            </a:r>
          </a:p>
          <a:p>
            <a:endParaRPr lang="en-US" dirty="0"/>
          </a:p>
        </p:txBody>
      </p:sp>
    </p:spTree>
    <p:extLst>
      <p:ext uri="{BB962C8B-B14F-4D97-AF65-F5344CB8AC3E}">
        <p14:creationId xmlns:p14="http://schemas.microsoft.com/office/powerpoint/2010/main" val="53155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Calculating a similarity score and sorting.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Similarity score is stored as a value for image name as key and the this </a:t>
            </a:r>
            <a:r>
              <a:rPr lang="en-US" dirty="0" err="1"/>
              <a:t>hashmap</a:t>
            </a:r>
            <a:r>
              <a:rPr lang="en-US" dirty="0"/>
              <a:t> is sorted considering keys.</a:t>
            </a:r>
          </a:p>
          <a:p>
            <a:r>
              <a:rPr lang="en-US" dirty="0"/>
              <a:t>img1 = cv2.imread(</a:t>
            </a:r>
            <a:r>
              <a:rPr lang="en-US" dirty="0" err="1"/>
              <a:t>sys.argv</a:t>
            </a:r>
            <a:r>
              <a:rPr lang="en-US" dirty="0"/>
              <a:t>[1],-1)          # </a:t>
            </a:r>
            <a:r>
              <a:rPr lang="en-US" dirty="0" err="1"/>
              <a:t>queryImage</a:t>
            </a:r>
            <a:endParaRPr lang="en-US" dirty="0"/>
          </a:p>
          <a:p>
            <a:r>
              <a:rPr lang="en-US" dirty="0"/>
              <a:t>img2 = cv2.imread(</a:t>
            </a:r>
            <a:r>
              <a:rPr lang="en-US" dirty="0" err="1"/>
              <a:t>sys.argv</a:t>
            </a:r>
            <a:r>
              <a:rPr lang="en-US" dirty="0"/>
              <a:t>[2],-1)          # </a:t>
            </a:r>
            <a:r>
              <a:rPr lang="en-US" dirty="0" err="1"/>
              <a:t>trainImage</a:t>
            </a:r>
            <a:endParaRPr lang="en-US" dirty="0"/>
          </a:p>
          <a:p>
            <a:r>
              <a:rPr lang="en-US" dirty="0" smtClean="0"/>
              <a:t>sift </a:t>
            </a:r>
            <a:r>
              <a:rPr lang="en-US" dirty="0"/>
              <a:t>=cv2.xfeatures2d.SIFT_create</a:t>
            </a:r>
            <a:r>
              <a:rPr lang="en-US" dirty="0" smtClean="0"/>
              <a:t>() the </a:t>
            </a:r>
            <a:r>
              <a:rPr lang="en-US" dirty="0" err="1"/>
              <a:t>keypoints</a:t>
            </a:r>
            <a:r>
              <a:rPr lang="en-US" dirty="0"/>
              <a:t> and descriptors with SIFT</a:t>
            </a:r>
          </a:p>
          <a:p>
            <a:r>
              <a:rPr lang="en-US" dirty="0"/>
              <a:t>kp1, des1 = </a:t>
            </a:r>
            <a:r>
              <a:rPr lang="en-US" dirty="0" err="1"/>
              <a:t>sift.detectAndCompute</a:t>
            </a:r>
            <a:r>
              <a:rPr lang="en-US" dirty="0"/>
              <a:t>(img1,None)</a:t>
            </a:r>
          </a:p>
          <a:p>
            <a:r>
              <a:rPr lang="en-US" dirty="0"/>
              <a:t>kp2, des2 = </a:t>
            </a:r>
            <a:r>
              <a:rPr lang="en-US" dirty="0" err="1"/>
              <a:t>sift.detectAndCompute</a:t>
            </a:r>
            <a:r>
              <a:rPr lang="en-US" dirty="0"/>
              <a:t>(img2,None</a:t>
            </a:r>
            <a:r>
              <a:rPr lang="en-US" dirty="0" smtClean="0"/>
              <a:t>)</a:t>
            </a:r>
          </a:p>
          <a:p>
            <a:r>
              <a:rPr lang="en-US" dirty="0" smtClean="0"/>
              <a:t> # </a:t>
            </a:r>
            <a:r>
              <a:rPr lang="en-US" dirty="0" err="1"/>
              <a:t>BFMatcher</a:t>
            </a:r>
            <a:r>
              <a:rPr lang="en-US" dirty="0"/>
              <a:t> with default </a:t>
            </a:r>
            <a:r>
              <a:rPr lang="en-US" dirty="0" err="1"/>
              <a:t>params</a:t>
            </a:r>
            <a:endParaRPr lang="en-US" dirty="0"/>
          </a:p>
          <a:p>
            <a:r>
              <a:rPr lang="en-US" dirty="0"/>
              <a:t>bf = cv2.BFMatcher()</a:t>
            </a:r>
          </a:p>
          <a:p>
            <a:r>
              <a:rPr lang="en-US" dirty="0"/>
              <a:t>matches = </a:t>
            </a:r>
            <a:r>
              <a:rPr lang="en-US" dirty="0" err="1"/>
              <a:t>bf.knnMatch</a:t>
            </a:r>
            <a:r>
              <a:rPr lang="en-US" dirty="0"/>
              <a:t>(des1,des2, k=2)</a:t>
            </a:r>
          </a:p>
          <a:p>
            <a:endParaRPr lang="en-US" dirty="0"/>
          </a:p>
        </p:txBody>
      </p:sp>
    </p:spTree>
    <p:extLst>
      <p:ext uri="{BB962C8B-B14F-4D97-AF65-F5344CB8AC3E}">
        <p14:creationId xmlns:p14="http://schemas.microsoft.com/office/powerpoint/2010/main" val="1133089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639</Words>
  <Application>Microsoft Macintosh PowerPoint</Application>
  <PresentationFormat>Widescreen</PresentationFormat>
  <Paragraphs>161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Times New Roman</vt:lpstr>
      <vt:lpstr>Arial</vt:lpstr>
      <vt:lpstr>Office Theme</vt:lpstr>
      <vt:lpstr>Lucene Based Java Swing Application for Similar Image Search </vt:lpstr>
      <vt:lpstr>ABSTRACT</vt:lpstr>
      <vt:lpstr>This is how it looks</vt:lpstr>
      <vt:lpstr>Defining Image Descriptor </vt:lpstr>
      <vt:lpstr>Defining Image Descriptor </vt:lpstr>
      <vt:lpstr>Indexing your dataset </vt:lpstr>
      <vt:lpstr>Building Queries   </vt:lpstr>
      <vt:lpstr>Calculating a similarity score and sorting. </vt:lpstr>
      <vt:lpstr>Calculating a similarity score and sorting.</vt:lpstr>
      <vt:lpstr>Accuracy Analysis </vt:lpstr>
      <vt:lpstr>Accuracy Analysis</vt:lpstr>
      <vt:lpstr>Accuracy for varying R, G,B range for single image. </vt:lpstr>
      <vt:lpstr>Dynamically fitting all the result images in a square of 400X400 square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Lucene Based Java Swing Application for Similar Image Search </dc:title>
  <dc:creator>8572222763</dc:creator>
  <cp:lastModifiedBy>8572222763</cp:lastModifiedBy>
  <cp:revision>3</cp:revision>
  <dcterms:created xsi:type="dcterms:W3CDTF">2017-08-19T14:19:00Z</dcterms:created>
  <dcterms:modified xsi:type="dcterms:W3CDTF">2017-08-19T14:37:36Z</dcterms:modified>
</cp:coreProperties>
</file>