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29" y="39124"/>
            <a:ext cx="816908" cy="8872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50646"/>
            <a:ext cx="408622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23389"/>
            <a:ext cx="10358120" cy="263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6939" y="6443827"/>
            <a:ext cx="807719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49000" y="6443827"/>
            <a:ext cx="251459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870" y="93091"/>
            <a:ext cx="7449184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5">
                <a:solidFill>
                  <a:srgbClr val="001F5F"/>
                </a:solidFill>
                <a:latin typeface="Palatino Linotype"/>
                <a:cs typeface="Palatino Linotype"/>
              </a:rPr>
              <a:t>Chhattisgarh </a:t>
            </a:r>
            <a:r>
              <a:rPr dirty="0" sz="4000" spc="-25">
                <a:solidFill>
                  <a:srgbClr val="001F5F"/>
                </a:solidFill>
                <a:latin typeface="Palatino Linotype"/>
                <a:cs typeface="Palatino Linotype"/>
              </a:rPr>
              <a:t>Swami Vivekanand </a:t>
            </a:r>
            <a:r>
              <a:rPr dirty="0" sz="4000" spc="-985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4000" spc="-40">
                <a:solidFill>
                  <a:srgbClr val="001F5F"/>
                </a:solidFill>
                <a:latin typeface="Palatino Linotype"/>
                <a:cs typeface="Palatino Linotype"/>
              </a:rPr>
              <a:t>Technical</a:t>
            </a:r>
            <a:r>
              <a:rPr dirty="0" sz="4000" spc="-10">
                <a:solidFill>
                  <a:srgbClr val="001F5F"/>
                </a:solidFill>
                <a:latin typeface="Palatino Linotype"/>
                <a:cs typeface="Palatino Linotype"/>
              </a:rPr>
              <a:t> University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3166" y="2736874"/>
            <a:ext cx="8235315" cy="194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34210" marR="1926589">
              <a:lnSpc>
                <a:spcPct val="1196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Minor Project Presentation </a:t>
            </a:r>
            <a:r>
              <a:rPr dirty="0" sz="2800" spc="-685" b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On</a:t>
            </a:r>
            <a:endParaRPr sz="2800">
              <a:latin typeface="Palatino Linotype"/>
              <a:cs typeface="Palatino Linotype"/>
            </a:endParaRPr>
          </a:p>
          <a:p>
            <a:pPr algn="ctr" marL="12065" marR="5080">
              <a:lnSpc>
                <a:spcPts val="3020"/>
              </a:lnSpc>
              <a:spcBef>
                <a:spcPts val="1055"/>
              </a:spcBef>
            </a:pP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Automation</a:t>
            </a:r>
            <a:r>
              <a:rPr dirty="0" sz="2800" spc="30" b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in</a:t>
            </a:r>
            <a:r>
              <a:rPr dirty="0" sz="2800" spc="5" b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agriculture</a:t>
            </a:r>
            <a:r>
              <a:rPr dirty="0" sz="2800" spc="20" b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using</a:t>
            </a:r>
            <a:r>
              <a:rPr dirty="0" sz="2800" spc="15" b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Machine</a:t>
            </a:r>
            <a:r>
              <a:rPr dirty="0" sz="2800" spc="30" b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learning </a:t>
            </a:r>
            <a:r>
              <a:rPr dirty="0" sz="2800" spc="-685" b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and Deep</a:t>
            </a:r>
            <a:r>
              <a:rPr dirty="0" sz="2800" spc="5" b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001F5F"/>
                </a:solidFill>
                <a:latin typeface="Palatino Linotype"/>
                <a:cs typeface="Palatino Linotype"/>
              </a:rPr>
              <a:t>learning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845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155F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219327"/>
            <a:ext cx="8580755" cy="1274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03830">
              <a:lnSpc>
                <a:spcPts val="3270"/>
              </a:lnSpc>
              <a:spcBef>
                <a:spcPts val="95"/>
              </a:spcBef>
            </a:pPr>
            <a:r>
              <a:rPr dirty="0" sz="2800" spc="-10">
                <a:solidFill>
                  <a:srgbClr val="001F5F"/>
                </a:solidFill>
                <a:latin typeface="Palatino Linotype"/>
                <a:cs typeface="Palatino Linotype"/>
              </a:rPr>
              <a:t>University </a:t>
            </a:r>
            <a:r>
              <a:rPr dirty="0" sz="2800" spc="-30">
                <a:solidFill>
                  <a:srgbClr val="001F5F"/>
                </a:solidFill>
                <a:latin typeface="Palatino Linotype"/>
                <a:cs typeface="Palatino Linotype"/>
              </a:rPr>
              <a:t>Teaching</a:t>
            </a:r>
            <a:r>
              <a:rPr dirty="0" sz="2800" spc="-20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Palatino Linotype"/>
                <a:cs typeface="Palatino Linotype"/>
              </a:rPr>
              <a:t>Department</a:t>
            </a:r>
            <a:endParaRPr sz="2800">
              <a:latin typeface="Palatino Linotype"/>
              <a:cs typeface="Palatino Linotype"/>
            </a:endParaRPr>
          </a:p>
          <a:p>
            <a:pPr marL="2703830">
              <a:lnSpc>
                <a:spcPts val="2310"/>
              </a:lnSpc>
            </a:pPr>
            <a:r>
              <a:rPr dirty="0" sz="2000" spc="-5" b="1">
                <a:solidFill>
                  <a:srgbClr val="E97031"/>
                </a:solidFill>
                <a:latin typeface="Palatino Linotype"/>
                <a:cs typeface="Palatino Linotype"/>
              </a:rPr>
              <a:t>Department</a:t>
            </a:r>
            <a:r>
              <a:rPr dirty="0" sz="2000" spc="-50" b="1">
                <a:solidFill>
                  <a:srgbClr val="E97031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E97031"/>
                </a:solidFill>
                <a:latin typeface="Palatino Linotype"/>
                <a:cs typeface="Palatino Linotype"/>
              </a:rPr>
              <a:t>of</a:t>
            </a:r>
            <a:r>
              <a:rPr dirty="0" sz="2000" spc="-10" b="1">
                <a:solidFill>
                  <a:srgbClr val="E97031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E97031"/>
                </a:solidFill>
                <a:latin typeface="Palatino Linotype"/>
                <a:cs typeface="Palatino Linotype"/>
              </a:rPr>
              <a:t>Computer</a:t>
            </a:r>
            <a:r>
              <a:rPr dirty="0" sz="2000" spc="-25" b="1">
                <a:solidFill>
                  <a:srgbClr val="E97031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E97031"/>
                </a:solidFill>
                <a:latin typeface="Palatino Linotype"/>
                <a:cs typeface="Palatino Linotype"/>
              </a:rPr>
              <a:t>Science</a:t>
            </a:r>
            <a:r>
              <a:rPr dirty="0" sz="2000" spc="-30" b="1">
                <a:solidFill>
                  <a:srgbClr val="E97031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E97031"/>
                </a:solidFill>
                <a:latin typeface="Palatino Linotype"/>
                <a:cs typeface="Palatino Linotype"/>
              </a:rPr>
              <a:t>and</a:t>
            </a:r>
            <a:r>
              <a:rPr dirty="0" sz="2000" spc="-10" b="1">
                <a:solidFill>
                  <a:srgbClr val="E97031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E97031"/>
                </a:solidFill>
                <a:latin typeface="Palatino Linotype"/>
                <a:cs typeface="Palatino Linotype"/>
              </a:rPr>
              <a:t>Engineering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E97031"/>
                </a:solidFill>
                <a:latin typeface="Palatino Linotype"/>
                <a:cs typeface="Palatino Linotype"/>
              </a:rPr>
              <a:t>Presented</a:t>
            </a:r>
            <a:r>
              <a:rPr dirty="0" sz="2000" spc="-65" b="1">
                <a:solidFill>
                  <a:srgbClr val="E97031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E97031"/>
                </a:solidFill>
                <a:latin typeface="Palatino Linotype"/>
                <a:cs typeface="Palatino Linotype"/>
              </a:rPr>
              <a:t>By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471394"/>
            <a:ext cx="1855470" cy="98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400" b="1" i="1">
                <a:solidFill>
                  <a:srgbClr val="001F5F"/>
                </a:solidFill>
                <a:latin typeface="Palatino Linotype"/>
                <a:cs typeface="Palatino Linotype"/>
              </a:rPr>
              <a:t>Name: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Aayushi </a:t>
            </a:r>
            <a:r>
              <a:rPr dirty="0" sz="1400" b="1" i="1">
                <a:solidFill>
                  <a:srgbClr val="001F5F"/>
                </a:solidFill>
                <a:latin typeface="Palatino Linotype"/>
                <a:cs typeface="Palatino Linotype"/>
              </a:rPr>
              <a:t>singh </a:t>
            </a:r>
            <a:r>
              <a:rPr dirty="0" sz="1400" spc="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Roll</a:t>
            </a:r>
            <a:r>
              <a:rPr dirty="0" sz="1400" spc="-3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b="1" i="1">
                <a:solidFill>
                  <a:srgbClr val="001F5F"/>
                </a:solidFill>
                <a:latin typeface="Palatino Linotype"/>
                <a:cs typeface="Palatino Linotype"/>
              </a:rPr>
              <a:t>No.:</a:t>
            </a:r>
            <a:r>
              <a:rPr dirty="0" sz="1400" spc="-2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300012721002</a:t>
            </a:r>
            <a:endParaRPr sz="1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Branch:</a:t>
            </a:r>
            <a:r>
              <a:rPr dirty="0" sz="1400" spc="-4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CSE(AI)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9776" y="20013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50">
            <a:solidFill>
              <a:srgbClr val="155F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3761418"/>
            <a:ext cx="1855470" cy="98425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400" b="1" i="1">
                <a:solidFill>
                  <a:srgbClr val="001F5F"/>
                </a:solidFill>
                <a:latin typeface="Palatino Linotype"/>
                <a:cs typeface="Palatino Linotype"/>
              </a:rPr>
              <a:t>Name:</a:t>
            </a:r>
            <a:r>
              <a:rPr dirty="0" sz="1400" spc="-3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Ruchi</a:t>
            </a:r>
            <a:r>
              <a:rPr dirty="0" sz="1400" spc="-20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shukla</a:t>
            </a:r>
            <a:endParaRPr sz="1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Roll</a:t>
            </a:r>
            <a:r>
              <a:rPr dirty="0" sz="1400" spc="-30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b="1" i="1">
                <a:solidFill>
                  <a:srgbClr val="001F5F"/>
                </a:solidFill>
                <a:latin typeface="Palatino Linotype"/>
                <a:cs typeface="Palatino Linotype"/>
              </a:rPr>
              <a:t>No.:</a:t>
            </a:r>
            <a:r>
              <a:rPr dirty="0" sz="1400" spc="-2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300012721005</a:t>
            </a:r>
            <a:endParaRPr sz="1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Branch:</a:t>
            </a:r>
            <a:r>
              <a:rPr dirty="0" sz="1400" spc="-4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CSE(AI)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049113"/>
            <a:ext cx="1944370" cy="98298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400" b="1" i="1">
                <a:solidFill>
                  <a:srgbClr val="001F5F"/>
                </a:solidFill>
                <a:latin typeface="Palatino Linotype"/>
                <a:cs typeface="Palatino Linotype"/>
              </a:rPr>
              <a:t>Name:</a:t>
            </a:r>
            <a:r>
              <a:rPr dirty="0" sz="1400" spc="-4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b="1" i="1">
                <a:solidFill>
                  <a:srgbClr val="001F5F"/>
                </a:solidFill>
                <a:latin typeface="Palatino Linotype"/>
                <a:cs typeface="Palatino Linotype"/>
              </a:rPr>
              <a:t>Shristi</a:t>
            </a:r>
            <a:r>
              <a:rPr dirty="0" sz="1400" spc="-40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b="1" i="1">
                <a:solidFill>
                  <a:srgbClr val="001F5F"/>
                </a:solidFill>
                <a:latin typeface="Palatino Linotype"/>
                <a:cs typeface="Palatino Linotype"/>
              </a:rPr>
              <a:t>sahu</a:t>
            </a:r>
            <a:endParaRPr sz="1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Roll</a:t>
            </a:r>
            <a:r>
              <a:rPr dirty="0" sz="1400" spc="-3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b="1" i="1">
                <a:solidFill>
                  <a:srgbClr val="001F5F"/>
                </a:solidFill>
                <a:latin typeface="Palatino Linotype"/>
                <a:cs typeface="Palatino Linotype"/>
              </a:rPr>
              <a:t>No.:</a:t>
            </a:r>
            <a:r>
              <a:rPr dirty="0" sz="1400" spc="-2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3000127210011</a:t>
            </a:r>
            <a:endParaRPr sz="1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Branch:</a:t>
            </a:r>
            <a:r>
              <a:rPr dirty="0" sz="1400" spc="-45" b="1" i="1">
                <a:solidFill>
                  <a:srgbClr val="001F5F"/>
                </a:solidFill>
                <a:latin typeface="Palatino Linotype"/>
                <a:cs typeface="Palatino Linotype"/>
              </a:rPr>
              <a:t> </a:t>
            </a:r>
            <a:r>
              <a:rPr dirty="0" sz="1400" spc="-5" b="1" i="1">
                <a:solidFill>
                  <a:srgbClr val="001F5F"/>
                </a:solidFill>
                <a:latin typeface="Palatino Linotype"/>
                <a:cs typeface="Palatino Linotype"/>
              </a:rPr>
              <a:t>CSE(AI)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828" y="2545842"/>
            <a:ext cx="2130425" cy="0"/>
          </a:xfrm>
          <a:custGeom>
            <a:avLst/>
            <a:gdLst/>
            <a:ahLst/>
            <a:cxnLst/>
            <a:rect l="l" t="t" r="r" b="b"/>
            <a:pathLst>
              <a:path w="2130425" h="0">
                <a:moveTo>
                  <a:pt x="0" y="0"/>
                </a:moveTo>
                <a:lnTo>
                  <a:pt x="2130418" y="0"/>
                </a:lnTo>
              </a:path>
            </a:pathLst>
          </a:custGeom>
          <a:ln w="19050">
            <a:solidFill>
              <a:srgbClr val="155F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828" y="3779901"/>
            <a:ext cx="2130425" cy="0"/>
          </a:xfrm>
          <a:custGeom>
            <a:avLst/>
            <a:gdLst/>
            <a:ahLst/>
            <a:cxnLst/>
            <a:rect l="l" t="t" r="r" b="b"/>
            <a:pathLst>
              <a:path w="2130425" h="0">
                <a:moveTo>
                  <a:pt x="0" y="0"/>
                </a:moveTo>
                <a:lnTo>
                  <a:pt x="2130418" y="0"/>
                </a:lnTo>
              </a:path>
            </a:pathLst>
          </a:custGeom>
          <a:ln w="19050">
            <a:solidFill>
              <a:srgbClr val="155F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828" y="5054472"/>
            <a:ext cx="2130425" cy="0"/>
          </a:xfrm>
          <a:custGeom>
            <a:avLst/>
            <a:gdLst/>
            <a:ahLst/>
            <a:cxnLst/>
            <a:rect l="l" t="t" r="r" b="b"/>
            <a:pathLst>
              <a:path w="2130425" h="0">
                <a:moveTo>
                  <a:pt x="0" y="0"/>
                </a:moveTo>
                <a:lnTo>
                  <a:pt x="2130418" y="0"/>
                </a:lnTo>
              </a:path>
            </a:pathLst>
          </a:custGeom>
          <a:ln w="19050">
            <a:solidFill>
              <a:srgbClr val="155F82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884" y="89396"/>
            <a:ext cx="2018723" cy="20293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27247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92353" y="1569847"/>
            <a:ext cx="11080115" cy="465137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 marR="389890">
              <a:lnSpc>
                <a:spcPct val="70000"/>
              </a:lnSpc>
              <a:spcBef>
                <a:spcPts val="670"/>
              </a:spcBef>
              <a:buAutoNum type="romanLcPeriod"/>
              <a:tabLst>
                <a:tab pos="171450" algn="l"/>
              </a:tabLst>
            </a:pPr>
            <a:r>
              <a:rPr dirty="0" sz="1600" spc="-5">
                <a:latin typeface="Times New Roman"/>
                <a:cs typeface="Times New Roman"/>
              </a:rPr>
              <a:t>M.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Kalimuthu,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Times New Roman"/>
                <a:cs typeface="Times New Roman"/>
              </a:rPr>
              <a:t>P.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Vaishnavi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Kishore,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"Crop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Prediction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Machine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Learning,"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2020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Third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International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Conference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Smart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600" spc="-10">
                <a:latin typeface="Times New Roman"/>
                <a:cs typeface="Times New Roman"/>
              </a:rPr>
              <a:t>Systems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Inventive</a:t>
            </a:r>
            <a:r>
              <a:rPr dirty="0" sz="1600" spc="-15">
                <a:latin typeface="Times New Roman"/>
                <a:cs typeface="Times New Roman"/>
              </a:rPr>
              <a:t> Technology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(ICSSIT),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2020,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pp. </a:t>
            </a:r>
            <a:r>
              <a:rPr dirty="0" sz="1600">
                <a:latin typeface="Times New Roman"/>
                <a:cs typeface="Times New Roman"/>
              </a:rPr>
              <a:t>926-932,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doi: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10.1109/ICSSIT48917.2020.9214190.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430"/>
              </a:spcBef>
              <a:buAutoNum type="romanLcPeriod" startAt="2"/>
              <a:tabLst>
                <a:tab pos="229235" algn="l"/>
              </a:tabLst>
            </a:pPr>
            <a:r>
              <a:rPr dirty="0" sz="1600" spc="-95">
                <a:latin typeface="Times New Roman"/>
                <a:cs typeface="Times New Roman"/>
              </a:rPr>
              <a:t>P.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S. </a:t>
            </a:r>
            <a:r>
              <a:rPr dirty="0" sz="1600" spc="-15">
                <a:latin typeface="Times New Roman"/>
                <a:cs typeface="Times New Roman"/>
              </a:rPr>
              <a:t>Vijayabaskar,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Sreemathi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Keertanaa,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"Crop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prediction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predictive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analytics,"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2017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International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Conference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600" spc="-5">
                <a:latin typeface="Times New Roman"/>
                <a:cs typeface="Times New Roman"/>
              </a:rPr>
              <a:t>Computation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Power,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Energy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Information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Commuincation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(ICCPEIC),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2017,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pp.</a:t>
            </a:r>
            <a:r>
              <a:rPr dirty="0" sz="1600">
                <a:latin typeface="Times New Roman"/>
                <a:cs typeface="Times New Roman"/>
              </a:rPr>
              <a:t> 370-373, doi: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10.1109/ICCPEIC.2017.8290395.</a:t>
            </a:r>
            <a:endParaRPr sz="1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20"/>
              </a:spcBef>
              <a:buAutoNum type="romanLcPeriod" startAt="3"/>
              <a:tabLst>
                <a:tab pos="285750" algn="l"/>
              </a:tabLst>
            </a:pPr>
            <a:r>
              <a:rPr dirty="0" sz="1600" spc="-5">
                <a:latin typeface="Times New Roman"/>
                <a:cs typeface="Times New Roman"/>
              </a:rPr>
              <a:t>M.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Keerthana,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J.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M.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Meghana,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Pravallika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M.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Kavitha,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"An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Ensemble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Algorithm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Crop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Yield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Prediction,"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2021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Times New Roman"/>
                <a:cs typeface="Times New Roman"/>
              </a:rPr>
              <a:t>Third</a:t>
            </a:r>
            <a:endParaRPr sz="1600">
              <a:latin typeface="Times New Roman"/>
              <a:cs typeface="Times New Roman"/>
            </a:endParaRPr>
          </a:p>
          <a:p>
            <a:pPr marL="12700" marR="199390">
              <a:lnSpc>
                <a:spcPct val="121900"/>
              </a:lnSpc>
              <a:spcBef>
                <a:spcPts val="10"/>
              </a:spcBef>
            </a:pPr>
            <a:r>
              <a:rPr dirty="0" sz="1600" spc="-5">
                <a:latin typeface="Times New Roman"/>
                <a:cs typeface="Times New Roman"/>
              </a:rPr>
              <a:t>International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Conference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Intelligent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Communication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Technologies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 spc="-20">
                <a:latin typeface="Times New Roman"/>
                <a:cs typeface="Times New Roman"/>
              </a:rPr>
              <a:t>Virtual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Mobile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(ICICV),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2021, pp.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963-970,</a:t>
            </a:r>
            <a:r>
              <a:rPr dirty="0" sz="1600">
                <a:latin typeface="Times New Roman"/>
                <a:cs typeface="Times New Roman"/>
              </a:rPr>
              <a:t> doi: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10.1109/ICICV50876.2021.9388479.</a:t>
            </a:r>
            <a:endParaRPr sz="16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420"/>
              </a:spcBef>
              <a:buAutoNum type="romanLcPeriod" startAt="4"/>
              <a:tabLst>
                <a:tab pos="259715" algn="l"/>
              </a:tabLst>
            </a:pPr>
            <a:r>
              <a:rPr dirty="0" sz="1600" spc="-5">
                <a:latin typeface="Times New Roman"/>
                <a:cs typeface="Times New Roman"/>
              </a:rPr>
              <a:t>Stuart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J.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Russell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Peter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Norvig,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"Artificial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Intelligence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Modern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Approach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―Second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Edition"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Pearson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Education.</a:t>
            </a:r>
            <a:endParaRPr sz="1600">
              <a:latin typeface="Times New Roman"/>
              <a:cs typeface="Times New Roman"/>
            </a:endParaRPr>
          </a:p>
          <a:p>
            <a:pPr marL="203200" indent="-190500">
              <a:lnSpc>
                <a:spcPct val="100000"/>
              </a:lnSpc>
              <a:spcBef>
                <a:spcPts val="434"/>
              </a:spcBef>
              <a:buAutoNum type="romanLcPeriod" startAt="4"/>
              <a:tabLst>
                <a:tab pos="203200" algn="l"/>
              </a:tabLst>
            </a:pPr>
            <a:r>
              <a:rPr dirty="0" sz="1600" spc="-5">
                <a:latin typeface="Times New Roman"/>
                <a:cs typeface="Times New Roman"/>
              </a:rPr>
              <a:t>SarojKaushik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―Artificial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Intelligence‖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Cengage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Learning.</a:t>
            </a:r>
            <a:endParaRPr sz="1600">
              <a:latin typeface="Times New Roman"/>
              <a:cs typeface="Times New Roman"/>
            </a:endParaRPr>
          </a:p>
          <a:p>
            <a:pPr marL="273050" indent="-260985">
              <a:lnSpc>
                <a:spcPct val="100000"/>
              </a:lnSpc>
              <a:spcBef>
                <a:spcPts val="420"/>
              </a:spcBef>
              <a:buAutoNum type="romanLcPeriod" startAt="4"/>
              <a:tabLst>
                <a:tab pos="273685" algn="l"/>
              </a:tabLst>
            </a:pPr>
            <a:r>
              <a:rPr dirty="0" sz="1600" spc="-10">
                <a:latin typeface="Times New Roman"/>
                <a:cs typeface="Times New Roman"/>
              </a:rPr>
              <a:t>George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Luger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―Artificial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Intelligence‖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Low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Price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Edition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Pearson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Education.,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Fourth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edition.</a:t>
            </a:r>
            <a:endParaRPr sz="1600">
              <a:latin typeface="Times New Roman"/>
              <a:cs typeface="Times New Roman"/>
            </a:endParaRPr>
          </a:p>
          <a:p>
            <a:pPr marL="12700" marR="1403985">
              <a:lnSpc>
                <a:spcPct val="70000"/>
              </a:lnSpc>
              <a:spcBef>
                <a:spcPts val="994"/>
              </a:spcBef>
              <a:buAutoNum type="romanLcPeriod" startAt="4"/>
              <a:tabLst>
                <a:tab pos="329565" algn="l"/>
              </a:tabLst>
            </a:pPr>
            <a:r>
              <a:rPr dirty="0" sz="1600" spc="-95">
                <a:latin typeface="Times New Roman"/>
                <a:cs typeface="Times New Roman"/>
              </a:rPr>
              <a:t>P.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Louridas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Ebert,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"Machine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Learning,"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IEEE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vol. 33,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no. 5,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pp. </a:t>
            </a:r>
            <a:r>
              <a:rPr dirty="0" sz="1600" spc="-10">
                <a:latin typeface="Times New Roman"/>
                <a:cs typeface="Times New Roman"/>
              </a:rPr>
              <a:t>110-115, </a:t>
            </a:r>
            <a:r>
              <a:rPr dirty="0" sz="1600" spc="-5">
                <a:latin typeface="Times New Roman"/>
                <a:cs typeface="Times New Roman"/>
              </a:rPr>
              <a:t>Sept.-Oct.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2016,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doi: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10.1109/MS.2016.114.</a:t>
            </a:r>
            <a:endParaRPr sz="1600">
              <a:latin typeface="Times New Roman"/>
              <a:cs typeface="Times New Roman"/>
            </a:endParaRPr>
          </a:p>
          <a:p>
            <a:pPr marL="12700" marR="530860">
              <a:lnSpc>
                <a:spcPct val="70000"/>
              </a:lnSpc>
              <a:spcBef>
                <a:spcPts val="1010"/>
              </a:spcBef>
              <a:buAutoNum type="romanLcPeriod" startAt="4"/>
              <a:tabLst>
                <a:tab pos="387350" algn="l"/>
              </a:tabLst>
            </a:pPr>
            <a:r>
              <a:rPr dirty="0" sz="1600" spc="-5">
                <a:latin typeface="Times New Roman"/>
                <a:cs typeface="Times New Roman"/>
              </a:rPr>
              <a:t>S.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Ray,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"A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Quick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Review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Machine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Algorithms,"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2019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International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Conference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Machine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Big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600" spc="-5">
                <a:latin typeface="Times New Roman"/>
                <a:cs typeface="Times New Roman"/>
              </a:rPr>
              <a:t>Parallel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Computing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(COMITCon),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2019,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pp.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35-39,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doi: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10.1109/COMITCon.2019.8862451.</a:t>
            </a:r>
            <a:endParaRPr sz="1600">
              <a:latin typeface="Times New Roman"/>
              <a:cs typeface="Times New Roman"/>
            </a:endParaRPr>
          </a:p>
          <a:p>
            <a:pPr marL="267970" indent="-255904">
              <a:lnSpc>
                <a:spcPct val="100000"/>
              </a:lnSpc>
              <a:spcBef>
                <a:spcPts val="420"/>
              </a:spcBef>
              <a:buAutoNum type="romanLcPeriod" startAt="9"/>
              <a:tabLst>
                <a:tab pos="268605" algn="l"/>
              </a:tabLst>
            </a:pPr>
            <a:r>
              <a:rPr dirty="0" sz="1600" spc="-45">
                <a:latin typeface="Times New Roman"/>
                <a:cs typeface="Times New Roman"/>
              </a:rPr>
              <a:t>Tom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M.Mitchell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―Machine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Learning‖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McGraw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Hill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82"/>
            <a:ext cx="12174093" cy="68540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4995" y="2750642"/>
            <a:ext cx="6029325" cy="1383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900">
                <a:solidFill>
                  <a:srgbClr val="E97031"/>
                </a:solidFill>
                <a:latin typeface="Segoe Print"/>
                <a:cs typeface="Segoe Print"/>
              </a:rPr>
              <a:t>Thank</a:t>
            </a:r>
            <a:r>
              <a:rPr dirty="0" sz="8900" spc="-65">
                <a:solidFill>
                  <a:srgbClr val="E97031"/>
                </a:solidFill>
                <a:latin typeface="Segoe Print"/>
                <a:cs typeface="Segoe Print"/>
              </a:rPr>
              <a:t> </a:t>
            </a:r>
            <a:r>
              <a:rPr dirty="0" sz="8900">
                <a:solidFill>
                  <a:srgbClr val="E97031"/>
                </a:solidFill>
                <a:latin typeface="Segoe Print"/>
                <a:cs typeface="Segoe Print"/>
              </a:rPr>
              <a:t>you</a:t>
            </a:r>
            <a:endParaRPr sz="89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11" y="6431076"/>
            <a:ext cx="7810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888888"/>
                </a:solidFill>
                <a:latin typeface="Franklin Gothic Medium"/>
                <a:cs typeface="Franklin Gothic Medium"/>
              </a:rPr>
              <a:t>10/3/2024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2876" y="6431076"/>
            <a:ext cx="1993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Franklin Gothic Medium"/>
                <a:cs typeface="Franklin Gothic Medium"/>
              </a:rPr>
              <a:t>11</a:t>
            </a:r>
            <a:endParaRPr sz="1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18973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</a:t>
            </a:r>
            <a:r>
              <a:rPr dirty="0" spc="-55"/>
              <a:t>t</a:t>
            </a:r>
            <a:r>
              <a:rPr dirty="0" spc="-5"/>
              <a:t>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34343" y="6443827"/>
            <a:ext cx="16637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z="1200">
                <a:solidFill>
                  <a:srgbClr val="767676"/>
                </a:solidFill>
                <a:latin typeface="Franklin Gothic Medium"/>
                <a:cs typeface="Franklin Gothic Medium"/>
              </a:rPr>
              <a:t>2</a:t>
            </a:fld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0111"/>
            <a:ext cx="3676650" cy="411670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60">
                <a:latin typeface="Franklin Gothic Medium"/>
                <a:cs typeface="Franklin Gothic Medium"/>
              </a:rPr>
              <a:t>Problem</a:t>
            </a:r>
            <a:r>
              <a:rPr dirty="0" sz="2800" spc="-70">
                <a:latin typeface="Franklin Gothic Medium"/>
                <a:cs typeface="Franklin Gothic Medium"/>
              </a:rPr>
              <a:t> </a:t>
            </a:r>
            <a:r>
              <a:rPr dirty="0" sz="2800" spc="-40">
                <a:latin typeface="Franklin Gothic Medium"/>
                <a:cs typeface="Franklin Gothic Medium"/>
              </a:rPr>
              <a:t>Statement</a:t>
            </a:r>
            <a:endParaRPr sz="2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5">
                <a:latin typeface="Franklin Gothic Medium"/>
                <a:cs typeface="Franklin Gothic Medium"/>
              </a:rPr>
              <a:t>Literature</a:t>
            </a:r>
            <a:r>
              <a:rPr dirty="0" sz="2800" spc="-50">
                <a:latin typeface="Franklin Gothic Medium"/>
                <a:cs typeface="Franklin Gothic Medium"/>
              </a:rPr>
              <a:t> </a:t>
            </a:r>
            <a:r>
              <a:rPr dirty="0" sz="2800" spc="-15">
                <a:latin typeface="Franklin Gothic Medium"/>
                <a:cs typeface="Franklin Gothic Medium"/>
              </a:rPr>
              <a:t>Survey</a:t>
            </a:r>
            <a:endParaRPr sz="2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5">
                <a:latin typeface="Franklin Gothic Medium"/>
                <a:cs typeface="Franklin Gothic Medium"/>
              </a:rPr>
              <a:t>Research</a:t>
            </a:r>
            <a:r>
              <a:rPr dirty="0" sz="2800" spc="-75">
                <a:latin typeface="Franklin Gothic Medium"/>
                <a:cs typeface="Franklin Gothic Medium"/>
              </a:rPr>
              <a:t> </a:t>
            </a:r>
            <a:r>
              <a:rPr dirty="0" sz="2800" spc="-30">
                <a:latin typeface="Franklin Gothic Medium"/>
                <a:cs typeface="Franklin Gothic Medium"/>
              </a:rPr>
              <a:t>Methodology</a:t>
            </a:r>
            <a:endParaRPr sz="2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latin typeface="Franklin Gothic Medium"/>
                <a:cs typeface="Franklin Gothic Medium"/>
              </a:rPr>
              <a:t>Expected</a:t>
            </a:r>
            <a:r>
              <a:rPr dirty="0" sz="2800" spc="-60">
                <a:latin typeface="Franklin Gothic Medium"/>
                <a:cs typeface="Franklin Gothic Medium"/>
              </a:rPr>
              <a:t> </a:t>
            </a:r>
            <a:r>
              <a:rPr dirty="0" sz="2800" spc="-40">
                <a:latin typeface="Franklin Gothic Medium"/>
                <a:cs typeface="Franklin Gothic Medium"/>
              </a:rPr>
              <a:t>Outcome</a:t>
            </a:r>
            <a:endParaRPr sz="2800">
              <a:latin typeface="Franklin Gothic Medium"/>
              <a:cs typeface="Franklin Gothic Medium"/>
            </a:endParaRPr>
          </a:p>
          <a:p>
            <a:pPr marL="329565" indent="-3175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dirty="0" sz="2800">
                <a:latin typeface="Franklin Gothic Medium"/>
                <a:cs typeface="Franklin Gothic Medium"/>
              </a:rPr>
              <a:t>Discussions</a:t>
            </a:r>
            <a:endParaRPr sz="2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Franklin Gothic Medium"/>
                <a:cs typeface="Franklin Gothic Medium"/>
              </a:rPr>
              <a:t>Scope</a:t>
            </a:r>
            <a:r>
              <a:rPr dirty="0" sz="2800" spc="-40">
                <a:latin typeface="Franklin Gothic Medium"/>
                <a:cs typeface="Franklin Gothic Medium"/>
              </a:rPr>
              <a:t> </a:t>
            </a:r>
            <a:r>
              <a:rPr dirty="0" sz="2800" spc="-35">
                <a:latin typeface="Franklin Gothic Medium"/>
                <a:cs typeface="Franklin Gothic Medium"/>
              </a:rPr>
              <a:t>of</a:t>
            </a:r>
            <a:r>
              <a:rPr dirty="0" sz="2800" spc="-40">
                <a:latin typeface="Franklin Gothic Medium"/>
                <a:cs typeface="Franklin Gothic Medium"/>
              </a:rPr>
              <a:t> </a:t>
            </a:r>
            <a:r>
              <a:rPr dirty="0" sz="2800" spc="-45">
                <a:latin typeface="Franklin Gothic Medium"/>
                <a:cs typeface="Franklin Gothic Medium"/>
              </a:rPr>
              <a:t>Project</a:t>
            </a:r>
            <a:endParaRPr sz="2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0">
                <a:latin typeface="Franklin Gothic Medium"/>
                <a:cs typeface="Franklin Gothic Medium"/>
              </a:rPr>
              <a:t>Progress</a:t>
            </a:r>
            <a:r>
              <a:rPr dirty="0" sz="2800" spc="-60">
                <a:latin typeface="Franklin Gothic Medium"/>
                <a:cs typeface="Franklin Gothic Medium"/>
              </a:rPr>
              <a:t> </a:t>
            </a:r>
            <a:r>
              <a:rPr dirty="0" sz="2800" spc="-15">
                <a:latin typeface="Franklin Gothic Medium"/>
                <a:cs typeface="Franklin Gothic Medium"/>
              </a:rPr>
              <a:t>So</a:t>
            </a:r>
            <a:r>
              <a:rPr dirty="0" sz="2800" spc="-30">
                <a:latin typeface="Franklin Gothic Medium"/>
                <a:cs typeface="Franklin Gothic Medium"/>
              </a:rPr>
              <a:t> </a:t>
            </a:r>
            <a:r>
              <a:rPr dirty="0" sz="2800" spc="-35">
                <a:latin typeface="Franklin Gothic Medium"/>
                <a:cs typeface="Franklin Gothic Medium"/>
              </a:rPr>
              <a:t>far</a:t>
            </a:r>
            <a:endParaRPr sz="2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5">
                <a:latin typeface="Franklin Gothic Medium"/>
                <a:cs typeface="Franklin Gothic Medium"/>
              </a:rPr>
              <a:t>References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47250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Problem</a:t>
            </a:r>
            <a:r>
              <a:rPr dirty="0" spc="-40"/>
              <a:t> </a:t>
            </a:r>
            <a:r>
              <a:rPr dirty="0" spc="-15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34343" y="6443827"/>
            <a:ext cx="16637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z="1200">
                <a:solidFill>
                  <a:srgbClr val="767676"/>
                </a:solidFill>
                <a:latin typeface="Franklin Gothic Medium"/>
                <a:cs typeface="Franklin Gothic Medium"/>
              </a:rPr>
              <a:t>2</a:t>
            </a:fld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235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805"/>
              </a:spcBef>
              <a:buSzPct val="95833"/>
              <a:buAutoNum type="arabicPeriod"/>
              <a:tabLst>
                <a:tab pos="241935" algn="l"/>
              </a:tabLst>
            </a:pPr>
            <a:r>
              <a:rPr dirty="0">
                <a:latin typeface="Times New Roman"/>
                <a:cs typeface="Times New Roman"/>
              </a:rPr>
              <a:t>Current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agricultural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practices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result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suboptimal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crop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yields.</a:t>
            </a:r>
          </a:p>
          <a:p>
            <a:pPr marL="317500" indent="-305435">
              <a:lnSpc>
                <a:spcPct val="100000"/>
              </a:lnSpc>
              <a:spcBef>
                <a:spcPts val="710"/>
              </a:spcBef>
              <a:buSzPct val="95833"/>
              <a:buAutoNum type="arabicPeriod"/>
              <a:tabLst>
                <a:tab pos="318135" algn="l"/>
              </a:tabLst>
            </a:pPr>
            <a:r>
              <a:rPr dirty="0" spc="-5">
                <a:latin typeface="Times New Roman"/>
                <a:cs typeface="Times New Roman"/>
              </a:rPr>
              <a:t>Farming</a:t>
            </a:r>
            <a:r>
              <a:rPr dirty="0">
                <a:latin typeface="Times New Roman"/>
                <a:cs typeface="Times New Roman"/>
              </a:rPr>
              <a:t> processes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inefficient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due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lack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data-driven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decision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making.</a:t>
            </a:r>
          </a:p>
          <a:p>
            <a:pPr marL="317500" indent="-305435">
              <a:lnSpc>
                <a:spcPct val="100000"/>
              </a:lnSpc>
              <a:spcBef>
                <a:spcPts val="725"/>
              </a:spcBef>
              <a:buSzPct val="95833"/>
              <a:buAutoNum type="arabicPeriod"/>
              <a:tabLst>
                <a:tab pos="318135" algn="l"/>
              </a:tabLst>
            </a:pPr>
            <a:r>
              <a:rPr dirty="0">
                <a:latin typeface="Times New Roman"/>
                <a:cs typeface="Times New Roman"/>
              </a:rPr>
              <a:t>Soil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toxicity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levels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health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unknown,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hindering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sustainability.</a:t>
            </a:r>
          </a:p>
          <a:p>
            <a:pPr marL="12700" marR="5080">
              <a:lnSpc>
                <a:spcPts val="2590"/>
              </a:lnSpc>
              <a:spcBef>
                <a:spcPts val="1035"/>
              </a:spcBef>
              <a:buSzPct val="95833"/>
              <a:buAutoNum type="arabicPeriod"/>
              <a:tabLst>
                <a:tab pos="241935" algn="l"/>
              </a:tabLst>
            </a:pPr>
            <a:r>
              <a:rPr dirty="0" spc="-35">
                <a:latin typeface="Times New Roman"/>
                <a:cs typeface="Times New Roman"/>
              </a:rPr>
              <a:t>Variable</a:t>
            </a:r>
            <a:r>
              <a:rPr dirty="0" spc="27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product</a:t>
            </a:r>
            <a:r>
              <a:rPr dirty="0" spc="28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quality</a:t>
            </a:r>
            <a:r>
              <a:rPr dirty="0" spc="2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28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productivity</a:t>
            </a:r>
            <a:r>
              <a:rPr dirty="0" spc="28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losses</a:t>
            </a:r>
            <a:r>
              <a:rPr dirty="0" spc="2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due</a:t>
            </a:r>
            <a:r>
              <a:rPr dirty="0" spc="2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dirty="0" spc="26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insufficient</a:t>
            </a:r>
            <a:r>
              <a:rPr dirty="0" spc="2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data</a:t>
            </a:r>
            <a:r>
              <a:rPr dirty="0" spc="28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analysis </a:t>
            </a:r>
            <a:r>
              <a:rPr dirty="0" spc="-5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-5">
                <a:latin typeface="Times New Roman"/>
                <a:cs typeface="Times New Roman"/>
              </a:rPr>
              <a:t> automation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capabilities.</a:t>
            </a:r>
          </a:p>
          <a:p>
            <a:pPr marL="317500" indent="-305435">
              <a:lnSpc>
                <a:spcPct val="100000"/>
              </a:lnSpc>
              <a:spcBef>
                <a:spcPts val="670"/>
              </a:spcBef>
              <a:buSzPct val="95833"/>
              <a:buAutoNum type="arabicPeriod"/>
              <a:tabLst>
                <a:tab pos="318135" algn="l"/>
              </a:tabLst>
            </a:pPr>
            <a:r>
              <a:rPr dirty="0">
                <a:latin typeface="Times New Roman"/>
                <a:cs typeface="Times New Roman"/>
              </a:rPr>
              <a:t>Crop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growth,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pests,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diseases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pose unpredictable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risks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yields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revenue.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Literature</a:t>
            </a:r>
            <a:r>
              <a:rPr dirty="0" spc="-80"/>
              <a:t> </a:t>
            </a:r>
            <a:r>
              <a:rPr dirty="0" spc="-5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50" y="1038733"/>
          <a:ext cx="12113260" cy="577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205"/>
                <a:gridCol w="1741805"/>
                <a:gridCol w="4234180"/>
                <a:gridCol w="3342004"/>
                <a:gridCol w="882015"/>
              </a:tblGrid>
              <a:tr h="5791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25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AUTH0R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TITLE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2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PURPOSE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25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ALGORITHM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5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ACCURA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600" spc="-2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CY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</a:tr>
              <a:tr h="1064514">
                <a:tc>
                  <a:txBody>
                    <a:bodyPr/>
                    <a:lstStyle/>
                    <a:p>
                      <a:pPr marL="90805" marR="431800" indent="438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6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9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ka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Sreemathi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R.,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Keertanaa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E.2017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43560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"Cr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icti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Predictive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Analytics"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58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help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farmers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analyze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soil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fertility,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suggest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suitable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crops,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recommend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fertilizers,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regional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crop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predictive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analytics.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35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Predictive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sensors,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focusing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 soil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parameters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 environmental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factors.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89℅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1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uge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2018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03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Artificial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Intelligence: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Structures and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Strategies for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Problem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Solving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77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provide a comprehensive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introduction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to artificial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intelligence,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focusing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problem-solving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strategies,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ry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ind</a:t>
                      </a:r>
                      <a:r>
                        <a:rPr dirty="0" sz="14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I,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algo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field.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0670" indent="406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book covers 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wide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range of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algorithms,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including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Bayesian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networks,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genetic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algorithms,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neural networks, and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search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algorithms.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90%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159048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Susmita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Ray,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2019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2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uick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Revi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ew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Machine Learning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Algorithms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98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paper reviews popular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algorithms,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their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merits, demerits,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 applications.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aim is to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help in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informed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decision-making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selecting an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cases.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Gradient DescentLogistic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RegressionSupport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Vector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Machines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(SVM)K-Nearest Neighbor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(KNN)Artificial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Neural Networks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(ANN)Decision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TreesBayesian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LearningNaïve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BayesK-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Means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ClusteringBackpropagation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Algorithm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93.3%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</a:tr>
              <a:tr h="1158245">
                <a:tc>
                  <a:txBody>
                    <a:bodyPr/>
                    <a:lstStyle/>
                    <a:p>
                      <a:pPr marL="90805" marR="1460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M.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Kalimuthu, 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P. 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6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hna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i,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hore,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2020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34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200" spc="-10">
                          <a:solidFill>
                            <a:srgbClr val="767676"/>
                          </a:solidFill>
                          <a:latin typeface="Franklin Gothic Medium"/>
                          <a:cs typeface="Franklin Gothic Medium"/>
                        </a:rPr>
                        <a:t>03-10-2024</a:t>
                      </a:r>
                      <a:endParaRPr sz="12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0863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Crop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icti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using Machine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Learning"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82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assist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farmers,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especially beginners, in predicting the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suitable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crops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land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techniques,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specifically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Naive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Bayes</a:t>
                      </a:r>
                      <a:r>
                        <a:rPr dirty="0" sz="14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classifier,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based on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parameters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like temperature,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humidity,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 soil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moisture.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324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Naive Bayes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(Gaussian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Naive Bayes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Classifier)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r" marR="1841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767676"/>
                          </a:solidFill>
                          <a:latin typeface="Franklin Gothic Medium"/>
                          <a:cs typeface="Franklin Gothic Medium"/>
                        </a:rPr>
                        <a:t>4</a:t>
                      </a:r>
                      <a:endParaRPr sz="12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97%,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54456"/>
            <a:ext cx="10842117" cy="65035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45180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Expected</a:t>
            </a:r>
            <a:r>
              <a:rPr dirty="0" spc="-85"/>
              <a:t> </a:t>
            </a:r>
            <a:r>
              <a:rPr dirty="0"/>
              <a:t>Outcome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360025" cy="41916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41300" marR="5715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Increased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crop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yields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 through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precision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agriculture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driven</a:t>
            </a:r>
            <a:r>
              <a:rPr dirty="0" sz="2400">
                <a:latin typeface="Times New Roman"/>
                <a:cs typeface="Times New Roman"/>
              </a:rPr>
              <a:t> 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AI</a:t>
            </a:r>
            <a:r>
              <a:rPr dirty="0" sz="2400">
                <a:latin typeface="Times New Roman"/>
                <a:cs typeface="Times New Roman"/>
              </a:rPr>
              <a:t> 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 </a:t>
            </a:r>
            <a:r>
              <a:rPr dirty="0" sz="2400">
                <a:latin typeface="Times New Roman"/>
                <a:cs typeface="Times New Roman"/>
              </a:rPr>
              <a:t> analysis,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leading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optimized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  <a:p>
            <a:pPr algn="just" marL="241300" indent="-229235">
              <a:lnSpc>
                <a:spcPts val="274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Enhanced</a:t>
            </a:r>
            <a:r>
              <a:rPr dirty="0" sz="2400" spc="39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efficiency</a:t>
            </a:r>
            <a:r>
              <a:rPr dirty="0" sz="2400" spc="3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</a:t>
            </a:r>
            <a:r>
              <a:rPr dirty="0" sz="2400" spc="3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farming</a:t>
            </a:r>
            <a:r>
              <a:rPr dirty="0" sz="2400" spc="38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processes</a:t>
            </a:r>
            <a:r>
              <a:rPr dirty="0" sz="2400" spc="39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:due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automated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decision-making</a:t>
            </a:r>
            <a:endParaRPr sz="2400">
              <a:latin typeface="Times New Roman"/>
              <a:cs typeface="Times New Roman"/>
            </a:endParaRPr>
          </a:p>
          <a:p>
            <a:pPr algn="just" marL="241300">
              <a:lnSpc>
                <a:spcPts val="2740"/>
              </a:lnSpc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labor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wastage.</a:t>
            </a:r>
            <a:endParaRPr sz="2400">
              <a:latin typeface="Times New Roman"/>
              <a:cs typeface="Times New Roman"/>
            </a:endParaRPr>
          </a:p>
          <a:p>
            <a:pPr algn="just" marL="241300" marR="6350" indent="-229235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Improved </a:t>
            </a:r>
            <a:r>
              <a:rPr dirty="0" sz="2400" spc="-5" b="1">
                <a:latin typeface="Times New Roman"/>
                <a:cs typeface="Times New Roman"/>
              </a:rPr>
              <a:t>soil health </a:t>
            </a:r>
            <a:r>
              <a:rPr dirty="0" sz="2400" b="1">
                <a:latin typeface="Times New Roman"/>
                <a:cs typeface="Times New Roman"/>
              </a:rPr>
              <a:t>management: </a:t>
            </a:r>
            <a:r>
              <a:rPr dirty="0" sz="2400">
                <a:latin typeface="Times New Roman"/>
                <a:cs typeface="Times New Roman"/>
              </a:rPr>
              <a:t>with </a:t>
            </a:r>
            <a:r>
              <a:rPr dirty="0" sz="2400" spc="-5">
                <a:latin typeface="Times New Roman"/>
                <a:cs typeface="Times New Roman"/>
              </a:rPr>
              <a:t>real-time monitoring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predictive </a:t>
            </a:r>
            <a:r>
              <a:rPr dirty="0" sz="2400">
                <a:latin typeface="Times New Roman"/>
                <a:cs typeface="Times New Roman"/>
              </a:rPr>
              <a:t> insights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maintain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soil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fertility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reducing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toxicity.</a:t>
            </a:r>
            <a:endParaRPr sz="2400">
              <a:latin typeface="Times New Roman"/>
              <a:cs typeface="Times New Roman"/>
            </a:endParaRPr>
          </a:p>
          <a:p>
            <a:pPr algn="just" marL="241300" indent="-229235">
              <a:lnSpc>
                <a:spcPts val="2735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Consistent</a:t>
            </a:r>
            <a:r>
              <a:rPr dirty="0" sz="2400" spc="2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product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quality</a:t>
            </a:r>
            <a:r>
              <a:rPr dirty="0" sz="2400" spc="2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minimized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productivity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losses,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driven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algn="just" marL="241300">
              <a:lnSpc>
                <a:spcPts val="2735"/>
              </a:lnSpc>
            </a:pPr>
            <a:r>
              <a:rPr dirty="0" sz="2400">
                <a:latin typeface="Times New Roman"/>
                <a:cs typeface="Times New Roman"/>
              </a:rPr>
              <a:t>ana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ysis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AI,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ow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ely in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ent</a:t>
            </a:r>
            <a:r>
              <a:rPr dirty="0" sz="2400" spc="-15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on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241300" marR="5080" indent="-229235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Reduced</a:t>
            </a:r>
            <a:r>
              <a:rPr dirty="0" sz="2400" b="1">
                <a:latin typeface="Times New Roman"/>
                <a:cs typeface="Times New Roman"/>
              </a:rPr>
              <a:t> risks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from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crop</a:t>
            </a:r>
            <a:r>
              <a:rPr dirty="0" sz="2400" spc="-10" b="1">
                <a:latin typeface="Times New Roman"/>
                <a:cs typeface="Times New Roman"/>
              </a:rPr>
              <a:t> growth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issues,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pests,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b="1">
                <a:latin typeface="Times New Roman"/>
                <a:cs typeface="Times New Roman"/>
              </a:rPr>
              <a:t> diseases: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thanks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to 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predictive analytics </a:t>
            </a:r>
            <a:r>
              <a:rPr dirty="0" sz="2400">
                <a:latin typeface="Times New Roman"/>
                <a:cs typeface="Times New Roman"/>
              </a:rPr>
              <a:t>that </a:t>
            </a:r>
            <a:r>
              <a:rPr dirty="0" sz="2400" spc="-5">
                <a:latin typeface="Times New Roman"/>
                <a:cs typeface="Times New Roman"/>
              </a:rPr>
              <a:t>provide early </a:t>
            </a:r>
            <a:r>
              <a:rPr dirty="0" sz="2400">
                <a:latin typeface="Times New Roman"/>
                <a:cs typeface="Times New Roman"/>
              </a:rPr>
              <a:t>warnings and </a:t>
            </a:r>
            <a:r>
              <a:rPr dirty="0" sz="2400" spc="-5">
                <a:latin typeface="Times New Roman"/>
                <a:cs typeface="Times New Roman"/>
              </a:rPr>
              <a:t>proactive solutions, ultimately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stabilizing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yields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revenue.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28467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Discussions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75205"/>
            <a:ext cx="10360025" cy="39916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12700" marR="5715">
              <a:lnSpc>
                <a:spcPct val="80000"/>
              </a:lnSpc>
              <a:spcBef>
                <a:spcPts val="675"/>
              </a:spcBef>
              <a:buAutoNum type="arabicPeriod"/>
              <a:tabLst>
                <a:tab pos="39243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Project</a:t>
            </a:r>
            <a:r>
              <a:rPr dirty="0" sz="2400" spc="-5" b="1">
                <a:latin typeface="Times New Roman"/>
                <a:cs typeface="Times New Roman"/>
              </a:rPr>
              <a:t> Overview: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project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have</a:t>
            </a:r>
            <a:r>
              <a:rPr dirty="0" sz="2400">
                <a:latin typeface="Times New Roman"/>
                <a:cs typeface="Times New Roman"/>
              </a:rPr>
              <a:t> used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machine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learning</a:t>
            </a:r>
            <a:r>
              <a:rPr dirty="0" sz="2400">
                <a:latin typeface="Times New Roman"/>
                <a:cs typeface="Times New Roman"/>
              </a:rPr>
              <a:t> 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analytics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assist farmers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making informed decisions </a:t>
            </a:r>
            <a:r>
              <a:rPr dirty="0" sz="2400">
                <a:latin typeface="Times New Roman"/>
                <a:cs typeface="Times New Roman"/>
              </a:rPr>
              <a:t>on crop </a:t>
            </a:r>
            <a:r>
              <a:rPr dirty="0" sz="2400" spc="-5">
                <a:latin typeface="Times New Roman"/>
                <a:cs typeface="Times New Roman"/>
              </a:rPr>
              <a:t>selection, fertilizer </a:t>
            </a:r>
            <a:r>
              <a:rPr dirty="0" sz="2400">
                <a:latin typeface="Times New Roman"/>
                <a:cs typeface="Times New Roman"/>
              </a:rPr>
              <a:t> usage,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improving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productivity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80000"/>
              </a:lnSpc>
              <a:spcBef>
                <a:spcPts val="1000"/>
              </a:spcBef>
              <a:buAutoNum type="arabicPeriod"/>
              <a:tabLst>
                <a:tab pos="33337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Problem </a:t>
            </a:r>
            <a:r>
              <a:rPr dirty="0" sz="2400" spc="-5" b="1">
                <a:latin typeface="Times New Roman"/>
                <a:cs typeface="Times New Roman"/>
              </a:rPr>
              <a:t>Addressed: </a:t>
            </a:r>
            <a:r>
              <a:rPr dirty="0" sz="2400" spc="-5">
                <a:latin typeface="Times New Roman"/>
                <a:cs typeface="Times New Roman"/>
              </a:rPr>
              <a:t>Climate change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unpredictable </a:t>
            </a:r>
            <a:r>
              <a:rPr dirty="0" sz="2400">
                <a:latin typeface="Times New Roman"/>
                <a:cs typeface="Times New Roman"/>
              </a:rPr>
              <a:t>weather </a:t>
            </a:r>
            <a:r>
              <a:rPr dirty="0" sz="2400" spc="-5">
                <a:latin typeface="Times New Roman"/>
                <a:cs typeface="Times New Roman"/>
              </a:rPr>
              <a:t>patterns </a:t>
            </a:r>
            <a:r>
              <a:rPr dirty="0" sz="2400" spc="-10">
                <a:latin typeface="Times New Roman"/>
                <a:cs typeface="Times New Roman"/>
              </a:rPr>
              <a:t>disrupt </a:t>
            </a:r>
            <a:r>
              <a:rPr dirty="0" sz="2400" spc="-5">
                <a:latin typeface="Times New Roman"/>
                <a:cs typeface="Times New Roman"/>
              </a:rPr>
              <a:t> traditional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farming.</a:t>
            </a:r>
            <a:r>
              <a:rPr dirty="0" sz="2400">
                <a:latin typeface="Times New Roman"/>
                <a:cs typeface="Times New Roman"/>
              </a:rPr>
              <a:t> This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project</a:t>
            </a:r>
            <a:r>
              <a:rPr dirty="0" sz="2400">
                <a:latin typeface="Times New Roman"/>
                <a:cs typeface="Times New Roman"/>
              </a:rPr>
              <a:t> helps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predict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suitable</a:t>
            </a:r>
            <a:r>
              <a:rPr dirty="0" sz="2400">
                <a:latin typeface="Times New Roman"/>
                <a:cs typeface="Times New Roman"/>
              </a:rPr>
              <a:t> crops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based</a:t>
            </a:r>
            <a:r>
              <a:rPr dirty="0" sz="2400">
                <a:latin typeface="Times New Roman"/>
                <a:cs typeface="Times New Roman"/>
              </a:rPr>
              <a:t> on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soil </a:t>
            </a:r>
            <a:r>
              <a:rPr dirty="0" sz="2400">
                <a:latin typeface="Times New Roman"/>
                <a:cs typeface="Times New Roman"/>
              </a:rPr>
              <a:t> conditions,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temperature,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rainfall,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uncertainties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farmers.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310"/>
              </a:lnSpc>
              <a:spcBef>
                <a:spcPts val="985"/>
              </a:spcBef>
              <a:buAutoNum type="arabicPeriod"/>
              <a:tabLst>
                <a:tab pos="34734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Key </a:t>
            </a:r>
            <a:r>
              <a:rPr dirty="0" sz="2400" spc="-10" b="1">
                <a:latin typeface="Times New Roman"/>
                <a:cs typeface="Times New Roman"/>
              </a:rPr>
              <a:t>Features: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project focuses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-5">
                <a:latin typeface="Times New Roman"/>
                <a:cs typeface="Times New Roman"/>
              </a:rPr>
              <a:t>crop analysis, fertilizer recommendation, </a:t>
            </a:r>
            <a:r>
              <a:rPr dirty="0" sz="2400">
                <a:latin typeface="Times New Roman"/>
                <a:cs typeface="Times New Roman"/>
              </a:rPr>
              <a:t> 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disease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detection,</a:t>
            </a:r>
            <a:r>
              <a:rPr dirty="0" sz="2400">
                <a:latin typeface="Times New Roman"/>
                <a:cs typeface="Times New Roman"/>
              </a:rPr>
              <a:t> using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various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machine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learning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algorithms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like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Random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Forest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XGBoost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accurate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predictions.</a:t>
            </a:r>
            <a:endParaRPr sz="2400">
              <a:latin typeface="Times New Roman"/>
              <a:cs typeface="Times New Roman"/>
            </a:endParaRPr>
          </a:p>
          <a:p>
            <a:pPr algn="just" marL="12700" marR="5715">
              <a:lnSpc>
                <a:spcPts val="2300"/>
              </a:lnSpc>
              <a:spcBef>
                <a:spcPts val="985"/>
              </a:spcBef>
              <a:buAutoNum type="arabicPeriod"/>
              <a:tabLst>
                <a:tab pos="427990" algn="l"/>
              </a:tabLst>
            </a:pPr>
            <a:r>
              <a:rPr dirty="0" sz="2400" b="1">
                <a:latin typeface="Times New Roman"/>
                <a:cs typeface="Times New Roman"/>
              </a:rPr>
              <a:t>Impact: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project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empowers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farmers</a:t>
            </a:r>
            <a:r>
              <a:rPr dirty="0" sz="2400">
                <a:latin typeface="Times New Roman"/>
                <a:cs typeface="Times New Roman"/>
              </a:rPr>
              <a:t> 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data-driven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insights, </a:t>
            </a:r>
            <a:r>
              <a:rPr dirty="0" sz="2400">
                <a:latin typeface="Times New Roman"/>
                <a:cs typeface="Times New Roman"/>
              </a:rPr>
              <a:t> enhancing </a:t>
            </a:r>
            <a:r>
              <a:rPr dirty="0" sz="2400" spc="-5">
                <a:latin typeface="Times New Roman"/>
                <a:cs typeface="Times New Roman"/>
              </a:rPr>
              <a:t>crop yield and </a:t>
            </a:r>
            <a:r>
              <a:rPr dirty="0" sz="2400" spc="-15">
                <a:latin typeface="Times New Roman"/>
                <a:cs typeface="Times New Roman"/>
              </a:rPr>
              <a:t>sustainability, </a:t>
            </a:r>
            <a:r>
              <a:rPr dirty="0" sz="2400" spc="-5">
                <a:latin typeface="Times New Roman"/>
                <a:cs typeface="Times New Roman"/>
              </a:rPr>
              <a:t>while reducing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reliance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-5">
                <a:latin typeface="Times New Roman"/>
                <a:cs typeface="Times New Roman"/>
              </a:rPr>
              <a:t>traditional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>
                <a:latin typeface="Times New Roman"/>
                <a:cs typeface="Times New Roman"/>
              </a:rPr>
              <a:t> vulnerable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weather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9325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Scope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5"/>
              <a:t>Project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2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25"/>
              <a:t>Address</a:t>
            </a:r>
            <a:r>
              <a:rPr dirty="0" spc="-20"/>
              <a:t> </a:t>
            </a:r>
            <a:r>
              <a:rPr dirty="0" spc="-40"/>
              <a:t>food</a:t>
            </a:r>
            <a:r>
              <a:rPr dirty="0" spc="20"/>
              <a:t> </a:t>
            </a:r>
            <a:r>
              <a:rPr dirty="0" spc="-20"/>
              <a:t>security</a:t>
            </a:r>
            <a:r>
              <a:rPr dirty="0" spc="-5"/>
              <a:t> </a:t>
            </a:r>
            <a:r>
              <a:rPr dirty="0" spc="-20"/>
              <a:t>challenges</a:t>
            </a:r>
            <a:r>
              <a:rPr dirty="0"/>
              <a:t> </a:t>
            </a:r>
            <a:r>
              <a:rPr dirty="0" spc="-40"/>
              <a:t>with</a:t>
            </a:r>
            <a:r>
              <a:rPr dirty="0"/>
              <a:t> </a:t>
            </a:r>
            <a:r>
              <a:rPr dirty="0" spc="-105"/>
              <a:t>AI</a:t>
            </a:r>
            <a:r>
              <a:rPr dirty="0" spc="5"/>
              <a:t> </a:t>
            </a:r>
            <a:r>
              <a:rPr dirty="0" spc="-10"/>
              <a:t>and</a:t>
            </a:r>
            <a:r>
              <a:rPr dirty="0" spc="5"/>
              <a:t> </a:t>
            </a:r>
            <a:r>
              <a:rPr dirty="0" spc="-15"/>
              <a:t>Machine</a:t>
            </a:r>
            <a:r>
              <a:rPr dirty="0" spc="10"/>
              <a:t> </a:t>
            </a:r>
            <a:r>
              <a:rPr dirty="0" spc="-20"/>
              <a:t>Learning-</a:t>
            </a:r>
          </a:p>
          <a:p>
            <a:pPr marL="241300" marR="5080" indent="-229235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  <a:tab pos="2013585" algn="l"/>
                <a:tab pos="3044190" algn="l"/>
                <a:tab pos="3908425" algn="l"/>
                <a:tab pos="4546600" algn="l"/>
                <a:tab pos="5801360" algn="l"/>
                <a:tab pos="7023734" algn="l"/>
                <a:tab pos="7419975" algn="l"/>
                <a:tab pos="8284209" algn="l"/>
                <a:tab pos="9238615" algn="l"/>
              </a:tabLst>
            </a:pPr>
            <a:r>
              <a:rPr dirty="0" spc="-110"/>
              <a:t>R</a:t>
            </a:r>
            <a:r>
              <a:rPr dirty="0" spc="-50"/>
              <a:t>ecomme</a:t>
            </a:r>
            <a:r>
              <a:rPr dirty="0" spc="-60"/>
              <a:t>n</a:t>
            </a:r>
            <a:r>
              <a:rPr dirty="0"/>
              <a:t>d	</a:t>
            </a:r>
            <a:r>
              <a:rPr dirty="0"/>
              <a:t>s</a:t>
            </a:r>
            <a:r>
              <a:rPr dirty="0" spc="-35"/>
              <a:t>o</a:t>
            </a:r>
            <a:r>
              <a:rPr dirty="0" spc="-50"/>
              <a:t>win</a:t>
            </a:r>
            <a:r>
              <a:rPr dirty="0" spc="-50"/>
              <a:t>g</a:t>
            </a:r>
            <a:r>
              <a:rPr dirty="0"/>
              <a:t>	</a:t>
            </a:r>
            <a:r>
              <a:rPr dirty="0" spc="-25"/>
              <a:t>da</a:t>
            </a:r>
            <a:r>
              <a:rPr dirty="0" spc="-45"/>
              <a:t>t</a:t>
            </a:r>
            <a:r>
              <a:rPr dirty="0" spc="5"/>
              <a:t>es</a:t>
            </a:r>
            <a:r>
              <a:rPr dirty="0"/>
              <a:t>	</a:t>
            </a:r>
            <a:r>
              <a:rPr dirty="0" spc="-10"/>
              <a:t>and</a:t>
            </a:r>
            <a:r>
              <a:rPr dirty="0"/>
              <a:t>	</a:t>
            </a:r>
            <a:r>
              <a:rPr dirty="0" spc="-5"/>
              <a:t>c</a:t>
            </a:r>
            <a:r>
              <a:rPr dirty="0" spc="-55"/>
              <a:t>r</a:t>
            </a:r>
            <a:r>
              <a:rPr dirty="0" spc="-25"/>
              <a:t>opp</a:t>
            </a:r>
            <a:r>
              <a:rPr dirty="0" spc="-10"/>
              <a:t>i</a:t>
            </a:r>
            <a:r>
              <a:rPr dirty="0" spc="-35"/>
              <a:t>ng</a:t>
            </a:r>
            <a:r>
              <a:rPr dirty="0"/>
              <a:t>	</a:t>
            </a:r>
            <a:r>
              <a:rPr dirty="0" spc="-35"/>
              <a:t>pa</a:t>
            </a:r>
            <a:r>
              <a:rPr dirty="0" spc="-15"/>
              <a:t>t</a:t>
            </a:r>
            <a:r>
              <a:rPr dirty="0" spc="-75"/>
              <a:t>t</a:t>
            </a:r>
            <a:r>
              <a:rPr dirty="0" spc="-5"/>
              <a:t>er</a:t>
            </a:r>
            <a:r>
              <a:rPr dirty="0" spc="-15"/>
              <a:t>n</a:t>
            </a:r>
            <a:r>
              <a:rPr dirty="0" spc="20"/>
              <a:t>s</a:t>
            </a:r>
            <a:r>
              <a:rPr dirty="0"/>
              <a:t>	</a:t>
            </a:r>
            <a:r>
              <a:rPr dirty="0" spc="-60"/>
              <a:t>t</a:t>
            </a:r>
            <a:r>
              <a:rPr dirty="0" spc="-40"/>
              <a:t>o</a:t>
            </a:r>
            <a:r>
              <a:rPr dirty="0"/>
              <a:t>	</a:t>
            </a:r>
            <a:r>
              <a:rPr dirty="0" spc="-20"/>
              <a:t>boos</a:t>
            </a:r>
            <a:r>
              <a:rPr dirty="0" spc="-10"/>
              <a:t>t</a:t>
            </a:r>
            <a:r>
              <a:rPr dirty="0"/>
              <a:t>	</a:t>
            </a:r>
            <a:r>
              <a:rPr dirty="0" spc="-25"/>
              <a:t>yield</a:t>
            </a:r>
            <a:r>
              <a:rPr dirty="0" spc="-20"/>
              <a:t>s</a:t>
            </a:r>
            <a:r>
              <a:rPr dirty="0" spc="20"/>
              <a:t>-</a:t>
            </a:r>
            <a:r>
              <a:rPr dirty="0"/>
              <a:t>	</a:t>
            </a:r>
            <a:r>
              <a:rPr dirty="0" spc="-45"/>
              <a:t>F</a:t>
            </a:r>
            <a:r>
              <a:rPr dirty="0" spc="-10"/>
              <a:t>orecast  </a:t>
            </a:r>
            <a:r>
              <a:rPr dirty="0"/>
              <a:t>seed</a:t>
            </a:r>
            <a:r>
              <a:rPr dirty="0" spc="-15"/>
              <a:t> </a:t>
            </a:r>
            <a:r>
              <a:rPr dirty="0" spc="-20"/>
              <a:t>production</a:t>
            </a:r>
            <a:r>
              <a:rPr dirty="0" spc="-5"/>
              <a:t> </a:t>
            </a:r>
            <a:r>
              <a:rPr dirty="0"/>
              <a:t>needs </a:t>
            </a:r>
            <a:r>
              <a:rPr dirty="0" spc="-20"/>
              <a:t>using</a:t>
            </a:r>
            <a:r>
              <a:rPr dirty="0" spc="-10"/>
              <a:t> </a:t>
            </a:r>
            <a:r>
              <a:rPr dirty="0" spc="-20"/>
              <a:t>historic</a:t>
            </a:r>
            <a:r>
              <a:rPr dirty="0" spc="-30"/>
              <a:t> </a:t>
            </a:r>
            <a:r>
              <a:rPr dirty="0" spc="-25"/>
              <a:t>data</a:t>
            </a:r>
            <a:r>
              <a:rPr dirty="0" spc="5"/>
              <a:t> </a:t>
            </a:r>
            <a:r>
              <a:rPr dirty="0" spc="-10"/>
              <a:t>and</a:t>
            </a:r>
            <a:r>
              <a:rPr dirty="0" spc="-20"/>
              <a:t> </a:t>
            </a:r>
            <a:r>
              <a:rPr dirty="0" spc="-30"/>
              <a:t>weather</a:t>
            </a:r>
            <a:r>
              <a:rPr dirty="0" spc="10"/>
              <a:t> </a:t>
            </a:r>
            <a:r>
              <a:rPr dirty="0" spc="-15"/>
              <a:t>forecasts-</a:t>
            </a:r>
          </a:p>
          <a:p>
            <a:pPr marL="2413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30"/>
              <a:t>Identify</a:t>
            </a:r>
            <a:r>
              <a:rPr dirty="0" spc="5"/>
              <a:t> </a:t>
            </a:r>
            <a:r>
              <a:rPr dirty="0" spc="-20"/>
              <a:t>soil</a:t>
            </a:r>
            <a:r>
              <a:rPr dirty="0" spc="-5"/>
              <a:t> </a:t>
            </a:r>
            <a:r>
              <a:rPr dirty="0" spc="-20"/>
              <a:t>defects</a:t>
            </a:r>
            <a:r>
              <a:rPr dirty="0" spc="-5"/>
              <a:t> </a:t>
            </a:r>
            <a:r>
              <a:rPr dirty="0" spc="-10"/>
              <a:t>and</a:t>
            </a:r>
            <a:r>
              <a:rPr dirty="0" spc="5"/>
              <a:t> </a:t>
            </a:r>
            <a:r>
              <a:rPr dirty="0" spc="-20"/>
              <a:t>nutrient</a:t>
            </a:r>
            <a:r>
              <a:rPr dirty="0" spc="10"/>
              <a:t> </a:t>
            </a:r>
            <a:r>
              <a:rPr dirty="0" spc="-20"/>
              <a:t>deficiencies</a:t>
            </a:r>
            <a:r>
              <a:rPr dirty="0" spc="5"/>
              <a:t> </a:t>
            </a:r>
            <a:r>
              <a:rPr dirty="0" spc="-40"/>
              <a:t>with</a:t>
            </a:r>
            <a:r>
              <a:rPr dirty="0" spc="5"/>
              <a:t> </a:t>
            </a:r>
            <a:r>
              <a:rPr dirty="0" spc="-5"/>
              <a:t>ML</a:t>
            </a:r>
            <a:r>
              <a:rPr dirty="0" spc="5"/>
              <a:t> </a:t>
            </a:r>
            <a:r>
              <a:rPr dirty="0" spc="-10"/>
              <a:t>and</a:t>
            </a:r>
            <a:r>
              <a:rPr dirty="0" spc="5"/>
              <a:t> </a:t>
            </a:r>
            <a:r>
              <a:rPr dirty="0" spc="-15"/>
              <a:t>Deep</a:t>
            </a:r>
            <a:r>
              <a:rPr dirty="0" spc="15"/>
              <a:t> </a:t>
            </a:r>
            <a:r>
              <a:rPr dirty="0" spc="-20"/>
              <a:t>Learning-</a:t>
            </a: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30"/>
              <a:t>Detect</a:t>
            </a:r>
            <a:r>
              <a:rPr dirty="0" spc="-10"/>
              <a:t> </a:t>
            </a:r>
            <a:r>
              <a:rPr dirty="0" spc="-30"/>
              <a:t>plant</a:t>
            </a:r>
            <a:r>
              <a:rPr dirty="0" spc="15"/>
              <a:t> </a:t>
            </a:r>
            <a:r>
              <a:rPr dirty="0" spc="-5"/>
              <a:t>diseases </a:t>
            </a:r>
            <a:r>
              <a:rPr dirty="0" spc="-10"/>
              <a:t>and</a:t>
            </a:r>
            <a:r>
              <a:rPr dirty="0" spc="10"/>
              <a:t> </a:t>
            </a:r>
            <a:r>
              <a:rPr dirty="0" spc="-10"/>
              <a:t>pests</a:t>
            </a:r>
            <a:r>
              <a:rPr dirty="0" spc="10"/>
              <a:t> </a:t>
            </a:r>
            <a:r>
              <a:rPr dirty="0" spc="-15"/>
              <a:t>using</a:t>
            </a:r>
            <a:r>
              <a:rPr dirty="0" spc="-10"/>
              <a:t> </a:t>
            </a:r>
            <a:r>
              <a:rPr dirty="0" spc="-40"/>
              <a:t>computer</a:t>
            </a:r>
            <a:r>
              <a:rPr dirty="0" spc="-5"/>
              <a:t> </a:t>
            </a:r>
            <a:r>
              <a:rPr dirty="0" spc="-15"/>
              <a:t>vision</a:t>
            </a:r>
            <a:r>
              <a:rPr dirty="0" spc="10"/>
              <a:t> </a:t>
            </a:r>
            <a:r>
              <a:rPr dirty="0" spc="-25"/>
              <a:t>technology-</a:t>
            </a: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5"/>
              <a:t>Enhance </a:t>
            </a:r>
            <a:r>
              <a:rPr dirty="0" spc="-40"/>
              <a:t>farmer</a:t>
            </a:r>
            <a:r>
              <a:rPr dirty="0"/>
              <a:t> </a:t>
            </a:r>
            <a:r>
              <a:rPr dirty="0" spc="-25"/>
              <a:t>productivity</a:t>
            </a:r>
            <a:r>
              <a:rPr dirty="0" spc="-10"/>
              <a:t> and</a:t>
            </a:r>
            <a:r>
              <a:rPr dirty="0"/>
              <a:t> </a:t>
            </a:r>
            <a:r>
              <a:rPr dirty="0" spc="-50"/>
              <a:t>minimize</a:t>
            </a:r>
            <a:r>
              <a:rPr dirty="0" spc="-20"/>
              <a:t> </a:t>
            </a:r>
            <a:r>
              <a:rPr dirty="0"/>
              <a:t>losses</a:t>
            </a:r>
            <a:r>
              <a:rPr dirty="0" spc="-10"/>
              <a:t> </a:t>
            </a:r>
            <a:r>
              <a:rPr dirty="0" spc="-45"/>
              <a:t>with</a:t>
            </a:r>
            <a:r>
              <a:rPr dirty="0" spc="10"/>
              <a:t> </a:t>
            </a:r>
            <a:r>
              <a:rPr dirty="0" spc="-15"/>
              <a:t>data-driven</a:t>
            </a:r>
            <a:r>
              <a:rPr dirty="0" spc="-35"/>
              <a:t> </a:t>
            </a:r>
            <a:r>
              <a:rPr dirty="0" spc="-15"/>
              <a:t>insights.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67537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Progress</a:t>
            </a:r>
            <a:r>
              <a:rPr dirty="0" spc="-30"/>
              <a:t> </a:t>
            </a:r>
            <a:r>
              <a:rPr dirty="0"/>
              <a:t>So</a:t>
            </a:r>
            <a:r>
              <a:rPr dirty="0" spc="-50"/>
              <a:t> </a:t>
            </a:r>
            <a:r>
              <a:rPr dirty="0"/>
              <a:t>far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03-10-2024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358120" cy="33318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made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significant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progress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project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far.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accomplishments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include:-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ts val="274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  <a:tab pos="1595755" algn="l"/>
                <a:tab pos="2952750" algn="l"/>
                <a:tab pos="3504565" algn="l"/>
                <a:tab pos="4236085" algn="l"/>
                <a:tab pos="5728335" algn="l"/>
                <a:tab pos="6997700" algn="l"/>
                <a:tab pos="7305675" algn="l"/>
                <a:tab pos="8477885" algn="l"/>
                <a:tab pos="9427210" algn="l"/>
                <a:tab pos="9820910" algn="l"/>
              </a:tabLst>
            </a:pP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ter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ture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Rese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rc</a:t>
            </a:r>
            <a:r>
              <a:rPr dirty="0" sz="2400" spc="-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2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</a:t>
            </a:r>
            <a:r>
              <a:rPr dirty="0" sz="2400" spc="-1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ughly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</a:t>
            </a:r>
            <a:r>
              <a:rPr dirty="0" sz="2400" spc="-10">
                <a:latin typeface="Times New Roman"/>
                <a:cs typeface="Times New Roman"/>
              </a:rPr>
              <a:t>vie</a:t>
            </a:r>
            <a:r>
              <a:rPr dirty="0" sz="2400">
                <a:latin typeface="Times New Roman"/>
                <a:cs typeface="Times New Roman"/>
              </a:rPr>
              <a:t>wed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research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apers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40"/>
              </a:lnSpc>
            </a:pPr>
            <a:r>
              <a:rPr dirty="0" sz="2400">
                <a:latin typeface="Times New Roman"/>
                <a:cs typeface="Times New Roman"/>
              </a:rPr>
              <a:t>insights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understanding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domain.-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>
                <a:latin typeface="Times New Roman"/>
                <a:cs typeface="Times New Roman"/>
              </a:rPr>
              <a:t>Model</a:t>
            </a:r>
            <a:r>
              <a:rPr dirty="0" sz="2400" spc="-5">
                <a:latin typeface="Times New Roman"/>
                <a:cs typeface="Times New Roman"/>
              </a:rPr>
              <a:t> Development: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initiated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development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lvl="1" marL="876935" indent="-179070">
              <a:lnSpc>
                <a:spcPct val="100000"/>
              </a:lnSpc>
              <a:spcBef>
                <a:spcPts val="705"/>
              </a:spcBef>
              <a:buChar char="-"/>
              <a:tabLst>
                <a:tab pos="877569" algn="l"/>
              </a:tabLst>
            </a:pPr>
            <a:r>
              <a:rPr dirty="0" sz="2400">
                <a:latin typeface="Times New Roman"/>
                <a:cs typeface="Times New Roman"/>
              </a:rPr>
              <a:t>Crop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Recommendation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lvl="1" marL="876935" indent="-179070">
              <a:lnSpc>
                <a:spcPct val="100000"/>
              </a:lnSpc>
              <a:spcBef>
                <a:spcPts val="710"/>
              </a:spcBef>
              <a:buChar char="-"/>
              <a:tabLst>
                <a:tab pos="877569" algn="l"/>
              </a:tabLst>
            </a:pPr>
            <a:r>
              <a:rPr dirty="0" sz="2400" spc="-5">
                <a:latin typeface="Times New Roman"/>
                <a:cs typeface="Times New Roman"/>
              </a:rPr>
              <a:t>Fertilizer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Suggestions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lvl="1" marL="876935" indent="-179070">
              <a:lnSpc>
                <a:spcPct val="100000"/>
              </a:lnSpc>
              <a:spcBef>
                <a:spcPts val="720"/>
              </a:spcBef>
              <a:buChar char="-"/>
              <a:tabLst>
                <a:tab pos="877569" algn="l"/>
              </a:tabLst>
            </a:pPr>
            <a:r>
              <a:rPr dirty="0" sz="2400" spc="-5">
                <a:latin typeface="Times New Roman"/>
                <a:cs typeface="Times New Roman"/>
              </a:rPr>
              <a:t>Disease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 vibhooti rajkumar</dc:creator>
  <dcterms:created xsi:type="dcterms:W3CDTF">2024-11-27T16:29:39Z</dcterms:created>
  <dcterms:modified xsi:type="dcterms:W3CDTF">2024-11-27T16:29:39Z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2024-11-27T00:00:00Z</vt:filetime>
  </property>
</Properties>
</file>