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4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F966C-6DE2-748E-F084-E43FCE6FB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BF9AF9F-261C-F9CE-E0ED-E3F3445E0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D9016B2-E7F6-579C-933A-BCEDC0AA30CA}"/>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xmlns="" id="{02CF5FB2-3EAB-71A8-9C19-6F5A76665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FB969BD-9A1F-27F3-489C-1113448B3B0B}"/>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184980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B13698-2CBF-3A26-FB34-5703985101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61BAE05-8703-2E62-2B56-7AEEA5DBB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407B4C-DAF7-B5B2-DEDF-2530B09E0DE2}"/>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xmlns="" id="{CF174890-F04C-339B-669C-BE2F5D843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C316FA-A113-D598-EE66-4701916932CC}"/>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211265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40608A5-ED91-3F00-1040-BCA85FE1C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B35FD47-A4DA-6D50-EDA3-DAD95E527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FD94F8-E59C-642F-17A7-A35A90EBD81B}"/>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xmlns="" id="{796F6015-F683-0DA2-5AF1-606019BF5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D388AC0-0D28-2327-3D28-D15D150D85CF}"/>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236529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C7B92-110B-8694-A9FE-9AB0A06193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704008E-E169-3B27-39C9-67C984A91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466E78F-1D14-E7D7-67F7-13BFDCFE0827}"/>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xmlns="" id="{CD0B3838-47A5-3A1D-1F1B-B003EA070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35E7D68-24B2-989F-3DB8-DCFBBA30AB58}"/>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252023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49C5F-1098-0513-43D2-AD8A4DEFF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635F6C0-F2DE-F14F-74F3-AD8927133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05F1341-D141-F3DB-0FBC-1EB148C6BC4C}"/>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xmlns="" id="{06B496E7-5449-B35C-AC7C-B62CFF30F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BEEC04A-7366-C971-7AE3-CAB43934C1BA}"/>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153137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822D3-D1E7-5170-B362-6377B5F23B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F03C945-2411-75FF-EFBE-31161033B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89904E9-2950-9208-6F91-00571858C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099FDA6-28EC-AC0C-0831-747B8760C3CA}"/>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6" name="Footer Placeholder 5">
            <a:extLst>
              <a:ext uri="{FF2B5EF4-FFF2-40B4-BE49-F238E27FC236}">
                <a16:creationId xmlns:a16="http://schemas.microsoft.com/office/drawing/2014/main" xmlns="" id="{906EF88A-2FED-5243-B675-28660C190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E85FDFA-88FE-F3A0-900C-833907B932DA}"/>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238194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958E1-8C8F-FBBB-48E8-0648359DE5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83B125F-E45D-1826-680C-AEE4E52F6C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0E5B32A-9457-4664-1E6F-9BBF82DEE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7695A70-52A0-3971-EBE5-D41270B6E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1060A5B-48DC-2A9D-64B5-CC541E52F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B90CB6B-9EA5-F586-5E12-79E4364E21BF}"/>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8" name="Footer Placeholder 7">
            <a:extLst>
              <a:ext uri="{FF2B5EF4-FFF2-40B4-BE49-F238E27FC236}">
                <a16:creationId xmlns:a16="http://schemas.microsoft.com/office/drawing/2014/main" xmlns="" id="{F063723D-901A-1339-46E4-74E76AC69B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81BF084-44C1-0793-6B5F-2341E40C7F60}"/>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346036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BE2F5-19A8-BF1F-94C4-8B3727478E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4028FC8-2830-5B29-850B-F893ADABFD84}"/>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4" name="Footer Placeholder 3">
            <a:extLst>
              <a:ext uri="{FF2B5EF4-FFF2-40B4-BE49-F238E27FC236}">
                <a16:creationId xmlns:a16="http://schemas.microsoft.com/office/drawing/2014/main" xmlns="" id="{A50FDBA3-E9E0-583E-DFE0-E5A8C7A9F7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838FCB9-666C-6889-6571-A4D55712A693}"/>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409849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BE7A9EB-FBB2-5C5C-D7CB-AAE5A9FE89E1}"/>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3" name="Footer Placeholder 2">
            <a:extLst>
              <a:ext uri="{FF2B5EF4-FFF2-40B4-BE49-F238E27FC236}">
                <a16:creationId xmlns:a16="http://schemas.microsoft.com/office/drawing/2014/main" xmlns="" id="{254C9293-AF87-200C-DF12-6B8FF9028F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174497C-BDC8-092D-952B-97FCA417339A}"/>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301075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17B31-70D5-4EED-884F-2FBCDF9D4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E92ABC5-363E-6F0A-E605-A6A097DDA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C3D9AA9-950C-4AA0-F5D3-3533D4BD2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F05A97E-496F-97D2-DE40-02E5BD7AE9FB}"/>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6" name="Footer Placeholder 5">
            <a:extLst>
              <a:ext uri="{FF2B5EF4-FFF2-40B4-BE49-F238E27FC236}">
                <a16:creationId xmlns:a16="http://schemas.microsoft.com/office/drawing/2014/main" xmlns="" id="{D7B38E31-C122-CABC-230D-E3E90822DB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B47F4D0-5EE2-2739-9C42-A188359074C9}"/>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404692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153BF0-C09E-B9B1-9B4B-8750207BF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1B7AB99-B391-8F61-C8A3-49118EE353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F90BE74-EE6C-9E90-D8E7-088C7AB50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8DE8951-F7AC-223A-4610-A110BBA1310B}"/>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6" name="Footer Placeholder 5">
            <a:extLst>
              <a:ext uri="{FF2B5EF4-FFF2-40B4-BE49-F238E27FC236}">
                <a16:creationId xmlns:a16="http://schemas.microsoft.com/office/drawing/2014/main" xmlns="" id="{53149559-0067-15FD-FBE0-C58B1FBA9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4259DCD-FD44-90E7-755A-B029F16AE549}"/>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77872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C574B32-FB4B-B67F-5BA7-2E5390F26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CF99B56-1906-F9EB-C8FB-55666C68A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EC1C0E7-5955-49C4-FD12-8FB4F21064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xmlns="" id="{2273C446-1566-AF99-CE32-139A3E79B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6C1E4C7-C13B-87E0-C44C-2FA5A4210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66271-5A45-42CB-BE1E-71F32BEA95CB}" type="slidenum">
              <a:rPr lang="en-IN" smtClean="0"/>
              <a:t>‹#›</a:t>
            </a:fld>
            <a:endParaRPr lang="en-IN"/>
          </a:p>
        </p:txBody>
      </p:sp>
    </p:spTree>
    <p:extLst>
      <p:ext uri="{BB962C8B-B14F-4D97-AF65-F5344CB8AC3E}">
        <p14:creationId xmlns:p14="http://schemas.microsoft.com/office/powerpoint/2010/main" val="2870955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10C4B12-D4D1-C688-BC41-216D80AAF4D5}"/>
              </a:ext>
            </a:extLst>
          </p:cNvPr>
          <p:cNvSpPr txBox="1"/>
          <p:nvPr/>
        </p:nvSpPr>
        <p:spPr>
          <a:xfrm>
            <a:off x="705852" y="143214"/>
            <a:ext cx="10780295" cy="646331"/>
          </a:xfrm>
          <a:prstGeom prst="rect">
            <a:avLst/>
          </a:prstGeom>
          <a:noFill/>
        </p:spPr>
        <p:txBody>
          <a:bodyPr wrap="square" rtlCol="0">
            <a:spAutoFit/>
          </a:bodyPr>
          <a:lstStyle/>
          <a:p>
            <a:pPr algn="ctr"/>
            <a:r>
              <a:rPr lang="en-US" sz="3600" b="1" u="sng" dirty="0"/>
              <a:t>Project Title :</a:t>
            </a:r>
          </a:p>
        </p:txBody>
      </p:sp>
      <p:sp>
        <p:nvSpPr>
          <p:cNvPr id="5" name="TextBox 4">
            <a:extLst>
              <a:ext uri="{FF2B5EF4-FFF2-40B4-BE49-F238E27FC236}">
                <a16:creationId xmlns:a16="http://schemas.microsoft.com/office/drawing/2014/main" xmlns="" id="{EB9E7AC1-D831-9BC7-2B4A-9C9C7320B617}"/>
              </a:ext>
            </a:extLst>
          </p:cNvPr>
          <p:cNvSpPr txBox="1"/>
          <p:nvPr/>
        </p:nvSpPr>
        <p:spPr>
          <a:xfrm>
            <a:off x="449178" y="789545"/>
            <a:ext cx="11293642" cy="584775"/>
          </a:xfrm>
          <a:prstGeom prst="rect">
            <a:avLst/>
          </a:prstGeom>
          <a:noFill/>
        </p:spPr>
        <p:txBody>
          <a:bodyPr wrap="square" rtlCol="0">
            <a:spAutoFit/>
          </a:bodyPr>
          <a:lstStyle/>
          <a:p>
            <a:pPr algn="ctr"/>
            <a:r>
              <a:rPr lang="en-US" sz="3200" b="1" i="1" dirty="0">
                <a:solidFill>
                  <a:srgbClr val="FF0000"/>
                </a:solidFill>
              </a:rPr>
              <a:t>Oil Price Prediction</a:t>
            </a:r>
            <a:endParaRPr lang="en-IN" sz="3200" b="1" i="1" dirty="0">
              <a:solidFill>
                <a:srgbClr val="FF0000"/>
              </a:solidFill>
            </a:endParaRPr>
          </a:p>
        </p:txBody>
      </p:sp>
      <p:graphicFrame>
        <p:nvGraphicFramePr>
          <p:cNvPr id="7" name="Table 7">
            <a:extLst>
              <a:ext uri="{FF2B5EF4-FFF2-40B4-BE49-F238E27FC236}">
                <a16:creationId xmlns:a16="http://schemas.microsoft.com/office/drawing/2014/main" xmlns="" id="{68C5F4AB-8F21-B262-E76F-4564C670C8C7}"/>
              </a:ext>
            </a:extLst>
          </p:cNvPr>
          <p:cNvGraphicFramePr>
            <a:graphicFrameLocks noGrp="1"/>
          </p:cNvGraphicFramePr>
          <p:nvPr>
            <p:extLst>
              <p:ext uri="{D42A27DB-BD31-4B8C-83A1-F6EECF244321}">
                <p14:modId xmlns:p14="http://schemas.microsoft.com/office/powerpoint/2010/main" val="3664817095"/>
              </p:ext>
            </p:extLst>
          </p:nvPr>
        </p:nvGraphicFramePr>
        <p:xfrm>
          <a:off x="1649128" y="1558987"/>
          <a:ext cx="9230628" cy="5032688"/>
        </p:xfrm>
        <a:graphic>
          <a:graphicData uri="http://schemas.openxmlformats.org/drawingml/2006/table">
            <a:tbl>
              <a:tblPr firstRow="1" bandRow="1">
                <a:tableStyleId>{BDBED569-4797-4DF1-A0F4-6AAB3CD982D8}</a:tableStyleId>
              </a:tblPr>
              <a:tblGrid>
                <a:gridCol w="4615314">
                  <a:extLst>
                    <a:ext uri="{9D8B030D-6E8A-4147-A177-3AD203B41FA5}">
                      <a16:colId xmlns:a16="http://schemas.microsoft.com/office/drawing/2014/main" xmlns="" val="214758820"/>
                    </a:ext>
                  </a:extLst>
                </a:gridCol>
                <a:gridCol w="4615314">
                  <a:extLst>
                    <a:ext uri="{9D8B030D-6E8A-4147-A177-3AD203B41FA5}">
                      <a16:colId xmlns:a16="http://schemas.microsoft.com/office/drawing/2014/main" xmlns="" val="1155263784"/>
                    </a:ext>
                  </a:extLst>
                </a:gridCol>
              </a:tblGrid>
              <a:tr h="1163141">
                <a:tc>
                  <a:txBody>
                    <a:bodyPr/>
                    <a:lstStyle/>
                    <a:p>
                      <a:pPr algn="ctr"/>
                      <a:r>
                        <a:rPr lang="en-US" sz="2800" b="1" dirty="0"/>
                        <a:t>Name of the Team</a:t>
                      </a:r>
                      <a:endParaRPr lang="en-IN" sz="2800" b="1" dirty="0"/>
                    </a:p>
                  </a:txBody>
                  <a:tcPr anchor="ctr"/>
                </a:tc>
                <a:tc>
                  <a:txBody>
                    <a:bodyPr/>
                    <a:lstStyle/>
                    <a:p>
                      <a:pPr algn="ctr"/>
                      <a:r>
                        <a:rPr lang="en-US" sz="2800" b="0" dirty="0"/>
                        <a:t>P_269 -&gt; Group 4</a:t>
                      </a:r>
                      <a:endParaRPr lang="en-IN" sz="2800" b="0" dirty="0"/>
                    </a:p>
                  </a:txBody>
                  <a:tcPr anchor="ctr"/>
                </a:tc>
                <a:extLst>
                  <a:ext uri="{0D108BD9-81ED-4DB2-BD59-A6C34878D82A}">
                    <a16:rowId xmlns:a16="http://schemas.microsoft.com/office/drawing/2014/main" xmlns="" val="375119306"/>
                  </a:ext>
                </a:extLst>
              </a:tr>
              <a:tr h="1031350">
                <a:tc>
                  <a:txBody>
                    <a:bodyPr/>
                    <a:lstStyle/>
                    <a:p>
                      <a:pPr algn="ctr"/>
                      <a:r>
                        <a:rPr lang="en-US" sz="2800" b="1" dirty="0"/>
                        <a:t>Mentor</a:t>
                      </a:r>
                      <a:endParaRPr lang="en-IN" sz="2800" b="1" dirty="0"/>
                    </a:p>
                  </a:txBody>
                  <a:tcPr anchor="ctr"/>
                </a:tc>
                <a:tc>
                  <a:txBody>
                    <a:bodyPr/>
                    <a:lstStyle/>
                    <a:p>
                      <a:pPr algn="ctr"/>
                      <a:r>
                        <a:rPr lang="en-US" sz="2800" dirty="0"/>
                        <a:t>Aishwarya Mate</a:t>
                      </a:r>
                      <a:endParaRPr lang="en-IN" sz="2800" dirty="0"/>
                    </a:p>
                  </a:txBody>
                  <a:tcPr anchor="ctr"/>
                </a:tc>
                <a:extLst>
                  <a:ext uri="{0D108BD9-81ED-4DB2-BD59-A6C34878D82A}">
                    <a16:rowId xmlns:a16="http://schemas.microsoft.com/office/drawing/2014/main" xmlns="" val="2048435144"/>
                  </a:ext>
                </a:extLst>
              </a:tr>
              <a:tr h="2838197">
                <a:tc>
                  <a:txBody>
                    <a:bodyPr/>
                    <a:lstStyle/>
                    <a:p>
                      <a:pPr algn="ctr"/>
                      <a:r>
                        <a:rPr lang="en-US" sz="2800" b="1" dirty="0"/>
                        <a:t>Team Members</a:t>
                      </a:r>
                      <a:endParaRPr lang="en-IN" sz="2800" b="1" dirty="0"/>
                    </a:p>
                  </a:txBody>
                  <a:tcPr anchor="ctr"/>
                </a:tc>
                <a:tc>
                  <a:txBody>
                    <a:bodyPr/>
                    <a:lstStyle/>
                    <a:p>
                      <a:pPr algn="ctr"/>
                      <a:r>
                        <a:rPr lang="en-US" sz="2800" dirty="0"/>
                        <a:t>RUCHI HARDAHA</a:t>
                      </a:r>
                    </a:p>
                    <a:p>
                      <a:pPr algn="ctr"/>
                      <a:r>
                        <a:rPr lang="en-US" sz="2800" dirty="0"/>
                        <a:t>RISHI KANT GUPTA</a:t>
                      </a:r>
                    </a:p>
                    <a:p>
                      <a:pPr algn="ctr"/>
                      <a:r>
                        <a:rPr lang="en-US" sz="2800" dirty="0"/>
                        <a:t>VIDYA S</a:t>
                      </a:r>
                    </a:p>
                    <a:p>
                      <a:pPr algn="ctr"/>
                      <a:r>
                        <a:rPr lang="en-US" sz="2800" dirty="0"/>
                        <a:t>THILAK RAJU S</a:t>
                      </a:r>
                    </a:p>
                    <a:p>
                      <a:pPr algn="ctr"/>
                      <a:r>
                        <a:rPr lang="en-US" sz="2800" dirty="0"/>
                        <a:t>MINAL DHARAMDIP INGLE</a:t>
                      </a:r>
                    </a:p>
                    <a:p>
                      <a:pPr algn="ctr"/>
                      <a:r>
                        <a:rPr lang="en-US" sz="2800" dirty="0"/>
                        <a:t>AKSHAY SUDHAKAR SASANE</a:t>
                      </a:r>
                    </a:p>
                  </a:txBody>
                  <a:tcPr anchor="ctr"/>
                </a:tc>
                <a:extLst>
                  <a:ext uri="{0D108BD9-81ED-4DB2-BD59-A6C34878D82A}">
                    <a16:rowId xmlns:a16="http://schemas.microsoft.com/office/drawing/2014/main" xmlns="" val="1250028201"/>
                  </a:ext>
                </a:extLst>
              </a:tr>
            </a:tbl>
          </a:graphicData>
        </a:graphic>
      </p:graphicFrame>
    </p:spTree>
    <p:extLst>
      <p:ext uri="{BB962C8B-B14F-4D97-AF65-F5344CB8AC3E}">
        <p14:creationId xmlns:p14="http://schemas.microsoft.com/office/powerpoint/2010/main" val="4201637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B7AA0E-EF53-9DA9-664A-AE6B40D20930}"/>
              </a:ext>
            </a:extLst>
          </p:cNvPr>
          <p:cNvSpPr txBox="1"/>
          <p:nvPr/>
        </p:nvSpPr>
        <p:spPr>
          <a:xfrm>
            <a:off x="609600" y="176463"/>
            <a:ext cx="11149263" cy="584775"/>
          </a:xfrm>
          <a:prstGeom prst="rect">
            <a:avLst/>
          </a:prstGeom>
          <a:noFill/>
        </p:spPr>
        <p:txBody>
          <a:bodyPr wrap="square" rtlCol="0">
            <a:spAutoFit/>
          </a:bodyPr>
          <a:lstStyle/>
          <a:p>
            <a:pPr algn="ctr"/>
            <a:r>
              <a:rPr lang="en-IN" sz="3200" b="1" u="sng" dirty="0"/>
              <a:t>Business Objective:</a:t>
            </a:r>
          </a:p>
        </p:txBody>
      </p:sp>
      <p:sp>
        <p:nvSpPr>
          <p:cNvPr id="3" name="TextBox 2">
            <a:extLst>
              <a:ext uri="{FF2B5EF4-FFF2-40B4-BE49-F238E27FC236}">
                <a16:creationId xmlns:a16="http://schemas.microsoft.com/office/drawing/2014/main" xmlns="" id="{2E79AD16-EEC1-5FB7-246F-EA256B1853AA}"/>
              </a:ext>
            </a:extLst>
          </p:cNvPr>
          <p:cNvSpPr txBox="1"/>
          <p:nvPr/>
        </p:nvSpPr>
        <p:spPr>
          <a:xfrm>
            <a:off x="176463" y="876741"/>
            <a:ext cx="11742821" cy="1477328"/>
          </a:xfrm>
          <a:prstGeom prst="rect">
            <a:avLst/>
          </a:prstGeom>
          <a:noFill/>
        </p:spPr>
        <p:txBody>
          <a:bodyPr wrap="square" rtlCol="0">
            <a:spAutoFit/>
          </a:bodyPr>
          <a:lstStyle/>
          <a:p>
            <a:r>
              <a:rPr lang="en-US" b="0" i="1" dirty="0">
                <a:solidFill>
                  <a:schemeClr val="tx1">
                    <a:lumMod val="95000"/>
                    <a:lumOff val="5000"/>
                  </a:schemeClr>
                </a:solidFill>
                <a:effectLst/>
                <a:latin typeface="Nirmala UI" panose="020B0502040204020203" pitchFamily="34" charset="0"/>
                <a:ea typeface="Nirmala UI" panose="020B0502040204020203" pitchFamily="34" charset="0"/>
                <a:cs typeface="Nirmala UI" panose="020B0502040204020203" pitchFamily="34" charset="0"/>
              </a:rPr>
              <a:t>Develop a forecasting model to accurately predict the future prices of crude oil based on historical data, market trends, and other relevant variables. The model should consider the impact of various factors such as geopolitical events, economic indicators, supply and demand dynamics, and changes in government policies. The goal of this model is to provide reliable and accurate forecasts of crude oil prices, enabling stakeholders in the energy industry to make informed decisions regarding production, investment, trading, and risk management.</a:t>
            </a:r>
            <a:endParaRPr lang="en-IN" i="1" dirty="0">
              <a:solidFill>
                <a:schemeClr val="tx1">
                  <a:lumMod val="95000"/>
                  <a:lumOff val="5000"/>
                </a:schemeClr>
              </a:solidFill>
              <a:latin typeface="Nirmala UI" panose="020B0502040204020203" pitchFamily="34" charset="0"/>
              <a:ea typeface="Nirmala UI" panose="020B0502040204020203" pitchFamily="34" charset="0"/>
              <a:cs typeface="Nirmala UI" panose="020B0502040204020203" pitchFamily="34" charset="0"/>
            </a:endParaRPr>
          </a:p>
        </p:txBody>
      </p:sp>
      <p:pic>
        <p:nvPicPr>
          <p:cNvPr id="5" name="Picture 4">
            <a:extLst>
              <a:ext uri="{FF2B5EF4-FFF2-40B4-BE49-F238E27FC236}">
                <a16:creationId xmlns:a16="http://schemas.microsoft.com/office/drawing/2014/main" xmlns="" id="{FD8CB4DD-1707-AE8D-1812-1865D289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573" y="2469572"/>
            <a:ext cx="7218947" cy="4287363"/>
          </a:xfrm>
          <a:prstGeom prst="rect">
            <a:avLst/>
          </a:prstGeom>
        </p:spPr>
      </p:pic>
    </p:spTree>
    <p:extLst>
      <p:ext uri="{BB962C8B-B14F-4D97-AF65-F5344CB8AC3E}">
        <p14:creationId xmlns:p14="http://schemas.microsoft.com/office/powerpoint/2010/main" val="1512849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1CB6B5D-A106-FEE2-86A2-F1E7F4078BB4}"/>
              </a:ext>
            </a:extLst>
          </p:cNvPr>
          <p:cNvSpPr txBox="1"/>
          <p:nvPr/>
        </p:nvSpPr>
        <p:spPr>
          <a:xfrm>
            <a:off x="320842" y="176463"/>
            <a:ext cx="11662611" cy="523220"/>
          </a:xfrm>
          <a:prstGeom prst="rect">
            <a:avLst/>
          </a:prstGeom>
          <a:noFill/>
        </p:spPr>
        <p:txBody>
          <a:bodyPr wrap="square" rtlCol="0">
            <a:spAutoFit/>
          </a:bodyPr>
          <a:lstStyle/>
          <a:p>
            <a:pPr algn="ctr"/>
            <a:r>
              <a:rPr lang="en-US" sz="2800" b="1" u="sng" dirty="0"/>
              <a:t>Project Architecture/ Project Flow</a:t>
            </a:r>
            <a:endParaRPr lang="en-IN" sz="2800" b="1" u="sng" dirty="0"/>
          </a:p>
        </p:txBody>
      </p:sp>
      <p:pic>
        <p:nvPicPr>
          <p:cNvPr id="1026" name="Picture 2" descr="D:\Ruchi_DS\Projects\ML Life 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528" y="1057964"/>
            <a:ext cx="6528962" cy="5659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991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E9174B5-ABF7-94F1-0171-54D5A6157CE1}"/>
              </a:ext>
            </a:extLst>
          </p:cNvPr>
          <p:cNvSpPr txBox="1"/>
          <p:nvPr/>
        </p:nvSpPr>
        <p:spPr>
          <a:xfrm>
            <a:off x="336884" y="0"/>
            <a:ext cx="11662611" cy="584775"/>
          </a:xfrm>
          <a:prstGeom prst="rect">
            <a:avLst/>
          </a:prstGeom>
          <a:noFill/>
        </p:spPr>
        <p:txBody>
          <a:bodyPr wrap="square" rtlCol="0">
            <a:spAutoFit/>
          </a:bodyPr>
          <a:lstStyle/>
          <a:p>
            <a:pPr algn="ctr"/>
            <a:r>
              <a:rPr lang="en-US" sz="3200" b="1" u="sng" dirty="0"/>
              <a:t>Data Set Details</a:t>
            </a:r>
            <a:endParaRPr lang="en-IN" sz="3200" b="1" u="sng" dirty="0"/>
          </a:p>
        </p:txBody>
      </p:sp>
      <p:sp>
        <p:nvSpPr>
          <p:cNvPr id="3" name="TextBox 2">
            <a:extLst>
              <a:ext uri="{FF2B5EF4-FFF2-40B4-BE49-F238E27FC236}">
                <a16:creationId xmlns:a16="http://schemas.microsoft.com/office/drawing/2014/main" xmlns="" id="{F8CB8F49-066E-2271-8226-444D36E2AA30}"/>
              </a:ext>
            </a:extLst>
          </p:cNvPr>
          <p:cNvSpPr txBox="1"/>
          <p:nvPr/>
        </p:nvSpPr>
        <p:spPr>
          <a:xfrm>
            <a:off x="192505" y="720596"/>
            <a:ext cx="11806990" cy="830997"/>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212121"/>
                </a:solidFill>
                <a:effectLst/>
                <a:latin typeface="Roboto" panose="02000000000000000000" pitchFamily="2" charset="0"/>
              </a:rPr>
              <a:t>Data Set has </a:t>
            </a:r>
            <a:r>
              <a:rPr lang="en-US" sz="2400" b="0" i="0" dirty="0" smtClean="0">
                <a:solidFill>
                  <a:srgbClr val="0070C0"/>
                </a:solidFill>
                <a:effectLst/>
                <a:latin typeface="Roboto" panose="02000000000000000000" pitchFamily="2" charset="0"/>
              </a:rPr>
              <a:t>6054</a:t>
            </a:r>
            <a:r>
              <a:rPr lang="en-US" sz="2400" b="0" i="0" dirty="0" smtClean="0">
                <a:solidFill>
                  <a:srgbClr val="212121"/>
                </a:solidFill>
                <a:effectLst/>
                <a:latin typeface="Roboto" panose="02000000000000000000" pitchFamily="2" charset="0"/>
              </a:rPr>
              <a:t> </a:t>
            </a:r>
            <a:r>
              <a:rPr lang="en-US" sz="2400" b="0" i="0" dirty="0">
                <a:solidFill>
                  <a:srgbClr val="212121"/>
                </a:solidFill>
                <a:effectLst/>
                <a:latin typeface="Roboto" panose="02000000000000000000" pitchFamily="2" charset="0"/>
              </a:rPr>
              <a:t>rows and </a:t>
            </a:r>
            <a:r>
              <a:rPr lang="en-US" sz="2400" b="0" i="0" dirty="0">
                <a:solidFill>
                  <a:srgbClr val="0070C0"/>
                </a:solidFill>
                <a:effectLst/>
                <a:latin typeface="Roboto" panose="02000000000000000000" pitchFamily="2" charset="0"/>
              </a:rPr>
              <a:t>2</a:t>
            </a:r>
            <a:r>
              <a:rPr lang="en-US" sz="2400" b="0" i="0" dirty="0">
                <a:solidFill>
                  <a:srgbClr val="212121"/>
                </a:solidFill>
                <a:effectLst/>
                <a:latin typeface="Roboto" panose="02000000000000000000" pitchFamily="2" charset="0"/>
              </a:rPr>
              <a:t> columns: </a:t>
            </a:r>
            <a:r>
              <a:rPr lang="en-US" sz="2400" b="0" i="0" dirty="0">
                <a:solidFill>
                  <a:srgbClr val="212121"/>
                </a:solidFill>
                <a:effectLst/>
                <a:highlight>
                  <a:srgbClr val="C0C0C0"/>
                </a:highlight>
                <a:latin typeface="Roboto" panose="02000000000000000000" pitchFamily="2" charset="0"/>
              </a:rPr>
              <a:t>Date &amp; Price</a:t>
            </a:r>
            <a:r>
              <a:rPr lang="en-US" sz="2400" b="0" i="0" dirty="0">
                <a:solidFill>
                  <a:srgbClr val="212121"/>
                </a:solidFill>
                <a:effectLst/>
                <a:latin typeface="Roboto" panose="02000000000000000000" pitchFamily="2" charset="0"/>
              </a:rPr>
              <a:t>.</a:t>
            </a:r>
          </a:p>
          <a:p>
            <a:pPr marL="342900" indent="-342900">
              <a:buFont typeface="Arial" panose="020B0604020202020204" pitchFamily="34" charset="0"/>
              <a:buChar char="•"/>
            </a:pPr>
            <a:r>
              <a:rPr lang="en-US" sz="2400" dirty="0" smtClean="0">
                <a:solidFill>
                  <a:srgbClr val="212121"/>
                </a:solidFill>
                <a:latin typeface="Roboto" panose="02000000000000000000" pitchFamily="2" charset="0"/>
              </a:rPr>
              <a:t>Data has daily records except </a:t>
            </a:r>
            <a:r>
              <a:rPr lang="en-US" sz="2400" dirty="0">
                <a:solidFill>
                  <a:srgbClr val="212121"/>
                </a:solidFill>
                <a:latin typeface="Roboto" panose="02000000000000000000" pitchFamily="2" charset="0"/>
              </a:rPr>
              <a:t>S</a:t>
            </a:r>
            <a:r>
              <a:rPr lang="en-US" sz="2400" dirty="0" smtClean="0">
                <a:solidFill>
                  <a:srgbClr val="212121"/>
                </a:solidFill>
                <a:latin typeface="Roboto" panose="02000000000000000000" pitchFamily="2" charset="0"/>
              </a:rPr>
              <a:t>aturdays and </a:t>
            </a:r>
            <a:r>
              <a:rPr lang="en-US" sz="2400" dirty="0">
                <a:solidFill>
                  <a:srgbClr val="212121"/>
                </a:solidFill>
                <a:latin typeface="Roboto" panose="02000000000000000000" pitchFamily="2" charset="0"/>
              </a:rPr>
              <a:t>S</a:t>
            </a:r>
            <a:r>
              <a:rPr lang="en-US" sz="2400" dirty="0" smtClean="0">
                <a:solidFill>
                  <a:srgbClr val="212121"/>
                </a:solidFill>
                <a:latin typeface="Roboto" panose="02000000000000000000" pitchFamily="2" charset="0"/>
              </a:rPr>
              <a:t>undays.</a:t>
            </a:r>
            <a:endParaRPr lang="en-IN" sz="2400" i="1" dirty="0"/>
          </a:p>
        </p:txBody>
      </p:sp>
      <p:pic>
        <p:nvPicPr>
          <p:cNvPr id="2050" name="Picture 2" descr="D:\Ruchi_DS\Projects\row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563" y="2609896"/>
            <a:ext cx="6339634" cy="156046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Ruchi_DS\Projects\OilPrice Prediction\recor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82" y="1748854"/>
            <a:ext cx="2817266" cy="484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482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160</Words>
  <Application>Microsoft Office PowerPoint</Application>
  <PresentationFormat>Custom</PresentationFormat>
  <Paragraphs>19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MINAL INGLE</dc:creator>
  <cp:lastModifiedBy>Navya</cp:lastModifiedBy>
  <cp:revision>3</cp:revision>
  <dcterms:created xsi:type="dcterms:W3CDTF">2023-08-19T20:09:33Z</dcterms:created>
  <dcterms:modified xsi:type="dcterms:W3CDTF">2023-08-21T05:37:10Z</dcterms:modified>
</cp:coreProperties>
</file>