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71" r:id="rId4"/>
    <p:sldId id="270" r:id="rId5"/>
    <p:sldId id="277" r:id="rId6"/>
    <p:sldId id="272" r:id="rId7"/>
    <p:sldId id="259" r:id="rId8"/>
    <p:sldId id="260" r:id="rId9"/>
    <p:sldId id="262" r:id="rId10"/>
    <p:sldId id="278" r:id="rId11"/>
    <p:sldId id="279" r:id="rId12"/>
    <p:sldId id="264" r:id="rId13"/>
    <p:sldId id="273" r:id="rId14"/>
    <p:sldId id="265" r:id="rId15"/>
    <p:sldId id="274" r:id="rId16"/>
    <p:sldId id="267" r:id="rId17"/>
    <p:sldId id="275" r:id="rId18"/>
    <p:sldId id="268" r:id="rId1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4993" autoAdjust="0"/>
    <p:restoredTop sz="94660"/>
  </p:normalViewPr>
  <p:slideViewPr>
    <p:cSldViewPr snapToGrid="0">
      <p:cViewPr>
        <p:scale>
          <a:sx n="99" d="100"/>
          <a:sy n="99" d="100"/>
        </p:scale>
        <p:origin x="-1408" y="-24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0DF42-06AE-AC47-BAA2-89972F405933}" type="datetimeFigureOut">
              <a:rPr lang="en-US" smtClean="0"/>
              <a:t>23/08/17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DB31D-769D-8749-920E-370229462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5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DB31D-769D-8749-920E-3702294628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3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60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42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50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50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7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4" y="499774"/>
            <a:ext cx="2180113" cy="48474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7" y="563108"/>
            <a:ext cx="1503123" cy="4319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9" y="563108"/>
            <a:ext cx="5922209" cy="4319228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50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9" y="4959843"/>
            <a:ext cx="5922209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50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7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01" y="1817084"/>
            <a:ext cx="8272211" cy="30652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30" y="4963450"/>
            <a:ext cx="789381" cy="30427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9" y="4284981"/>
            <a:ext cx="8468145" cy="10490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901" y="2536595"/>
            <a:ext cx="8272211" cy="1247922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901" y="3784516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93" y="505465"/>
            <a:ext cx="8475027" cy="10490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9"/>
            <a:ext cx="8272212" cy="8236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4"/>
            <a:ext cx="4066793" cy="30275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4"/>
            <a:ext cx="4066794" cy="30275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93" y="505465"/>
            <a:ext cx="8475027" cy="10490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608049"/>
            <a:ext cx="8272212" cy="8236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875747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902" y="2438380"/>
            <a:ext cx="4044825" cy="2445832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6" y="1875746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8" y="2438380"/>
            <a:ext cx="4044825" cy="2445832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8" y="505465"/>
            <a:ext cx="8475027" cy="10490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9"/>
            <a:ext cx="8272212" cy="8236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80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8"/>
            <a:ext cx="3682084" cy="574596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8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23/08/17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8"/>
            <a:ext cx="8272212" cy="472282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3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900" y="4383444"/>
            <a:ext cx="8272213" cy="49889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4"/>
            <a:ext cx="8272212" cy="991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70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70" y="4963450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23/08/17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9" y="4963450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8"/>
            <a:ext cx="2777490" cy="8212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6" y="1294243"/>
            <a:ext cx="8245162" cy="1229178"/>
          </a:xfrm>
        </p:spPr>
        <p:txBody>
          <a:bodyPr>
            <a:normAutofit/>
          </a:bodyPr>
          <a:lstStyle/>
          <a:p>
            <a:r>
              <a:rPr lang="en-IN" cap="none" dirty="0" smtClean="0"/>
              <a:t>Recommending Similar Items In Large-scale Online Marketplaces</a:t>
            </a:r>
            <a:endParaRPr lang="en-IN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28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Clusters Generation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272" y="1919881"/>
            <a:ext cx="8544469" cy="3970292"/>
          </a:xfrm>
        </p:spPr>
        <p:txBody>
          <a:bodyPr>
            <a:normAutofit/>
          </a:bodyPr>
          <a:lstStyle/>
          <a:p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User </a:t>
            </a:r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Query </a:t>
            </a:r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Selection</a:t>
            </a:r>
          </a:p>
          <a:p>
            <a:pPr lvl="1">
              <a:buFont typeface="Wingdings" charset="2"/>
              <a:buChar char="§"/>
            </a:pPr>
            <a:r>
              <a:rPr lang="en-IN" sz="1200" dirty="0" smtClean="0"/>
              <a:t>Selects </a:t>
            </a:r>
            <a:r>
              <a:rPr lang="en-IN" sz="1200" dirty="0"/>
              <a:t>queries whose </a:t>
            </a:r>
            <a:r>
              <a:rPr lang="en-IN" sz="1200" dirty="0" smtClean="0"/>
              <a:t>frquency </a:t>
            </a:r>
            <a:r>
              <a:rPr lang="en-IN" sz="1200" dirty="0"/>
              <a:t>and average number of items available for a </a:t>
            </a:r>
            <a:r>
              <a:rPr lang="en-IN" sz="1200" dirty="0" smtClean="0"/>
              <a:t>that query </a:t>
            </a:r>
            <a:r>
              <a:rPr lang="en-IN" sz="1200" dirty="0"/>
              <a:t>meet a minimum </a:t>
            </a:r>
            <a:r>
              <a:rPr lang="en-IN" sz="1200" dirty="0" smtClean="0"/>
              <a:t>threshold</a:t>
            </a:r>
          </a:p>
          <a:p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Item </a:t>
            </a:r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Feature Vector </a:t>
            </a:r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Generation</a:t>
            </a:r>
          </a:p>
          <a:p>
            <a:pPr lvl="1">
              <a:buFont typeface="Wingdings" charset="2"/>
              <a:buChar char="§"/>
            </a:pPr>
            <a:r>
              <a:rPr lang="en-IN" sz="1200" dirty="0" smtClean="0"/>
              <a:t>Create </a:t>
            </a:r>
            <a:r>
              <a:rPr lang="en-IN" sz="1200" dirty="0"/>
              <a:t>a dictionary </a:t>
            </a:r>
            <a:r>
              <a:rPr lang="en-IN" sz="1200" dirty="0" smtClean="0"/>
              <a:t>of attribute</a:t>
            </a:r>
            <a:r>
              <a:rPr lang="en-IN" sz="1200" dirty="0"/>
              <a:t>-</a:t>
            </a:r>
            <a:r>
              <a:rPr lang="en-IN" sz="1200" dirty="0" smtClean="0"/>
              <a:t>value pairs that </a:t>
            </a:r>
            <a:r>
              <a:rPr lang="en-IN" sz="1200" dirty="0"/>
              <a:t>frequently occur in each </a:t>
            </a:r>
            <a:r>
              <a:rPr lang="en-IN" sz="1200" dirty="0" smtClean="0"/>
              <a:t>category using item titles</a:t>
            </a:r>
          </a:p>
          <a:p>
            <a:pPr lvl="1">
              <a:buFont typeface="Wingdings" charset="2"/>
              <a:buChar char="§"/>
            </a:pPr>
            <a:r>
              <a:rPr lang="en-IN" sz="1200" dirty="0"/>
              <a:t>U</a:t>
            </a:r>
            <a:r>
              <a:rPr lang="en-IN" sz="1200" dirty="0" smtClean="0"/>
              <a:t>ses </a:t>
            </a:r>
            <a:r>
              <a:rPr lang="en-IN" sz="1200" dirty="0"/>
              <a:t>this dictionary to mark the attributes in the title </a:t>
            </a:r>
            <a:r>
              <a:rPr lang="en-IN" sz="1200" dirty="0" smtClean="0"/>
              <a:t>tokens</a:t>
            </a:r>
            <a:endParaRPr lang="en-IN" sz="1200" dirty="0"/>
          </a:p>
          <a:p>
            <a:pPr lvl="1">
              <a:buFont typeface="Wingdings" charset="2"/>
              <a:buChar char="§"/>
            </a:pPr>
            <a:r>
              <a:rPr lang="en-IN" sz="1200" dirty="0" smtClean="0"/>
              <a:t>Weights are assigned to feature vectors </a:t>
            </a:r>
            <a:r>
              <a:rPr lang="en-IN" sz="1200" dirty="0"/>
              <a:t>using the Mutual Information shared by the feature and the category in which the item is listed: </a:t>
            </a:r>
            <a:endParaRPr lang="en-IN" sz="1200" dirty="0" smtClean="0"/>
          </a:p>
          <a:p>
            <a:pPr lvl="1"/>
            <a:endParaRPr lang="en-IN" sz="2200" dirty="0"/>
          </a:p>
          <a:p>
            <a:pPr marL="324000" lvl="1" indent="0">
              <a:buNone/>
            </a:pPr>
            <a:endParaRPr lang="en-IN" sz="2200" dirty="0"/>
          </a:p>
          <a:p>
            <a:pPr marL="972000" lvl="3" indent="0">
              <a:buNone/>
            </a:pPr>
            <a:r>
              <a:rPr lang="en-IN" sz="1000" i="1" dirty="0" smtClean="0"/>
              <a:t>		F</a:t>
            </a:r>
            <a:r>
              <a:rPr lang="en-IN" sz="1000" dirty="0" smtClean="0"/>
              <a:t> = feature , </a:t>
            </a:r>
            <a:r>
              <a:rPr lang="en-IN" sz="1000" i="1" dirty="0" smtClean="0"/>
              <a:t>C </a:t>
            </a:r>
            <a:r>
              <a:rPr lang="en-IN" sz="1000" dirty="0" smtClean="0"/>
              <a:t>= category </a:t>
            </a:r>
            <a:r>
              <a:rPr lang="en-IN" sz="1000" dirty="0"/>
              <a:t>in the category </a:t>
            </a:r>
            <a:r>
              <a:rPr lang="en-IN" sz="1000" dirty="0" smtClean="0"/>
              <a:t>hierarchy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423" y="3897586"/>
            <a:ext cx="3844564" cy="80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6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Clusters Generation</a:t>
            </a:r>
            <a:r>
              <a:rPr lang="en-IN" sz="1600" cap="none" dirty="0" smtClean="0"/>
              <a:t>(cont.)</a:t>
            </a:r>
            <a:endParaRPr lang="en-US" sz="16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94" y="1587500"/>
            <a:ext cx="8464731" cy="4028966"/>
          </a:xfrm>
        </p:spPr>
        <p:txBody>
          <a:bodyPr>
            <a:normAutofit fontScale="55000" lnSpcReduction="20000"/>
          </a:bodyPr>
          <a:lstStyle/>
          <a:p>
            <a:r>
              <a:rPr lang="en-IN" sz="2500" dirty="0" smtClean="0">
                <a:solidFill>
                  <a:schemeClr val="accent1">
                    <a:lumMod val="75000"/>
                  </a:schemeClr>
                </a:solidFill>
              </a:rPr>
              <a:t>Parallel </a:t>
            </a:r>
            <a:r>
              <a:rPr lang="en-IN" sz="2500" dirty="0">
                <a:solidFill>
                  <a:schemeClr val="accent1">
                    <a:lumMod val="75000"/>
                  </a:schemeClr>
                </a:solidFill>
              </a:rPr>
              <a:t>Clustering of Queries </a:t>
            </a:r>
          </a:p>
          <a:p>
            <a:pPr lvl="1">
              <a:buFont typeface="Wingdings" charset="2"/>
              <a:buChar char="§"/>
            </a:pPr>
            <a:r>
              <a:rPr lang="en-IN" sz="2200" dirty="0"/>
              <a:t>A separate clustering process run for each user </a:t>
            </a:r>
            <a:r>
              <a:rPr lang="en-IN" sz="2200" dirty="0" smtClean="0"/>
              <a:t>query</a:t>
            </a:r>
            <a:r>
              <a:rPr lang="en-IN" sz="2200" dirty="0"/>
              <a:t> </a:t>
            </a:r>
            <a:r>
              <a:rPr lang="en-IN" sz="2200" dirty="0" smtClean="0"/>
              <a:t>using </a:t>
            </a:r>
            <a:r>
              <a:rPr lang="en-IN" sz="2200" dirty="0"/>
              <a:t>bisecting K-means clustering </a:t>
            </a:r>
            <a:r>
              <a:rPr lang="en-IN" sz="2200" dirty="0" smtClean="0"/>
              <a:t>algorithm.</a:t>
            </a:r>
            <a:endParaRPr lang="en-IN" sz="2200" dirty="0"/>
          </a:p>
          <a:p>
            <a:pPr lvl="1"/>
            <a:endParaRPr lang="en-IN" sz="2500" dirty="0"/>
          </a:p>
          <a:p>
            <a:pPr lvl="1"/>
            <a:endParaRPr lang="en-IN" sz="2500" dirty="0" smtClean="0"/>
          </a:p>
          <a:p>
            <a:pPr lvl="1"/>
            <a:endParaRPr lang="en-IN" sz="2500" dirty="0"/>
          </a:p>
          <a:p>
            <a:pPr marL="324000" lvl="1" indent="0">
              <a:buNone/>
            </a:pPr>
            <a:endParaRPr lang="en-IN" sz="2500" dirty="0" smtClean="0"/>
          </a:p>
          <a:p>
            <a:pPr marL="972000" lvl="3" indent="0">
              <a:buNone/>
            </a:pPr>
            <a:r>
              <a:rPr lang="en-IN" sz="1800" i="1" dirty="0" smtClean="0"/>
              <a:t> I </a:t>
            </a:r>
            <a:r>
              <a:rPr lang="en-IN" sz="1800" dirty="0" smtClean="0"/>
              <a:t>= intra-cluster similarity</a:t>
            </a:r>
            <a:r>
              <a:rPr lang="en-IN" sz="1800" i="1" dirty="0" smtClean="0"/>
              <a:t>,   E </a:t>
            </a:r>
            <a:r>
              <a:rPr lang="en-IN" sz="1800" dirty="0" smtClean="0"/>
              <a:t>= </a:t>
            </a:r>
            <a:r>
              <a:rPr lang="en-IN" sz="1800" dirty="0"/>
              <a:t>inter-cluster distortion</a:t>
            </a:r>
            <a:endParaRPr lang="en-IN" sz="1800" dirty="0" smtClean="0"/>
          </a:p>
          <a:p>
            <a:pPr marL="972000" lvl="3" indent="0">
              <a:buNone/>
            </a:pPr>
            <a:r>
              <a:rPr lang="en-IN" sz="1800" i="1" dirty="0" smtClean="0"/>
              <a:t> C</a:t>
            </a:r>
            <a:r>
              <a:rPr lang="en-IN" sz="1800" i="1" baseline="-25000" dirty="0" smtClean="0"/>
              <a:t>i</a:t>
            </a:r>
            <a:r>
              <a:rPr lang="en-IN" sz="1800" dirty="0" smtClean="0"/>
              <a:t> = set </a:t>
            </a:r>
            <a:r>
              <a:rPr lang="en-IN" sz="1800" dirty="0"/>
              <a:t>of items assigned to the </a:t>
            </a:r>
            <a:r>
              <a:rPr lang="en-IN" sz="1800" i="1" dirty="0"/>
              <a:t>i</a:t>
            </a:r>
            <a:r>
              <a:rPr lang="en-IN" sz="1800" i="1" baseline="30000" dirty="0"/>
              <a:t>th</a:t>
            </a:r>
            <a:r>
              <a:rPr lang="en-IN" sz="1800" dirty="0"/>
              <a:t> </a:t>
            </a:r>
            <a:r>
              <a:rPr lang="en-IN" sz="1800" dirty="0" smtClean="0"/>
              <a:t>cluster,    </a:t>
            </a:r>
            <a:r>
              <a:rPr lang="en-IN" sz="1800" i="1" dirty="0" smtClean="0"/>
              <a:t>C</a:t>
            </a:r>
            <a:r>
              <a:rPr lang="en-IN" sz="1800" dirty="0" smtClean="0"/>
              <a:t> = set </a:t>
            </a:r>
            <a:r>
              <a:rPr lang="en-IN" sz="1800" dirty="0"/>
              <a:t>of all items that are to be </a:t>
            </a:r>
            <a:r>
              <a:rPr lang="en-IN" sz="1800" dirty="0" smtClean="0"/>
              <a:t>clustered,    </a:t>
            </a:r>
            <a:r>
              <a:rPr lang="en-IN" sz="1800" i="1" dirty="0" smtClean="0"/>
              <a:t>n</a:t>
            </a:r>
            <a:r>
              <a:rPr lang="en-IN" sz="1800" i="1" baseline="-25000" dirty="0" smtClean="0"/>
              <a:t>i</a:t>
            </a:r>
            <a:r>
              <a:rPr lang="en-IN" sz="1800" dirty="0" smtClean="0"/>
              <a:t> = number </a:t>
            </a:r>
            <a:r>
              <a:rPr lang="en-IN" sz="1800" dirty="0"/>
              <a:t>of items in </a:t>
            </a:r>
            <a:r>
              <a:rPr lang="en-IN" sz="1800" dirty="0" smtClean="0"/>
              <a:t>the </a:t>
            </a:r>
            <a:r>
              <a:rPr lang="en-IN" sz="1800" i="1" dirty="0" smtClean="0"/>
              <a:t>i</a:t>
            </a:r>
            <a:r>
              <a:rPr lang="en-IN" sz="1800" i="1" baseline="30000" dirty="0" smtClean="0"/>
              <a:t>th</a:t>
            </a:r>
            <a:r>
              <a:rPr lang="en-IN" sz="1800" dirty="0" smtClean="0"/>
              <a:t> </a:t>
            </a:r>
            <a:r>
              <a:rPr lang="en-IN" sz="1800" dirty="0"/>
              <a:t>cluster</a:t>
            </a:r>
            <a:endParaRPr lang="en-IN" sz="1800" dirty="0" smtClean="0"/>
          </a:p>
          <a:p>
            <a:endParaRPr lang="en-IN" sz="25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500" dirty="0" smtClean="0">
                <a:solidFill>
                  <a:schemeClr val="accent1">
                    <a:lumMod val="75000"/>
                  </a:schemeClr>
                </a:solidFill>
              </a:rPr>
              <a:t>Merging Clusters </a:t>
            </a:r>
          </a:p>
          <a:p>
            <a:pPr lvl="1">
              <a:buFont typeface="Wingdings" charset="2"/>
              <a:buChar char="§"/>
            </a:pPr>
            <a:r>
              <a:rPr lang="en-IN" sz="2200" dirty="0" smtClean="0"/>
              <a:t>Non</a:t>
            </a:r>
            <a:r>
              <a:rPr lang="en-IN" sz="2200" dirty="0"/>
              <a:t>-overlapping clusters </a:t>
            </a:r>
            <a:endParaRPr lang="en-IN" sz="2200" dirty="0" smtClean="0"/>
          </a:p>
          <a:p>
            <a:pPr lvl="1">
              <a:buFont typeface="Wingdings" charset="2"/>
              <a:buChar char="§"/>
            </a:pPr>
            <a:r>
              <a:rPr lang="en-IN" sz="2200" dirty="0" smtClean="0"/>
              <a:t>Overlapping </a:t>
            </a:r>
            <a:r>
              <a:rPr lang="en-IN" sz="2200" dirty="0"/>
              <a:t>clusters :  </a:t>
            </a:r>
            <a:r>
              <a:rPr lang="en-IN" sz="2200" dirty="0" smtClean="0"/>
              <a:t>Keep </a:t>
            </a:r>
            <a:r>
              <a:rPr lang="en-IN" sz="2200" dirty="0"/>
              <a:t>both clusters if they capture significant inventory that is not overlapping with any other </a:t>
            </a:r>
            <a:r>
              <a:rPr lang="en-IN" sz="2200" dirty="0" smtClean="0"/>
              <a:t>clusters</a:t>
            </a:r>
            <a:endParaRPr lang="en-IN" sz="2200" dirty="0"/>
          </a:p>
          <a:p>
            <a:pPr lvl="1">
              <a:buFont typeface="Wingdings" charset="2"/>
              <a:buChar char="§"/>
            </a:pPr>
            <a:r>
              <a:rPr lang="en-IN" sz="2200" dirty="0"/>
              <a:t>Duplicates or near duplicates : R</a:t>
            </a:r>
            <a:r>
              <a:rPr lang="en-IN" sz="2200" dirty="0" smtClean="0"/>
              <a:t>emove </a:t>
            </a:r>
            <a:r>
              <a:rPr lang="en-IN" sz="2200" dirty="0"/>
              <a:t>the smaller </a:t>
            </a:r>
            <a:r>
              <a:rPr lang="en-IN" sz="2200" dirty="0" smtClean="0"/>
              <a:t>cluster</a:t>
            </a:r>
            <a:endParaRPr lang="en-IN" sz="2200" dirty="0"/>
          </a:p>
          <a:p>
            <a:pPr lvl="1">
              <a:buFont typeface="Wingdings" charset="2"/>
              <a:buChar char="§"/>
            </a:pPr>
            <a:r>
              <a:rPr lang="en-IN" sz="2200" dirty="0"/>
              <a:t>Parent-child : </a:t>
            </a:r>
            <a:r>
              <a:rPr lang="en-IN" sz="2200" dirty="0" smtClean="0"/>
              <a:t>Keep </a:t>
            </a:r>
            <a:r>
              <a:rPr lang="en-IN" sz="2200" dirty="0"/>
              <a:t>both clusters and mark the parent-child </a:t>
            </a:r>
            <a:r>
              <a:rPr lang="en-IN" sz="2200" dirty="0" smtClean="0"/>
              <a:t>relationship</a:t>
            </a:r>
            <a:endParaRPr lang="en-IN" sz="2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56" y="2130105"/>
            <a:ext cx="1821199" cy="1022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973" y="2537510"/>
            <a:ext cx="2283867" cy="65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Cluster Assignment Service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01" y="1817084"/>
            <a:ext cx="8157981" cy="2879726"/>
          </a:xfrm>
        </p:spPr>
        <p:txBody>
          <a:bodyPr>
            <a:normAutofit fontScale="77500" lnSpcReduction="20000"/>
          </a:bodyPr>
          <a:lstStyle/>
          <a:p>
            <a:r>
              <a:rPr lang="en-IN" sz="1500" dirty="0"/>
              <a:t>A</a:t>
            </a:r>
            <a:r>
              <a:rPr lang="en-IN" sz="1500" dirty="0" smtClean="0"/>
              <a:t>ssigns </a:t>
            </a:r>
            <a:r>
              <a:rPr lang="en-IN" sz="1500" dirty="0"/>
              <a:t>one or more clusters to an input </a:t>
            </a:r>
            <a:r>
              <a:rPr lang="en-IN" sz="1500" dirty="0" smtClean="0"/>
              <a:t>item</a:t>
            </a:r>
          </a:p>
          <a:p>
            <a:r>
              <a:rPr lang="en-IN" sz="1500" dirty="0" smtClean="0"/>
              <a:t>For </a:t>
            </a:r>
            <a:r>
              <a:rPr lang="en-IN" sz="1500" dirty="0"/>
              <a:t>an input item</a:t>
            </a:r>
            <a:r>
              <a:rPr lang="en-IN" sz="1500" i="1" dirty="0"/>
              <a:t> i </a:t>
            </a:r>
            <a:r>
              <a:rPr lang="en-IN" sz="1500" dirty="0"/>
              <a:t>represented as a set of tokens features </a:t>
            </a:r>
            <a:r>
              <a:rPr lang="en-IN" sz="1500" i="1" dirty="0"/>
              <a:t>f</a:t>
            </a:r>
            <a:r>
              <a:rPr lang="en-IN" sz="1500" dirty="0"/>
              <a:t>, the score for a cluster </a:t>
            </a:r>
            <a:r>
              <a:rPr lang="en-IN" sz="1500" i="1" dirty="0"/>
              <a:t>c</a:t>
            </a:r>
            <a:r>
              <a:rPr lang="en-IN" sz="1500" dirty="0"/>
              <a:t> is described by: </a:t>
            </a:r>
            <a:endParaRPr lang="en-IN" sz="1500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594000" lvl="2" indent="0">
              <a:buNone/>
            </a:pPr>
            <a:r>
              <a:rPr lang="en-IN" sz="1300" i="1" dirty="0" smtClean="0"/>
              <a:t>C(i,</a:t>
            </a:r>
            <a:r>
              <a:rPr lang="en-IN" sz="1300" i="1" dirty="0"/>
              <a:t>c) </a:t>
            </a:r>
            <a:r>
              <a:rPr lang="en-IN" sz="1300" dirty="0" smtClean="0"/>
              <a:t>= rewards </a:t>
            </a:r>
            <a:r>
              <a:rPr lang="en-IN" sz="1300" dirty="0"/>
              <a:t>matching features by measuring the number of features matching from the input </a:t>
            </a:r>
            <a:r>
              <a:rPr lang="en-IN" sz="1300" dirty="0" smtClean="0"/>
              <a:t>item</a:t>
            </a:r>
          </a:p>
          <a:p>
            <a:pPr marL="594000" lvl="2" indent="0">
              <a:buNone/>
            </a:pPr>
            <a:r>
              <a:rPr lang="en-IN" sz="1300" i="1" dirty="0" smtClean="0"/>
              <a:t>idf(f) = </a:t>
            </a:r>
            <a:r>
              <a:rPr lang="en-IN" sz="1300" dirty="0" smtClean="0"/>
              <a:t>captures </a:t>
            </a:r>
            <a:r>
              <a:rPr lang="en-IN" sz="1300" dirty="0"/>
              <a:t>the importance or rarity of the feature </a:t>
            </a:r>
            <a:r>
              <a:rPr lang="en-IN" sz="1300" i="1" dirty="0"/>
              <a:t>f</a:t>
            </a:r>
            <a:r>
              <a:rPr lang="en-IN" sz="1300" dirty="0"/>
              <a:t> in the corpus of </a:t>
            </a:r>
            <a:r>
              <a:rPr lang="en-IN" sz="1300" dirty="0" smtClean="0"/>
              <a:t>clusters</a:t>
            </a:r>
          </a:p>
          <a:p>
            <a:pPr marL="594000" lvl="2" indent="0">
              <a:buNone/>
            </a:pPr>
            <a:r>
              <a:rPr lang="en-IN" sz="1300" i="1" dirty="0" smtClean="0"/>
              <a:t>B</a:t>
            </a:r>
            <a:r>
              <a:rPr lang="en-IN" sz="1300" i="1" dirty="0"/>
              <a:t>(f) </a:t>
            </a:r>
            <a:r>
              <a:rPr lang="en-IN" sz="1300" dirty="0" smtClean="0"/>
              <a:t>= boosting </a:t>
            </a:r>
            <a:r>
              <a:rPr lang="en-IN" sz="1300" dirty="0"/>
              <a:t>factor capturing relative importance of </a:t>
            </a:r>
            <a:r>
              <a:rPr lang="en-IN" sz="1300" dirty="0" smtClean="0"/>
              <a:t>the</a:t>
            </a:r>
          </a:p>
          <a:p>
            <a:pPr marL="594000" lvl="2" indent="0">
              <a:buNone/>
            </a:pPr>
            <a:r>
              <a:rPr lang="en-IN" sz="1300" i="1" dirty="0"/>
              <a:t>N</a:t>
            </a:r>
            <a:r>
              <a:rPr lang="en-IN" sz="1300" i="1" dirty="0" smtClean="0"/>
              <a:t>(f,c) </a:t>
            </a:r>
            <a:r>
              <a:rPr lang="en-IN" sz="1300" dirty="0" smtClean="0"/>
              <a:t>= index </a:t>
            </a:r>
            <a:r>
              <a:rPr lang="en-IN" sz="1300" dirty="0"/>
              <a:t>time boosting </a:t>
            </a:r>
            <a:r>
              <a:rPr lang="en-IN" sz="1300" dirty="0" smtClean="0"/>
              <a:t>factor to penalize cluster </a:t>
            </a:r>
            <a:r>
              <a:rPr lang="en-IN" sz="1300" i="1" dirty="0" smtClean="0"/>
              <a:t>c</a:t>
            </a:r>
            <a:r>
              <a:rPr lang="en-IN" sz="1300" dirty="0" smtClean="0"/>
              <a:t> for its non-matching features</a:t>
            </a:r>
            <a:endParaRPr lang="en-IN" sz="1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088" y="2849069"/>
            <a:ext cx="2978944" cy="61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6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93" y="3005138"/>
            <a:ext cx="8272211" cy="1247922"/>
          </a:xfrm>
        </p:spPr>
        <p:txBody>
          <a:bodyPr/>
          <a:lstStyle/>
          <a:p>
            <a:r>
              <a:rPr lang="en-IN" cap="none" dirty="0" smtClean="0"/>
              <a:t>Comparison With Related Algorithms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04945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cap="none" dirty="0" smtClean="0"/>
              <a:t>Comparison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0284"/>
              </p:ext>
            </p:extLst>
          </p:nvPr>
        </p:nvGraphicFramePr>
        <p:xfrm>
          <a:off x="403151" y="1841296"/>
          <a:ext cx="8399688" cy="295333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99922"/>
                <a:gridCol w="2099922"/>
                <a:gridCol w="2099922"/>
                <a:gridCol w="2099922"/>
              </a:tblGrid>
              <a:tr h="47364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Algorithmic Feature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Similar Item Recommendation(SIR)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Naïve Information Retrieval (NIR)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Item-Item</a:t>
                      </a:r>
                      <a:r>
                        <a:rPr lang="en-US" sz="1200" baseline="0" dirty="0" smtClean="0"/>
                        <a:t> Collaborative filtering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6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</a:t>
                      </a:r>
                      <a:r>
                        <a:rPr lang="en-US" sz="1200" baseline="0" dirty="0" smtClean="0"/>
                        <a:t> user behavioral data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68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Trade-off between quality and similarity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64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Consider all items in inventory as candidates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87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Computationally</a:t>
                      </a:r>
                      <a:r>
                        <a:rPr lang="en-US" sz="1200" baseline="0" dirty="0" smtClean="0"/>
                        <a:t> effective for large scale and dynamic system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Poor processing load optimization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Pre-computing recommendations using traditional item-to-item collaborative filtering is not feasible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21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71" y="3044355"/>
            <a:ext cx="8272211" cy="1247922"/>
          </a:xfrm>
        </p:spPr>
        <p:txBody>
          <a:bodyPr/>
          <a:lstStyle/>
          <a:p>
            <a:r>
              <a:rPr lang="en-IN" cap="none" dirty="0" smtClean="0"/>
              <a:t>Performance Monitoring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408649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Experimental Results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0453" y="1669678"/>
            <a:ext cx="4271582" cy="380324"/>
          </a:xfrm>
        </p:spPr>
        <p:txBody>
          <a:bodyPr>
            <a:normAutofit/>
          </a:bodyPr>
          <a:lstStyle/>
          <a:p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Contribution </a:t>
            </a:r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of Ranking Function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582" y="2058343"/>
            <a:ext cx="2871607" cy="1099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80" y="4434644"/>
            <a:ext cx="3800475" cy="865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44" y="2031045"/>
            <a:ext cx="3599294" cy="98416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25612" y="1618070"/>
            <a:ext cx="5160788" cy="520878"/>
          </a:xfrm>
        </p:spPr>
        <p:txBody>
          <a:bodyPr>
            <a:normAutofit/>
          </a:bodyPr>
          <a:lstStyle/>
          <a:p>
            <a:pPr marL="306000" lvl="1"/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Comparison </a:t>
            </a:r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NIR </a:t>
            </a:r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on </a:t>
            </a:r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Closed View Item </a:t>
            </a:r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Page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03463" y="3585023"/>
            <a:ext cx="4271582" cy="695960"/>
          </a:xfrm>
        </p:spPr>
        <p:txBody>
          <a:bodyPr>
            <a:normAutofit fontScale="55000" lnSpcReduction="20000"/>
          </a:bodyPr>
          <a:lstStyle/>
          <a:p>
            <a:r>
              <a:rPr lang="en-IN" sz="2500" dirty="0" smtClean="0">
                <a:solidFill>
                  <a:schemeClr val="accent1">
                    <a:lumMod val="75000"/>
                  </a:schemeClr>
                </a:solidFill>
              </a:rPr>
              <a:t>Cluster Contribution</a:t>
            </a:r>
          </a:p>
          <a:p>
            <a:pPr lvl="1">
              <a:buFont typeface="Wingdings" charset="2"/>
              <a:buChar char="§"/>
            </a:pPr>
            <a:r>
              <a:rPr lang="en-IN" sz="2200" dirty="0" smtClean="0"/>
              <a:t>SIR with zero clusters put 57 times more CPU load on the backend system compared to SIR. 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5449584" y="2828560"/>
            <a:ext cx="4271582" cy="550309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r>
              <a:rPr lang="en-IN" sz="800" i="1" dirty="0" smtClean="0"/>
              <a:t>SIR</a:t>
            </a:r>
            <a:r>
              <a:rPr lang="en-IN" sz="800" i="1" dirty="0"/>
              <a:t>-Q </a:t>
            </a:r>
            <a:r>
              <a:rPr lang="en-IN" sz="800" dirty="0"/>
              <a:t>= quality baised </a:t>
            </a:r>
            <a:r>
              <a:rPr lang="en-IN" sz="800" dirty="0" smtClean="0"/>
              <a:t>SIR       </a:t>
            </a:r>
            <a:r>
              <a:rPr lang="en-IN" sz="800" i="1" dirty="0" smtClean="0"/>
              <a:t>SIR</a:t>
            </a:r>
            <a:r>
              <a:rPr lang="en-IN" sz="800" i="1" dirty="0"/>
              <a:t>- S </a:t>
            </a:r>
            <a:r>
              <a:rPr lang="en-IN" sz="800" dirty="0"/>
              <a:t>= similarity baised </a:t>
            </a:r>
            <a:r>
              <a:rPr lang="en-IN" sz="800" dirty="0" smtClean="0"/>
              <a:t>SIR</a:t>
            </a:r>
            <a:endParaRPr lang="en-IN" sz="800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510403" y="5005946"/>
            <a:ext cx="4271582" cy="550309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r>
              <a:rPr lang="en-IN" sz="800" i="1" dirty="0" smtClean="0"/>
              <a:t>SIR-R = SIR with reduced clusters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19731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94" y="3017469"/>
            <a:ext cx="8272211" cy="1247922"/>
          </a:xfrm>
        </p:spPr>
        <p:txBody>
          <a:bodyPr/>
          <a:lstStyle/>
          <a:p>
            <a:r>
              <a:rPr lang="en-IN" cap="none" dirty="0" smtClean="0"/>
              <a:t>Shortcomings And Future Work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17855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Shortcomings And Future Work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SIR could fail or perform poorly in the following scenarios</a:t>
            </a:r>
            <a:r>
              <a:rPr lang="en-IN" sz="12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>
              <a:buFont typeface="Wingdings" charset="2"/>
              <a:buChar char="§"/>
            </a:pPr>
            <a:r>
              <a:rPr lang="en-IN" sz="1200" dirty="0" smtClean="0"/>
              <a:t>If </a:t>
            </a:r>
            <a:r>
              <a:rPr lang="en-IN" sz="1200" dirty="0"/>
              <a:t>clusters </a:t>
            </a:r>
            <a:r>
              <a:rPr lang="en-IN" sz="1200" dirty="0" smtClean="0"/>
              <a:t>are not </a:t>
            </a:r>
            <a:r>
              <a:rPr lang="en-IN" sz="1200" dirty="0"/>
              <a:t>good in reflecting important similarity </a:t>
            </a:r>
            <a:r>
              <a:rPr lang="en-IN" sz="1200" dirty="0" smtClean="0"/>
              <a:t>factors</a:t>
            </a:r>
          </a:p>
          <a:p>
            <a:pPr lvl="1">
              <a:buFont typeface="Wingdings" charset="2"/>
              <a:buChar char="§"/>
            </a:pPr>
            <a:r>
              <a:rPr lang="en-IN" sz="1200" dirty="0" smtClean="0"/>
              <a:t>Cluster </a:t>
            </a:r>
            <a:r>
              <a:rPr lang="en-IN" sz="1200" dirty="0"/>
              <a:t>weights do not reflect user preference for important features of </a:t>
            </a:r>
            <a:r>
              <a:rPr lang="en-IN" sz="1200" dirty="0" smtClean="0"/>
              <a:t>items</a:t>
            </a:r>
          </a:p>
          <a:p>
            <a:pPr lvl="1">
              <a:buFont typeface="Wingdings" charset="2"/>
              <a:buChar char="§"/>
            </a:pPr>
            <a:r>
              <a:rPr lang="en-IN" sz="1200" dirty="0" smtClean="0"/>
              <a:t>Use </a:t>
            </a:r>
            <a:r>
              <a:rPr lang="en-IN" sz="1200" dirty="0"/>
              <a:t>a bad quality measure </a:t>
            </a:r>
            <a:endParaRPr lang="en-IN" sz="1200" dirty="0" smtClean="0"/>
          </a:p>
          <a:p>
            <a:pPr lvl="1">
              <a:buFont typeface="Wingdings" charset="2"/>
              <a:buChar char="§"/>
            </a:pPr>
            <a:r>
              <a:rPr lang="en-IN" sz="1200" dirty="0"/>
              <a:t>I</a:t>
            </a:r>
            <a:r>
              <a:rPr lang="en-IN" sz="1200" dirty="0" smtClean="0"/>
              <a:t>f </a:t>
            </a:r>
            <a:r>
              <a:rPr lang="en-IN" sz="1200" dirty="0"/>
              <a:t>the ranking function does a poor job capturing average user preference for the balance between quality and similarity</a:t>
            </a:r>
            <a:endParaRPr lang="en-IN" sz="1200" dirty="0" smtClean="0"/>
          </a:p>
          <a:p>
            <a:endParaRPr lang="en-IN" sz="1200" dirty="0"/>
          </a:p>
          <a:p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Improvements/Future </a:t>
            </a:r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Work</a:t>
            </a:r>
            <a:r>
              <a:rPr lang="en-IN" sz="12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>
              <a:buFont typeface="Wingdings" charset="2"/>
              <a:buChar char="§"/>
            </a:pPr>
            <a:r>
              <a:rPr lang="en-IN" sz="1200" dirty="0" smtClean="0"/>
              <a:t>Using structured </a:t>
            </a:r>
            <a:r>
              <a:rPr lang="en-IN" sz="1200" dirty="0"/>
              <a:t>representations in clusters in the form of attribute-value pairs to more accurately represent </a:t>
            </a:r>
            <a:r>
              <a:rPr lang="en-IN" sz="1200" dirty="0" smtClean="0"/>
              <a:t>differences</a:t>
            </a:r>
          </a:p>
          <a:p>
            <a:pPr lvl="1">
              <a:buFont typeface="Wingdings" charset="2"/>
              <a:buChar char="§"/>
            </a:pPr>
            <a:r>
              <a:rPr lang="en-IN" sz="1200" dirty="0"/>
              <a:t>U</a:t>
            </a:r>
            <a:r>
              <a:rPr lang="en-IN" sz="1200" dirty="0" smtClean="0"/>
              <a:t>sing </a:t>
            </a:r>
            <a:r>
              <a:rPr lang="en-IN" sz="1200" dirty="0"/>
              <a:t>natural language parsing to better retrieve important group of </a:t>
            </a:r>
            <a:r>
              <a:rPr lang="en-IN" sz="1200" dirty="0" smtClean="0"/>
              <a:t>words</a:t>
            </a:r>
          </a:p>
          <a:p>
            <a:pPr lvl="1">
              <a:buFont typeface="Wingdings" charset="2"/>
              <a:buChar char="§"/>
            </a:pPr>
            <a:r>
              <a:rPr lang="en-IN" sz="1200" dirty="0"/>
              <a:t>P</a:t>
            </a:r>
            <a:r>
              <a:rPr lang="en-IN" sz="1200" dirty="0" smtClean="0"/>
              <a:t>ersonalize </a:t>
            </a:r>
            <a:r>
              <a:rPr lang="en-IN" sz="1200" dirty="0"/>
              <a:t>recommendations for individual users based on their past activities</a:t>
            </a:r>
          </a:p>
        </p:txBody>
      </p:sp>
    </p:spTree>
    <p:extLst>
      <p:ext uri="{BB962C8B-B14F-4D97-AF65-F5344CB8AC3E}">
        <p14:creationId xmlns:p14="http://schemas.microsoft.com/office/powerpoint/2010/main" val="14828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348" y="1546621"/>
            <a:ext cx="8272211" cy="3065252"/>
          </a:xfrm>
        </p:spPr>
        <p:txBody>
          <a:bodyPr/>
          <a:lstStyle/>
          <a:p>
            <a:r>
              <a:rPr lang="en-US" sz="1200" dirty="0" smtClean="0"/>
              <a:t>Item similarity recommendation problem</a:t>
            </a:r>
          </a:p>
          <a:p>
            <a:r>
              <a:rPr lang="en-US" sz="1200" dirty="0" smtClean="0"/>
              <a:t>Architecture</a:t>
            </a:r>
          </a:p>
          <a:p>
            <a:r>
              <a:rPr lang="en-IN" sz="1200" dirty="0"/>
              <a:t>Comparison with related </a:t>
            </a:r>
            <a:r>
              <a:rPr lang="en-IN" sz="1200" dirty="0" smtClean="0"/>
              <a:t>Algorithms</a:t>
            </a:r>
          </a:p>
          <a:p>
            <a:r>
              <a:rPr lang="en-IN" sz="1200" dirty="0"/>
              <a:t>Performance </a:t>
            </a:r>
            <a:r>
              <a:rPr lang="en-IN" sz="1200" dirty="0" smtClean="0"/>
              <a:t>monitoring</a:t>
            </a:r>
          </a:p>
          <a:p>
            <a:r>
              <a:rPr lang="en-IN" sz="1200" dirty="0"/>
              <a:t>Shortcomings and Future work</a:t>
            </a:r>
            <a:endParaRPr lang="en-US" sz="1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6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93" y="2955818"/>
            <a:ext cx="8272211" cy="1247922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Item Similarity Recommendation Problem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819543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Scale Of Business </a:t>
            </a:r>
            <a:r>
              <a:rPr lang="en-IN" cap="none" dirty="0" smtClean="0"/>
              <a:t>At eBay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342" y="2127132"/>
            <a:ext cx="4823830" cy="3027539"/>
          </a:xfrm>
        </p:spPr>
        <p:txBody>
          <a:bodyPr>
            <a:noAutofit/>
          </a:bodyPr>
          <a:lstStyle/>
          <a:p>
            <a:r>
              <a:rPr lang="en-IN" sz="1200" dirty="0" smtClean="0"/>
              <a:t>Total active buyers : </a:t>
            </a:r>
            <a:r>
              <a:rPr lang="en-IN" sz="1200" b="1" dirty="0" smtClean="0"/>
              <a:t>171million+</a:t>
            </a:r>
          </a:p>
          <a:p>
            <a:r>
              <a:rPr lang="en-IN" sz="1200" dirty="0" smtClean="0"/>
              <a:t>U.S. customer statisfaction(ASCI rating) </a:t>
            </a:r>
            <a:r>
              <a:rPr lang="en-IN" sz="1200" b="1" dirty="0" smtClean="0"/>
              <a:t>: 81 points</a:t>
            </a:r>
          </a:p>
          <a:p>
            <a:r>
              <a:rPr lang="en-IN" sz="1200" dirty="0" smtClean="0"/>
              <a:t>Number of items : </a:t>
            </a:r>
            <a:r>
              <a:rPr lang="en-IN" sz="1200" b="1" dirty="0" smtClean="0"/>
              <a:t>1billion+</a:t>
            </a:r>
          </a:p>
          <a:p>
            <a:r>
              <a:rPr lang="en-IN" sz="1200" dirty="0" smtClean="0"/>
              <a:t>Max number of live listing at one time : </a:t>
            </a:r>
            <a:r>
              <a:rPr lang="en-IN" sz="1200" b="1" dirty="0" smtClean="0"/>
              <a:t>1billion</a:t>
            </a:r>
          </a:p>
          <a:p>
            <a:r>
              <a:rPr lang="en-IN" sz="1200" dirty="0" smtClean="0"/>
              <a:t>Avg monthly time spend per user on ebay app :  </a:t>
            </a:r>
            <a:r>
              <a:rPr lang="en-IN" sz="1200" b="1" dirty="0" smtClean="0"/>
              <a:t>150min</a:t>
            </a:r>
          </a:p>
          <a:p>
            <a:endParaRPr lang="en-IN" sz="1200" dirty="0" smtClean="0"/>
          </a:p>
          <a:p>
            <a:r>
              <a:rPr lang="en-IN" sz="1400" b="1" dirty="0" smtClean="0">
                <a:solidFill>
                  <a:schemeClr val="accent1">
                    <a:lumMod val="75000"/>
                  </a:schemeClr>
                </a:solidFill>
              </a:rPr>
              <a:t>Challenges</a:t>
            </a:r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pPr lvl="1">
              <a:buFont typeface="Wingdings" charset="2"/>
              <a:buChar char="§"/>
            </a:pPr>
            <a:r>
              <a:rPr lang="en-IN" sz="1200" dirty="0" smtClean="0"/>
              <a:t>Dymanic inventories</a:t>
            </a:r>
          </a:p>
          <a:p>
            <a:pPr lvl="1">
              <a:buFont typeface="Wingdings" charset="2"/>
              <a:buChar char="§"/>
            </a:pPr>
            <a:r>
              <a:rPr lang="en-IN" sz="1200" dirty="0" smtClean="0"/>
              <a:t>Large scale marketplace</a:t>
            </a:r>
            <a:endParaRPr lang="en-IN" sz="1200" dirty="0" smtClean="0"/>
          </a:p>
          <a:p>
            <a:pPr lvl="1">
              <a:buFont typeface="Wingdings" charset="2"/>
              <a:buChar char="§"/>
            </a:pPr>
            <a:r>
              <a:rPr lang="en-IN" sz="1200" dirty="0" smtClean="0"/>
              <a:t>Different </a:t>
            </a:r>
            <a:r>
              <a:rPr lang="en-IN" sz="1200" dirty="0" smtClean="0"/>
              <a:t>recommendation models based on different scenarios</a:t>
            </a:r>
          </a:p>
          <a:p>
            <a:pPr lvl="1">
              <a:buFont typeface="Wingdings" charset="2"/>
              <a:buChar char="§"/>
            </a:pPr>
            <a:r>
              <a:rPr lang="en-IN" sz="1200" dirty="0" smtClean="0"/>
              <a:t>Item similarity is subjective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11" y="1945277"/>
            <a:ext cx="4066794" cy="3027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Need a recommendation system that can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IN" sz="1200" dirty="0"/>
              <a:t>H</a:t>
            </a:r>
            <a:r>
              <a:rPr lang="en-IN" sz="1200" dirty="0" smtClean="0"/>
              <a:t>andle </a:t>
            </a:r>
            <a:r>
              <a:rPr lang="en-IN" sz="1200" dirty="0"/>
              <a:t>large volumes of dynamic </a:t>
            </a:r>
            <a:r>
              <a:rPr lang="en-IN" sz="1200" dirty="0" smtClean="0"/>
              <a:t>inventories</a:t>
            </a:r>
          </a:p>
          <a:p>
            <a:r>
              <a:rPr lang="en-IN" sz="1200" dirty="0" smtClean="0"/>
              <a:t>Scalable</a:t>
            </a:r>
          </a:p>
          <a:p>
            <a:r>
              <a:rPr lang="en-IN" sz="1200" dirty="0" smtClean="0"/>
              <a:t>Computationaly effective</a:t>
            </a:r>
          </a:p>
          <a:p>
            <a:r>
              <a:rPr lang="en-IN" sz="1200" dirty="0" smtClean="0"/>
              <a:t>Captures </a:t>
            </a:r>
            <a:r>
              <a:rPr lang="en-IN" sz="1200" dirty="0"/>
              <a:t>relative importance of item features based on aggregate user queries and other user behaviour </a:t>
            </a:r>
            <a:r>
              <a:rPr lang="en-IN" sz="1200" dirty="0" smtClean="0"/>
              <a:t>metrics</a:t>
            </a:r>
          </a:p>
          <a:p>
            <a:r>
              <a:rPr lang="en-IN" sz="1200" dirty="0" smtClean="0"/>
              <a:t>Provide right balance in item </a:t>
            </a:r>
            <a:r>
              <a:rPr lang="en-IN" sz="1200" dirty="0"/>
              <a:t>similarity and other quality </a:t>
            </a:r>
            <a:r>
              <a:rPr lang="en-IN" sz="1200" dirty="0" smtClean="0"/>
              <a:t>factors trade-off depending on the context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90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Item Similarity Use Cases</a:t>
            </a:r>
            <a:endParaRPr lang="en-US" cap="none" dirty="0"/>
          </a:p>
        </p:txBody>
      </p:sp>
      <p:sp>
        <p:nvSpPr>
          <p:cNvPr id="9" name="TextBox 8"/>
          <p:cNvSpPr txBox="1"/>
          <p:nvPr/>
        </p:nvSpPr>
        <p:spPr>
          <a:xfrm>
            <a:off x="471649" y="3575409"/>
            <a:ext cx="2774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User </a:t>
            </a:r>
            <a:r>
              <a:rPr lang="en-IN" sz="1200" dirty="0"/>
              <a:t>visits the page of an item by selecting the item on a search </a:t>
            </a:r>
            <a:r>
              <a:rPr lang="en-IN" sz="1200" dirty="0" smtClean="0"/>
              <a:t>page. Similarity can be compromised in some dimensions.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531" y="1633591"/>
            <a:ext cx="5382359" cy="17466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3161" y="1890448"/>
            <a:ext cx="301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Recommending similar item after user lost a </a:t>
            </a:r>
            <a:r>
              <a:rPr lang="en-US" sz="1200" dirty="0" smtClean="0"/>
              <a:t>bid.</a:t>
            </a:r>
            <a:r>
              <a:rPr lang="en-US" sz="1200" dirty="0"/>
              <a:t> </a:t>
            </a:r>
            <a:r>
              <a:rPr lang="en-US" sz="1200" dirty="0" smtClean="0"/>
              <a:t>User </a:t>
            </a:r>
            <a:r>
              <a:rPr lang="en-US" sz="1200" dirty="0"/>
              <a:t>is more interested in comparable </a:t>
            </a:r>
            <a:r>
              <a:rPr lang="en-US" sz="1200" dirty="0" smtClean="0"/>
              <a:t>items.</a:t>
            </a:r>
            <a:endParaRPr lang="en-US" sz="1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695" y="3575409"/>
            <a:ext cx="5246200" cy="191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6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250" y="2941398"/>
            <a:ext cx="8272211" cy="1247922"/>
          </a:xfrm>
        </p:spPr>
        <p:txBody>
          <a:bodyPr/>
          <a:lstStyle/>
          <a:p>
            <a:r>
              <a:rPr lang="en-IN" cap="none" dirty="0" smtClean="0"/>
              <a:t>Architecture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39870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Overview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53" y="1574271"/>
            <a:ext cx="7002132" cy="407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6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The Data Store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057" y="1696983"/>
            <a:ext cx="4326315" cy="3733362"/>
          </a:xfrm>
        </p:spPr>
        <p:txBody>
          <a:bodyPr>
            <a:normAutofit/>
          </a:bodyPr>
          <a:lstStyle/>
          <a:p>
            <a:r>
              <a:rPr lang="en-IN" sz="1400" dirty="0" smtClean="0"/>
              <a:t> </a:t>
            </a:r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Input </a:t>
            </a:r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Information </a:t>
            </a:r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Sources</a:t>
            </a:r>
          </a:p>
          <a:p>
            <a:pPr lvl="1">
              <a:buFont typeface="Wingdings" charset="2"/>
              <a:buChar char="§"/>
            </a:pPr>
            <a:r>
              <a:rPr lang="en-IN" sz="1200" dirty="0" smtClean="0"/>
              <a:t>Inventory data</a:t>
            </a:r>
            <a:r>
              <a:rPr lang="en-IN" sz="1200" dirty="0"/>
              <a:t> </a:t>
            </a:r>
            <a:endParaRPr lang="en-IN" sz="1200" dirty="0" smtClean="0"/>
          </a:p>
          <a:p>
            <a:pPr lvl="1">
              <a:buFont typeface="Wingdings" charset="2"/>
              <a:buChar char="§"/>
            </a:pPr>
            <a:r>
              <a:rPr lang="en-IN" sz="1200" dirty="0" smtClean="0"/>
              <a:t>Clickstream data </a:t>
            </a:r>
          </a:p>
          <a:p>
            <a:pPr lvl="1">
              <a:buFont typeface="Wingdings" charset="2"/>
              <a:buChar char="§"/>
            </a:pPr>
            <a:r>
              <a:rPr lang="en-IN" sz="1200" dirty="0" smtClean="0"/>
              <a:t>Generalized </a:t>
            </a:r>
            <a:r>
              <a:rPr lang="en-IN" sz="1200" dirty="0"/>
              <a:t>models </a:t>
            </a:r>
            <a:r>
              <a:rPr lang="en-IN" sz="1200" dirty="0" smtClean="0"/>
              <a:t>like spell </a:t>
            </a:r>
            <a:r>
              <a:rPr lang="en-IN" sz="1200" dirty="0"/>
              <a:t>correction </a:t>
            </a:r>
            <a:r>
              <a:rPr lang="en-IN" sz="1200" dirty="0" smtClean="0"/>
              <a:t>rules, TF models </a:t>
            </a:r>
            <a:r>
              <a:rPr lang="en-IN" sz="1200" dirty="0"/>
              <a:t>etc</a:t>
            </a:r>
            <a:r>
              <a:rPr lang="en-IN" sz="1200" dirty="0" smtClean="0"/>
              <a:t>.</a:t>
            </a:r>
          </a:p>
          <a:p>
            <a:endParaRPr lang="en-IN" sz="1400" dirty="0" smtClean="0"/>
          </a:p>
          <a:p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Output Generative Cluster Model</a:t>
            </a:r>
          </a:p>
          <a:p>
            <a:pPr lvl="1">
              <a:buFont typeface="Arial"/>
              <a:buChar char="•"/>
            </a:pPr>
            <a:r>
              <a:rPr lang="en-IN" sz="1200" dirty="0" smtClean="0"/>
              <a:t>Each cluster is represented with </a:t>
            </a:r>
            <a:r>
              <a:rPr lang="en-IN" sz="1200" dirty="0"/>
              <a:t>explicit </a:t>
            </a:r>
            <a:r>
              <a:rPr lang="en-IN" sz="1200" dirty="0" smtClean="0"/>
              <a:t>definition, like bag of words.</a:t>
            </a:r>
          </a:p>
          <a:p>
            <a:pPr lvl="1">
              <a:buFont typeface="Arial"/>
              <a:buChar char="•"/>
            </a:pPr>
            <a:r>
              <a:rPr lang="en-IN" sz="1200" dirty="0" smtClean="0"/>
              <a:t>Generative models consists of cluster </a:t>
            </a:r>
            <a:r>
              <a:rPr lang="en-IN" sz="1200" dirty="0"/>
              <a:t>expressions for grouping set of similar items</a:t>
            </a:r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849" y="1612308"/>
            <a:ext cx="3404709" cy="1225781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21" y="2901288"/>
            <a:ext cx="3452062" cy="262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4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Real-time Performance System 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01" y="1817084"/>
            <a:ext cx="8272211" cy="3394996"/>
          </a:xfrm>
        </p:spPr>
        <p:txBody>
          <a:bodyPr>
            <a:noAutofit/>
          </a:bodyPr>
          <a:lstStyle/>
          <a:p>
            <a:r>
              <a:rPr lang="en-IN" sz="1200" i="1" dirty="0" smtClean="0"/>
              <a:t>Input</a:t>
            </a:r>
            <a:r>
              <a:rPr lang="en-IN" sz="1200" dirty="0" smtClean="0"/>
              <a:t> : seed item,  </a:t>
            </a:r>
            <a:r>
              <a:rPr lang="en-IN" sz="1200" i="1" dirty="0" smtClean="0"/>
              <a:t>Output</a:t>
            </a:r>
            <a:r>
              <a:rPr lang="en-IN" sz="1200" dirty="0" smtClean="0"/>
              <a:t> </a:t>
            </a:r>
            <a:r>
              <a:rPr lang="en-IN" sz="1200" dirty="0"/>
              <a:t>:  set of items that are similar to the seed item </a:t>
            </a:r>
            <a:endParaRPr lang="en-IN" sz="1200" dirty="0" smtClean="0"/>
          </a:p>
          <a:p>
            <a:r>
              <a:rPr lang="en-IN" sz="1200" i="1" dirty="0" smtClean="0"/>
              <a:t>Motive</a:t>
            </a:r>
            <a:r>
              <a:rPr lang="en-IN" sz="1200" dirty="0" smtClean="0"/>
              <a:t> :  Three way trade-off balance </a:t>
            </a:r>
            <a:r>
              <a:rPr lang="en-IN" sz="1200" dirty="0" smtClean="0"/>
              <a:t>between similarity </a:t>
            </a:r>
            <a:r>
              <a:rPr lang="en-IN" sz="1200" dirty="0"/>
              <a:t>to seed item, </a:t>
            </a:r>
            <a:r>
              <a:rPr lang="en-IN" sz="1200" dirty="0" smtClean="0"/>
              <a:t>quality factors, </a:t>
            </a:r>
            <a:r>
              <a:rPr lang="en-IN" sz="1200" dirty="0"/>
              <a:t>and response </a:t>
            </a:r>
            <a:r>
              <a:rPr lang="en-IN" sz="1200" dirty="0" smtClean="0"/>
              <a:t>efficiency</a:t>
            </a:r>
          </a:p>
          <a:p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Cluster Based Hard Constraints for Recall </a:t>
            </a:r>
          </a:p>
          <a:p>
            <a:pPr lvl="1">
              <a:buFont typeface="Wingdings" charset="2"/>
              <a:buChar char="§"/>
            </a:pPr>
            <a:r>
              <a:rPr lang="en-IN" sz="1200" dirty="0" smtClean="0"/>
              <a:t>Used to retrieve best matching clusters</a:t>
            </a:r>
          </a:p>
          <a:p>
            <a:pPr marL="324000" lvl="1" indent="0">
              <a:buNone/>
            </a:pPr>
            <a:r>
              <a:rPr lang="en-IN" sz="1200" dirty="0" smtClean="0"/>
              <a:t>			</a:t>
            </a:r>
            <a:r>
              <a:rPr lang="en-I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recall </a:t>
            </a:r>
            <a:r>
              <a:rPr lang="en-I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constraint </a:t>
            </a:r>
            <a:r>
              <a:rPr lang="en-I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expression </a:t>
            </a:r>
            <a:r>
              <a:rPr lang="en-IN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 (</a:t>
            </a:r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IN" sz="1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</a:t>
            </a:r>
            <a:r>
              <a:rPr lang="en-IN" sz="1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 …) or (t</a:t>
            </a:r>
            <a:r>
              <a:rPr lang="en-IN" sz="1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</a:t>
            </a:r>
            <a:r>
              <a:rPr lang="en-IN" sz="1200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r>
              <a:rPr lang="en-IN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 </a:t>
            </a:r>
            <a:r>
              <a:rPr lang="en-IN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…)</a:t>
            </a:r>
          </a:p>
          <a:p>
            <a:pPr marL="972000" lvl="3" indent="0">
              <a:buNone/>
            </a:pPr>
            <a:r>
              <a:rPr lang="en-I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IN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IN" sz="10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ij</a:t>
            </a:r>
            <a:r>
              <a:rPr lang="en-IN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IN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en-IN" sz="1000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I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matching token of the </a:t>
            </a:r>
            <a:r>
              <a:rPr lang="en-IN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IN" sz="1000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I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best matching </a:t>
            </a:r>
            <a:r>
              <a:rPr lang="en-IN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cluster</a:t>
            </a:r>
            <a:endParaRPr lang="en-I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Soft </a:t>
            </a:r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Constraints for Ordering </a:t>
            </a:r>
            <a:endParaRPr lang="en-IN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IN" sz="1200" dirty="0" smtClean="0"/>
              <a:t>Used </a:t>
            </a:r>
            <a:r>
              <a:rPr lang="en-IN" sz="1200" dirty="0"/>
              <a:t>to determine the order of retrieved </a:t>
            </a:r>
            <a:r>
              <a:rPr lang="en-IN" sz="1200" dirty="0" smtClean="0"/>
              <a:t>items</a:t>
            </a:r>
          </a:p>
          <a:p>
            <a:pPr marL="324000" lvl="1" indent="0">
              <a:buNone/>
            </a:pPr>
            <a:r>
              <a:rPr lang="en-IN" sz="1200" i="1" dirty="0" smtClean="0"/>
              <a:t>			</a:t>
            </a:r>
            <a:r>
              <a:rPr lang="en-IN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Ranking function or Score(seed,reco) = w</a:t>
            </a:r>
            <a:r>
              <a:rPr lang="en-IN" sz="12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IN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*Sim(seed,reco)+w</a:t>
            </a:r>
            <a:r>
              <a:rPr lang="en-IN" sz="12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IN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*Quality(reco)</a:t>
            </a:r>
          </a:p>
          <a:p>
            <a:pPr marL="972000" lvl="3" indent="0">
              <a:buNone/>
            </a:pPr>
            <a:r>
              <a:rPr lang="en-I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IN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 </a:t>
            </a:r>
            <a:r>
              <a:rPr lang="en-IN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similarity function</a:t>
            </a:r>
            <a:r>
              <a:rPr lang="en-IN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considering all tokens in the </a:t>
            </a:r>
            <a:r>
              <a:rPr lang="en-IN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seed</a:t>
            </a:r>
            <a:r>
              <a:rPr lang="en-I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 title as well as the dynamic item </a:t>
            </a:r>
            <a:r>
              <a:rPr lang="en-IN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87220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1020</TotalTime>
  <Words>856</Words>
  <Application>Microsoft Macintosh PowerPoint</Application>
  <PresentationFormat>On-screen Show (16:10)</PresentationFormat>
  <Paragraphs>133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Dividend</vt:lpstr>
      <vt:lpstr>Recommending Similar Items In Large-scale Online Marketplaces</vt:lpstr>
      <vt:lpstr>Agenda</vt:lpstr>
      <vt:lpstr>Item Similarity Recommendation Problem</vt:lpstr>
      <vt:lpstr>Scale Of Business At eBay</vt:lpstr>
      <vt:lpstr>Item Similarity Use Cases</vt:lpstr>
      <vt:lpstr>Architecture</vt:lpstr>
      <vt:lpstr>Overview</vt:lpstr>
      <vt:lpstr>The Data Store</vt:lpstr>
      <vt:lpstr>Real-time Performance System </vt:lpstr>
      <vt:lpstr>Clusters Generation</vt:lpstr>
      <vt:lpstr>Clusters Generation(cont.)</vt:lpstr>
      <vt:lpstr>Cluster Assignment Service</vt:lpstr>
      <vt:lpstr>Comparison With Related Algorithms</vt:lpstr>
      <vt:lpstr>Comparison</vt:lpstr>
      <vt:lpstr>Performance Monitoring</vt:lpstr>
      <vt:lpstr>Experimental Results</vt:lpstr>
      <vt:lpstr>Shortcomings And Future Work</vt:lpstr>
      <vt:lpstr>Shortcomings And 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Similar Items in Large-scale Online Marketplaces</dc:title>
  <dc:creator>Ruchi Juneja</dc:creator>
  <cp:lastModifiedBy>ruchi juneja</cp:lastModifiedBy>
  <cp:revision>272</cp:revision>
  <dcterms:created xsi:type="dcterms:W3CDTF">2017-08-21T19:32:37Z</dcterms:created>
  <dcterms:modified xsi:type="dcterms:W3CDTF">2017-08-23T18:19:46Z</dcterms:modified>
</cp:coreProperties>
</file>