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XxvyManm/cF3HDnM7yUwlsvkT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4D33CF-A5FF-4CA0-AAEA-EBD0472310AE}">
  <a:tblStyle styleId="{514D33CF-A5FF-4CA0-AAEA-EBD0472310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01-02-2024</a:t>
            </a:r>
            <a:endParaRPr/>
          </a:p>
        </p:txBody>
      </p:sp>
      <p:sp>
        <p:nvSpPr>
          <p:cNvPr id="90" name="Google Shape;90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5YTJGNBH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1a00876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f1a00876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f1a00876d0_0_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5YTJGNBH</a:t>
            </a:r>
            <a:endParaRPr/>
          </a:p>
        </p:txBody>
      </p:sp>
      <p:sp>
        <p:nvSpPr>
          <p:cNvPr id="200" name="Google Shape;200;g1f1a00876d0_0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01-02-2024</a:t>
            </a:r>
            <a:endParaRPr/>
          </a:p>
        </p:txBody>
      </p:sp>
      <p:sp>
        <p:nvSpPr>
          <p:cNvPr id="201" name="Google Shape;201;g1f1a00876d0_0_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f1a00876d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5YTJGNBH</a:t>
            </a:r>
            <a:endParaRPr/>
          </a:p>
        </p:txBody>
      </p:sp>
      <p:sp>
        <p:nvSpPr>
          <p:cNvPr id="213" name="Google Shape;213;p1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01-02-2024</a:t>
            </a:r>
            <a:endParaRPr/>
          </a:p>
        </p:txBody>
      </p:sp>
      <p:sp>
        <p:nvSpPr>
          <p:cNvPr id="214" name="Google Shape;214;p1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5YTJGNBH</a:t>
            </a:r>
            <a:endParaRPr/>
          </a:p>
        </p:txBody>
      </p:sp>
      <p:sp>
        <p:nvSpPr>
          <p:cNvPr id="107" name="Google Shape;107;p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01-02-2024</a:t>
            </a:r>
            <a:endParaRPr/>
          </a:p>
        </p:txBody>
      </p:sp>
      <p:sp>
        <p:nvSpPr>
          <p:cNvPr id="108" name="Google Shape;108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01-02-2024</a:t>
            </a:r>
            <a:endParaRPr/>
          </a:p>
        </p:txBody>
      </p:sp>
      <p:sp>
        <p:nvSpPr>
          <p:cNvPr id="120" name="Google Shape;120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5YTJGNBH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968599a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67968599a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7968599a5_0_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01-02-2024</a:t>
            </a:r>
            <a:endParaRPr/>
          </a:p>
        </p:txBody>
      </p:sp>
      <p:sp>
        <p:nvSpPr>
          <p:cNvPr id="133" name="Google Shape;133;g267968599a5_0_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67968599a5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267968599a5_0_3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5YTJGNBH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1a00876d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f1a00876d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f1a00876d0_0_1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01-02-2024</a:t>
            </a:r>
            <a:endParaRPr/>
          </a:p>
        </p:txBody>
      </p:sp>
      <p:sp>
        <p:nvSpPr>
          <p:cNvPr id="146" name="Google Shape;146;g1f1a00876d0_0_1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f1a00876d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1f1a00876d0_0_12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5YTJGNBH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5YTJGNBH</a:t>
            </a:r>
            <a:endParaRPr/>
          </a:p>
        </p:txBody>
      </p:sp>
      <p:sp>
        <p:nvSpPr>
          <p:cNvPr id="187" name="Google Shape;187;p1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01-02-2024</a:t>
            </a:r>
            <a:endParaRPr/>
          </a:p>
        </p:txBody>
      </p:sp>
      <p:sp>
        <p:nvSpPr>
          <p:cNvPr id="188" name="Google Shape;188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495300" y="41594"/>
            <a:ext cx="10515600" cy="1053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3612356" y="-1564481"/>
            <a:ext cx="4776788" cy="10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0" y="6323965"/>
            <a:ext cx="12191365" cy="534035"/>
          </a:xfrm>
          <a:prstGeom prst="rect">
            <a:avLst/>
          </a:prstGeom>
          <a:solidFill>
            <a:srgbClr val="2216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998855" y="146050"/>
            <a:ext cx="10515600" cy="101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284163" y="1394460"/>
            <a:ext cx="11746865" cy="4677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564BEB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495300" y="41594"/>
            <a:ext cx="10515600" cy="1053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495300" y="41594"/>
            <a:ext cx="10515600" cy="1053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95300" y="41594"/>
            <a:ext cx="10515600" cy="1053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47700" y="1400175"/>
            <a:ext cx="10706100" cy="477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0" y="-4445"/>
            <a:ext cx="12192000" cy="1099820"/>
          </a:xfrm>
          <a:prstGeom prst="rect">
            <a:avLst/>
          </a:prstGeom>
          <a:solidFill>
            <a:srgbClr val="564BE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title"/>
          </p:nvPr>
        </p:nvSpPr>
        <p:spPr>
          <a:xfrm>
            <a:off x="1178730" y="3497386"/>
            <a:ext cx="105156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concise Review of Pothole Detection Techniques</a:t>
            </a:r>
            <a:b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b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Mitali Javadekar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Ruchi Jha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Vedant Nawange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0" y="1205230"/>
            <a:ext cx="12190730" cy="162293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(ICETDT-2023)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by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SVKM's Usha Pravin Gandhi College of Arts, Science and Commerce</a:t>
            </a:r>
            <a:endParaRPr/>
          </a:p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78735" y="5099038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ID: (ICETDT#43)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24-02-2024</a:t>
            </a:r>
            <a:endParaRPr/>
          </a:p>
        </p:txBody>
      </p:sp>
      <p:sp>
        <p:nvSpPr>
          <p:cNvPr id="98" name="Google Shape;98;p1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International Conference on Emerging Trends in Digital Technologies-2024</a:t>
            </a:r>
            <a:endParaRPr/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3608" l="0" r="0" t="4462"/>
          <a:stretch/>
        </p:blipFill>
        <p:spPr>
          <a:xfrm>
            <a:off x="10911205" y="2540"/>
            <a:ext cx="1319530" cy="120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vkm portal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" y="2540"/>
            <a:ext cx="1335405" cy="12026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1334937" y="6942"/>
            <a:ext cx="1089579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Conference 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Emerging Trends in Digital Technologies-2024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1a00876d0_0_0"/>
          <p:cNvSpPr txBox="1"/>
          <p:nvPr>
            <p:ph type="title"/>
          </p:nvPr>
        </p:nvSpPr>
        <p:spPr>
          <a:xfrm>
            <a:off x="998855" y="-82550"/>
            <a:ext cx="10515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i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1f1a00876d0_0_0"/>
          <p:cNvSpPr txBox="1"/>
          <p:nvPr>
            <p:ph idx="1" type="body"/>
          </p:nvPr>
        </p:nvSpPr>
        <p:spPr>
          <a:xfrm>
            <a:off x="72100" y="1120288"/>
            <a:ext cx="12035100" cy="5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15.</a:t>
            </a:r>
            <a:r>
              <a:rPr lang="en-US" sz="1200"/>
              <a:t>Maheshwari Kotha, Mounika Chadalavada, Sri Harshitha Karuturi, Hrishikesh Venkataraman, “</a:t>
            </a:r>
            <a:r>
              <a:rPr i="1" lang="en-US" sz="1200"/>
              <a:t>PotSense - Pothole Detection on Indian Roads using Smartphone Sensors</a:t>
            </a:r>
            <a:r>
              <a:rPr lang="en-US" sz="1200"/>
              <a:t>” In Proceedings of the 1st ACM Workshop on Autonomous and Intelligent mobile systems (AIMS’20), January 11, 2020. https://doi.org/10.1145/3377283.3377286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16.Yongjin Zeng, Jie Chen, and Jian Mao, “</a:t>
            </a:r>
            <a:r>
              <a:rPr i="1" lang="en-US" sz="1200"/>
              <a:t>Deep Learning-based Road Crack Detection Technology</a:t>
            </a:r>
            <a:r>
              <a:rPr lang="en-US" sz="1200"/>
              <a:t>”,  6th International Conference on Electronic Information Technology and Computer Engineering (EITCE), 2022 https://doi.org/10.1145/3573428.3573530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17.Oche Alexander Egaji, Gareth Evans, Mark Graham Griffiths, Gregory Islas, “</a:t>
            </a:r>
            <a:r>
              <a:rPr i="1" lang="en-US" sz="1200"/>
              <a:t>Real-time machine learning-based approach for pothole detection</a:t>
            </a:r>
            <a:r>
              <a:rPr lang="en-US" sz="1200"/>
              <a:t>”, Expert Systems With Applications 184 (2021) 115562, 2021.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18.Tejas B S, V Pavan, Rohith H, Pranam J, “</a:t>
            </a:r>
            <a:r>
              <a:rPr i="1" lang="en-US" sz="1200"/>
              <a:t>Realtime Detection of Humps and Potholes</a:t>
            </a:r>
            <a:r>
              <a:rPr lang="en-US" sz="1200"/>
              <a:t>”, 2023 International Conference on Smart Systems for applications in Electrical Sciences(ICSSES), 2023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19.Adeel Ahmed, Moeez Ashfaque , Muhammad Uzair Ulhaq , Senthan Mathavan, Khurram Kamal, and Mujib Rahman, “</a:t>
            </a:r>
            <a:r>
              <a:rPr i="1" lang="en-US" sz="1200"/>
              <a:t>Pothole 3D Reconstruction With a Novel Imaging System and Structure From Motion Techniques</a:t>
            </a:r>
            <a:r>
              <a:rPr lang="en-US" sz="1200"/>
              <a:t>”, IEEE TRANSACTIONS ON INTELLIGENT TRANSPORTATION SYSTEMS, VOL. 23, NO. 5, 2022.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20.Khaled R. Ahmed, “</a:t>
            </a:r>
            <a:r>
              <a:rPr i="1" lang="en-US" sz="1200"/>
              <a:t>Smart Pothole Detection Using Deep Learning Based on Dilated Convolution</a:t>
            </a:r>
            <a:r>
              <a:rPr lang="en-US" sz="1200"/>
              <a:t>”, MDPI Open Journal,2021, DOI: https://doi.org/10.3390/s21248406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21.Boris Bucko, Eva Lieskovska, Katarina Zabovska, Michal Zabovsky, “</a:t>
            </a:r>
            <a:r>
              <a:rPr i="1" lang="en-US" sz="1200"/>
              <a:t>Computer Vision Based Pothole Detection under Challenging Conditions</a:t>
            </a:r>
            <a:r>
              <a:rPr lang="en-US" sz="1200"/>
              <a:t>”, Sensors, EISSN 1424-8220, Published by MDPI, 2022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22.Oche Alexander Egaji, Gareth Evans, Mark Graham Griffiths, Gregory Islas, “</a:t>
            </a:r>
            <a:r>
              <a:rPr i="1" lang="en-US" sz="1200"/>
              <a:t>Real-time machine learning-based approach for pothole detection</a:t>
            </a:r>
            <a:r>
              <a:rPr lang="en-US" sz="1200"/>
              <a:t>”, Expert Systems With Applications 184, 2021.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23.Rohitaa R, Sangoju Shreya, Amutha R, </a:t>
            </a:r>
            <a:r>
              <a:rPr i="1" lang="en-US" sz="1200"/>
              <a:t>“Intelligent Deep Learning based Pothole Detection and Reporting System</a:t>
            </a:r>
            <a:r>
              <a:rPr lang="en-US" sz="1200"/>
              <a:t>”, 2021 Fourth International Conference on Electrical, Computer and Communication Technologies (ICECCT), 2021 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24.Young-Mok Kim, Young-Gil Kim, Seung-Yong Son, Soo-Yeon Lim, Bong-Yeol Choi, Doo-Hyun Choi, </a:t>
            </a:r>
            <a:r>
              <a:rPr i="1" lang="en-US" sz="1200"/>
              <a:t>“Review of Recent Automated Pothole-Detection Methods”</a:t>
            </a:r>
            <a:r>
              <a:rPr lang="en-US" sz="1200"/>
              <a:t>, MDPI Open Journal, 2022 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25.Choong Heon Yang, Jin Guk Kim, Sung Pil Shin, </a:t>
            </a:r>
            <a:r>
              <a:rPr i="1" lang="en-US" sz="1200"/>
              <a:t>“Road Hazard Assessment Using Pothole and Traffic Data in South Korea”</a:t>
            </a:r>
            <a:r>
              <a:rPr lang="en-US" sz="1200"/>
              <a:t>, Journal of Advanced Transportation, vol. 2021, Article ID 5901203, 10 pages, 2021.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26.Shahram Sattar, Songnian Li, Michael Chapman, </a:t>
            </a:r>
            <a:r>
              <a:rPr i="1" lang="en-US" sz="1200"/>
              <a:t>“Developing a near real-time road surface anomaly detection approach for road surface monitoring</a:t>
            </a:r>
            <a:r>
              <a:rPr lang="en-US" sz="1200"/>
              <a:t>”, Measurement Volume 185, 2021.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27.Wanli Ye, Wei Jiang, Zheng Tong, Dongdong Yuan &amp; Jingjing Xiao (2021) Convolutional neural network for pothole detection in asphalt pavement, Road Materials and Pavement Design, 22:1, 42-58, DOI: 10.1080/14680629.2019.1615533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28.Aparna a, Yukti Bhatia a, Rachna Rai a, Varun Gupta a, Naveen Aggarwal b, Aparna Akula, “</a:t>
            </a:r>
            <a:r>
              <a:rPr i="1" lang="en-US" sz="1200"/>
              <a:t>Convolutional neural networks based potholes detection using thermal imaging</a:t>
            </a:r>
            <a:r>
              <a:rPr lang="en-US" sz="1200"/>
              <a:t>”, Journal of King Saud University - Computer and Information Sciences.</a:t>
            </a:r>
            <a:endParaRPr sz="1200"/>
          </a:p>
          <a:p>
            <a:pPr indent="-127000" lvl="1" marL="685800" rtl="0" algn="just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SzPts val="800"/>
              <a:buFont typeface="Times New Roman"/>
              <a:buChar char="•"/>
            </a:pPr>
            <a:r>
              <a:t/>
            </a:r>
            <a:endParaRPr sz="1600"/>
          </a:p>
        </p:txBody>
      </p:sp>
      <p:sp>
        <p:nvSpPr>
          <p:cNvPr id="206" name="Google Shape;206;g1f1a00876d0_0_0"/>
          <p:cNvSpPr txBox="1"/>
          <p:nvPr>
            <p:ph idx="12" type="sldNum"/>
          </p:nvPr>
        </p:nvSpPr>
        <p:spPr>
          <a:xfrm>
            <a:off x="10582910" y="6414770"/>
            <a:ext cx="126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g1f1a00876d0_0_0"/>
          <p:cNvSpPr txBox="1"/>
          <p:nvPr>
            <p:ph idx="10" type="dt"/>
          </p:nvPr>
        </p:nvSpPr>
        <p:spPr>
          <a:xfrm>
            <a:off x="180975" y="6414770"/>
            <a:ext cx="163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g1f1a00876d0_0_0"/>
          <p:cNvSpPr txBox="1"/>
          <p:nvPr>
            <p:ph idx="11" type="ftr"/>
          </p:nvPr>
        </p:nvSpPr>
        <p:spPr>
          <a:xfrm>
            <a:off x="2164715" y="6429375"/>
            <a:ext cx="816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998855" y="-82550"/>
            <a:ext cx="10515600" cy="101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AND ANSWERS </a:t>
            </a:r>
            <a:r>
              <a:rPr i="1"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(font size: 36)</a:t>
            </a:r>
            <a:endParaRPr i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11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11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937895" y="-36830"/>
            <a:ext cx="10515600" cy="101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INTRODUCTION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781664" y="1453015"/>
            <a:ext cx="10431483" cy="458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</a:t>
            </a:r>
            <a:r>
              <a:rPr lang="en-US"/>
              <a:t> paper offers an overview of techniques used for pothole detection highlighting advancements as well as challenges.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review encompasses sensing technologies, methods for processing data, </a:t>
            </a:r>
            <a:r>
              <a:rPr lang="en-US"/>
              <a:t>an</a:t>
            </a:r>
            <a:r>
              <a:rPr lang="en-US"/>
              <a:t>d machine learning approaches that have been applied to tackle the issue of pothole detection.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explores limitations and unresolved questions in this field such as the need for real-time detection reliability in weather conditions and the development of cost-scalable solutions.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998855" y="-6350"/>
            <a:ext cx="10515600" cy="101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i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428150" y="1437898"/>
            <a:ext cx="112263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By providing a summary of the state-of-the-art research and identifying areas for further investigation this review aims to be a valuable resource, for both researchers and practitioners working on pothole detection systems.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Machine learning and Deep Learning  potholes are detected using image dataset</a:t>
            </a:r>
            <a:endParaRPr/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3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3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7968599a5_0_3"/>
          <p:cNvSpPr txBox="1"/>
          <p:nvPr>
            <p:ph type="title"/>
          </p:nvPr>
        </p:nvSpPr>
        <p:spPr>
          <a:xfrm>
            <a:off x="998855" y="-6350"/>
            <a:ext cx="10515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/>
              <a:t>                      </a:t>
            </a: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i="1" lang="en-US" sz="1600"/>
              <a:t>  </a:t>
            </a:r>
            <a:endParaRPr i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267968599a5_0_3"/>
          <p:cNvSpPr txBox="1"/>
          <p:nvPr>
            <p:ph idx="12" type="sldNum"/>
          </p:nvPr>
        </p:nvSpPr>
        <p:spPr>
          <a:xfrm>
            <a:off x="10582910" y="6414770"/>
            <a:ext cx="126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g267968599a5_0_3"/>
          <p:cNvSpPr txBox="1"/>
          <p:nvPr>
            <p:ph idx="10" type="dt"/>
          </p:nvPr>
        </p:nvSpPr>
        <p:spPr>
          <a:xfrm>
            <a:off x="180975" y="6414770"/>
            <a:ext cx="163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g267968599a5_0_3"/>
          <p:cNvSpPr txBox="1"/>
          <p:nvPr>
            <p:ph idx="11" type="ftr"/>
          </p:nvPr>
        </p:nvSpPr>
        <p:spPr>
          <a:xfrm>
            <a:off x="2164715" y="6429375"/>
            <a:ext cx="816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41" name="Google Shape;141;g267968599a5_0_3"/>
          <p:cNvGraphicFramePr/>
          <p:nvPr/>
        </p:nvGraphicFramePr>
        <p:xfrm>
          <a:off x="152400" y="124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{514D33CF-A5FF-4CA0-AAEA-EBD0472310AE}</a:tableStyleId>
              </a:tblPr>
              <a:tblGrid>
                <a:gridCol w="779375"/>
                <a:gridCol w="3095800"/>
                <a:gridCol w="4181950"/>
                <a:gridCol w="3634000"/>
              </a:tblGrid>
              <a:tr h="36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CITED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CHALLENGES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YOLOv3,YOLOv4,CNN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alert the driver 5 seconds in advance when pothole is about 50 m.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Mapping the potholes and alerting driver about next pothole in advance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InceptionV3 CNN,SGD,ConvNet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detection rate of 95.2% and F1 score of 0.91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should be augmented to enhance accuracy and resilence of CNN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and YOLO v7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accuracy and speed due to YOLO v7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training dataset needed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v3, YOLO v2, YOLO v1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performance of YOLO v3 is better than the others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Integrating pothole detection system with smart transportation systems to enhance overall road safety.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v5m, YOLO v5s, YOLO v5n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v5n performs better than other with 82.5% classification accuracy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accuracy needs to be improved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SimAM-C3 module, YOLO v5s, CARAFE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SimAM-C3 attached YOLO v5s model gives better accuracy than YOLO v5s.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 doesn't classify different weather and pavement conditions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YOLOv7, YOLOv4, YOLOv5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YOLOv7 has better accuracy and faster inference process than R-CNN.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model for different types of potholes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R-CNN, SSD mobile net algorithm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93% confidence level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Failed in low quality images/videos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YOLO, Darknet-53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68% classification precision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accuracy needs to be improved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ResNet50, ResNet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ResNet 50 is 98.05% and ResNet model is 97.08%.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severity of the pothole needs to be detected with the region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 and YOLOv5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YOLOv5 model outperforms the YOLOv3 model with accuracy of 97.22%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 can be trained by hyper tunning the training parameter like Faster RCN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YOLOv3, Darknet 53, Rasberrypi 4, Tensorflow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Detects boundary boxes and potholes with highscore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needs to be trained to detect more objects.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Filtering technique, Edge detection, Morphological imaging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77% classification accuracy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needs to be trained and classification accuracy needs to be improved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family and SSD Mobilenettv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YOLOv4 with accuracy of 90% and 31.76 FPS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 road depressions, classify roads as per quality, and depth estimation of potholes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1a00876d0_0_12"/>
          <p:cNvSpPr txBox="1"/>
          <p:nvPr>
            <p:ph type="title"/>
          </p:nvPr>
        </p:nvSpPr>
        <p:spPr>
          <a:xfrm>
            <a:off x="998855" y="-6350"/>
            <a:ext cx="10515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/>
              <a:t>                      </a:t>
            </a: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r>
              <a:rPr lang="en-US">
                <a:solidFill>
                  <a:schemeClr val="lt1"/>
                </a:solidFill>
              </a:rPr>
              <a:t> </a:t>
            </a:r>
            <a:endParaRPr i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1f1a00876d0_0_12"/>
          <p:cNvSpPr txBox="1"/>
          <p:nvPr>
            <p:ph idx="12" type="sldNum"/>
          </p:nvPr>
        </p:nvSpPr>
        <p:spPr>
          <a:xfrm>
            <a:off x="10582910" y="6414770"/>
            <a:ext cx="126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g1f1a00876d0_0_12"/>
          <p:cNvSpPr txBox="1"/>
          <p:nvPr>
            <p:ph idx="10" type="dt"/>
          </p:nvPr>
        </p:nvSpPr>
        <p:spPr>
          <a:xfrm>
            <a:off x="180975" y="6414770"/>
            <a:ext cx="163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g1f1a00876d0_0_12"/>
          <p:cNvSpPr txBox="1"/>
          <p:nvPr>
            <p:ph idx="11" type="ftr"/>
          </p:nvPr>
        </p:nvSpPr>
        <p:spPr>
          <a:xfrm>
            <a:off x="2164715" y="6429375"/>
            <a:ext cx="816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54" name="Google Shape;154;g1f1a00876d0_0_12"/>
          <p:cNvGraphicFramePr/>
          <p:nvPr/>
        </p:nvGraphicFramePr>
        <p:xfrm>
          <a:off x="152400" y="12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{514D33CF-A5FF-4CA0-AAEA-EBD0472310AE}</a:tableStyleId>
              </a:tblPr>
              <a:tblGrid>
                <a:gridCol w="1463625"/>
                <a:gridCol w="2634525"/>
                <a:gridCol w="3917500"/>
                <a:gridCol w="3932875"/>
              </a:tblGrid>
              <a:tr h="26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vehicle Accelometer along it's z-axis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60% classification accuracy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accuracy needs to be improved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YOLOv5 algorithm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 detection results through YOLOv5 network under different networks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computational efficiency can be optimized to reduce the processing time.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algorithms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 Tree and KNN showed the accuracy of 89%. Accuracy after hyperparameter tuning is 94%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samples are required.Further annotation is needed to categorize potholes.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Rasberry Pi 3, Open CV,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 classification accuracy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 axis Gyroscopes needs to be used for increasing accuracy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Laser based methods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5.2% and 14.4% depth error in static and dynamic conditions respectively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depth error in dynamic conditions needs to be decreased and classification accuracy needs to be improved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YOLOv5, faster-RCNN, Deep Learning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 mean precision and shorter inference time.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Developing a sustainable model to address extreme conditions in pothole detection.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v3, Sparse R-CNN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Sparse R-CNN achieved better results than YOLO v3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performance of selected models on different hardware configurations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models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SVM, Random Forest Tree, and KNN provides best accuracies of 82%, 80% and 78%.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Additional annotation is required to develop a model that categorize potholes in details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 Mask RCNN, YOLOv3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family is faster and consumes less time than CNN or R-CNN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needs to be trained with diverse dataset.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vision based, vibration method and 3D construction based methods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predicts shape of potholes and measure their volume using sterio vision technology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Improvements in pothole detection accuracy and real-time pothole detection is to be done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R-CNN, DAISS, HMS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accurately reflected the level of risk due to road surface damage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 of using data from smartphone. Model doesn't take speed into consideration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Smartphone GPS sensors, K-means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65% accuracy classification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positioning accuracy of smartphone GPS sensors was limited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Optimized pre-pooling CNN achieved recognition precision of 98.95%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Additional comparison with other existing models is missing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97.08% accuracy using pre-trained CNN model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 of using thermal imaging as weather condition may change the accuracy and results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998855" y="-21590"/>
            <a:ext cx="10515600" cy="101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METHODOLOGY/PROCESS-FLOW</a:t>
            </a:r>
            <a:r>
              <a:rPr lang="en-US">
                <a:solidFill>
                  <a:schemeClr val="lt1"/>
                </a:solidFill>
              </a:rPr>
              <a:t> </a:t>
            </a:r>
            <a:endParaRPr i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838200" y="1266087"/>
            <a:ext cx="105156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5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5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Fig 1.1 Generic Flow Diagram of Object Detection&#10;&#10;" id="164" name="Google Shape;164;p5"/>
          <p:cNvPicPr preferRelativeResize="0"/>
          <p:nvPr/>
        </p:nvPicPr>
        <p:blipFill rotWithShape="1">
          <a:blip r:embed="rId3">
            <a:alphaModFix/>
          </a:blip>
          <a:srcRect b="58179" l="5348" r="17144" t="10766"/>
          <a:stretch/>
        </p:blipFill>
        <p:spPr>
          <a:xfrm>
            <a:off x="918525" y="2179500"/>
            <a:ext cx="10354950" cy="272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998855" y="-21590"/>
            <a:ext cx="10515600" cy="101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METHODOLOGY/PROCESS-FLOW</a:t>
            </a:r>
            <a:r>
              <a:rPr lang="en-US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838200" y="1499870"/>
            <a:ext cx="10973400" cy="5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35038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68"/>
              <a:t>According to several authors, determining the accurate dimensions of the potholes and assessing their level of severity posed to be a significant challenge which was later overcome using Darknet CNN and Tiny YOLO on a diverse dataset.</a:t>
            </a:r>
            <a:endParaRPr sz="3068"/>
          </a:p>
          <a:p>
            <a:pPr indent="-3503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68"/>
              <a:t>Tracking and storing the coordinates of the potholes using a camera feed which can be plotted on a map is a promising advancement in this research field.</a:t>
            </a:r>
            <a:endParaRPr sz="3068"/>
          </a:p>
          <a:p>
            <a:pPr indent="-3503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68"/>
              <a:t>The limitations in accuracy can be resolved in the case of YOLOv5 by improving the classification of potholes to detect distant potholes.</a:t>
            </a:r>
            <a:endParaRPr sz="3068"/>
          </a:p>
          <a:p>
            <a:pPr indent="-3503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68"/>
              <a:t>Pothole detection using Random forest can be remarkably improved by hyperparameter tuning.</a:t>
            </a:r>
            <a:endParaRPr sz="3068"/>
          </a:p>
          <a:p>
            <a:pPr indent="-3503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68"/>
              <a:t>In future, the implementation of detailed datasets of various other conditions of roads other than potholes can help to detect humps and cracks as well.</a:t>
            </a:r>
            <a:endParaRPr sz="3068"/>
          </a:p>
          <a:p>
            <a:pPr indent="-3503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68"/>
              <a:t>The lack of a proper dataset proves to reduce the accuracy of the model which can be solved by using data augmentation.</a:t>
            </a:r>
            <a:endParaRPr sz="3068"/>
          </a:p>
          <a:p>
            <a:pPr indent="-3503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68"/>
              <a:t>Issues arising due to the usage of datasets with images of potholes under challenging conditions like low-intensity lights and different weather conditions can be conquered using computer-vision techniques.</a:t>
            </a:r>
            <a:endParaRPr/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6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6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998855" y="-36830"/>
            <a:ext cx="10515600" cy="101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>
                <a:solidFill>
                  <a:schemeClr val="lt1"/>
                </a:solidFill>
              </a:rPr>
              <a:t> </a:t>
            </a:r>
            <a:endParaRPr i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700200" y="1354474"/>
            <a:ext cx="108144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We have </a:t>
            </a:r>
            <a:r>
              <a:rPr lang="en-US"/>
              <a:t>studied</a:t>
            </a:r>
            <a:r>
              <a:rPr lang="en-US" sz="2800"/>
              <a:t> a wide range of methodologies for object detection and image processing.</a:t>
            </a:r>
            <a:endParaRPr sz="28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study depicts different models having different accuracies which depend on the parameters used in the training and testing dataset. </a:t>
            </a:r>
            <a:endParaRPr sz="28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key findings include </a:t>
            </a:r>
            <a:endParaRPr sz="2800"/>
          </a:p>
          <a:p>
            <a:pPr indent="-3937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real-time detection for timely alert systems</a:t>
            </a:r>
            <a:endParaRPr sz="2600"/>
          </a:p>
          <a:p>
            <a:pPr indent="-3937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analyz</a:t>
            </a:r>
            <a:r>
              <a:rPr lang="en-US" sz="2600"/>
              <a:t>i</a:t>
            </a:r>
            <a:r>
              <a:rPr lang="en-US" sz="2600"/>
              <a:t>ng their depth</a:t>
            </a:r>
            <a:endParaRPr sz="2600"/>
          </a:p>
          <a:p>
            <a:pPr indent="-3937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increased classification accuracy by using YOLOv5. </a:t>
            </a:r>
            <a:endParaRPr sz="2600"/>
          </a:p>
        </p:txBody>
      </p:sp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8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8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998855" y="-82550"/>
            <a:ext cx="10515600" cy="101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i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88900" y="1144100"/>
            <a:ext cx="12018300" cy="5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1.Shrinjoy Sen, Deep Chakraborty, Biswanil Ghosh, Bhabnashre Dutta Roy, Krittika Das, Jyoti Anand, Prof. Aniket Maiti, “</a:t>
            </a:r>
            <a:r>
              <a:rPr i="1" lang="en-US" sz="1200"/>
              <a:t>Pothole Detection System Using Object Detection through Dash Cam Video Feed</a:t>
            </a:r>
            <a:r>
              <a:rPr lang="en-US" sz="1200"/>
              <a:t>”, International Conference for Advancement in Technology (ICONAT) Goa, India. Jan 24-26, 2023.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2.Rohan Chorada, Hitesh Kriplani, Biswaranjan Acharya, “</a:t>
            </a:r>
            <a:r>
              <a:rPr i="1" lang="en-US" sz="1200"/>
              <a:t>CNN-based Real-time Pothole Detection for Avoidance Road Accident</a:t>
            </a:r>
            <a:r>
              <a:rPr lang="en-US" sz="1200"/>
              <a:t>”, 7th International Conference on Intelligent Computing and Control Systems, 2023.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3.E Sai Tarun Kumar Reddy, Rajaram V, “</a:t>
            </a:r>
            <a:r>
              <a:rPr i="1" lang="en-US" sz="1200"/>
              <a:t>Pothole Detection using CNN and YOLO v7 Algorithm</a:t>
            </a:r>
            <a:r>
              <a:rPr lang="en-US" sz="1200"/>
              <a:t>”, Proceedings of the Sixth International Conference on Electronics, Communication and Aerospace Technology (ICECA 2022), 2022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4.R.Sathya, B.Saleena,  B. Prakash, “</a:t>
            </a:r>
            <a:r>
              <a:rPr i="1" lang="en-US" sz="1200"/>
              <a:t>Pothole Detection Using YOLOv3 Model</a:t>
            </a:r>
            <a:r>
              <a:rPr lang="en-US" sz="1200"/>
              <a:t>”, 2023 IEEE International Students' Conference on Electrical, Electronics and Computer Science, 2023.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5.Au Yang Her, Weng Kean Yew, Pang Jia Yew, Melissa Chong Jia Ying, “</a:t>
            </a:r>
            <a:r>
              <a:rPr i="1" lang="en-US" sz="1200"/>
              <a:t>Real-time pothole detection system on vehicle using improved YOLOv5 in Malaysia</a:t>
            </a:r>
            <a:r>
              <a:rPr lang="en-US" sz="1200"/>
              <a:t>”, IECON 2022 – 48th Annual Conference of the IEEE Industrial Electronics Society, 2022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6.Yang Zou, Jiangcheng Wan, Binjie Wang, “</a:t>
            </a:r>
            <a:r>
              <a:rPr i="1" lang="en-US" sz="1200"/>
              <a:t>Lightweight pothole detection method based on improved YOLOv5</a:t>
            </a:r>
            <a:r>
              <a:rPr lang="en-US" sz="1200"/>
              <a:t>”, 2023 IEEE 3rd International Conference on Information Technology, Big Data and Artificial Intelligence, 2023.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7.Madarapu Sathvik, G.Saranya, S.Karpagaselvi, “</a:t>
            </a:r>
            <a:r>
              <a:rPr i="1" lang="en-US" sz="1200"/>
              <a:t>An Intelligent Convolutional Neural Network based Potholes Detection using Yolo-V7</a:t>
            </a:r>
            <a:r>
              <a:rPr lang="en-US" sz="1200"/>
              <a:t>”,  International Conference on Automation, Computing and Renewable Systems, 2022.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8.Aaquib Javed, Md. Sayem Mahmud, Md. Takbir Alam, Md. Foysal Bin Ohab, Khandakar Ratul Ali, Abdullah Al Jobaer, M. Monir Uddin, “</a:t>
            </a:r>
            <a:r>
              <a:rPr i="1" lang="en-US" sz="1200"/>
              <a:t>Pothole Detection System Using Region-Based Convolutional Neural Network</a:t>
            </a:r>
            <a:r>
              <a:rPr lang="en-US" sz="1200"/>
              <a:t>” 2021 IEEE 4th International Conference on Computer and Communication Engineering Technology, 2021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9.M. Vasudev Rao, Satish Kumar Dubey, Abhishek Badholi, “</a:t>
            </a:r>
            <a:r>
              <a:rPr i="1" lang="en-US" sz="1200"/>
              <a:t>Pothole Identification and Dimension Approximation with YOLO Darknet CNN</a:t>
            </a:r>
            <a:r>
              <a:rPr lang="en-US" sz="1200"/>
              <a:t>” Proceedings of the International Conference on Inventive Research in Computing Applications (ICIRCA 2022), 2022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10.Priyanka Gupta, Manish dixit,  "</a:t>
            </a:r>
            <a:r>
              <a:rPr i="1" lang="en-US" sz="1200"/>
              <a:t>Image-based Road Pothole Detection using Deep Learning Model</a:t>
            </a:r>
            <a:r>
              <a:rPr lang="en-US" sz="1200"/>
              <a:t>" 14th IEEE International Conference on Computational Intelligence and Communication Networks, 2022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11.Savita Chougule, Alka Barhatte, “</a:t>
            </a:r>
            <a:r>
              <a:rPr i="1" lang="en-US" sz="1200"/>
              <a:t>Smart Pothole Detection System using Deep Learning Algorithms</a:t>
            </a:r>
            <a:r>
              <a:rPr lang="en-US" sz="1200"/>
              <a:t>” International Journal of Intelligent Transportation Systems Research, 2023, https://doi.org/10.1007/s13177-023-00363-3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12.Kavitha R, Nivetha S, “</a:t>
            </a:r>
            <a:r>
              <a:rPr i="1" lang="en-US" sz="1200"/>
              <a:t>Pothole and Object Detection for an Autonomous Vehicle Using YOLO</a:t>
            </a:r>
            <a:r>
              <a:rPr lang="en-US" sz="1200"/>
              <a:t>” 5th International Conference on Intelligent Computing and Control Systems, 2021.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13.Aketi Aajy, S.Revathy, Bheemireddy Naga Vijay Siva Surya Prakash Reddy, Mary Posonia,  B. Ankayarkanni, “</a:t>
            </a:r>
            <a:r>
              <a:rPr i="1" lang="en-US" sz="1200"/>
              <a:t>Application of Image Processing Techniques for Pothole Detection </a:t>
            </a:r>
            <a:r>
              <a:rPr lang="en-US" sz="1200"/>
              <a:t>”Proceedings of the Sixth International Conference on Intelligent Computing and Control Systems (ICICCS 2022),2022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200"/>
              <a:t>14.Muhammad Haroon Asad, Saran Khaliq, Muhammad Haroon Yousaf ,  Muhammad Obaid Ullah ,  Afaq Ahmad, “</a:t>
            </a:r>
            <a:r>
              <a:rPr i="1" lang="en-US" sz="1200"/>
              <a:t>Pothole Detection Using Deep Learning: A Real-Time and AI-on-the-Edge Perspective </a:t>
            </a:r>
            <a:r>
              <a:rPr lang="en-US" sz="1200"/>
              <a:t>”Advances in Civil Engineering, Volume 2022, Article ID 9221211, 13 pages, 2022 </a:t>
            </a:r>
            <a:endParaRPr sz="1200"/>
          </a:p>
          <a:p>
            <a:pPr indent="-127000" lvl="1" marL="685800" rtl="0" algn="just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SzPts val="800"/>
              <a:buFont typeface="Times New Roman"/>
              <a:buChar char="•"/>
            </a:pPr>
            <a:r>
              <a:t/>
            </a:r>
            <a:endParaRPr sz="1600"/>
          </a:p>
        </p:txBody>
      </p:sp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10582910" y="6414770"/>
            <a:ext cx="1260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10"/>
          <p:cNvSpPr txBox="1"/>
          <p:nvPr>
            <p:ph idx="10" type="dt"/>
          </p:nvPr>
        </p:nvSpPr>
        <p:spPr>
          <a:xfrm>
            <a:off x="180975" y="6414770"/>
            <a:ext cx="1631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24-02-2024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10"/>
          <p:cNvSpPr txBox="1"/>
          <p:nvPr>
            <p:ph idx="11" type="ftr"/>
          </p:nvPr>
        </p:nvSpPr>
        <p:spPr>
          <a:xfrm>
            <a:off x="2164715" y="6429375"/>
            <a:ext cx="816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International Conference on Emerging Trends in Digital Technologies-2024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2020-02-20T07:17:00Z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  <property fmtid="{D5CDD505-2E9C-101B-9397-08002B2CF9AE}" pid="3" name="NXPowerLiteLastOptimized">
    <vt:lpwstr>71039</vt:lpwstr>
  </property>
  <property fmtid="{D5CDD505-2E9C-101B-9397-08002B2CF9AE}" pid="4" name="NXPowerLiteSettings">
    <vt:lpwstr>C7000400038000</vt:lpwstr>
  </property>
  <property fmtid="{D5CDD505-2E9C-101B-9397-08002B2CF9AE}" pid="5" name="NXPowerLiteVersion">
    <vt:lpwstr>S9.0.3</vt:lpwstr>
  </property>
</Properties>
</file>