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sldIdLst>
    <p:sldId id="259" r:id="rId2"/>
    <p:sldId id="260" r:id="rId3"/>
    <p:sldId id="267" r:id="rId4"/>
    <p:sldId id="268" r:id="rId5"/>
    <p:sldId id="263" r:id="rId6"/>
    <p:sldId id="275" r:id="rId7"/>
    <p:sldId id="262" r:id="rId8"/>
    <p:sldId id="261" r:id="rId9"/>
    <p:sldId id="276" r:id="rId10"/>
    <p:sldId id="274" r:id="rId11"/>
    <p:sldId id="271" r:id="rId12"/>
    <p:sldId id="270"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D06786-108F-4FCD-A1AB-174B4A60425F}">
          <p14:sldIdLst>
            <p14:sldId id="259"/>
            <p14:sldId id="260"/>
            <p14:sldId id="267"/>
            <p14:sldId id="268"/>
            <p14:sldId id="263"/>
            <p14:sldId id="275"/>
            <p14:sldId id="262"/>
            <p14:sldId id="261"/>
            <p14:sldId id="276"/>
            <p14:sldId id="274"/>
            <p14:sldId id="271"/>
            <p14:sldId id="270"/>
            <p14:sldId id="26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shri Gudi" initials="RG" lastIdx="2" clrIdx="0">
    <p:extLst>
      <p:ext uri="{19B8F6BF-5375-455C-9EA6-DF929625EA0E}">
        <p15:presenceInfo xmlns:p15="http://schemas.microsoft.com/office/powerpoint/2012/main" userId="088938e68f7d9e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86" d="100"/>
          <a:sy n="86" d="100"/>
        </p:scale>
        <p:origin x="50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547C4C-ADBB-406B-9AA3-DB5A303968F1}" type="doc">
      <dgm:prSet loTypeId="urn:microsoft.com/office/officeart/2005/8/layout/pList2" loCatId="list" qsTypeId="urn:microsoft.com/office/officeart/2005/8/quickstyle/simple1" qsCatId="simple" csTypeId="urn:microsoft.com/office/officeart/2005/8/colors/accent1_2" csCatId="accent1" phldr="1"/>
      <dgm:spPr/>
      <dgm:t>
        <a:bodyPr/>
        <a:lstStyle/>
        <a:p>
          <a:endParaRPr lang="en-IN"/>
        </a:p>
      </dgm:t>
    </dgm:pt>
    <dgm:pt modelId="{72C2B4A0-871A-463F-9D03-A5985374D8A2}">
      <dgm:prSet phldrT="[Text]" custT="1"/>
      <dgm:spPr/>
      <dgm:t>
        <a:bodyPr/>
        <a:lstStyle/>
        <a:p>
          <a:r>
            <a:rPr lang="en-IN" sz="1400" dirty="0"/>
            <a:t>Email Automation</a:t>
          </a:r>
        </a:p>
      </dgm:t>
    </dgm:pt>
    <dgm:pt modelId="{C9C3A72E-2EBE-4361-A705-2550DC4027EB}" type="parTrans" cxnId="{F5ED54AC-793D-44A7-84A9-BEB5844649A7}">
      <dgm:prSet/>
      <dgm:spPr/>
      <dgm:t>
        <a:bodyPr/>
        <a:lstStyle/>
        <a:p>
          <a:endParaRPr lang="en-IN"/>
        </a:p>
      </dgm:t>
    </dgm:pt>
    <dgm:pt modelId="{9AB7CAA9-1A5A-414C-AA79-5A6D0C04C6C6}" type="sibTrans" cxnId="{F5ED54AC-793D-44A7-84A9-BEB5844649A7}">
      <dgm:prSet/>
      <dgm:spPr/>
      <dgm:t>
        <a:bodyPr/>
        <a:lstStyle/>
        <a:p>
          <a:endParaRPr lang="en-IN"/>
        </a:p>
      </dgm:t>
    </dgm:pt>
    <dgm:pt modelId="{68F9280C-DF22-4F22-AE0F-7ADEBA13ACDF}">
      <dgm:prSet phldrT="[Text]" custT="1"/>
      <dgm:spPr/>
      <dgm:t>
        <a:bodyPr/>
        <a:lstStyle/>
        <a:p>
          <a:r>
            <a:rPr lang="en-IN" sz="1400" b="0" dirty="0"/>
            <a:t>Sentiment Analysis Automation using ML Skills</a:t>
          </a:r>
        </a:p>
      </dgm:t>
    </dgm:pt>
    <dgm:pt modelId="{645D02DE-7285-4693-AED5-5816AE7449AE}" type="parTrans" cxnId="{34EDABDF-E5EA-4725-AFC1-E92D89E424D7}">
      <dgm:prSet/>
      <dgm:spPr/>
      <dgm:t>
        <a:bodyPr/>
        <a:lstStyle/>
        <a:p>
          <a:endParaRPr lang="en-IN"/>
        </a:p>
      </dgm:t>
    </dgm:pt>
    <dgm:pt modelId="{B0DAFFD6-C0E3-42ED-90C3-40835E79A488}" type="sibTrans" cxnId="{34EDABDF-E5EA-4725-AFC1-E92D89E424D7}">
      <dgm:prSet/>
      <dgm:spPr/>
      <dgm:t>
        <a:bodyPr/>
        <a:lstStyle/>
        <a:p>
          <a:endParaRPr lang="en-IN"/>
        </a:p>
      </dgm:t>
    </dgm:pt>
    <dgm:pt modelId="{9201186F-3713-47A5-99E6-5AB679768B81}">
      <dgm:prSet phldrT="[Text]" custT="1"/>
      <dgm:spPr/>
      <dgm:t>
        <a:bodyPr/>
        <a:lstStyle/>
        <a:p>
          <a:r>
            <a:rPr lang="en-IN" sz="1400" dirty="0"/>
            <a:t>Excel Automation</a:t>
          </a:r>
        </a:p>
      </dgm:t>
    </dgm:pt>
    <dgm:pt modelId="{32A406AF-8F7E-412A-8F34-4A38748BC017}" type="parTrans" cxnId="{2559160B-ADD7-48FC-ABA1-32F718E08A6C}">
      <dgm:prSet/>
      <dgm:spPr/>
      <dgm:t>
        <a:bodyPr/>
        <a:lstStyle/>
        <a:p>
          <a:endParaRPr lang="en-IN"/>
        </a:p>
      </dgm:t>
    </dgm:pt>
    <dgm:pt modelId="{DF47F378-563E-4CB1-BF85-53BC90573F27}" type="sibTrans" cxnId="{2559160B-ADD7-48FC-ABA1-32F718E08A6C}">
      <dgm:prSet/>
      <dgm:spPr/>
      <dgm:t>
        <a:bodyPr/>
        <a:lstStyle/>
        <a:p>
          <a:endParaRPr lang="en-IN"/>
        </a:p>
      </dgm:t>
    </dgm:pt>
    <dgm:pt modelId="{69BA42F2-B6AD-4817-A01C-E9FFADBF656C}" type="pres">
      <dgm:prSet presAssocID="{77547C4C-ADBB-406B-9AA3-DB5A303968F1}" presName="Name0" presStyleCnt="0">
        <dgm:presLayoutVars>
          <dgm:dir/>
          <dgm:resizeHandles val="exact"/>
        </dgm:presLayoutVars>
      </dgm:prSet>
      <dgm:spPr/>
    </dgm:pt>
    <dgm:pt modelId="{01F32333-2DA3-40DA-9DBF-A40DE1D932CB}" type="pres">
      <dgm:prSet presAssocID="{77547C4C-ADBB-406B-9AA3-DB5A303968F1}" presName="bkgdShp" presStyleLbl="alignAccFollowNode1" presStyleIdx="0" presStyleCnt="1" custLinFactNeighborX="426" custLinFactNeighborY="-9041"/>
      <dgm:spPr/>
    </dgm:pt>
    <dgm:pt modelId="{BF3D467E-DBFF-4114-AE8E-3D2CF7B3BD88}" type="pres">
      <dgm:prSet presAssocID="{77547C4C-ADBB-406B-9AA3-DB5A303968F1}" presName="linComp" presStyleCnt="0"/>
      <dgm:spPr/>
    </dgm:pt>
    <dgm:pt modelId="{1527DA3F-0D92-4095-8267-43AF2F95C937}" type="pres">
      <dgm:prSet presAssocID="{72C2B4A0-871A-463F-9D03-A5985374D8A2}" presName="compNode" presStyleCnt="0"/>
      <dgm:spPr/>
    </dgm:pt>
    <dgm:pt modelId="{6FC311DF-AC2E-43C7-A3B5-059547B76D0C}" type="pres">
      <dgm:prSet presAssocID="{72C2B4A0-871A-463F-9D03-A5985374D8A2}" presName="node" presStyleLbl="node1" presStyleIdx="0" presStyleCnt="3" custFlipVert="1" custScaleX="40079" custScaleY="32291" custLinFactNeighborX="35087" custLinFactNeighborY="-19244">
        <dgm:presLayoutVars>
          <dgm:bulletEnabled val="1"/>
        </dgm:presLayoutVars>
      </dgm:prSet>
      <dgm:spPr/>
    </dgm:pt>
    <dgm:pt modelId="{5287B76D-FB32-4D33-96D6-B0433192CE99}" type="pres">
      <dgm:prSet presAssocID="{72C2B4A0-871A-463F-9D03-A5985374D8A2}" presName="invisiNode" presStyleLbl="node1" presStyleIdx="0" presStyleCnt="3"/>
      <dgm:spPr/>
    </dgm:pt>
    <dgm:pt modelId="{1BE20379-118C-449C-AA7A-AAE4809BD078}" type="pres">
      <dgm:prSet presAssocID="{72C2B4A0-871A-463F-9D03-A5985374D8A2}" presName="imagNode" presStyleLbl="fgImgPlace1" presStyleIdx="0" presStyleCnt="3" custScaleX="48551" custScaleY="198500" custLinFactNeighborX="96962" custLinFactNeighborY="-14619"/>
      <dgm:spPr>
        <a:gradFill rotWithShape="0">
          <a:gsLst>
            <a:gs pos="0">
              <a:srgbClr val="99CCFF"/>
            </a:gs>
            <a:gs pos="100000">
              <a:schemeClr val="bg2">
                <a:shade val="80000"/>
              </a:schemeClr>
            </a:gs>
          </a:gsLst>
          <a:path path="circle">
            <a:fillToRect l="50000" t="50000" r="50000" b="50000"/>
          </a:path>
        </a:gradFill>
        <a:ln>
          <a:solidFill>
            <a:srgbClr val="C00000"/>
          </a:solidFill>
        </a:ln>
      </dgm:spPr>
    </dgm:pt>
    <dgm:pt modelId="{E5E462CC-D401-4A72-91DA-A60C07CAD9FF}" type="pres">
      <dgm:prSet presAssocID="{9AB7CAA9-1A5A-414C-AA79-5A6D0C04C6C6}" presName="sibTrans" presStyleLbl="sibTrans2D1" presStyleIdx="0" presStyleCnt="0"/>
      <dgm:spPr/>
    </dgm:pt>
    <dgm:pt modelId="{3460F967-EFE6-434E-8075-78962C17CB4F}" type="pres">
      <dgm:prSet presAssocID="{68F9280C-DF22-4F22-AE0F-7ADEBA13ACDF}" presName="compNode" presStyleCnt="0"/>
      <dgm:spPr/>
    </dgm:pt>
    <dgm:pt modelId="{066DD733-8351-480A-A25A-40C4BF7C73E0}" type="pres">
      <dgm:prSet presAssocID="{68F9280C-DF22-4F22-AE0F-7ADEBA13ACDF}" presName="node" presStyleLbl="node1" presStyleIdx="1" presStyleCnt="3" custFlipVert="1" custScaleX="51947" custScaleY="33908" custLinFactNeighborX="13261" custLinFactNeighborY="-19249">
        <dgm:presLayoutVars>
          <dgm:bulletEnabled val="1"/>
        </dgm:presLayoutVars>
      </dgm:prSet>
      <dgm:spPr/>
    </dgm:pt>
    <dgm:pt modelId="{AA387C9F-53CF-4E7A-BEB5-D0D676E17B63}" type="pres">
      <dgm:prSet presAssocID="{68F9280C-DF22-4F22-AE0F-7ADEBA13ACDF}" presName="invisiNode" presStyleLbl="node1" presStyleIdx="1" presStyleCnt="3"/>
      <dgm:spPr/>
    </dgm:pt>
    <dgm:pt modelId="{7443FF70-41D3-4770-99B6-C067E0CA3758}" type="pres">
      <dgm:prSet presAssocID="{68F9280C-DF22-4F22-AE0F-7ADEBA13ACDF}" presName="imagNode" presStyleLbl="fgImgPlace1" presStyleIdx="1" presStyleCnt="3" custScaleX="38756" custScaleY="201411" custLinFactNeighborX="-51010" custLinFactNeighborY="-16915"/>
      <dgm:spPr>
        <a:gradFill rotWithShape="0">
          <a:gsLst>
            <a:gs pos="0">
              <a:srgbClr val="99CCFF"/>
            </a:gs>
            <a:gs pos="100000">
              <a:schemeClr val="bg2">
                <a:shade val="80000"/>
              </a:schemeClr>
            </a:gs>
          </a:gsLst>
          <a:path path="circle">
            <a:fillToRect l="50000" t="50000" r="50000" b="50000"/>
          </a:path>
        </a:gradFill>
        <a:ln>
          <a:solidFill>
            <a:srgbClr val="C00000"/>
          </a:solidFill>
        </a:ln>
      </dgm:spPr>
    </dgm:pt>
    <dgm:pt modelId="{CBE033D6-3D5C-4987-9A16-30A822861EE1}" type="pres">
      <dgm:prSet presAssocID="{B0DAFFD6-C0E3-42ED-90C3-40835E79A488}" presName="sibTrans" presStyleLbl="sibTrans2D1" presStyleIdx="0" presStyleCnt="0"/>
      <dgm:spPr/>
    </dgm:pt>
    <dgm:pt modelId="{9C5E62F4-887A-4C57-9EE7-B11F750D7E65}" type="pres">
      <dgm:prSet presAssocID="{9201186F-3713-47A5-99E6-5AB679768B81}" presName="compNode" presStyleCnt="0"/>
      <dgm:spPr/>
    </dgm:pt>
    <dgm:pt modelId="{662B474E-7352-4B4B-BB23-BF4BB47C20B7}" type="pres">
      <dgm:prSet presAssocID="{9201186F-3713-47A5-99E6-5AB679768B81}" presName="node" presStyleLbl="node1" presStyleIdx="2" presStyleCnt="3" custFlipVert="1" custScaleX="59699" custScaleY="34757" custLinFactNeighborX="10735" custLinFactNeighborY="-19779">
        <dgm:presLayoutVars>
          <dgm:bulletEnabled val="1"/>
        </dgm:presLayoutVars>
      </dgm:prSet>
      <dgm:spPr/>
    </dgm:pt>
    <dgm:pt modelId="{201F30C0-4785-4CDB-8BB6-EB23FF7E2147}" type="pres">
      <dgm:prSet presAssocID="{9201186F-3713-47A5-99E6-5AB679768B81}" presName="invisiNode" presStyleLbl="node1" presStyleIdx="2" presStyleCnt="3"/>
      <dgm:spPr/>
    </dgm:pt>
    <dgm:pt modelId="{8AF53207-F64D-4362-B82E-074686647F3D}" type="pres">
      <dgm:prSet presAssocID="{9201186F-3713-47A5-99E6-5AB679768B81}" presName="imagNode" presStyleLbl="fgImgPlace1" presStyleIdx="2" presStyleCnt="3" custScaleX="76524" custScaleY="195499" custLinFactNeighborX="8205" custLinFactNeighborY="-18039"/>
      <dgm:spPr>
        <a:gradFill rotWithShape="0">
          <a:gsLst>
            <a:gs pos="0">
              <a:srgbClr val="99CCFF"/>
            </a:gs>
            <a:gs pos="100000">
              <a:schemeClr val="bg2">
                <a:shade val="80000"/>
              </a:schemeClr>
            </a:gs>
          </a:gsLst>
          <a:path path="circle">
            <a:fillToRect l="50000" t="50000" r="50000" b="50000"/>
          </a:path>
        </a:gradFill>
        <a:ln>
          <a:solidFill>
            <a:srgbClr val="C00000"/>
          </a:solidFill>
        </a:ln>
      </dgm:spPr>
    </dgm:pt>
  </dgm:ptLst>
  <dgm:cxnLst>
    <dgm:cxn modelId="{2559160B-ADD7-48FC-ABA1-32F718E08A6C}" srcId="{77547C4C-ADBB-406B-9AA3-DB5A303968F1}" destId="{9201186F-3713-47A5-99E6-5AB679768B81}" srcOrd="2" destOrd="0" parTransId="{32A406AF-8F7E-412A-8F34-4A38748BC017}" sibTransId="{DF47F378-563E-4CB1-BF85-53BC90573F27}"/>
    <dgm:cxn modelId="{4B571561-1B52-46F7-AE54-ED58623EEB47}" type="presOf" srcId="{9201186F-3713-47A5-99E6-5AB679768B81}" destId="{662B474E-7352-4B4B-BB23-BF4BB47C20B7}" srcOrd="0" destOrd="0" presId="urn:microsoft.com/office/officeart/2005/8/layout/pList2"/>
    <dgm:cxn modelId="{9B2A436A-CB34-4453-A65A-0842D73E5B00}" type="presOf" srcId="{9AB7CAA9-1A5A-414C-AA79-5A6D0C04C6C6}" destId="{E5E462CC-D401-4A72-91DA-A60C07CAD9FF}" srcOrd="0" destOrd="0" presId="urn:microsoft.com/office/officeart/2005/8/layout/pList2"/>
    <dgm:cxn modelId="{60CE4E6E-0D97-4D8D-9342-A3B008740DCA}" type="presOf" srcId="{B0DAFFD6-C0E3-42ED-90C3-40835E79A488}" destId="{CBE033D6-3D5C-4987-9A16-30A822861EE1}" srcOrd="0" destOrd="0" presId="urn:microsoft.com/office/officeart/2005/8/layout/pList2"/>
    <dgm:cxn modelId="{EE218E51-8712-4C80-9775-1BCF9165EEE6}" type="presOf" srcId="{72C2B4A0-871A-463F-9D03-A5985374D8A2}" destId="{6FC311DF-AC2E-43C7-A3B5-059547B76D0C}" srcOrd="0" destOrd="0" presId="urn:microsoft.com/office/officeart/2005/8/layout/pList2"/>
    <dgm:cxn modelId="{433C578C-0A11-4C7A-A8AD-DD3F289D9818}" type="presOf" srcId="{68F9280C-DF22-4F22-AE0F-7ADEBA13ACDF}" destId="{066DD733-8351-480A-A25A-40C4BF7C73E0}" srcOrd="0" destOrd="0" presId="urn:microsoft.com/office/officeart/2005/8/layout/pList2"/>
    <dgm:cxn modelId="{A6292790-1F61-406B-87DA-6875EBED178F}" type="presOf" srcId="{77547C4C-ADBB-406B-9AA3-DB5A303968F1}" destId="{69BA42F2-B6AD-4817-A01C-E9FFADBF656C}" srcOrd="0" destOrd="0" presId="urn:microsoft.com/office/officeart/2005/8/layout/pList2"/>
    <dgm:cxn modelId="{F5ED54AC-793D-44A7-84A9-BEB5844649A7}" srcId="{77547C4C-ADBB-406B-9AA3-DB5A303968F1}" destId="{72C2B4A0-871A-463F-9D03-A5985374D8A2}" srcOrd="0" destOrd="0" parTransId="{C9C3A72E-2EBE-4361-A705-2550DC4027EB}" sibTransId="{9AB7CAA9-1A5A-414C-AA79-5A6D0C04C6C6}"/>
    <dgm:cxn modelId="{34EDABDF-E5EA-4725-AFC1-E92D89E424D7}" srcId="{77547C4C-ADBB-406B-9AA3-DB5A303968F1}" destId="{68F9280C-DF22-4F22-AE0F-7ADEBA13ACDF}" srcOrd="1" destOrd="0" parTransId="{645D02DE-7285-4693-AED5-5816AE7449AE}" sibTransId="{B0DAFFD6-C0E3-42ED-90C3-40835E79A488}"/>
    <dgm:cxn modelId="{4C602AF9-4897-489F-95FD-E8C93E4A44FB}" type="presParOf" srcId="{69BA42F2-B6AD-4817-A01C-E9FFADBF656C}" destId="{01F32333-2DA3-40DA-9DBF-A40DE1D932CB}" srcOrd="0" destOrd="0" presId="urn:microsoft.com/office/officeart/2005/8/layout/pList2"/>
    <dgm:cxn modelId="{5087828D-73AC-438B-A76E-429EACAFC0ED}" type="presParOf" srcId="{69BA42F2-B6AD-4817-A01C-E9FFADBF656C}" destId="{BF3D467E-DBFF-4114-AE8E-3D2CF7B3BD88}" srcOrd="1" destOrd="0" presId="urn:microsoft.com/office/officeart/2005/8/layout/pList2"/>
    <dgm:cxn modelId="{093A12A4-7EB3-4121-B7CB-C4F1E5E7D992}" type="presParOf" srcId="{BF3D467E-DBFF-4114-AE8E-3D2CF7B3BD88}" destId="{1527DA3F-0D92-4095-8267-43AF2F95C937}" srcOrd="0" destOrd="0" presId="urn:microsoft.com/office/officeart/2005/8/layout/pList2"/>
    <dgm:cxn modelId="{B4EEE826-8374-4656-8C10-A954DD3EE74C}" type="presParOf" srcId="{1527DA3F-0D92-4095-8267-43AF2F95C937}" destId="{6FC311DF-AC2E-43C7-A3B5-059547B76D0C}" srcOrd="0" destOrd="0" presId="urn:microsoft.com/office/officeart/2005/8/layout/pList2"/>
    <dgm:cxn modelId="{C10B6E14-907B-498E-9AC1-E07CF748259C}" type="presParOf" srcId="{1527DA3F-0D92-4095-8267-43AF2F95C937}" destId="{5287B76D-FB32-4D33-96D6-B0433192CE99}" srcOrd="1" destOrd="0" presId="urn:microsoft.com/office/officeart/2005/8/layout/pList2"/>
    <dgm:cxn modelId="{1DCCC10F-5ADB-4CFF-B1E3-157AB8863457}" type="presParOf" srcId="{1527DA3F-0D92-4095-8267-43AF2F95C937}" destId="{1BE20379-118C-449C-AA7A-AAE4809BD078}" srcOrd="2" destOrd="0" presId="urn:microsoft.com/office/officeart/2005/8/layout/pList2"/>
    <dgm:cxn modelId="{1E37C6B7-6ADA-4821-B5AC-A2B6B16E9143}" type="presParOf" srcId="{BF3D467E-DBFF-4114-AE8E-3D2CF7B3BD88}" destId="{E5E462CC-D401-4A72-91DA-A60C07CAD9FF}" srcOrd="1" destOrd="0" presId="urn:microsoft.com/office/officeart/2005/8/layout/pList2"/>
    <dgm:cxn modelId="{298D0370-A2FE-4015-8A51-B613CC3C09FC}" type="presParOf" srcId="{BF3D467E-DBFF-4114-AE8E-3D2CF7B3BD88}" destId="{3460F967-EFE6-434E-8075-78962C17CB4F}" srcOrd="2" destOrd="0" presId="urn:microsoft.com/office/officeart/2005/8/layout/pList2"/>
    <dgm:cxn modelId="{6A5402E0-EBAE-4EA4-A5EF-0ABD7996BBC3}" type="presParOf" srcId="{3460F967-EFE6-434E-8075-78962C17CB4F}" destId="{066DD733-8351-480A-A25A-40C4BF7C73E0}" srcOrd="0" destOrd="0" presId="urn:microsoft.com/office/officeart/2005/8/layout/pList2"/>
    <dgm:cxn modelId="{6E204510-3DE1-486E-8649-B8FB48751EC5}" type="presParOf" srcId="{3460F967-EFE6-434E-8075-78962C17CB4F}" destId="{AA387C9F-53CF-4E7A-BEB5-D0D676E17B63}" srcOrd="1" destOrd="0" presId="urn:microsoft.com/office/officeart/2005/8/layout/pList2"/>
    <dgm:cxn modelId="{A1D11AA5-E544-496B-9220-FF804ADD58B7}" type="presParOf" srcId="{3460F967-EFE6-434E-8075-78962C17CB4F}" destId="{7443FF70-41D3-4770-99B6-C067E0CA3758}" srcOrd="2" destOrd="0" presId="urn:microsoft.com/office/officeart/2005/8/layout/pList2"/>
    <dgm:cxn modelId="{83D8452F-E0EF-41E5-89B2-A59A22192B4F}" type="presParOf" srcId="{BF3D467E-DBFF-4114-AE8E-3D2CF7B3BD88}" destId="{CBE033D6-3D5C-4987-9A16-30A822861EE1}" srcOrd="3" destOrd="0" presId="urn:microsoft.com/office/officeart/2005/8/layout/pList2"/>
    <dgm:cxn modelId="{EF5AA394-A505-4C76-9CB8-187657FD8891}" type="presParOf" srcId="{BF3D467E-DBFF-4114-AE8E-3D2CF7B3BD88}" destId="{9C5E62F4-887A-4C57-9EE7-B11F750D7E65}" srcOrd="4" destOrd="0" presId="urn:microsoft.com/office/officeart/2005/8/layout/pList2"/>
    <dgm:cxn modelId="{56955724-EC5A-4D31-AB7D-AC3C4E73E04D}" type="presParOf" srcId="{9C5E62F4-887A-4C57-9EE7-B11F750D7E65}" destId="{662B474E-7352-4B4B-BB23-BF4BB47C20B7}" srcOrd="0" destOrd="0" presId="urn:microsoft.com/office/officeart/2005/8/layout/pList2"/>
    <dgm:cxn modelId="{FB5FD78F-603E-404B-ABF0-4AA24AD68E5F}" type="presParOf" srcId="{9C5E62F4-887A-4C57-9EE7-B11F750D7E65}" destId="{201F30C0-4785-4CDB-8BB6-EB23FF7E2147}" srcOrd="1" destOrd="0" presId="urn:microsoft.com/office/officeart/2005/8/layout/pList2"/>
    <dgm:cxn modelId="{DFB5BA1E-7414-4840-BF95-01DE25F0EA07}" type="presParOf" srcId="{9C5E62F4-887A-4C57-9EE7-B11F750D7E65}" destId="{8AF53207-F64D-4362-B82E-074686647F3D}"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F32333-2DA3-40DA-9DBF-A40DE1D932CB}">
      <dsp:nvSpPr>
        <dsp:cNvPr id="0" name=""/>
        <dsp:cNvSpPr/>
      </dsp:nvSpPr>
      <dsp:spPr>
        <a:xfrm>
          <a:off x="160083" y="0"/>
          <a:ext cx="10746846" cy="1721421"/>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E20379-118C-449C-AA7A-AAE4809BD078}">
      <dsp:nvSpPr>
        <dsp:cNvPr id="0" name=""/>
        <dsp:cNvSpPr/>
      </dsp:nvSpPr>
      <dsp:spPr>
        <a:xfrm>
          <a:off x="5217629" y="46673"/>
          <a:ext cx="1891926" cy="2505816"/>
        </a:xfrm>
        <a:prstGeom prst="roundRect">
          <a:avLst>
            <a:gd name="adj" fmla="val 10000"/>
          </a:avLst>
        </a:prstGeom>
        <a:gradFill rotWithShape="0">
          <a:gsLst>
            <a:gs pos="0">
              <a:srgbClr val="99CCFF"/>
            </a:gs>
            <a:gs pos="100000">
              <a:schemeClr val="bg2">
                <a:shade val="80000"/>
              </a:schemeClr>
            </a:gs>
          </a:gsLst>
          <a:path path="circle">
            <a:fillToRect l="50000" t="50000" r="50000" b="50000"/>
          </a:path>
        </a:gradFill>
        <a:ln w="15875" cap="flat" cmpd="sng" algn="ctr">
          <a:solidFill>
            <a:srgbClr val="C00000"/>
          </a:solidFill>
          <a:prstDash val="solid"/>
        </a:ln>
        <a:effectLst/>
      </dsp:spPr>
      <dsp:style>
        <a:lnRef idx="2">
          <a:scrgbClr r="0" g="0" b="0"/>
        </a:lnRef>
        <a:fillRef idx="1">
          <a:scrgbClr r="0" g="0" b="0"/>
        </a:fillRef>
        <a:effectRef idx="0">
          <a:scrgbClr r="0" g="0" b="0"/>
        </a:effectRef>
        <a:fontRef idx="minor"/>
      </dsp:style>
    </dsp:sp>
    <dsp:sp modelId="{6FC311DF-AC2E-43C7-A3B5-059547B76D0C}">
      <dsp:nvSpPr>
        <dsp:cNvPr id="0" name=""/>
        <dsp:cNvSpPr/>
      </dsp:nvSpPr>
      <dsp:spPr>
        <a:xfrm rot="10800000" flipV="1">
          <a:off x="2971564" y="2652238"/>
          <a:ext cx="1561790" cy="679389"/>
        </a:xfrm>
        <a:prstGeom prst="round2SameRect">
          <a:avLst>
            <a:gd name="adj1" fmla="val 10500"/>
            <a:gd name="adj2" fmla="val 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IN" sz="1400" kern="1200" dirty="0"/>
            <a:t>Email Automation</a:t>
          </a:r>
        </a:p>
      </dsp:txBody>
      <dsp:txXfrm rot="10800000">
        <a:off x="2992458" y="2673132"/>
        <a:ext cx="1520002" cy="658495"/>
      </dsp:txXfrm>
    </dsp:sp>
    <dsp:sp modelId="{7443FF70-41D3-4770-99B6-C067E0CA3758}">
      <dsp:nvSpPr>
        <dsp:cNvPr id="0" name=""/>
        <dsp:cNvSpPr/>
      </dsp:nvSpPr>
      <dsp:spPr>
        <a:xfrm>
          <a:off x="2954593" y="0"/>
          <a:ext cx="1510236" cy="2542564"/>
        </a:xfrm>
        <a:prstGeom prst="roundRect">
          <a:avLst>
            <a:gd name="adj" fmla="val 10000"/>
          </a:avLst>
        </a:prstGeom>
        <a:gradFill rotWithShape="0">
          <a:gsLst>
            <a:gs pos="0">
              <a:srgbClr val="99CCFF"/>
            </a:gs>
            <a:gs pos="100000">
              <a:schemeClr val="bg2">
                <a:shade val="80000"/>
              </a:schemeClr>
            </a:gs>
          </a:gsLst>
          <a:path path="circle">
            <a:fillToRect l="50000" t="50000" r="50000" b="50000"/>
          </a:path>
        </a:gradFill>
        <a:ln w="15875" cap="flat" cmpd="sng" algn="ctr">
          <a:solidFill>
            <a:srgbClr val="C00000"/>
          </a:solidFill>
          <a:prstDash val="solid"/>
        </a:ln>
        <a:effectLst/>
      </dsp:spPr>
      <dsp:style>
        <a:lnRef idx="2">
          <a:scrgbClr r="0" g="0" b="0"/>
        </a:lnRef>
        <a:fillRef idx="1">
          <a:scrgbClr r="0" g="0" b="0"/>
        </a:fillRef>
        <a:effectRef idx="0">
          <a:scrgbClr r="0" g="0" b="0"/>
        </a:effectRef>
        <a:fontRef idx="minor"/>
      </dsp:style>
    </dsp:sp>
    <dsp:sp modelId="{066DD733-8351-480A-A25A-40C4BF7C73E0}">
      <dsp:nvSpPr>
        <dsp:cNvPr id="0" name=""/>
        <dsp:cNvSpPr/>
      </dsp:nvSpPr>
      <dsp:spPr>
        <a:xfrm rot="10800000" flipV="1">
          <a:off x="5202081" y="2635804"/>
          <a:ext cx="2024260" cy="713410"/>
        </a:xfrm>
        <a:prstGeom prst="round2SameRect">
          <a:avLst>
            <a:gd name="adj1" fmla="val 10500"/>
            <a:gd name="adj2" fmla="val 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IN" sz="1400" b="0" kern="1200" dirty="0"/>
            <a:t>Sentiment Analysis Automation using ML Skills</a:t>
          </a:r>
        </a:p>
      </dsp:txBody>
      <dsp:txXfrm rot="10800000">
        <a:off x="5224021" y="2657744"/>
        <a:ext cx="1980380" cy="691470"/>
      </dsp:txXfrm>
    </dsp:sp>
    <dsp:sp modelId="{8AF53207-F64D-4362-B82E-074686647F3D}">
      <dsp:nvSpPr>
        <dsp:cNvPr id="0" name=""/>
        <dsp:cNvSpPr/>
      </dsp:nvSpPr>
      <dsp:spPr>
        <a:xfrm>
          <a:off x="7876403" y="0"/>
          <a:ext cx="2981972" cy="2467932"/>
        </a:xfrm>
        <a:prstGeom prst="roundRect">
          <a:avLst>
            <a:gd name="adj" fmla="val 10000"/>
          </a:avLst>
        </a:prstGeom>
        <a:gradFill rotWithShape="0">
          <a:gsLst>
            <a:gs pos="0">
              <a:srgbClr val="99CCFF"/>
            </a:gs>
            <a:gs pos="100000">
              <a:schemeClr val="bg2">
                <a:shade val="80000"/>
              </a:schemeClr>
            </a:gs>
          </a:gsLst>
          <a:path path="circle">
            <a:fillToRect l="50000" t="50000" r="50000" b="50000"/>
          </a:path>
        </a:gradFill>
        <a:ln w="15875" cap="flat" cmpd="sng" algn="ctr">
          <a:solidFill>
            <a:srgbClr val="C00000"/>
          </a:solidFill>
          <a:prstDash val="solid"/>
        </a:ln>
        <a:effectLst/>
      </dsp:spPr>
      <dsp:style>
        <a:lnRef idx="2">
          <a:scrgbClr r="0" g="0" b="0"/>
        </a:lnRef>
        <a:fillRef idx="1">
          <a:scrgbClr r="0" g="0" b="0"/>
        </a:fillRef>
        <a:effectRef idx="0">
          <a:scrgbClr r="0" g="0" b="0"/>
        </a:effectRef>
        <a:fontRef idx="minor"/>
      </dsp:style>
    </dsp:sp>
    <dsp:sp modelId="{662B474E-7352-4B4B-BB23-BF4BB47C20B7}">
      <dsp:nvSpPr>
        <dsp:cNvPr id="0" name=""/>
        <dsp:cNvSpPr/>
      </dsp:nvSpPr>
      <dsp:spPr>
        <a:xfrm rot="10800000" flipV="1">
          <a:off x="8302809" y="2592598"/>
          <a:ext cx="2326339" cy="731273"/>
        </a:xfrm>
        <a:prstGeom prst="round2SameRect">
          <a:avLst>
            <a:gd name="adj1" fmla="val 10500"/>
            <a:gd name="adj2" fmla="val 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IN" sz="1400" kern="1200" dirty="0"/>
            <a:t>Excel Automation</a:t>
          </a:r>
        </a:p>
      </dsp:txBody>
      <dsp:txXfrm rot="10800000">
        <a:off x="8325298" y="2615087"/>
        <a:ext cx="2281361" cy="708784"/>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04F819-3559-4592-9912-F0B54CFA3EC0}" type="datetime1">
              <a:rPr lang="en-US" smtClean="0"/>
              <a:t>7/27/2021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5194F79-8D62-49E2-B2AE-A814A4D2055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6177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A0EC0-B7C6-4AF4-88D3-D15A33082428}" type="datetime1">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94F79-8D62-49E2-B2AE-A814A4D2055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407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37C333-40A9-4AEF-8274-519995F56FAF}" type="datetime1">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94F79-8D62-49E2-B2AE-A814A4D2055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4094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006FD8-90BA-4D35-B419-67898FFD7CAE}" type="datetime1">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94F79-8D62-49E2-B2AE-A814A4D20551}"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8591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45634-1B23-4817-8796-EF1B83722AA7}" type="datetime1">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94F79-8D62-49E2-B2AE-A814A4D2055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7791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8F6B62-C8B6-4AB2-B46B-89E7C618E7B6}" type="datetime1">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94F79-8D62-49E2-B2AE-A814A4D2055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3780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4AB44C-9800-4EC6-B281-A1CAF19173EC}" type="datetime1">
              <a:rPr lang="en-US" smtClean="0"/>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194F79-8D62-49E2-B2AE-A814A4D2055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777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2C077A-8BD2-4F2D-867E-185AA33CAA90}" type="datetime1">
              <a:rPr lang="en-US" smtClean="0"/>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194F79-8D62-49E2-B2AE-A814A4D2055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6219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227A6-C80C-4AB1-B429-BFCD5777D2A2}" type="datetime1">
              <a:rPr lang="en-US" smtClean="0"/>
              <a:t>7/27/2021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194F79-8D62-49E2-B2AE-A814A4D20551}" type="slidenum">
              <a:rPr lang="en-US" smtClean="0"/>
              <a:t>‹#›</a:t>
            </a:fld>
            <a:endParaRPr lang="en-US"/>
          </a:p>
        </p:txBody>
      </p:sp>
    </p:spTree>
    <p:extLst>
      <p:ext uri="{BB962C8B-B14F-4D97-AF65-F5344CB8AC3E}">
        <p14:creationId xmlns:p14="http://schemas.microsoft.com/office/powerpoint/2010/main" val="1556715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011A0C-D044-484C-A9C6-15BA07DF3109}" type="datetime1">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94F79-8D62-49E2-B2AE-A814A4D2055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531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30CE825-84FC-43B2-881A-3CDFE22B7778}" type="datetime1">
              <a:rPr lang="en-US" smtClean="0"/>
              <a:t>7/27/2021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5194F79-8D62-49E2-B2AE-A814A4D2055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2445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04DB412-6FD2-4BBD-AA43-E36A4D5B5E01}" type="datetimeFigureOut">
              <a:rPr lang="en-US" smtClean="0"/>
              <a:t>7/27/2021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BBCD448-A3A9-455A-A9FA-1769938B837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F41A75B-F11E-4676-BFF2-5EC0B5B13AE5}"/>
              </a:ext>
            </a:extLst>
          </p:cNvPr>
          <p:cNvSpPr/>
          <p:nvPr userDrawn="1"/>
        </p:nvSpPr>
        <p:spPr>
          <a:xfrm>
            <a:off x="976394" y="464949"/>
            <a:ext cx="1579536" cy="5568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D36F2D1-0CFE-4AA0-B888-BAA862038143}"/>
              </a:ext>
            </a:extLst>
          </p:cNvPr>
          <p:cNvPicPr/>
          <p:nvPr userDrawn="1"/>
        </p:nvPicPr>
        <p:blipFill>
          <a:blip r:embed="rId14">
            <a:extLst>
              <a:ext uri="{28A0092B-C50C-407E-A947-70E740481C1C}">
                <a14:useLocalDpi xmlns:a14="http://schemas.microsoft.com/office/drawing/2010/main" val="0"/>
              </a:ext>
            </a:extLst>
          </a:blip>
          <a:stretch>
            <a:fillRect/>
          </a:stretch>
        </p:blipFill>
        <p:spPr>
          <a:xfrm>
            <a:off x="9774263" y="172697"/>
            <a:ext cx="1441343" cy="556889"/>
          </a:xfrm>
          <a:prstGeom prst="rect">
            <a:avLst/>
          </a:prstGeom>
        </p:spPr>
      </p:pic>
      <p:pic>
        <p:nvPicPr>
          <p:cNvPr id="13" name="Picture 12">
            <a:extLst>
              <a:ext uri="{FF2B5EF4-FFF2-40B4-BE49-F238E27FC236}">
                <a16:creationId xmlns:a16="http://schemas.microsoft.com/office/drawing/2014/main" id="{84B7FE6A-39A4-4C70-BD0B-BF96A1B2D366}"/>
              </a:ext>
            </a:extLst>
          </p:cNvPr>
          <p:cNvPicPr/>
          <p:nvPr userDrawn="1"/>
        </p:nvPicPr>
        <p:blipFill>
          <a:blip r:embed="rId15">
            <a:extLst>
              <a:ext uri="{28A0092B-C50C-407E-A947-70E740481C1C}">
                <a14:useLocalDpi xmlns:a14="http://schemas.microsoft.com/office/drawing/2010/main" val="0"/>
              </a:ext>
            </a:extLst>
          </a:blip>
          <a:stretch>
            <a:fillRect/>
          </a:stretch>
        </p:blipFill>
        <p:spPr bwMode="auto">
          <a:xfrm>
            <a:off x="480059" y="172698"/>
            <a:ext cx="2538713" cy="737178"/>
          </a:xfrm>
          <a:prstGeom prst="rect">
            <a:avLst/>
          </a:prstGeom>
          <a:noFill/>
          <a:ln>
            <a:noFill/>
          </a:ln>
        </p:spPr>
      </p:pic>
    </p:spTree>
    <p:extLst>
      <p:ext uri="{BB962C8B-B14F-4D97-AF65-F5344CB8AC3E}">
        <p14:creationId xmlns:p14="http://schemas.microsoft.com/office/powerpoint/2010/main" val="3309032712"/>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mmunity.uipath.com/events/details/uipath-mumbai-presents-episode-3-uipath-ai-fabric-sentiment-analysis-model/" TargetMode="External"/><Relationship Id="rId2" Type="http://schemas.openxmlformats.org/officeDocument/2006/relationships/hyperlink" Target="https://github.com/rgudi2021/hsirpabatch9-1" TargetMode="External"/><Relationship Id="rId1" Type="http://schemas.openxmlformats.org/officeDocument/2006/relationships/slideLayout" Target="../slideLayouts/slideLayout2.xml"/><Relationship Id="rId5" Type="http://schemas.openxmlformats.org/officeDocument/2006/relationships/hyperlink" Target="https://www.youtube.com/watch?v=awg1mMDtNGI" TargetMode="External"/><Relationship Id="rId4" Type="http://schemas.openxmlformats.org/officeDocument/2006/relationships/hyperlink" Target="https://www.youtube.com/watch?v=kgZV2NJqDC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gartner.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diagramLayout" Target="../diagrams/layout1.xml"/><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diagramData" Target="../diagrams/data1.xml"/><Relationship Id="rId16" Type="http://schemas.openxmlformats.org/officeDocument/2006/relationships/image" Target="../media/image18.svg"/><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13.png"/><Relationship Id="rId5" Type="http://schemas.openxmlformats.org/officeDocument/2006/relationships/diagramColors" Target="../diagrams/colors1.xml"/><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diagramQuickStyle" Target="../diagrams/quickStyle1.xml"/><Relationship Id="rId9" Type="http://schemas.openxmlformats.org/officeDocument/2006/relationships/image" Target="../media/image11.png"/><Relationship Id="rId14" Type="http://schemas.openxmlformats.org/officeDocument/2006/relationships/image" Target="../media/image16.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100000">
              <a:schemeClr val="bg2">
                <a:lumMod val="75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5E42-6C8B-4219-A975-5BEC4F4F96D4}"/>
              </a:ext>
            </a:extLst>
          </p:cNvPr>
          <p:cNvSpPr>
            <a:spLocks noGrp="1"/>
          </p:cNvSpPr>
          <p:nvPr>
            <p:ph type="title"/>
          </p:nvPr>
        </p:nvSpPr>
        <p:spPr>
          <a:xfrm>
            <a:off x="1338829" y="1224245"/>
            <a:ext cx="8643154" cy="1827560"/>
          </a:xfrm>
        </p:spPr>
        <p:txBody>
          <a:bodyPr anchor="t"/>
          <a:lstStyle/>
          <a:p>
            <a:r>
              <a:rPr lang="en-US" dirty="0">
                <a:solidFill>
                  <a:srgbClr val="002060"/>
                </a:solidFill>
              </a:rPr>
              <a:t>Sentiment analysis on customer feedback emails</a:t>
            </a:r>
          </a:p>
        </p:txBody>
      </p:sp>
      <p:sp>
        <p:nvSpPr>
          <p:cNvPr id="3" name="Text Placeholder 2">
            <a:extLst>
              <a:ext uri="{FF2B5EF4-FFF2-40B4-BE49-F238E27FC236}">
                <a16:creationId xmlns:a16="http://schemas.microsoft.com/office/drawing/2014/main" id="{CABFF129-582F-415F-A69D-9EEB9648B919}"/>
              </a:ext>
            </a:extLst>
          </p:cNvPr>
          <p:cNvSpPr>
            <a:spLocks noGrp="1"/>
          </p:cNvSpPr>
          <p:nvPr>
            <p:ph type="body" idx="1"/>
          </p:nvPr>
        </p:nvSpPr>
        <p:spPr>
          <a:xfrm>
            <a:off x="1454238" y="3806194"/>
            <a:ext cx="9944690" cy="1819275"/>
          </a:xfrm>
        </p:spPr>
        <p:txBody>
          <a:bodyPr>
            <a:normAutofit fontScale="77500" lnSpcReduction="20000"/>
          </a:bodyPr>
          <a:lstStyle/>
          <a:p>
            <a:r>
              <a:rPr lang="en-US" dirty="0"/>
              <a:t>				  		</a:t>
            </a:r>
            <a:r>
              <a:rPr lang="en-US" sz="2000" dirty="0"/>
              <a:t>Presented by</a:t>
            </a:r>
          </a:p>
          <a:p>
            <a:r>
              <a:rPr lang="en-US" dirty="0"/>
              <a:t>						</a:t>
            </a:r>
            <a:r>
              <a:rPr lang="en-US" sz="2900" dirty="0">
                <a:solidFill>
                  <a:srgbClr val="0070C0"/>
                </a:solidFill>
                <a:latin typeface="Consolas" panose="020B0609020204030204" pitchFamily="49" charset="0"/>
              </a:rPr>
              <a:t>Ruchi Sinha &amp; Rajashri Gudi      </a:t>
            </a:r>
          </a:p>
          <a:p>
            <a:r>
              <a:rPr lang="en-US" sz="2900" dirty="0">
                <a:solidFill>
                  <a:srgbClr val="0070C0"/>
                </a:solidFill>
                <a:latin typeface="Consolas" panose="020B0609020204030204" pitchFamily="49" charset="0"/>
              </a:rPr>
              <a:t>						(July 2021)	</a:t>
            </a:r>
            <a:r>
              <a:rPr lang="en-US" dirty="0"/>
              <a:t>			</a:t>
            </a:r>
          </a:p>
        </p:txBody>
      </p:sp>
      <p:pic>
        <p:nvPicPr>
          <p:cNvPr id="8" name="Picture 7">
            <a:extLst>
              <a:ext uri="{FF2B5EF4-FFF2-40B4-BE49-F238E27FC236}">
                <a16:creationId xmlns:a16="http://schemas.microsoft.com/office/drawing/2014/main" id="{41257B30-258A-412C-B5B9-8DB25013DF92}"/>
              </a:ext>
            </a:extLst>
          </p:cNvPr>
          <p:cNvPicPr>
            <a:picLocks noChangeAspect="1"/>
          </p:cNvPicPr>
          <p:nvPr/>
        </p:nvPicPr>
        <p:blipFill>
          <a:blip r:embed="rId2"/>
          <a:stretch>
            <a:fillRect/>
          </a:stretch>
        </p:blipFill>
        <p:spPr>
          <a:xfrm>
            <a:off x="1454239" y="4012708"/>
            <a:ext cx="1936800" cy="1271832"/>
          </a:xfrm>
          <a:prstGeom prst="rect">
            <a:avLst/>
          </a:prstGeom>
        </p:spPr>
      </p:pic>
      <p:pic>
        <p:nvPicPr>
          <p:cNvPr id="12" name="Picture 11">
            <a:extLst>
              <a:ext uri="{FF2B5EF4-FFF2-40B4-BE49-F238E27FC236}">
                <a16:creationId xmlns:a16="http://schemas.microsoft.com/office/drawing/2014/main" id="{1BF6014A-A402-4617-B0AF-2216B8D120E9}"/>
              </a:ext>
            </a:extLst>
          </p:cNvPr>
          <p:cNvPicPr>
            <a:picLocks noChangeAspect="1"/>
          </p:cNvPicPr>
          <p:nvPr/>
        </p:nvPicPr>
        <p:blipFill>
          <a:blip r:embed="rId3"/>
          <a:stretch>
            <a:fillRect/>
          </a:stretch>
        </p:blipFill>
        <p:spPr>
          <a:xfrm>
            <a:off x="6496928" y="1818026"/>
            <a:ext cx="2962275" cy="1819275"/>
          </a:xfrm>
          <a:prstGeom prst="rect">
            <a:avLst/>
          </a:prstGeom>
        </p:spPr>
      </p:pic>
      <p:pic>
        <p:nvPicPr>
          <p:cNvPr id="14" name="Picture 13">
            <a:extLst>
              <a:ext uri="{FF2B5EF4-FFF2-40B4-BE49-F238E27FC236}">
                <a16:creationId xmlns:a16="http://schemas.microsoft.com/office/drawing/2014/main" id="{2FDE1412-6FFD-49ED-9414-37EA0EF81A9C}"/>
              </a:ext>
            </a:extLst>
          </p:cNvPr>
          <p:cNvPicPr>
            <a:picLocks noChangeAspect="1"/>
          </p:cNvPicPr>
          <p:nvPr/>
        </p:nvPicPr>
        <p:blipFill>
          <a:blip r:embed="rId4"/>
          <a:stretch>
            <a:fillRect/>
          </a:stretch>
        </p:blipFill>
        <p:spPr>
          <a:xfrm>
            <a:off x="3391040" y="4012708"/>
            <a:ext cx="1855664" cy="1271832"/>
          </a:xfrm>
          <a:prstGeom prst="rect">
            <a:avLst/>
          </a:prstGeom>
        </p:spPr>
      </p:pic>
    </p:spTree>
    <p:extLst>
      <p:ext uri="{BB962C8B-B14F-4D97-AF65-F5344CB8AC3E}">
        <p14:creationId xmlns:p14="http://schemas.microsoft.com/office/powerpoint/2010/main" val="465738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17BF-185C-4D34-BA38-0162634068AC}"/>
              </a:ext>
            </a:extLst>
          </p:cNvPr>
          <p:cNvSpPr>
            <a:spLocks noGrp="1"/>
          </p:cNvSpPr>
          <p:nvPr>
            <p:ph type="title"/>
          </p:nvPr>
        </p:nvSpPr>
        <p:spPr/>
        <p:txBody>
          <a:bodyPr/>
          <a:lstStyle/>
          <a:p>
            <a:br>
              <a:rPr lang="en-US" dirty="0"/>
            </a:br>
            <a:r>
              <a:rPr lang="en-US" dirty="0"/>
              <a:t>Learnings and challenges</a:t>
            </a:r>
          </a:p>
        </p:txBody>
      </p:sp>
      <p:sp>
        <p:nvSpPr>
          <p:cNvPr id="4" name="Content Placeholder 3">
            <a:extLst>
              <a:ext uri="{FF2B5EF4-FFF2-40B4-BE49-F238E27FC236}">
                <a16:creationId xmlns:a16="http://schemas.microsoft.com/office/drawing/2014/main" id="{A5C179A0-91CF-49CD-AEF9-C3A660A4A533}"/>
              </a:ext>
            </a:extLst>
          </p:cNvPr>
          <p:cNvSpPr>
            <a:spLocks noGrp="1"/>
          </p:cNvSpPr>
          <p:nvPr>
            <p:ph sz="half" idx="2"/>
          </p:nvPr>
        </p:nvSpPr>
        <p:spPr>
          <a:xfrm>
            <a:off x="1447191" y="2104008"/>
            <a:ext cx="9607660" cy="3364719"/>
          </a:xfrm>
        </p:spPr>
        <p:txBody>
          <a:bodyPr>
            <a:normAutofit/>
          </a:bodyPr>
          <a:lstStyle/>
          <a:p>
            <a:r>
              <a:rPr lang="en-US" dirty="0"/>
              <a:t>Sentiment Analysis and Machine Language with its pros and cons is a comparatively new subject in the AI world. </a:t>
            </a:r>
          </a:p>
          <a:p>
            <a:r>
              <a:rPr lang="en-US" dirty="0"/>
              <a:t>When comparing the SA provided by </a:t>
            </a:r>
            <a:r>
              <a:rPr lang="en-US" dirty="0" err="1"/>
              <a:t>UIPath</a:t>
            </a:r>
            <a:r>
              <a:rPr lang="en-US" dirty="0"/>
              <a:t> with those of Microsoft and Google, </a:t>
            </a:r>
            <a:r>
              <a:rPr lang="en-US" dirty="0" err="1"/>
              <a:t>UIPath</a:t>
            </a:r>
            <a:r>
              <a:rPr lang="en-US" dirty="0"/>
              <a:t> stands close in the race in terms of identifying sarcasm, and overlapping feedback. </a:t>
            </a:r>
          </a:p>
          <a:p>
            <a:r>
              <a:rPr lang="en-US" dirty="0"/>
              <a:t>Being non-trainable currently, there is a huge market for providing better feedback, as more and more businesses go online.	</a:t>
            </a:r>
          </a:p>
        </p:txBody>
      </p:sp>
    </p:spTree>
    <p:extLst>
      <p:ext uri="{BB962C8B-B14F-4D97-AF65-F5344CB8AC3E}">
        <p14:creationId xmlns:p14="http://schemas.microsoft.com/office/powerpoint/2010/main" val="2673853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DE5E6-CC44-4FE0-9138-864E5BD79AB6}"/>
              </a:ext>
            </a:extLst>
          </p:cNvPr>
          <p:cNvSpPr>
            <a:spLocks noGrp="1"/>
          </p:cNvSpPr>
          <p:nvPr>
            <p:ph type="title"/>
          </p:nvPr>
        </p:nvSpPr>
        <p:spPr>
          <a:xfrm>
            <a:off x="1451579" y="804520"/>
            <a:ext cx="9603275" cy="926626"/>
          </a:xfrm>
        </p:spPr>
        <p:txBody>
          <a:bodyPr>
            <a:normAutofit fontScale="90000"/>
          </a:bodyPr>
          <a:lstStyle/>
          <a:p>
            <a:br>
              <a:rPr lang="en-IN" dirty="0"/>
            </a:br>
            <a:r>
              <a:rPr lang="en-IN" dirty="0"/>
              <a:t>Future scope of </a:t>
            </a:r>
            <a:r>
              <a:rPr lang="en-IN" dirty="0" err="1"/>
              <a:t>hsi</a:t>
            </a:r>
            <a:r>
              <a:rPr lang="en-IN" dirty="0"/>
              <a:t>-sentiment analysis project </a:t>
            </a:r>
          </a:p>
        </p:txBody>
      </p:sp>
      <p:sp>
        <p:nvSpPr>
          <p:cNvPr id="3" name="Content Placeholder 2">
            <a:extLst>
              <a:ext uri="{FF2B5EF4-FFF2-40B4-BE49-F238E27FC236}">
                <a16:creationId xmlns:a16="http://schemas.microsoft.com/office/drawing/2014/main" id="{27A9C467-9A16-423A-9735-B05A4ADD39EA}"/>
              </a:ext>
            </a:extLst>
          </p:cNvPr>
          <p:cNvSpPr>
            <a:spLocks noGrp="1"/>
          </p:cNvSpPr>
          <p:nvPr>
            <p:ph idx="1"/>
          </p:nvPr>
        </p:nvSpPr>
        <p:spPr/>
        <p:txBody>
          <a:bodyPr/>
          <a:lstStyle/>
          <a:p>
            <a:pPr>
              <a:buFont typeface="Wingdings" panose="05000000000000000000" pitchFamily="2" charset="2"/>
              <a:buChar char="Ø"/>
            </a:pPr>
            <a:r>
              <a:rPr lang="en-IN" dirty="0"/>
              <a:t>Evaluate the data further based on certain keywords to identify source of positive/negative feedback.</a:t>
            </a:r>
          </a:p>
          <a:p>
            <a:pPr>
              <a:buFont typeface="Wingdings" panose="05000000000000000000" pitchFamily="2" charset="2"/>
              <a:buChar char="Ø"/>
            </a:pPr>
            <a:r>
              <a:rPr lang="en-IN" dirty="0"/>
              <a:t>Feedback is sometimes in the form of non-verbal emojis and expressions. An additional feature can be integrated to handle these scenarios.</a:t>
            </a:r>
          </a:p>
          <a:p>
            <a:pPr>
              <a:buFont typeface="Wingdings" panose="05000000000000000000" pitchFamily="2" charset="2"/>
              <a:buChar char="Ø"/>
            </a:pPr>
            <a:r>
              <a:rPr lang="en-IN" dirty="0"/>
              <a:t>Make it as a full plugin to handle feedback for any product, and compare between similar products based on the review comments. </a:t>
            </a:r>
            <a:r>
              <a:rPr lang="en-IN" i="1" dirty="0">
                <a:solidFill>
                  <a:srgbClr val="002060"/>
                </a:solidFill>
              </a:rPr>
              <a:t>Currently we have implemented partial plugin where product names and number of products to compare can be input in the Config file. But this is currently limited to RPA Automation Tools.</a:t>
            </a:r>
          </a:p>
        </p:txBody>
      </p:sp>
    </p:spTree>
    <p:extLst>
      <p:ext uri="{BB962C8B-B14F-4D97-AF65-F5344CB8AC3E}">
        <p14:creationId xmlns:p14="http://schemas.microsoft.com/office/powerpoint/2010/main" val="753945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DE5E6-CC44-4FE0-9138-864E5BD79AB6}"/>
              </a:ext>
            </a:extLst>
          </p:cNvPr>
          <p:cNvSpPr>
            <a:spLocks noGrp="1"/>
          </p:cNvSpPr>
          <p:nvPr>
            <p:ph type="title"/>
          </p:nvPr>
        </p:nvSpPr>
        <p:spPr>
          <a:xfrm>
            <a:off x="1451579" y="804520"/>
            <a:ext cx="9603275" cy="926626"/>
          </a:xfrm>
        </p:spPr>
        <p:txBody>
          <a:bodyPr>
            <a:normAutofit fontScale="90000"/>
          </a:bodyPr>
          <a:lstStyle/>
          <a:p>
            <a:br>
              <a:rPr lang="en-IN" dirty="0"/>
            </a:br>
            <a:r>
              <a:rPr lang="en-IN" dirty="0" err="1"/>
              <a:t>Github</a:t>
            </a:r>
            <a:r>
              <a:rPr lang="en-IN" dirty="0"/>
              <a:t> link and References</a:t>
            </a:r>
          </a:p>
        </p:txBody>
      </p:sp>
      <p:sp>
        <p:nvSpPr>
          <p:cNvPr id="3" name="Content Placeholder 2">
            <a:extLst>
              <a:ext uri="{FF2B5EF4-FFF2-40B4-BE49-F238E27FC236}">
                <a16:creationId xmlns:a16="http://schemas.microsoft.com/office/drawing/2014/main" id="{27A9C467-9A16-423A-9735-B05A4ADD39EA}"/>
              </a:ext>
            </a:extLst>
          </p:cNvPr>
          <p:cNvSpPr>
            <a:spLocks noGrp="1"/>
          </p:cNvSpPr>
          <p:nvPr>
            <p:ph idx="1"/>
          </p:nvPr>
        </p:nvSpPr>
        <p:spPr/>
        <p:txBody>
          <a:bodyPr/>
          <a:lstStyle/>
          <a:p>
            <a:r>
              <a:rPr lang="en-IN" dirty="0">
                <a:hlinkClick r:id="rId2"/>
              </a:rPr>
              <a:t>rgudi2021/hsirpabatch9-1: HSI Project Group 1 - Sentiment Analysis (github.com)</a:t>
            </a:r>
            <a:endParaRPr lang="en-IN" sz="20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3"/>
            </a:endParaRPr>
          </a:p>
          <a:p>
            <a:r>
              <a:rPr lang="en-IN" sz="20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3"/>
              </a:rPr>
              <a:t>https://community.uipath.com/events/details/uipath-mumbai-presents-episode-3-uipath-ai-fabric-sentiment-analysis-model/</a:t>
            </a:r>
            <a:endParaRPr lang="en-IN" sz="20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endParaRPr>
          </a:p>
          <a:p>
            <a:r>
              <a:rPr lang="en-IN" dirty="0">
                <a:hlinkClick r:id="rId4"/>
              </a:rPr>
              <a:t>Demo | AI Fabric Sentiment Analysis | Feedback | UiPath |OOTB Models | Machine Learning | RPA – YouTube</a:t>
            </a:r>
            <a:endParaRPr lang="en-IN" u="sng" dirty="0">
              <a:solidFill>
                <a:srgbClr val="0563C1"/>
              </a:solidFill>
              <a:latin typeface="Calibri" panose="020F0502020204030204" pitchFamily="34" charset="0"/>
              <a:cs typeface="Calibri" panose="020F0502020204030204" pitchFamily="34" charset="0"/>
            </a:endParaRPr>
          </a:p>
          <a:p>
            <a:r>
              <a:rPr lang="en-US" dirty="0">
                <a:hlinkClick r:id="rId5"/>
              </a:rPr>
              <a:t>How to use AI Center in UiPath ? | Demonstration of AI Center UiPath | Sentiment analysis | </a:t>
            </a:r>
            <a:r>
              <a:rPr lang="en-US" dirty="0" err="1">
                <a:hlinkClick r:id="rId5"/>
              </a:rPr>
              <a:t>Nisarg</a:t>
            </a:r>
            <a:r>
              <a:rPr lang="en-US" dirty="0">
                <a:hlinkClick r:id="rId5"/>
              </a:rPr>
              <a:t> - YouTube</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1655368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2BAD-9A2F-498D-92F5-AE0573C07FC4}"/>
              </a:ext>
            </a:extLst>
          </p:cNvPr>
          <p:cNvSpPr>
            <a:spLocks noGrp="1"/>
          </p:cNvSpPr>
          <p:nvPr>
            <p:ph type="title"/>
          </p:nvPr>
        </p:nvSpPr>
        <p:spPr/>
        <p:txBody>
          <a:bodyPr/>
          <a:lstStyle/>
          <a:p>
            <a:r>
              <a:rPr lang="en-IN" dirty="0"/>
              <a:t>Questions?</a:t>
            </a:r>
          </a:p>
        </p:txBody>
      </p:sp>
      <p:sp>
        <p:nvSpPr>
          <p:cNvPr id="3" name="Text Placeholder 2">
            <a:extLst>
              <a:ext uri="{FF2B5EF4-FFF2-40B4-BE49-F238E27FC236}">
                <a16:creationId xmlns:a16="http://schemas.microsoft.com/office/drawing/2014/main" id="{18361634-2E72-4B5C-85D0-CC8C240385AC}"/>
              </a:ext>
            </a:extLst>
          </p:cNvPr>
          <p:cNvSpPr>
            <a:spLocks noGrp="1"/>
          </p:cNvSpPr>
          <p:nvPr>
            <p:ph type="body" idx="1"/>
          </p:nvPr>
        </p:nvSpPr>
        <p:spPr>
          <a:xfrm flipV="1">
            <a:off x="1454239" y="4819124"/>
            <a:ext cx="8630446" cy="45839"/>
          </a:xfrm>
        </p:spPr>
        <p:txBody>
          <a:bodyPr>
            <a:normAutofit fontScale="25000" lnSpcReduction="20000"/>
          </a:bodyPr>
          <a:lstStyle/>
          <a:p>
            <a:endParaRPr lang="en-IN" dirty="0"/>
          </a:p>
        </p:txBody>
      </p:sp>
    </p:spTree>
    <p:extLst>
      <p:ext uri="{BB962C8B-B14F-4D97-AF65-F5344CB8AC3E}">
        <p14:creationId xmlns:p14="http://schemas.microsoft.com/office/powerpoint/2010/main" val="534502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D7F56-92DF-480C-A84A-E8C9513645FF}"/>
              </a:ext>
            </a:extLst>
          </p:cNvPr>
          <p:cNvSpPr>
            <a:spLocks noGrp="1"/>
          </p:cNvSpPr>
          <p:nvPr>
            <p:ph type="title"/>
          </p:nvPr>
        </p:nvSpPr>
        <p:spPr>
          <a:xfrm>
            <a:off x="1451579" y="804520"/>
            <a:ext cx="9603275" cy="926626"/>
          </a:xfrm>
        </p:spPr>
        <p:txBody>
          <a:bodyPr>
            <a:normAutofit fontScale="90000"/>
          </a:bodyPr>
          <a:lstStyle/>
          <a:p>
            <a:br>
              <a:rPr lang="en-US" dirty="0"/>
            </a:br>
            <a:r>
              <a:rPr lang="en-US" dirty="0"/>
              <a:t>Sentiment analysis</a:t>
            </a:r>
          </a:p>
        </p:txBody>
      </p:sp>
      <p:sp>
        <p:nvSpPr>
          <p:cNvPr id="3" name="Content Placeholder 2">
            <a:extLst>
              <a:ext uri="{FF2B5EF4-FFF2-40B4-BE49-F238E27FC236}">
                <a16:creationId xmlns:a16="http://schemas.microsoft.com/office/drawing/2014/main" id="{F65350DA-DBC4-4445-BB44-53D970405BCD}"/>
              </a:ext>
            </a:extLst>
          </p:cNvPr>
          <p:cNvSpPr>
            <a:spLocks noGrp="1"/>
          </p:cNvSpPr>
          <p:nvPr>
            <p:ph idx="1"/>
          </p:nvPr>
        </p:nvSpPr>
        <p:spPr>
          <a:xfrm>
            <a:off x="1451579" y="2015732"/>
            <a:ext cx="9603275" cy="4037748"/>
          </a:xfrm>
        </p:spPr>
        <p:txBody>
          <a:bodyPr>
            <a:normAutofit/>
          </a:bodyPr>
          <a:lstStyle/>
          <a:p>
            <a:r>
              <a:rPr lang="en-US" sz="1600" b="0" i="0" dirty="0">
                <a:solidFill>
                  <a:srgbClr val="050505"/>
                </a:solidFill>
                <a:effectLst/>
                <a:latin typeface="Segoe UI Historic" panose="020B0502040204020203" pitchFamily="34" charset="0"/>
              </a:rPr>
              <a:t>Sentiment analysis is the interpretation and classification of emotions (positive, negative, and neutral) within text data using text analysis techniques.</a:t>
            </a:r>
            <a:endParaRPr lang="en-US" sz="1600" b="1" i="0" dirty="0">
              <a:solidFill>
                <a:srgbClr val="202124"/>
              </a:solidFill>
              <a:effectLst/>
              <a:latin typeface="arial" panose="020B0604020202020204" pitchFamily="34" charset="0"/>
            </a:endParaRPr>
          </a:p>
          <a:p>
            <a:r>
              <a:rPr lang="en-US" sz="1600" b="1" i="0" dirty="0">
                <a:solidFill>
                  <a:srgbClr val="202124"/>
                </a:solidFill>
                <a:effectLst/>
                <a:latin typeface="arial" panose="020B0604020202020204" pitchFamily="34" charset="0"/>
              </a:rPr>
              <a:t>Sentiment analysis</a:t>
            </a:r>
            <a:r>
              <a:rPr lang="en-US" sz="1600" b="0" i="0" dirty="0">
                <a:solidFill>
                  <a:srgbClr val="202124"/>
                </a:solidFill>
                <a:effectLst/>
                <a:latin typeface="arial" panose="020B0604020202020204" pitchFamily="34" charset="0"/>
              </a:rPr>
              <a:t> is a machine learning tool that analyzes texts for polarity, from positive to negative.</a:t>
            </a:r>
          </a:p>
        </p:txBody>
      </p:sp>
      <p:pic>
        <p:nvPicPr>
          <p:cNvPr id="6" name="Picture 5">
            <a:extLst>
              <a:ext uri="{FF2B5EF4-FFF2-40B4-BE49-F238E27FC236}">
                <a16:creationId xmlns:a16="http://schemas.microsoft.com/office/drawing/2014/main" id="{CCC682F9-BDDE-45CA-A8A2-C2E362CCABC0}"/>
              </a:ext>
            </a:extLst>
          </p:cNvPr>
          <p:cNvPicPr>
            <a:picLocks noChangeAspect="1"/>
          </p:cNvPicPr>
          <p:nvPr/>
        </p:nvPicPr>
        <p:blipFill>
          <a:blip r:embed="rId2"/>
          <a:stretch>
            <a:fillRect/>
          </a:stretch>
        </p:blipFill>
        <p:spPr>
          <a:xfrm>
            <a:off x="2254928" y="3355759"/>
            <a:ext cx="7870835" cy="2697721"/>
          </a:xfrm>
          <a:prstGeom prst="rect">
            <a:avLst/>
          </a:prstGeom>
        </p:spPr>
      </p:pic>
    </p:spTree>
    <p:extLst>
      <p:ext uri="{BB962C8B-B14F-4D97-AF65-F5344CB8AC3E}">
        <p14:creationId xmlns:p14="http://schemas.microsoft.com/office/powerpoint/2010/main" val="2854883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A9E3-F504-456B-BC08-EE69D71A7D7D}"/>
              </a:ext>
            </a:extLst>
          </p:cNvPr>
          <p:cNvSpPr>
            <a:spLocks noGrp="1"/>
          </p:cNvSpPr>
          <p:nvPr>
            <p:ph type="title"/>
          </p:nvPr>
        </p:nvSpPr>
        <p:spPr>
          <a:xfrm>
            <a:off x="1451579" y="804519"/>
            <a:ext cx="9603275" cy="882237"/>
          </a:xfrm>
        </p:spPr>
        <p:txBody>
          <a:bodyPr>
            <a:normAutofit fontScale="90000"/>
          </a:bodyPr>
          <a:lstStyle/>
          <a:p>
            <a:br>
              <a:rPr lang="en-IN" dirty="0"/>
            </a:br>
            <a:r>
              <a:rPr lang="en-IN" dirty="0"/>
              <a:t>Problem Statement</a:t>
            </a:r>
          </a:p>
        </p:txBody>
      </p:sp>
      <p:sp>
        <p:nvSpPr>
          <p:cNvPr id="3" name="Content Placeholder 2">
            <a:extLst>
              <a:ext uri="{FF2B5EF4-FFF2-40B4-BE49-F238E27FC236}">
                <a16:creationId xmlns:a16="http://schemas.microsoft.com/office/drawing/2014/main" id="{9DD13B41-525F-4C1E-AA5E-89007AE8B90D}"/>
              </a:ext>
            </a:extLst>
          </p:cNvPr>
          <p:cNvSpPr>
            <a:spLocks noGrp="1"/>
          </p:cNvSpPr>
          <p:nvPr>
            <p:ph idx="1"/>
          </p:nvPr>
        </p:nvSpPr>
        <p:spPr/>
        <p:txBody>
          <a:bodyPr/>
          <a:lstStyle/>
          <a:p>
            <a:pPr marL="0" lvl="0" indent="0">
              <a:lnSpc>
                <a:spcPct val="107000"/>
              </a:lnSpc>
              <a:buNone/>
            </a:pP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Sentimental Analysis on Customer Feedback Emails</a:t>
            </a:r>
          </a:p>
          <a:p>
            <a:pPr marL="0" lvl="0" indent="0">
              <a:lnSpc>
                <a:spcPct val="107000"/>
              </a:lnSpc>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nSpc>
                <a:spcPct val="107000"/>
              </a:lnSpc>
              <a:buFont typeface="+mj-lt"/>
              <a:buAutoNum type="arabicPeriod"/>
            </a:pPr>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Extract the text from the email contents to get the feedback of the customer</a:t>
            </a: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marL="800100" lvl="1" indent="-342900">
              <a:lnSpc>
                <a:spcPct val="107000"/>
              </a:lnSpc>
              <a:buFont typeface="+mj-lt"/>
              <a:buAutoNum type="arabicPeriod"/>
            </a:pPr>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Perform Sentiment Analysis for different mails (Document Understanding – AI Fabric)</a:t>
            </a: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marL="800100" lvl="1" indent="-342900">
              <a:lnSpc>
                <a:spcPct val="107000"/>
              </a:lnSpc>
              <a:spcAft>
                <a:spcPts val="800"/>
              </a:spcAft>
              <a:buFont typeface="+mj-lt"/>
              <a:buAutoNum type="arabicPeriod"/>
            </a:pPr>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Create Dashboard to find out the sentiments, and the trend over the years</a:t>
            </a:r>
          </a:p>
          <a:p>
            <a:pPr marL="800100" lvl="1" indent="-342900">
              <a:lnSpc>
                <a:spcPct val="107000"/>
              </a:lnSpc>
              <a:spcAft>
                <a:spcPts val="800"/>
              </a:spcAft>
              <a:buFont typeface="+mj-lt"/>
              <a:buAutoNum type="arabicPeriod"/>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Analyse the benefits of automation using RPA tools over human efforts</a:t>
            </a:r>
            <a:endParaRPr lang="en-IN"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308137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DE5E6-CC44-4FE0-9138-864E5BD79AB6}"/>
              </a:ext>
            </a:extLst>
          </p:cNvPr>
          <p:cNvSpPr>
            <a:spLocks noGrp="1"/>
          </p:cNvSpPr>
          <p:nvPr>
            <p:ph type="title"/>
          </p:nvPr>
        </p:nvSpPr>
        <p:spPr>
          <a:xfrm>
            <a:off x="1451579" y="804520"/>
            <a:ext cx="9603275" cy="926626"/>
          </a:xfrm>
        </p:spPr>
        <p:txBody>
          <a:bodyPr>
            <a:normAutofit fontScale="90000"/>
          </a:bodyPr>
          <a:lstStyle/>
          <a:p>
            <a:br>
              <a:rPr lang="en-IN" dirty="0"/>
            </a:br>
            <a:r>
              <a:rPr lang="en-IN" dirty="0"/>
              <a:t>Test set up</a:t>
            </a:r>
          </a:p>
        </p:txBody>
      </p:sp>
      <p:sp>
        <p:nvSpPr>
          <p:cNvPr id="3" name="Content Placeholder 2">
            <a:extLst>
              <a:ext uri="{FF2B5EF4-FFF2-40B4-BE49-F238E27FC236}">
                <a16:creationId xmlns:a16="http://schemas.microsoft.com/office/drawing/2014/main" id="{27A9C467-9A16-423A-9735-B05A4ADD39EA}"/>
              </a:ext>
            </a:extLst>
          </p:cNvPr>
          <p:cNvSpPr>
            <a:spLocks noGrp="1"/>
          </p:cNvSpPr>
          <p:nvPr>
            <p:ph idx="1"/>
          </p:nvPr>
        </p:nvSpPr>
        <p:spPr/>
        <p:txBody>
          <a:bodyPr/>
          <a:lstStyle/>
          <a:p>
            <a:r>
              <a:rPr lang="en-IN" dirty="0"/>
              <a:t>Compare top three RPA Automation Tools – UIPath, Automation Anywhere and Blue Prism for the given problem statement</a:t>
            </a:r>
          </a:p>
          <a:p>
            <a:r>
              <a:rPr lang="en-IN" dirty="0"/>
              <a:t>Scrape the reviews and review date for these 3 tools from </a:t>
            </a:r>
            <a:r>
              <a:rPr lang="en-IN" dirty="0">
                <a:hlinkClick r:id="rId2"/>
              </a:rPr>
              <a:t>www.gartner.com</a:t>
            </a:r>
            <a:endParaRPr lang="en-IN" dirty="0"/>
          </a:p>
          <a:p>
            <a:r>
              <a:rPr lang="en-IN" dirty="0"/>
              <a:t>Send the review data to a test mail id </a:t>
            </a:r>
          </a:p>
          <a:p>
            <a:pPr marL="0" indent="0">
              <a:buNone/>
            </a:pPr>
            <a:endParaRPr lang="en-IN" dirty="0"/>
          </a:p>
          <a:p>
            <a:pPr marL="0" indent="0">
              <a:buNone/>
            </a:pPr>
            <a:r>
              <a:rPr lang="en-IN" i="1" dirty="0">
                <a:solidFill>
                  <a:schemeClr val="accent2">
                    <a:lumMod val="75000"/>
                  </a:schemeClr>
                </a:solidFill>
              </a:rPr>
              <a:t>Review data was scraped using Data Scraping and emails were sent using Email Automation.</a:t>
            </a:r>
          </a:p>
          <a:p>
            <a:endParaRPr lang="en-IN" dirty="0"/>
          </a:p>
        </p:txBody>
      </p:sp>
    </p:spTree>
    <p:extLst>
      <p:ext uri="{BB962C8B-B14F-4D97-AF65-F5344CB8AC3E}">
        <p14:creationId xmlns:p14="http://schemas.microsoft.com/office/powerpoint/2010/main" val="2183320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88BE4-C2ED-421E-988B-6F61F32DAC7F}"/>
              </a:ext>
            </a:extLst>
          </p:cNvPr>
          <p:cNvSpPr>
            <a:spLocks noGrp="1"/>
          </p:cNvSpPr>
          <p:nvPr>
            <p:ph type="title"/>
          </p:nvPr>
        </p:nvSpPr>
        <p:spPr>
          <a:xfrm>
            <a:off x="1451579" y="804520"/>
            <a:ext cx="9603275" cy="678052"/>
          </a:xfrm>
        </p:spPr>
        <p:txBody>
          <a:bodyPr>
            <a:normAutofit fontScale="90000"/>
          </a:bodyPr>
          <a:lstStyle/>
          <a:p>
            <a:br>
              <a:rPr lang="en-IN" dirty="0"/>
            </a:br>
            <a:r>
              <a:rPr lang="en-IN" dirty="0"/>
              <a:t>SA Process model</a:t>
            </a:r>
          </a:p>
        </p:txBody>
      </p:sp>
      <p:pic>
        <p:nvPicPr>
          <p:cNvPr id="8" name="Content Placeholder 7">
            <a:extLst>
              <a:ext uri="{FF2B5EF4-FFF2-40B4-BE49-F238E27FC236}">
                <a16:creationId xmlns:a16="http://schemas.microsoft.com/office/drawing/2014/main" id="{50AAC4C6-0AE1-41A8-8B9D-07ED5297C62F}"/>
              </a:ext>
            </a:extLst>
          </p:cNvPr>
          <p:cNvPicPr>
            <a:picLocks noGrp="1" noChangeAspect="1"/>
          </p:cNvPicPr>
          <p:nvPr>
            <p:ph idx="1"/>
          </p:nvPr>
        </p:nvPicPr>
        <p:blipFill>
          <a:blip r:embed="rId2"/>
          <a:stretch>
            <a:fillRect/>
          </a:stretch>
        </p:blipFill>
        <p:spPr>
          <a:xfrm>
            <a:off x="1846554" y="1899822"/>
            <a:ext cx="7457243" cy="4229178"/>
          </a:xfrm>
        </p:spPr>
      </p:pic>
    </p:spTree>
    <p:extLst>
      <p:ext uri="{BB962C8B-B14F-4D97-AF65-F5344CB8AC3E}">
        <p14:creationId xmlns:p14="http://schemas.microsoft.com/office/powerpoint/2010/main" val="4073385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00F7469-4293-427D-ABF8-6F2533D46CDB}"/>
              </a:ext>
            </a:extLst>
          </p:cNvPr>
          <p:cNvGraphicFramePr>
            <a:graphicFrameLocks noGrp="1"/>
          </p:cNvGraphicFramePr>
          <p:nvPr>
            <p:ph idx="1"/>
            <p:extLst>
              <p:ext uri="{D42A27DB-BD31-4B8C-83A1-F6EECF244321}">
                <p14:modId xmlns:p14="http://schemas.microsoft.com/office/powerpoint/2010/main" val="916555013"/>
              </p:ext>
            </p:extLst>
          </p:nvPr>
        </p:nvGraphicFramePr>
        <p:xfrm>
          <a:off x="79899" y="2016125"/>
          <a:ext cx="10975451" cy="3825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Rounded Corners 5">
            <a:extLst>
              <a:ext uri="{FF2B5EF4-FFF2-40B4-BE49-F238E27FC236}">
                <a16:creationId xmlns:a16="http://schemas.microsoft.com/office/drawing/2014/main" id="{125C4991-D754-400A-948E-8AB5BFEE7B56}"/>
              </a:ext>
            </a:extLst>
          </p:cNvPr>
          <p:cNvSpPr/>
          <p:nvPr/>
        </p:nvSpPr>
        <p:spPr>
          <a:xfrm>
            <a:off x="626278" y="2056229"/>
            <a:ext cx="1793289" cy="2512381"/>
          </a:xfrm>
          <a:prstGeom prst="roundRect">
            <a:avLst/>
          </a:prstGeom>
          <a:gradFill flip="none" rotWithShape="1">
            <a:gsLst>
              <a:gs pos="50000">
                <a:srgbClr val="99CCFF"/>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AF67A08-133B-4FEA-AB5C-57E3215ADC1D}"/>
              </a:ext>
            </a:extLst>
          </p:cNvPr>
          <p:cNvSpPr>
            <a:spLocks noGrp="1"/>
          </p:cNvSpPr>
          <p:nvPr>
            <p:ph type="title"/>
          </p:nvPr>
        </p:nvSpPr>
        <p:spPr/>
        <p:txBody>
          <a:bodyPr>
            <a:normAutofit/>
          </a:bodyPr>
          <a:lstStyle/>
          <a:p>
            <a:br>
              <a:rPr lang="en-IN" sz="2800" dirty="0"/>
            </a:br>
            <a:r>
              <a:rPr lang="en-IN" sz="2800" dirty="0"/>
              <a:t>Learnings from the training implemented</a:t>
            </a:r>
          </a:p>
        </p:txBody>
      </p:sp>
      <p:pic>
        <p:nvPicPr>
          <p:cNvPr id="5" name="Graphic 4" descr="Open envelope">
            <a:extLst>
              <a:ext uri="{FF2B5EF4-FFF2-40B4-BE49-F238E27FC236}">
                <a16:creationId xmlns:a16="http://schemas.microsoft.com/office/drawing/2014/main" id="{64E77E4E-D649-4759-9B27-1F642F380A2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83334" y="2016125"/>
            <a:ext cx="698048" cy="698048"/>
          </a:xfrm>
          <a:prstGeom prst="rect">
            <a:avLst/>
          </a:prstGeom>
        </p:spPr>
      </p:pic>
      <p:pic>
        <p:nvPicPr>
          <p:cNvPr id="8" name="Graphic 7" descr="Internet">
            <a:extLst>
              <a:ext uri="{FF2B5EF4-FFF2-40B4-BE49-F238E27FC236}">
                <a16:creationId xmlns:a16="http://schemas.microsoft.com/office/drawing/2014/main" id="{373F8C11-3A2D-4207-848B-47D104814B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3079" y="2081865"/>
            <a:ext cx="914400" cy="914400"/>
          </a:xfrm>
          <a:prstGeom prst="rect">
            <a:avLst/>
          </a:prstGeom>
        </p:spPr>
      </p:pic>
      <p:sp>
        <p:nvSpPr>
          <p:cNvPr id="9" name="TextBox 8">
            <a:extLst>
              <a:ext uri="{FF2B5EF4-FFF2-40B4-BE49-F238E27FC236}">
                <a16:creationId xmlns:a16="http://schemas.microsoft.com/office/drawing/2014/main" id="{1B0FE686-4428-43BB-B9C2-49B74DF5B56E}"/>
              </a:ext>
            </a:extLst>
          </p:cNvPr>
          <p:cNvSpPr txBox="1"/>
          <p:nvPr/>
        </p:nvSpPr>
        <p:spPr>
          <a:xfrm>
            <a:off x="837803" y="2985142"/>
            <a:ext cx="1227551" cy="1477328"/>
          </a:xfrm>
          <a:prstGeom prst="rect">
            <a:avLst/>
          </a:prstGeom>
          <a:noFill/>
        </p:spPr>
        <p:txBody>
          <a:bodyPr wrap="square" rtlCol="0">
            <a:spAutoFit/>
          </a:bodyPr>
          <a:lstStyle/>
          <a:p>
            <a:r>
              <a:rPr lang="en-IN" dirty="0"/>
              <a:t>Scrape the feedback from external website</a:t>
            </a:r>
          </a:p>
        </p:txBody>
      </p:sp>
      <p:sp>
        <p:nvSpPr>
          <p:cNvPr id="10" name="Rectangle 9">
            <a:extLst>
              <a:ext uri="{FF2B5EF4-FFF2-40B4-BE49-F238E27FC236}">
                <a16:creationId xmlns:a16="http://schemas.microsoft.com/office/drawing/2014/main" id="{80537046-F7B0-4686-A623-FE78C2FAC977}"/>
              </a:ext>
            </a:extLst>
          </p:cNvPr>
          <p:cNvSpPr/>
          <p:nvPr/>
        </p:nvSpPr>
        <p:spPr>
          <a:xfrm>
            <a:off x="726580" y="4626712"/>
            <a:ext cx="1665962" cy="739035"/>
          </a:xfrm>
          <a:prstGeom prst="rect">
            <a:avLst/>
          </a:prstGeom>
          <a:ln cap="rn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Web Scraping</a:t>
            </a:r>
          </a:p>
          <a:p>
            <a:pPr algn="ctr"/>
            <a:endParaRPr lang="en-IN" sz="1400" dirty="0"/>
          </a:p>
        </p:txBody>
      </p:sp>
      <p:sp>
        <p:nvSpPr>
          <p:cNvPr id="12" name="TextBox 11">
            <a:extLst>
              <a:ext uri="{FF2B5EF4-FFF2-40B4-BE49-F238E27FC236}">
                <a16:creationId xmlns:a16="http://schemas.microsoft.com/office/drawing/2014/main" id="{E65B2600-D9F6-4B50-ACCD-13C8443C9B80}"/>
              </a:ext>
            </a:extLst>
          </p:cNvPr>
          <p:cNvSpPr txBox="1"/>
          <p:nvPr/>
        </p:nvSpPr>
        <p:spPr>
          <a:xfrm>
            <a:off x="3218582" y="2876544"/>
            <a:ext cx="1227551" cy="1477328"/>
          </a:xfrm>
          <a:prstGeom prst="rect">
            <a:avLst/>
          </a:prstGeom>
          <a:noFill/>
        </p:spPr>
        <p:txBody>
          <a:bodyPr wrap="square" rtlCol="0">
            <a:spAutoFit/>
          </a:bodyPr>
          <a:lstStyle/>
          <a:p>
            <a:r>
              <a:rPr lang="en-IN" dirty="0"/>
              <a:t>Bot reads the mails.</a:t>
            </a:r>
          </a:p>
          <a:p>
            <a:r>
              <a:rPr lang="en-IN" dirty="0"/>
              <a:t>Extract the mail contents.</a:t>
            </a:r>
          </a:p>
        </p:txBody>
      </p:sp>
      <p:pic>
        <p:nvPicPr>
          <p:cNvPr id="14" name="Graphic 13" descr="Robot">
            <a:extLst>
              <a:ext uri="{FF2B5EF4-FFF2-40B4-BE49-F238E27FC236}">
                <a16:creationId xmlns:a16="http://schemas.microsoft.com/office/drawing/2014/main" id="{81D9B587-E023-4DA7-B368-A5B7F2324C9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800358" y="2056229"/>
            <a:ext cx="795907" cy="795907"/>
          </a:xfrm>
          <a:prstGeom prst="rect">
            <a:avLst/>
          </a:prstGeom>
        </p:spPr>
      </p:pic>
      <p:sp>
        <p:nvSpPr>
          <p:cNvPr id="16" name="TextBox 15">
            <a:extLst>
              <a:ext uri="{FF2B5EF4-FFF2-40B4-BE49-F238E27FC236}">
                <a16:creationId xmlns:a16="http://schemas.microsoft.com/office/drawing/2014/main" id="{170F7EF8-C4FF-4BCA-9C35-857932816855}"/>
              </a:ext>
            </a:extLst>
          </p:cNvPr>
          <p:cNvSpPr txBox="1"/>
          <p:nvPr/>
        </p:nvSpPr>
        <p:spPr>
          <a:xfrm>
            <a:off x="5680350" y="2963012"/>
            <a:ext cx="1227551" cy="1200329"/>
          </a:xfrm>
          <a:prstGeom prst="rect">
            <a:avLst/>
          </a:prstGeom>
          <a:noFill/>
        </p:spPr>
        <p:txBody>
          <a:bodyPr wrap="square" rtlCol="0">
            <a:spAutoFit/>
          </a:bodyPr>
          <a:lstStyle/>
          <a:p>
            <a:r>
              <a:rPr lang="en-IN" dirty="0"/>
              <a:t>Use the AI centre to analyse the feedback</a:t>
            </a:r>
          </a:p>
        </p:txBody>
      </p:sp>
      <p:pic>
        <p:nvPicPr>
          <p:cNvPr id="18" name="Graphic 17" descr="Table">
            <a:extLst>
              <a:ext uri="{FF2B5EF4-FFF2-40B4-BE49-F238E27FC236}">
                <a16:creationId xmlns:a16="http://schemas.microsoft.com/office/drawing/2014/main" id="{1F53FC9A-878B-4A7F-82A1-F6412661CF5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044261" y="2032368"/>
            <a:ext cx="914400" cy="914400"/>
          </a:xfrm>
          <a:prstGeom prst="rect">
            <a:avLst/>
          </a:prstGeom>
        </p:spPr>
      </p:pic>
      <p:sp>
        <p:nvSpPr>
          <p:cNvPr id="19" name="TextBox 18">
            <a:extLst>
              <a:ext uri="{FF2B5EF4-FFF2-40B4-BE49-F238E27FC236}">
                <a16:creationId xmlns:a16="http://schemas.microsoft.com/office/drawing/2014/main" id="{2FCF04F2-5D47-4B7A-B7DE-8827E76431AF}"/>
              </a:ext>
            </a:extLst>
          </p:cNvPr>
          <p:cNvSpPr txBox="1"/>
          <p:nvPr/>
        </p:nvSpPr>
        <p:spPr>
          <a:xfrm>
            <a:off x="8624258" y="2963011"/>
            <a:ext cx="1227551" cy="1477328"/>
          </a:xfrm>
          <a:prstGeom prst="rect">
            <a:avLst/>
          </a:prstGeom>
          <a:noFill/>
        </p:spPr>
        <p:txBody>
          <a:bodyPr wrap="square" rtlCol="0">
            <a:spAutoFit/>
          </a:bodyPr>
          <a:lstStyle/>
          <a:p>
            <a:r>
              <a:rPr lang="en-IN" dirty="0"/>
              <a:t>Store the data in excel, and analyse the data</a:t>
            </a:r>
          </a:p>
        </p:txBody>
      </p:sp>
      <p:pic>
        <p:nvPicPr>
          <p:cNvPr id="21" name="Graphic 20" descr="Upward trend">
            <a:extLst>
              <a:ext uri="{FF2B5EF4-FFF2-40B4-BE49-F238E27FC236}">
                <a16:creationId xmlns:a16="http://schemas.microsoft.com/office/drawing/2014/main" id="{48D3C61E-9B3B-4EFF-88EC-A6B64B8AB29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447283" y="2085042"/>
            <a:ext cx="809052" cy="809052"/>
          </a:xfrm>
          <a:prstGeom prst="rect">
            <a:avLst/>
          </a:prstGeom>
        </p:spPr>
      </p:pic>
    </p:spTree>
    <p:extLst>
      <p:ext uri="{BB962C8B-B14F-4D97-AF65-F5344CB8AC3E}">
        <p14:creationId xmlns:p14="http://schemas.microsoft.com/office/powerpoint/2010/main" val="4145962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17BF-185C-4D34-BA38-0162634068AC}"/>
              </a:ext>
            </a:extLst>
          </p:cNvPr>
          <p:cNvSpPr>
            <a:spLocks noGrp="1"/>
          </p:cNvSpPr>
          <p:nvPr>
            <p:ph type="title"/>
          </p:nvPr>
        </p:nvSpPr>
        <p:spPr/>
        <p:txBody>
          <a:bodyPr/>
          <a:lstStyle/>
          <a:p>
            <a:br>
              <a:rPr lang="en-US" dirty="0"/>
            </a:br>
            <a:r>
              <a:rPr lang="en-US" dirty="0"/>
              <a:t>SA Process model</a:t>
            </a:r>
          </a:p>
        </p:txBody>
      </p:sp>
      <p:sp>
        <p:nvSpPr>
          <p:cNvPr id="3" name="Text Placeholder 2">
            <a:extLst>
              <a:ext uri="{FF2B5EF4-FFF2-40B4-BE49-F238E27FC236}">
                <a16:creationId xmlns:a16="http://schemas.microsoft.com/office/drawing/2014/main" id="{BEB438D3-B30D-4329-BC6B-E88F599EBCBE}"/>
              </a:ext>
            </a:extLst>
          </p:cNvPr>
          <p:cNvSpPr>
            <a:spLocks noGrp="1"/>
          </p:cNvSpPr>
          <p:nvPr>
            <p:ph type="body" idx="1"/>
          </p:nvPr>
        </p:nvSpPr>
        <p:spPr>
          <a:xfrm>
            <a:off x="1447191" y="2019549"/>
            <a:ext cx="4645152" cy="457321"/>
          </a:xfrm>
        </p:spPr>
        <p:txBody>
          <a:bodyPr/>
          <a:lstStyle/>
          <a:p>
            <a:r>
              <a:rPr lang="en-US" dirty="0"/>
              <a:t>Manual	</a:t>
            </a:r>
          </a:p>
        </p:txBody>
      </p:sp>
      <p:sp>
        <p:nvSpPr>
          <p:cNvPr id="4" name="Content Placeholder 3">
            <a:extLst>
              <a:ext uri="{FF2B5EF4-FFF2-40B4-BE49-F238E27FC236}">
                <a16:creationId xmlns:a16="http://schemas.microsoft.com/office/drawing/2014/main" id="{A5C179A0-91CF-49CD-AEF9-C3A660A4A533}"/>
              </a:ext>
            </a:extLst>
          </p:cNvPr>
          <p:cNvSpPr>
            <a:spLocks noGrp="1"/>
          </p:cNvSpPr>
          <p:nvPr>
            <p:ph sz="half" idx="2"/>
          </p:nvPr>
        </p:nvSpPr>
        <p:spPr>
          <a:xfrm>
            <a:off x="1447191" y="2476871"/>
            <a:ext cx="4645152" cy="2991856"/>
          </a:xfrm>
        </p:spPr>
        <p:txBody>
          <a:bodyPr>
            <a:normAutofit fontScale="77500" lnSpcReduction="20000"/>
          </a:bodyPr>
          <a:lstStyle/>
          <a:p>
            <a:r>
              <a:rPr lang="en-US" dirty="0">
                <a:solidFill>
                  <a:srgbClr val="C00000"/>
                </a:solidFill>
              </a:rPr>
              <a:t>Email is read and processed manually one by one</a:t>
            </a:r>
          </a:p>
          <a:p>
            <a:r>
              <a:rPr lang="en-US" dirty="0">
                <a:solidFill>
                  <a:srgbClr val="C00000"/>
                </a:solidFill>
              </a:rPr>
              <a:t>Dashboard is created manually</a:t>
            </a:r>
          </a:p>
          <a:p>
            <a:r>
              <a:rPr lang="en-US" dirty="0">
                <a:solidFill>
                  <a:srgbClr val="C00000"/>
                </a:solidFill>
              </a:rPr>
              <a:t>Less Effective and less efficient</a:t>
            </a:r>
          </a:p>
          <a:p>
            <a:r>
              <a:rPr lang="en-US" dirty="0">
                <a:solidFill>
                  <a:srgbClr val="C00000"/>
                </a:solidFill>
              </a:rPr>
              <a:t>Takes more time (around 2 minutes for each mail)</a:t>
            </a:r>
          </a:p>
          <a:p>
            <a:r>
              <a:rPr lang="en-US" dirty="0">
                <a:solidFill>
                  <a:srgbClr val="C00000"/>
                </a:solidFill>
              </a:rPr>
              <a:t>Cost is more, and is repetitive and monotonous. Hence prone to errors due to human fatigue</a:t>
            </a:r>
          </a:p>
          <a:p>
            <a:r>
              <a:rPr lang="en-US" dirty="0">
                <a:solidFill>
                  <a:srgbClr val="00B050"/>
                </a:solidFill>
              </a:rPr>
              <a:t>Human emotions are better understood and can be analyzed better	</a:t>
            </a:r>
            <a:r>
              <a:rPr lang="en-US" dirty="0"/>
              <a:t>	</a:t>
            </a:r>
          </a:p>
        </p:txBody>
      </p:sp>
      <p:sp>
        <p:nvSpPr>
          <p:cNvPr id="5" name="Text Placeholder 4">
            <a:extLst>
              <a:ext uri="{FF2B5EF4-FFF2-40B4-BE49-F238E27FC236}">
                <a16:creationId xmlns:a16="http://schemas.microsoft.com/office/drawing/2014/main" id="{B5394883-C953-474E-BF1F-D2571939FEBF}"/>
              </a:ext>
            </a:extLst>
          </p:cNvPr>
          <p:cNvSpPr>
            <a:spLocks noGrp="1"/>
          </p:cNvSpPr>
          <p:nvPr>
            <p:ph type="body" sz="quarter" idx="3"/>
          </p:nvPr>
        </p:nvSpPr>
        <p:spPr>
          <a:xfrm>
            <a:off x="6412362" y="2023003"/>
            <a:ext cx="4645152" cy="453867"/>
          </a:xfrm>
        </p:spPr>
        <p:txBody>
          <a:bodyPr/>
          <a:lstStyle/>
          <a:p>
            <a:r>
              <a:rPr lang="en-US" dirty="0"/>
              <a:t>automated</a:t>
            </a:r>
          </a:p>
        </p:txBody>
      </p:sp>
      <p:sp>
        <p:nvSpPr>
          <p:cNvPr id="6" name="Content Placeholder 5">
            <a:extLst>
              <a:ext uri="{FF2B5EF4-FFF2-40B4-BE49-F238E27FC236}">
                <a16:creationId xmlns:a16="http://schemas.microsoft.com/office/drawing/2014/main" id="{695DB49B-EB4C-4D21-97EC-817A016786BB}"/>
              </a:ext>
            </a:extLst>
          </p:cNvPr>
          <p:cNvSpPr>
            <a:spLocks noGrp="1"/>
          </p:cNvSpPr>
          <p:nvPr>
            <p:ph sz="quarter" idx="4"/>
          </p:nvPr>
        </p:nvSpPr>
        <p:spPr>
          <a:xfrm>
            <a:off x="6412361" y="2467007"/>
            <a:ext cx="5341673" cy="2991856"/>
          </a:xfrm>
        </p:spPr>
        <p:txBody>
          <a:bodyPr>
            <a:normAutofit fontScale="77500" lnSpcReduction="20000"/>
          </a:bodyPr>
          <a:lstStyle/>
          <a:p>
            <a:r>
              <a:rPr lang="en-US" dirty="0">
                <a:solidFill>
                  <a:srgbClr val="00B050"/>
                </a:solidFill>
              </a:rPr>
              <a:t>BOT reads Email and feedback is processed using ML Skill</a:t>
            </a:r>
          </a:p>
          <a:p>
            <a:r>
              <a:rPr lang="en-US" dirty="0">
                <a:solidFill>
                  <a:srgbClr val="00B050"/>
                </a:solidFill>
              </a:rPr>
              <a:t>Dashboard creation is automated</a:t>
            </a:r>
          </a:p>
          <a:p>
            <a:r>
              <a:rPr lang="en-US" dirty="0">
                <a:solidFill>
                  <a:srgbClr val="00B050"/>
                </a:solidFill>
              </a:rPr>
              <a:t>Improved Effectiveness and Efficiency</a:t>
            </a:r>
          </a:p>
          <a:p>
            <a:r>
              <a:rPr lang="en-US" dirty="0">
                <a:solidFill>
                  <a:srgbClr val="00B050"/>
                </a:solidFill>
              </a:rPr>
              <a:t>Almost 95% faster execution (based on a data sample of 1500 mails)</a:t>
            </a:r>
          </a:p>
          <a:p>
            <a:r>
              <a:rPr lang="en-US" dirty="0">
                <a:solidFill>
                  <a:srgbClr val="00B050"/>
                </a:solidFill>
              </a:rPr>
              <a:t>Reduces cost. </a:t>
            </a:r>
          </a:p>
          <a:p>
            <a:r>
              <a:rPr lang="en-US" dirty="0">
                <a:solidFill>
                  <a:srgbClr val="C00000"/>
                </a:solidFill>
              </a:rPr>
              <a:t>Need to keep training tool for sarcasm, and other finer language nuances</a:t>
            </a:r>
          </a:p>
        </p:txBody>
      </p:sp>
    </p:spTree>
    <p:extLst>
      <p:ext uri="{BB962C8B-B14F-4D97-AF65-F5344CB8AC3E}">
        <p14:creationId xmlns:p14="http://schemas.microsoft.com/office/powerpoint/2010/main" val="2467512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31B07-5FB9-4781-8D4A-744D9F6929D3}"/>
              </a:ext>
            </a:extLst>
          </p:cNvPr>
          <p:cNvSpPr>
            <a:spLocks noGrp="1"/>
          </p:cNvSpPr>
          <p:nvPr>
            <p:ph type="title"/>
          </p:nvPr>
        </p:nvSpPr>
        <p:spPr>
          <a:xfrm>
            <a:off x="1454239" y="887768"/>
            <a:ext cx="8169155" cy="710213"/>
          </a:xfrm>
        </p:spPr>
        <p:txBody>
          <a:bodyPr>
            <a:normAutofit/>
          </a:bodyPr>
          <a:lstStyle/>
          <a:p>
            <a:r>
              <a:rPr lang="en-US" sz="2800" dirty="0"/>
              <a:t>Dashboard</a:t>
            </a:r>
          </a:p>
        </p:txBody>
      </p:sp>
      <p:sp>
        <p:nvSpPr>
          <p:cNvPr id="3" name="Text Placeholder 2">
            <a:extLst>
              <a:ext uri="{FF2B5EF4-FFF2-40B4-BE49-F238E27FC236}">
                <a16:creationId xmlns:a16="http://schemas.microsoft.com/office/drawing/2014/main" id="{CCD1A146-C954-494F-82C7-1E98E9D2E283}"/>
              </a:ext>
            </a:extLst>
          </p:cNvPr>
          <p:cNvSpPr>
            <a:spLocks noGrp="1"/>
          </p:cNvSpPr>
          <p:nvPr>
            <p:ph type="body" idx="1"/>
          </p:nvPr>
        </p:nvSpPr>
        <p:spPr>
          <a:xfrm>
            <a:off x="1454239" y="2610035"/>
            <a:ext cx="8630446" cy="2209089"/>
          </a:xfrm>
        </p:spPr>
        <p:txBody>
          <a:bodyPr/>
          <a:lstStyle/>
          <a:p>
            <a:endParaRPr lang="en-US" dirty="0"/>
          </a:p>
        </p:txBody>
      </p:sp>
      <p:pic>
        <p:nvPicPr>
          <p:cNvPr id="5" name="Picture 4">
            <a:extLst>
              <a:ext uri="{FF2B5EF4-FFF2-40B4-BE49-F238E27FC236}">
                <a16:creationId xmlns:a16="http://schemas.microsoft.com/office/drawing/2014/main" id="{CAA8C28F-1304-4CEA-92FA-73017B621C90}"/>
              </a:ext>
            </a:extLst>
          </p:cNvPr>
          <p:cNvPicPr>
            <a:picLocks noChangeAspect="1"/>
          </p:cNvPicPr>
          <p:nvPr/>
        </p:nvPicPr>
        <p:blipFill>
          <a:blip r:embed="rId2"/>
          <a:stretch>
            <a:fillRect/>
          </a:stretch>
        </p:blipFill>
        <p:spPr>
          <a:xfrm>
            <a:off x="1361197" y="2019128"/>
            <a:ext cx="4110071" cy="3119737"/>
          </a:xfrm>
          <a:prstGeom prst="rect">
            <a:avLst/>
          </a:prstGeom>
        </p:spPr>
      </p:pic>
      <p:pic>
        <p:nvPicPr>
          <p:cNvPr id="7" name="Picture 6">
            <a:extLst>
              <a:ext uri="{FF2B5EF4-FFF2-40B4-BE49-F238E27FC236}">
                <a16:creationId xmlns:a16="http://schemas.microsoft.com/office/drawing/2014/main" id="{BC3B431A-C424-4EE9-8E79-159AEAAA07BB}"/>
              </a:ext>
            </a:extLst>
          </p:cNvPr>
          <p:cNvPicPr>
            <a:picLocks noChangeAspect="1"/>
          </p:cNvPicPr>
          <p:nvPr/>
        </p:nvPicPr>
        <p:blipFill>
          <a:blip r:embed="rId3"/>
          <a:stretch>
            <a:fillRect/>
          </a:stretch>
        </p:blipFill>
        <p:spPr>
          <a:xfrm>
            <a:off x="5471268" y="2019129"/>
            <a:ext cx="5205308" cy="3119738"/>
          </a:xfrm>
          <a:prstGeom prst="rect">
            <a:avLst/>
          </a:prstGeom>
        </p:spPr>
      </p:pic>
    </p:spTree>
    <p:extLst>
      <p:ext uri="{BB962C8B-B14F-4D97-AF65-F5344CB8AC3E}">
        <p14:creationId xmlns:p14="http://schemas.microsoft.com/office/powerpoint/2010/main" val="872004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17BF-185C-4D34-BA38-0162634068AC}"/>
              </a:ext>
            </a:extLst>
          </p:cNvPr>
          <p:cNvSpPr>
            <a:spLocks noGrp="1"/>
          </p:cNvSpPr>
          <p:nvPr>
            <p:ph type="title"/>
          </p:nvPr>
        </p:nvSpPr>
        <p:spPr/>
        <p:txBody>
          <a:bodyPr/>
          <a:lstStyle/>
          <a:p>
            <a:br>
              <a:rPr lang="en-US" dirty="0"/>
            </a:br>
            <a:r>
              <a:rPr lang="en-US" dirty="0"/>
              <a:t>analysis Based on sample feedback</a:t>
            </a:r>
          </a:p>
        </p:txBody>
      </p:sp>
      <p:sp>
        <p:nvSpPr>
          <p:cNvPr id="4" name="Content Placeholder 3">
            <a:extLst>
              <a:ext uri="{FF2B5EF4-FFF2-40B4-BE49-F238E27FC236}">
                <a16:creationId xmlns:a16="http://schemas.microsoft.com/office/drawing/2014/main" id="{A5C179A0-91CF-49CD-AEF9-C3A660A4A533}"/>
              </a:ext>
            </a:extLst>
          </p:cNvPr>
          <p:cNvSpPr>
            <a:spLocks noGrp="1"/>
          </p:cNvSpPr>
          <p:nvPr>
            <p:ph sz="half" idx="2"/>
          </p:nvPr>
        </p:nvSpPr>
        <p:spPr>
          <a:xfrm>
            <a:off x="1447191" y="2149813"/>
            <a:ext cx="9607660" cy="3318914"/>
          </a:xfrm>
        </p:spPr>
        <p:txBody>
          <a:bodyPr>
            <a:normAutofit lnSpcReduction="10000"/>
          </a:bodyPr>
          <a:lstStyle/>
          <a:p>
            <a:r>
              <a:rPr lang="en-US" dirty="0"/>
              <a:t>UIPath is relatively newer to the market than Blue Prism and Automation Anywhere</a:t>
            </a:r>
          </a:p>
          <a:p>
            <a:r>
              <a:rPr lang="en-US" dirty="0"/>
              <a:t>However, today it stands at par with the other tools if not better</a:t>
            </a:r>
          </a:p>
          <a:p>
            <a:r>
              <a:rPr lang="en-US" dirty="0"/>
              <a:t>The positive and very positive feedback from the last two years for UIPath are much higher than AA and Blue Prism which is encouraging </a:t>
            </a:r>
          </a:p>
          <a:p>
            <a:r>
              <a:rPr lang="en-US" dirty="0"/>
              <a:t>However the last year has seen a dip, could be because of Covid and market situation. Further analysis needs to be done</a:t>
            </a:r>
          </a:p>
          <a:p>
            <a:r>
              <a:rPr lang="en-US" dirty="0"/>
              <a:t>Blue Prism is slowly picking up, and UIPath needs to identify additional features that can be provided to meet end user requirements		</a:t>
            </a:r>
          </a:p>
        </p:txBody>
      </p:sp>
    </p:spTree>
    <p:extLst>
      <p:ext uri="{BB962C8B-B14F-4D97-AF65-F5344CB8AC3E}">
        <p14:creationId xmlns:p14="http://schemas.microsoft.com/office/powerpoint/2010/main" val="4922133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679</TotalTime>
  <Words>747</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vt:lpstr>
      <vt:lpstr>Calibri</vt:lpstr>
      <vt:lpstr>Consolas</vt:lpstr>
      <vt:lpstr>Gill Sans MT</vt:lpstr>
      <vt:lpstr>Segoe UI Historic</vt:lpstr>
      <vt:lpstr>Wingdings</vt:lpstr>
      <vt:lpstr>Gallery</vt:lpstr>
      <vt:lpstr>Sentiment analysis on customer feedback emails</vt:lpstr>
      <vt:lpstr> Sentiment analysis</vt:lpstr>
      <vt:lpstr> Problem Statement</vt:lpstr>
      <vt:lpstr> Test set up</vt:lpstr>
      <vt:lpstr> SA Process model</vt:lpstr>
      <vt:lpstr> Learnings from the training implemented</vt:lpstr>
      <vt:lpstr> SA Process model</vt:lpstr>
      <vt:lpstr>Dashboard</vt:lpstr>
      <vt:lpstr> analysis Based on sample feedback</vt:lpstr>
      <vt:lpstr> Learnings and challenges</vt:lpstr>
      <vt:lpstr> Future scope of hsi-sentiment analysis project </vt:lpstr>
      <vt:lpstr> Github link and 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Demo</dc:creator>
  <cp:lastModifiedBy>Ruchi Sinha</cp:lastModifiedBy>
  <cp:revision>81</cp:revision>
  <dcterms:created xsi:type="dcterms:W3CDTF">2021-02-12T05:34:32Z</dcterms:created>
  <dcterms:modified xsi:type="dcterms:W3CDTF">2021-07-27T14:46:19Z</dcterms:modified>
</cp:coreProperties>
</file>