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Playfair Display" panose="00000500000000000000" pitchFamily="2" charset="0"/>
      <p:regular r:id="rId22"/>
    </p:embeddedFont>
    <p:embeddedFont>
      <p:font typeface="Playfair Display Bold" panose="020B0604020202020204" charset="0"/>
      <p:regular r:id="rId23"/>
    </p:embeddedFont>
    <p:embeddedFont>
      <p:font typeface="Playfair Display Italics" panose="020B0604020202020204" charset="0"/>
      <p:regular r:id="rId24"/>
    </p:embeddedFont>
    <p:embeddedFont>
      <p:font typeface="Public Sans" panose="020B0604020202020204" charset="0"/>
      <p:regular r:id="rId25"/>
    </p:embeddedFont>
    <p:embeddedFont>
      <p:font typeface="Public Sans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BASED ON LARGE LANGUAGE MODEL LLAMA</a:t>
            </a:r>
          </a:p>
        </p:txBody>
      </p:sp>
      <p:sp>
        <p:nvSpPr>
          <p:cNvPr id="4" name="TextBox 4"/>
          <p:cNvSpPr txBox="1"/>
          <p:nvPr/>
        </p:nvSpPr>
        <p:spPr>
          <a:xfrm>
            <a:off x="850974" y="2332416"/>
            <a:ext cx="16408332"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AI Legal Counsel</a:t>
            </a:r>
          </a:p>
        </p:txBody>
      </p:sp>
      <p:sp>
        <p:nvSpPr>
          <p:cNvPr id="5" name="TextBox 5"/>
          <p:cNvSpPr txBox="1"/>
          <p:nvPr/>
        </p:nvSpPr>
        <p:spPr>
          <a:xfrm>
            <a:off x="1016407" y="7730490"/>
            <a:ext cx="7862435" cy="1613535"/>
          </a:xfrm>
          <a:prstGeom prst="rect">
            <a:avLst/>
          </a:prstGeom>
        </p:spPr>
        <p:txBody>
          <a:bodyPr lIns="0" tIns="0" rIns="0" bIns="0" rtlCol="0" anchor="t">
            <a:spAutoFit/>
          </a:bodyPr>
          <a:lstStyle/>
          <a:p>
            <a:pPr>
              <a:lnSpc>
                <a:spcPts val="4349"/>
              </a:lnSpc>
            </a:pPr>
            <a:r>
              <a:rPr lang="en-US" sz="2899">
                <a:solidFill>
                  <a:srgbClr val="2B2C30"/>
                </a:solidFill>
                <a:latin typeface="Public Sans"/>
              </a:rPr>
              <a:t>Presented By:</a:t>
            </a:r>
          </a:p>
          <a:p>
            <a:pPr>
              <a:lnSpc>
                <a:spcPts val="4349"/>
              </a:lnSpc>
            </a:pPr>
            <a:r>
              <a:rPr lang="en-US" sz="2899">
                <a:solidFill>
                  <a:srgbClr val="2B2C30"/>
                </a:solidFill>
                <a:latin typeface="Public Sans"/>
              </a:rPr>
              <a:t>Akhila S Kumar (RA2111026010397)</a:t>
            </a:r>
          </a:p>
          <a:p>
            <a:pPr>
              <a:lnSpc>
                <a:spcPts val="4349"/>
              </a:lnSpc>
            </a:pPr>
            <a:r>
              <a:rPr lang="en-US" sz="2899">
                <a:solidFill>
                  <a:srgbClr val="2B2C30"/>
                </a:solidFill>
                <a:latin typeface="Public Sans"/>
              </a:rPr>
              <a:t>Ruchi Shah (RA2111026010387)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16407" y="2172020"/>
            <a:ext cx="15953207" cy="6851650"/>
          </a:xfrm>
          <a:prstGeom prst="rect">
            <a:avLst/>
          </a:prstGeom>
        </p:spPr>
        <p:txBody>
          <a:bodyPr lIns="0" tIns="0" rIns="0" bIns="0" rtlCol="0" anchor="t">
            <a:spAutoFit/>
          </a:bodyPr>
          <a:lstStyle/>
          <a:p>
            <a:pPr marL="755651" lvl="1" indent="-377825">
              <a:lnSpc>
                <a:spcPts val="4550"/>
              </a:lnSpc>
              <a:buFont typeface="Arial"/>
              <a:buChar char="•"/>
            </a:pPr>
            <a:r>
              <a:rPr lang="en-US" sz="3500" spc="17">
                <a:solidFill>
                  <a:srgbClr val="2B2C30"/>
                </a:solidFill>
                <a:latin typeface="Playfair Display"/>
              </a:rPr>
              <a:t>The `ingest.py` script handles the data ingestion process, which is essential for preparing the legal documents to be used by the AI model. It primarily focuses on extracting textual data from PDFs and DOCX files located in the `dataset` folder. </a:t>
            </a:r>
          </a:p>
          <a:p>
            <a:pPr marL="755651" lvl="1" indent="-377825">
              <a:lnSpc>
                <a:spcPts val="4550"/>
              </a:lnSpc>
              <a:buFont typeface="Arial"/>
              <a:buChar char="•"/>
            </a:pPr>
            <a:r>
              <a:rPr lang="en-US" sz="3500" spc="17">
                <a:solidFill>
                  <a:srgbClr val="2B2C30"/>
                </a:solidFill>
                <a:latin typeface="Playfair Display"/>
              </a:rPr>
              <a:t>Once the text is extracted, it undergoes preprocessing to clean and normalize the data, removing any irrelevant elements like headers, footers, or special formatting that could interfere with the model's training. </a:t>
            </a:r>
          </a:p>
          <a:p>
            <a:pPr marL="755651" lvl="1" indent="-377825">
              <a:lnSpc>
                <a:spcPts val="4550"/>
              </a:lnSpc>
              <a:buFont typeface="Arial"/>
              <a:buChar char="•"/>
            </a:pPr>
            <a:r>
              <a:rPr lang="en-US" sz="3500" spc="17">
                <a:solidFill>
                  <a:srgbClr val="2B2C30"/>
                </a:solidFill>
                <a:latin typeface="Playfair Display"/>
              </a:rPr>
              <a:t>The cleaned text is then vectorized, converting it into numerical vectors that represent the text in a form that the AI model can efficiently process. These vectors are stored in a `/vectorstore` directory, allowing for quick retrieval and use during the chatbot's operation, enabling it to reference and utilize the legal knowledge embedded in these documents effectively.</a:t>
            </a: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DATA INGESTION</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0" y="321338"/>
            <a:ext cx="18288000" cy="9644323"/>
          </a:xfrm>
          <a:custGeom>
            <a:avLst/>
            <a:gdLst/>
            <a:ahLst/>
            <a:cxnLst/>
            <a:rect l="l" t="t" r="r" b="b"/>
            <a:pathLst>
              <a:path w="18288000" h="9644323">
                <a:moveTo>
                  <a:pt x="0" y="0"/>
                </a:moveTo>
                <a:lnTo>
                  <a:pt x="18288000" y="0"/>
                </a:lnTo>
                <a:lnTo>
                  <a:pt x="18288000" y="9644324"/>
                </a:lnTo>
                <a:lnTo>
                  <a:pt x="0" y="9644324"/>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UTILITY AND APPLICATION </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06871" y="3012878"/>
            <a:ext cx="7877184" cy="4170045"/>
          </a:xfrm>
          <a:prstGeom prst="rect">
            <a:avLst/>
          </a:prstGeom>
        </p:spPr>
        <p:txBody>
          <a:bodyPr lIns="0" tIns="0" rIns="0" bIns="0" rtlCol="0" anchor="t">
            <a:spAutoFit/>
          </a:bodyPr>
          <a:lstStyle/>
          <a:p>
            <a:pPr>
              <a:lnSpc>
                <a:spcPts val="4199"/>
              </a:lnSpc>
            </a:pPr>
            <a:r>
              <a:rPr lang="en-US" sz="2799">
                <a:solidFill>
                  <a:srgbClr val="2B2C30"/>
                </a:solidFill>
                <a:latin typeface="Public Sans"/>
              </a:rPr>
              <a:t>The `utils.py` script in your project centralizes common utility functions that support the application. It handles tasks such as data cleaning, text normalization, and error handling, ensuring data is preprocessed consistently before ingestion. This not only streamlines the workflow but also maintains data integrity across the system.</a:t>
            </a:r>
          </a:p>
        </p:txBody>
      </p:sp>
      <p:sp>
        <p:nvSpPr>
          <p:cNvPr id="5" name="TextBox 5"/>
          <p:cNvSpPr txBox="1"/>
          <p:nvPr/>
        </p:nvSpPr>
        <p:spPr>
          <a:xfrm>
            <a:off x="9360287" y="2227065"/>
            <a:ext cx="7877184" cy="5741670"/>
          </a:xfrm>
          <a:prstGeom prst="rect">
            <a:avLst/>
          </a:prstGeom>
        </p:spPr>
        <p:txBody>
          <a:bodyPr lIns="0" tIns="0" rIns="0" bIns="0" rtlCol="0" anchor="t">
            <a:spAutoFit/>
          </a:bodyPr>
          <a:lstStyle/>
          <a:p>
            <a:pPr>
              <a:lnSpc>
                <a:spcPts val="4199"/>
              </a:lnSpc>
            </a:pPr>
            <a:endParaRPr/>
          </a:p>
          <a:p>
            <a:pPr>
              <a:lnSpc>
                <a:spcPts val="4199"/>
              </a:lnSpc>
            </a:pPr>
            <a:r>
              <a:rPr lang="en-US" sz="2799">
                <a:solidFill>
                  <a:srgbClr val="2B2C30"/>
                </a:solidFill>
                <a:latin typeface="Public Sans"/>
              </a:rPr>
              <a:t>eMeanwhile, `app.py` serves as the core of the chatbot application, orchestrating the integration of various components. It initializes the server, manages the user interface via Streamlit, and processes user interactions. This script routes user queries to the AI models for response generation and ensures smooth operational flow, incorporating server configurations, error handling, and activity logging for a robust user experience.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0" y="290219"/>
            <a:ext cx="18288000" cy="9706561"/>
          </a:xfrm>
          <a:custGeom>
            <a:avLst/>
            <a:gdLst/>
            <a:ahLst/>
            <a:cxnLst/>
            <a:rect l="l" t="t" r="r" b="b"/>
            <a:pathLst>
              <a:path w="18288000" h="9706561">
                <a:moveTo>
                  <a:pt x="0" y="0"/>
                </a:moveTo>
                <a:lnTo>
                  <a:pt x="18288000" y="0"/>
                </a:lnTo>
                <a:lnTo>
                  <a:pt x="18288000" y="9706562"/>
                </a:lnTo>
                <a:lnTo>
                  <a:pt x="0" y="9706562"/>
                </a:lnTo>
                <a:lnTo>
                  <a:pt x="0" y="0"/>
                </a:lnTo>
                <a:close/>
              </a:path>
            </a:pathLst>
          </a:custGeom>
          <a:blipFill>
            <a:blip r:embed="rId2"/>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0" y="345163"/>
            <a:ext cx="18288000" cy="9596673"/>
          </a:xfrm>
          <a:custGeom>
            <a:avLst/>
            <a:gdLst/>
            <a:ahLst/>
            <a:cxnLst/>
            <a:rect l="l" t="t" r="r" b="b"/>
            <a:pathLst>
              <a:path w="18288000" h="9596673">
                <a:moveTo>
                  <a:pt x="0" y="0"/>
                </a:moveTo>
                <a:lnTo>
                  <a:pt x="18288000" y="0"/>
                </a:lnTo>
                <a:lnTo>
                  <a:pt x="18288000" y="9596674"/>
                </a:lnTo>
                <a:lnTo>
                  <a:pt x="0" y="9596674"/>
                </a:lnTo>
                <a:lnTo>
                  <a:pt x="0" y="0"/>
                </a:lnTo>
                <a:close/>
              </a:path>
            </a:pathLst>
          </a:custGeom>
          <a:blipFill>
            <a:blip r:embed="rId2"/>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Freeform 3"/>
          <p:cNvSpPr/>
          <p:nvPr/>
        </p:nvSpPr>
        <p:spPr>
          <a:xfrm>
            <a:off x="1175177" y="1963155"/>
            <a:ext cx="15893989" cy="8323845"/>
          </a:xfrm>
          <a:custGeom>
            <a:avLst/>
            <a:gdLst/>
            <a:ahLst/>
            <a:cxnLst/>
            <a:rect l="l" t="t" r="r" b="b"/>
            <a:pathLst>
              <a:path w="15893989" h="8323845">
                <a:moveTo>
                  <a:pt x="0" y="0"/>
                </a:moveTo>
                <a:lnTo>
                  <a:pt x="15893989" y="0"/>
                </a:lnTo>
                <a:lnTo>
                  <a:pt x="15893989" y="8323845"/>
                </a:lnTo>
                <a:lnTo>
                  <a:pt x="0" y="8323845"/>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Freeform 3"/>
          <p:cNvSpPr/>
          <p:nvPr/>
        </p:nvSpPr>
        <p:spPr>
          <a:xfrm>
            <a:off x="1193631" y="1965957"/>
            <a:ext cx="15857081" cy="8321043"/>
          </a:xfrm>
          <a:custGeom>
            <a:avLst/>
            <a:gdLst/>
            <a:ahLst/>
            <a:cxnLst/>
            <a:rect l="l" t="t" r="r" b="b"/>
            <a:pathLst>
              <a:path w="15857081" h="8321043">
                <a:moveTo>
                  <a:pt x="0" y="0"/>
                </a:moveTo>
                <a:lnTo>
                  <a:pt x="15857081" y="0"/>
                </a:lnTo>
                <a:lnTo>
                  <a:pt x="15857081" y="8321043"/>
                </a:lnTo>
                <a:lnTo>
                  <a:pt x="0" y="8321043"/>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OUTPUT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Freeform 3"/>
          <p:cNvSpPr/>
          <p:nvPr/>
        </p:nvSpPr>
        <p:spPr>
          <a:xfrm>
            <a:off x="1207920" y="1982858"/>
            <a:ext cx="15872160" cy="8304142"/>
          </a:xfrm>
          <a:custGeom>
            <a:avLst/>
            <a:gdLst/>
            <a:ahLst/>
            <a:cxnLst/>
            <a:rect l="l" t="t" r="r" b="b"/>
            <a:pathLst>
              <a:path w="15872160" h="8304142">
                <a:moveTo>
                  <a:pt x="0" y="0"/>
                </a:moveTo>
                <a:lnTo>
                  <a:pt x="15872160" y="0"/>
                </a:lnTo>
                <a:lnTo>
                  <a:pt x="15872160" y="8304142"/>
                </a:lnTo>
                <a:lnTo>
                  <a:pt x="0" y="8304142"/>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OUTPUT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CONCLUSION</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0" y="2485574"/>
            <a:ext cx="18288000" cy="5221236"/>
          </a:xfrm>
          <a:prstGeom prst="rect">
            <a:avLst/>
          </a:prstGeom>
        </p:spPr>
        <p:txBody>
          <a:bodyPr lIns="0" tIns="0" rIns="0" bIns="0" rtlCol="0" anchor="t">
            <a:spAutoFit/>
          </a:bodyPr>
          <a:lstStyle/>
          <a:p>
            <a:pPr algn="ctr">
              <a:lnSpc>
                <a:spcPts val="4640"/>
              </a:lnSpc>
              <a:spcBef>
                <a:spcPct val="0"/>
              </a:spcBef>
            </a:pPr>
            <a:r>
              <a:rPr lang="en-US" sz="3314" spc="752">
                <a:solidFill>
                  <a:srgbClr val="2B2C30"/>
                </a:solidFill>
                <a:latin typeface="Public Sans Bold"/>
              </a:rPr>
              <a:t> THE PROJECT LEADS TO ENHANCED ACCURACY IN LEGAL ADVICE, REDUCED RESPONSE TIME, AND THE ABILITY TO LEARN FROM INTERACTIONS TO IMPROVE FUTURE ADVICE. FUTURE </a:t>
            </a:r>
          </a:p>
          <a:p>
            <a:pPr algn="ctr">
              <a:lnSpc>
                <a:spcPts val="4640"/>
              </a:lnSpc>
              <a:spcBef>
                <a:spcPct val="0"/>
              </a:spcBef>
            </a:pPr>
            <a:endParaRPr lang="en-US" sz="3314" spc="752">
              <a:solidFill>
                <a:srgbClr val="2B2C30"/>
              </a:solidFill>
              <a:latin typeface="Public Sans Bold"/>
            </a:endParaRPr>
          </a:p>
          <a:p>
            <a:pPr algn="ctr">
              <a:lnSpc>
                <a:spcPts val="4640"/>
              </a:lnSpc>
              <a:spcBef>
                <a:spcPct val="0"/>
              </a:spcBef>
            </a:pPr>
            <a:r>
              <a:rPr lang="en-US" sz="3314" spc="752">
                <a:solidFill>
                  <a:srgbClr val="2B2C30"/>
                </a:solidFill>
                <a:latin typeface="Public Sans Bold"/>
              </a:rPr>
              <a:t>THERE ARE PLANS TO EXTEND CAPABILITIES INCLUDE MULTILINGUAL SUPPORT, BROADER LEGAL DATABASE INTEGRATION, AND SPECIALIZED MODULES FOR DIFFERENT AREAS OF LAW.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a:rPr>
              <a:t>REFERENCES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689" y="2122290"/>
            <a:ext cx="10430198" cy="1923923"/>
          </a:xfrm>
          <a:prstGeom prst="rect">
            <a:avLst/>
          </a:prstGeom>
        </p:spPr>
        <p:txBody>
          <a:bodyPr lIns="0" tIns="0" rIns="0" bIns="0" rtlCol="0" anchor="t">
            <a:spAutoFit/>
          </a:bodyPr>
          <a:lstStyle/>
          <a:p>
            <a:pPr marL="604519" lvl="1" indent="-302260">
              <a:lnSpc>
                <a:spcPts val="5235"/>
              </a:lnSpc>
              <a:buFont typeface="Arial"/>
              <a:buChar char="•"/>
            </a:pPr>
            <a:r>
              <a:rPr lang="en-US" sz="2799">
                <a:solidFill>
                  <a:srgbClr val="2B2C30"/>
                </a:solidFill>
                <a:latin typeface="Public Sans"/>
              </a:rPr>
              <a:t>google.com</a:t>
            </a:r>
          </a:p>
          <a:p>
            <a:pPr marL="604519" lvl="1" indent="-302260">
              <a:lnSpc>
                <a:spcPts val="5235"/>
              </a:lnSpc>
              <a:buFont typeface="Arial"/>
              <a:buChar char="•"/>
            </a:pPr>
            <a:r>
              <a:rPr lang="en-US" sz="2799">
                <a:solidFill>
                  <a:srgbClr val="2B2C30"/>
                </a:solidFill>
                <a:latin typeface="Public Sans"/>
              </a:rPr>
              <a:t>https://blog.rossintelligence.com/</a:t>
            </a:r>
          </a:p>
          <a:p>
            <a:pPr marL="604519" lvl="1" indent="-302260">
              <a:lnSpc>
                <a:spcPts val="5235"/>
              </a:lnSpc>
              <a:buFont typeface="Arial"/>
              <a:buChar char="•"/>
            </a:pPr>
            <a:r>
              <a:rPr lang="en-US" sz="2799">
                <a:solidFill>
                  <a:srgbClr val="000000"/>
                </a:solidFill>
                <a:latin typeface="Public Sans"/>
              </a:rPr>
              <a:t>https://huggingface.co/meta-llama/Llama-2-7b-chat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16407" y="2172020"/>
            <a:ext cx="16242893" cy="6370321"/>
          </a:xfrm>
          <a:prstGeom prst="rect">
            <a:avLst/>
          </a:prstGeom>
        </p:spPr>
        <p:txBody>
          <a:bodyPr lIns="0" tIns="0" rIns="0" bIns="0" rtlCol="0" anchor="t">
            <a:spAutoFit/>
          </a:bodyPr>
          <a:lstStyle/>
          <a:p>
            <a:pPr>
              <a:lnSpc>
                <a:spcPts val="5069"/>
              </a:lnSpc>
            </a:pPr>
            <a:r>
              <a:rPr lang="en-US" sz="3899">
                <a:solidFill>
                  <a:srgbClr val="2B2C30"/>
                </a:solidFill>
                <a:latin typeface="Playfair Display Bold"/>
              </a:rPr>
              <a:t>Challenges in Legal Industry:</a:t>
            </a:r>
          </a:p>
          <a:p>
            <a:pPr marL="841994" lvl="1" indent="-420997">
              <a:lnSpc>
                <a:spcPts val="5069"/>
              </a:lnSpc>
              <a:buFont typeface="Arial"/>
              <a:buChar char="•"/>
            </a:pPr>
            <a:r>
              <a:rPr lang="en-US" sz="3899">
                <a:solidFill>
                  <a:srgbClr val="2B2C30"/>
                </a:solidFill>
                <a:latin typeface="Playfair Display"/>
              </a:rPr>
              <a:t>Legal professionals today face </a:t>
            </a:r>
            <a:r>
              <a:rPr lang="en-US" sz="3899">
                <a:solidFill>
                  <a:srgbClr val="2B2C30"/>
                </a:solidFill>
                <a:latin typeface="Playfair Display Bold"/>
              </a:rPr>
              <a:t>i</a:t>
            </a:r>
            <a:r>
              <a:rPr lang="en-US" sz="3899">
                <a:solidFill>
                  <a:srgbClr val="2B2C30"/>
                </a:solidFill>
                <a:latin typeface="Playfair Display"/>
              </a:rPr>
              <a:t>mmense pressure to review vast amounts of documentation and provide quick, reliable advice.</a:t>
            </a:r>
          </a:p>
          <a:p>
            <a:pPr marL="841994" lvl="1" indent="-420997">
              <a:lnSpc>
                <a:spcPts val="5069"/>
              </a:lnSpc>
              <a:buFont typeface="Arial"/>
              <a:buChar char="•"/>
            </a:pPr>
            <a:r>
              <a:rPr lang="en-US" sz="3899">
                <a:solidFill>
                  <a:srgbClr val="2B2C30"/>
                </a:solidFill>
                <a:latin typeface="Playfair Display"/>
              </a:rPr>
              <a:t>Traditional legal tools are often cumbersome, slow, and do not leverage advanced AI capabilities, leading to delays and potential inaccuracies in legal advice.</a:t>
            </a:r>
          </a:p>
          <a:p>
            <a:pPr>
              <a:lnSpc>
                <a:spcPts val="5069"/>
              </a:lnSpc>
            </a:pPr>
            <a:r>
              <a:rPr lang="en-US" sz="3899">
                <a:solidFill>
                  <a:srgbClr val="2B2C30"/>
                </a:solidFill>
                <a:latin typeface="Playfair Display Bold"/>
              </a:rPr>
              <a:t>Need for Advanced Solutions:</a:t>
            </a:r>
          </a:p>
          <a:p>
            <a:pPr marL="841994" lvl="1" indent="-420997">
              <a:lnSpc>
                <a:spcPts val="5069"/>
              </a:lnSpc>
              <a:buFont typeface="Arial"/>
              <a:buChar char="•"/>
            </a:pPr>
            <a:r>
              <a:rPr lang="en-US" sz="3899">
                <a:solidFill>
                  <a:srgbClr val="2B2C30"/>
                </a:solidFill>
                <a:latin typeface="Playfair Display"/>
              </a:rPr>
              <a:t>The legal industry's demand for faster, more accurate tools is critical in an era where legal decisions need to keep pace with rapid business and societal changes.</a:t>
            </a: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PROBLEM STATEMENT</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850974" y="2332416"/>
            <a:ext cx="16408332"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LITERATURE SURVEY ON EXISTING SYSTEMS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244987" y="2198490"/>
            <a:ext cx="7877184" cy="7621906"/>
          </a:xfrm>
          <a:prstGeom prst="rect">
            <a:avLst/>
          </a:prstGeom>
        </p:spPr>
        <p:txBody>
          <a:bodyPr lIns="0" tIns="0" rIns="0" bIns="0" rtlCol="0" anchor="t">
            <a:spAutoFit/>
          </a:bodyPr>
          <a:lstStyle/>
          <a:p>
            <a:pPr>
              <a:lnSpc>
                <a:spcPts val="5549"/>
              </a:lnSpc>
            </a:pPr>
            <a:r>
              <a:rPr lang="en-US" sz="3699" dirty="0">
                <a:solidFill>
                  <a:srgbClr val="2B2C30"/>
                </a:solidFill>
                <a:latin typeface="Public Sans Bold"/>
              </a:rPr>
              <a:t>Existing Solutions:</a:t>
            </a:r>
          </a:p>
          <a:p>
            <a:pPr marL="798825" lvl="1" indent="-399412">
              <a:lnSpc>
                <a:spcPts val="5549"/>
              </a:lnSpc>
              <a:buFont typeface="Arial"/>
              <a:buChar char="•"/>
            </a:pPr>
            <a:r>
              <a:rPr lang="en-US" sz="3699" dirty="0">
                <a:solidFill>
                  <a:srgbClr val="2B2C30"/>
                </a:solidFill>
                <a:latin typeface="Public Sans"/>
              </a:rPr>
              <a:t>ROSS Intelligence: Uses basic NLP to parse and understand legal documents but lacks deeper contextual understanding.</a:t>
            </a:r>
          </a:p>
          <a:p>
            <a:pPr marL="798825" lvl="1" indent="-399412">
              <a:lnSpc>
                <a:spcPts val="5549"/>
              </a:lnSpc>
              <a:buFont typeface="Arial"/>
              <a:buChar char="•"/>
            </a:pPr>
            <a:r>
              <a:rPr lang="en-US" sz="3699" dirty="0" err="1">
                <a:solidFill>
                  <a:srgbClr val="2B2C30"/>
                </a:solidFill>
                <a:latin typeface="Public Sans"/>
              </a:rPr>
              <a:t>LawGeex</a:t>
            </a:r>
            <a:r>
              <a:rPr lang="en-US" sz="3699" dirty="0">
                <a:solidFill>
                  <a:srgbClr val="2B2C30"/>
                </a:solidFill>
                <a:latin typeface="Public Sans"/>
              </a:rPr>
              <a:t>: Automates contract reviews using predefined rules but does not adapt to new, unseen legal scenarios.</a:t>
            </a:r>
          </a:p>
          <a:p>
            <a:pPr>
              <a:lnSpc>
                <a:spcPts val="5549"/>
              </a:lnSpc>
            </a:pPr>
            <a:endParaRPr lang="en-US" sz="3699" dirty="0">
              <a:solidFill>
                <a:srgbClr val="2B2C30"/>
              </a:solidFill>
              <a:latin typeface="Public Sans"/>
            </a:endParaRPr>
          </a:p>
        </p:txBody>
      </p:sp>
      <p:sp>
        <p:nvSpPr>
          <p:cNvPr id="5" name="TextBox 5"/>
          <p:cNvSpPr txBox="1"/>
          <p:nvPr/>
        </p:nvSpPr>
        <p:spPr>
          <a:xfrm>
            <a:off x="9382116" y="2198490"/>
            <a:ext cx="7877184" cy="5535931"/>
          </a:xfrm>
          <a:prstGeom prst="rect">
            <a:avLst/>
          </a:prstGeom>
        </p:spPr>
        <p:txBody>
          <a:bodyPr lIns="0" tIns="0" rIns="0" bIns="0" rtlCol="0" anchor="t">
            <a:spAutoFit/>
          </a:bodyPr>
          <a:lstStyle/>
          <a:p>
            <a:pPr>
              <a:lnSpc>
                <a:spcPts val="5549"/>
              </a:lnSpc>
            </a:pPr>
            <a:r>
              <a:rPr lang="en-US" sz="3699" dirty="0">
                <a:solidFill>
                  <a:srgbClr val="2B2C30"/>
                </a:solidFill>
                <a:latin typeface="Public Sans Bold"/>
              </a:rPr>
              <a:t>Identified Gaps:</a:t>
            </a:r>
          </a:p>
          <a:p>
            <a:pPr marL="798825" lvl="1" indent="-399412">
              <a:lnSpc>
                <a:spcPts val="5549"/>
              </a:lnSpc>
              <a:buFont typeface="Arial"/>
              <a:buChar char="•"/>
            </a:pPr>
            <a:r>
              <a:rPr lang="en-US" sz="3699" dirty="0">
                <a:solidFill>
                  <a:srgbClr val="2B2C30"/>
                </a:solidFill>
                <a:latin typeface="Public Sans"/>
              </a:rPr>
              <a:t>Most existing legal bots are restricted by the scope of their training data and lack real-time learning capabilities. They struggle with complex legal reasoning and multi-jurisdictional laws.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16407" y="2152970"/>
            <a:ext cx="16242893" cy="5923910"/>
          </a:xfrm>
          <a:prstGeom prst="rect">
            <a:avLst/>
          </a:prstGeom>
        </p:spPr>
        <p:txBody>
          <a:bodyPr lIns="0" tIns="0" rIns="0" bIns="0" rtlCol="0" anchor="t">
            <a:spAutoFit/>
          </a:bodyPr>
          <a:lstStyle/>
          <a:p>
            <a:pPr>
              <a:lnSpc>
                <a:spcPts val="7865"/>
              </a:lnSpc>
            </a:pPr>
            <a:r>
              <a:rPr lang="en-US" sz="6050">
                <a:solidFill>
                  <a:srgbClr val="2B2C30"/>
                </a:solidFill>
                <a:latin typeface="Playfair Display"/>
              </a:rPr>
              <a:t>The chatbot utilizes Langchain to integrate with Llama-7B-chat, a powerful language model by Meta, to provide legal advice.</a:t>
            </a:r>
          </a:p>
          <a:p>
            <a:pPr>
              <a:lnSpc>
                <a:spcPts val="7865"/>
              </a:lnSpc>
            </a:pPr>
            <a:r>
              <a:rPr lang="en-US" sz="6050">
                <a:solidFill>
                  <a:srgbClr val="2B2C30"/>
                </a:solidFill>
                <a:latin typeface="Playfair Display"/>
              </a:rPr>
              <a:t>It leverages the Huggingface transformers library for model management and Streamlit for creating an interactive user interface.</a:t>
            </a: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GENERATIVE AI WITH LLAMA</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3551153" y="1965957"/>
            <a:ext cx="11142036" cy="8321043"/>
          </a:xfrm>
          <a:custGeom>
            <a:avLst/>
            <a:gdLst/>
            <a:ahLst/>
            <a:cxnLst/>
            <a:rect l="l" t="t" r="r" b="b"/>
            <a:pathLst>
              <a:path w="11142036" h="8321043">
                <a:moveTo>
                  <a:pt x="0" y="0"/>
                </a:moveTo>
                <a:lnTo>
                  <a:pt x="11142036" y="0"/>
                </a:lnTo>
                <a:lnTo>
                  <a:pt x="11142036" y="8321043"/>
                </a:lnTo>
                <a:lnTo>
                  <a:pt x="0" y="8321043"/>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ARCHITECTURE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METHODOLOGY</a:t>
            </a:r>
          </a:p>
        </p:txBody>
      </p:sp>
      <p:sp>
        <p:nvSpPr>
          <p:cNvPr id="3" name="AutoShape 3"/>
          <p:cNvSpPr/>
          <p:nvPr/>
        </p:nvSpPr>
        <p:spPr>
          <a:xfrm>
            <a:off x="609599" y="1790698"/>
            <a:ext cx="8534397" cy="2"/>
          </a:xfrm>
          <a:prstGeom prst="line">
            <a:avLst/>
          </a:prstGeom>
          <a:ln w="9525" cap="flat">
            <a:solidFill>
              <a:srgbClr val="2B2C30"/>
            </a:solidFill>
            <a:prstDash val="solid"/>
            <a:headEnd type="none" w="sm" len="sm"/>
            <a:tailEnd type="none" w="sm" len="sm"/>
          </a:ln>
        </p:spPr>
      </p:sp>
      <p:sp>
        <p:nvSpPr>
          <p:cNvPr id="4" name="TextBox 4"/>
          <p:cNvSpPr txBox="1"/>
          <p:nvPr/>
        </p:nvSpPr>
        <p:spPr>
          <a:xfrm>
            <a:off x="14034672" y="3206673"/>
            <a:ext cx="2785647" cy="1628775"/>
          </a:xfrm>
          <a:prstGeom prst="rect">
            <a:avLst/>
          </a:prstGeom>
        </p:spPr>
        <p:txBody>
          <a:bodyPr lIns="0" tIns="0" rIns="0" bIns="0" rtlCol="0" anchor="t">
            <a:spAutoFit/>
          </a:bodyPr>
          <a:lstStyle/>
          <a:p>
            <a:pPr>
              <a:lnSpc>
                <a:spcPts val="4320"/>
              </a:lnSpc>
            </a:pPr>
            <a:r>
              <a:rPr lang="en-US" sz="3600">
                <a:solidFill>
                  <a:srgbClr val="2B2C30"/>
                </a:solidFill>
                <a:latin typeface="Playfair Display Italics"/>
              </a:rPr>
              <a:t>Application Logic (app.py)</a:t>
            </a:r>
          </a:p>
        </p:txBody>
      </p:sp>
      <p:sp>
        <p:nvSpPr>
          <p:cNvPr id="5" name="TextBox 5"/>
          <p:cNvSpPr txBox="1"/>
          <p:nvPr/>
        </p:nvSpPr>
        <p:spPr>
          <a:xfrm>
            <a:off x="4482077" y="3206673"/>
            <a:ext cx="2785647" cy="1628775"/>
          </a:xfrm>
          <a:prstGeom prst="rect">
            <a:avLst/>
          </a:prstGeom>
        </p:spPr>
        <p:txBody>
          <a:bodyPr lIns="0" tIns="0" rIns="0" bIns="0" rtlCol="0" anchor="t">
            <a:spAutoFit/>
          </a:bodyPr>
          <a:lstStyle/>
          <a:p>
            <a:pPr>
              <a:lnSpc>
                <a:spcPts val="4319"/>
              </a:lnSpc>
            </a:pPr>
            <a:r>
              <a:rPr lang="en-US" sz="3599">
                <a:solidFill>
                  <a:srgbClr val="2B2C30"/>
                </a:solidFill>
                <a:latin typeface="Playfair Display Italics"/>
              </a:rPr>
              <a:t>Data Ingestion (ingest.py)</a:t>
            </a:r>
          </a:p>
        </p:txBody>
      </p:sp>
      <p:sp>
        <p:nvSpPr>
          <p:cNvPr id="6" name="TextBox 6"/>
          <p:cNvSpPr txBox="1"/>
          <p:nvPr/>
        </p:nvSpPr>
        <p:spPr>
          <a:xfrm>
            <a:off x="10896600" y="3206673"/>
            <a:ext cx="2785647" cy="1628775"/>
          </a:xfrm>
          <a:prstGeom prst="rect">
            <a:avLst/>
          </a:prstGeom>
        </p:spPr>
        <p:txBody>
          <a:bodyPr lIns="0" tIns="0" rIns="0" bIns="0" rtlCol="0" anchor="t">
            <a:spAutoFit/>
          </a:bodyPr>
          <a:lstStyle/>
          <a:p>
            <a:pPr>
              <a:lnSpc>
                <a:spcPts val="4319"/>
              </a:lnSpc>
            </a:pPr>
            <a:r>
              <a:rPr lang="en-US" sz="3599">
                <a:solidFill>
                  <a:srgbClr val="2B2C30"/>
                </a:solidFill>
                <a:latin typeface="Playfair Display Italics"/>
              </a:rPr>
              <a:t>Utility Functions  (utils.py)</a:t>
            </a:r>
          </a:p>
        </p:txBody>
      </p:sp>
      <p:sp>
        <p:nvSpPr>
          <p:cNvPr id="7" name="TextBox 7"/>
          <p:cNvSpPr txBox="1"/>
          <p:nvPr/>
        </p:nvSpPr>
        <p:spPr>
          <a:xfrm>
            <a:off x="1062453" y="3206673"/>
            <a:ext cx="2785647" cy="1628775"/>
          </a:xfrm>
          <a:prstGeom prst="rect">
            <a:avLst/>
          </a:prstGeom>
        </p:spPr>
        <p:txBody>
          <a:bodyPr lIns="0" tIns="0" rIns="0" bIns="0" rtlCol="0" anchor="t">
            <a:spAutoFit/>
          </a:bodyPr>
          <a:lstStyle/>
          <a:p>
            <a:pPr>
              <a:lnSpc>
                <a:spcPts val="4319"/>
              </a:lnSpc>
            </a:pPr>
            <a:r>
              <a:rPr lang="en-US" sz="3599">
                <a:solidFill>
                  <a:srgbClr val="2B2C30"/>
                </a:solidFill>
                <a:latin typeface="Playfair Display Italics"/>
              </a:rPr>
              <a:t>Dependencies (requirements.txt)</a:t>
            </a:r>
          </a:p>
        </p:txBody>
      </p:sp>
      <p:sp>
        <p:nvSpPr>
          <p:cNvPr id="8" name="TextBox 8"/>
          <p:cNvSpPr txBox="1"/>
          <p:nvPr/>
        </p:nvSpPr>
        <p:spPr>
          <a:xfrm>
            <a:off x="7620000" y="3206673"/>
            <a:ext cx="2785647" cy="2171700"/>
          </a:xfrm>
          <a:prstGeom prst="rect">
            <a:avLst/>
          </a:prstGeom>
        </p:spPr>
        <p:txBody>
          <a:bodyPr lIns="0" tIns="0" rIns="0" bIns="0" rtlCol="0" anchor="t">
            <a:spAutoFit/>
          </a:bodyPr>
          <a:lstStyle/>
          <a:p>
            <a:pPr>
              <a:lnSpc>
                <a:spcPts val="4319"/>
              </a:lnSpc>
            </a:pPr>
            <a:r>
              <a:rPr lang="en-US" sz="3599">
                <a:solidFill>
                  <a:srgbClr val="2B2C30"/>
                </a:solidFill>
                <a:latin typeface="Playfair Display Italics"/>
              </a:rPr>
              <a:t>Data Indexing (index.faiss, index.pkl)</a:t>
            </a:r>
          </a:p>
        </p:txBody>
      </p:sp>
      <p:grpSp>
        <p:nvGrpSpPr>
          <p:cNvPr id="9" name="Group 9"/>
          <p:cNvGrpSpPr/>
          <p:nvPr/>
        </p:nvGrpSpPr>
        <p:grpSpPr>
          <a:xfrm>
            <a:off x="4343400" y="2756663"/>
            <a:ext cx="138677" cy="13867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11" name="TextBox 11"/>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12" name="Group 12"/>
          <p:cNvGrpSpPr/>
          <p:nvPr/>
        </p:nvGrpSpPr>
        <p:grpSpPr>
          <a:xfrm>
            <a:off x="1028700" y="2756663"/>
            <a:ext cx="138677" cy="13867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14" name="TextBox 14"/>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15" name="Group 15"/>
          <p:cNvGrpSpPr/>
          <p:nvPr/>
        </p:nvGrpSpPr>
        <p:grpSpPr>
          <a:xfrm>
            <a:off x="7620000" y="2756663"/>
            <a:ext cx="138677" cy="138677"/>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17" name="TextBox 17"/>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18" name="Group 18"/>
          <p:cNvGrpSpPr/>
          <p:nvPr/>
        </p:nvGrpSpPr>
        <p:grpSpPr>
          <a:xfrm>
            <a:off x="10896600" y="2756663"/>
            <a:ext cx="138677" cy="138677"/>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20" name="TextBox 20"/>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21" name="Group 21"/>
          <p:cNvGrpSpPr/>
          <p:nvPr/>
        </p:nvGrpSpPr>
        <p:grpSpPr>
          <a:xfrm>
            <a:off x="14173200" y="2756663"/>
            <a:ext cx="138677" cy="13867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23" name="TextBox 23"/>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sp>
        <p:nvSpPr>
          <p:cNvPr id="24" name="AutoShape 24"/>
          <p:cNvSpPr/>
          <p:nvPr/>
        </p:nvSpPr>
        <p:spPr>
          <a:xfrm>
            <a:off x="1127760" y="2821239"/>
            <a:ext cx="17396401" cy="0"/>
          </a:xfrm>
          <a:prstGeom prst="line">
            <a:avLst/>
          </a:prstGeom>
          <a:ln w="9525" cap="flat">
            <a:solidFill>
              <a:srgbClr val="2B2C3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117879" y="0"/>
            <a:ext cx="16052242" cy="10287000"/>
          </a:xfrm>
          <a:custGeom>
            <a:avLst/>
            <a:gdLst/>
            <a:ahLst/>
            <a:cxnLst/>
            <a:rect l="l" t="t" r="r" b="b"/>
            <a:pathLst>
              <a:path w="16052242" h="10287000">
                <a:moveTo>
                  <a:pt x="0" y="0"/>
                </a:moveTo>
                <a:lnTo>
                  <a:pt x="16052242" y="0"/>
                </a:lnTo>
                <a:lnTo>
                  <a:pt x="16052242" y="10287000"/>
                </a:lnTo>
                <a:lnTo>
                  <a:pt x="0" y="10287000"/>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DATASET</a:t>
            </a:r>
          </a:p>
        </p:txBody>
      </p:sp>
      <p:sp>
        <p:nvSpPr>
          <p:cNvPr id="4" name="TextBox 4"/>
          <p:cNvSpPr txBox="1"/>
          <p:nvPr/>
        </p:nvSpPr>
        <p:spPr>
          <a:xfrm>
            <a:off x="706517" y="3578157"/>
            <a:ext cx="7026514" cy="4906268"/>
          </a:xfrm>
          <a:prstGeom prst="rect">
            <a:avLst/>
          </a:prstGeom>
        </p:spPr>
        <p:txBody>
          <a:bodyPr lIns="0" tIns="0" rIns="0" bIns="0" rtlCol="0" anchor="t">
            <a:spAutoFit/>
          </a:bodyPr>
          <a:lstStyle/>
          <a:p>
            <a:pPr>
              <a:lnSpc>
                <a:spcPts val="4888"/>
              </a:lnSpc>
            </a:pPr>
            <a:r>
              <a:rPr lang="en-US" sz="3760" spc="18">
                <a:solidFill>
                  <a:srgbClr val="2B2C30"/>
                </a:solidFill>
                <a:latin typeface="Playfair Display"/>
              </a:rPr>
              <a:t>The dataset consists of documents in pdf format of type:</a:t>
            </a:r>
          </a:p>
          <a:p>
            <a:pPr>
              <a:lnSpc>
                <a:spcPts val="4888"/>
              </a:lnSpc>
            </a:pPr>
            <a:endParaRPr lang="en-US" sz="3760" spc="18">
              <a:solidFill>
                <a:srgbClr val="2B2C30"/>
              </a:solidFill>
              <a:latin typeface="Playfair Display"/>
            </a:endParaRPr>
          </a:p>
          <a:p>
            <a:pPr>
              <a:lnSpc>
                <a:spcPts val="4888"/>
              </a:lnSpc>
            </a:pPr>
            <a:r>
              <a:rPr lang="en-US" sz="3760">
                <a:solidFill>
                  <a:srgbClr val="2B2C30"/>
                </a:solidFill>
                <a:latin typeface="Playfair Display"/>
              </a:rPr>
              <a:t>Statutes and Legislation</a:t>
            </a:r>
          </a:p>
          <a:p>
            <a:pPr>
              <a:lnSpc>
                <a:spcPts val="4888"/>
              </a:lnSpc>
            </a:pPr>
            <a:r>
              <a:rPr lang="en-US" sz="3760">
                <a:solidFill>
                  <a:srgbClr val="000000"/>
                </a:solidFill>
                <a:latin typeface="Playfair Display"/>
              </a:rPr>
              <a:t>Case Law </a:t>
            </a:r>
          </a:p>
          <a:p>
            <a:pPr>
              <a:lnSpc>
                <a:spcPts val="4888"/>
              </a:lnSpc>
            </a:pPr>
            <a:r>
              <a:rPr lang="en-US" sz="3760">
                <a:solidFill>
                  <a:srgbClr val="000000"/>
                </a:solidFill>
                <a:latin typeface="Playfair Display"/>
              </a:rPr>
              <a:t>Contracts and Legal Forms</a:t>
            </a:r>
          </a:p>
          <a:p>
            <a:pPr>
              <a:lnSpc>
                <a:spcPts val="4888"/>
              </a:lnSpc>
            </a:pPr>
            <a:endParaRPr lang="en-US" sz="3760">
              <a:solidFill>
                <a:srgbClr val="000000"/>
              </a:solidFill>
              <a:latin typeface="Playfair Display"/>
            </a:endParaRPr>
          </a:p>
        </p:txBody>
      </p:sp>
      <p:sp>
        <p:nvSpPr>
          <p:cNvPr id="5" name="Freeform 5"/>
          <p:cNvSpPr/>
          <p:nvPr/>
        </p:nvSpPr>
        <p:spPr>
          <a:xfrm>
            <a:off x="8244805" y="2206500"/>
            <a:ext cx="9706351" cy="7678158"/>
          </a:xfrm>
          <a:custGeom>
            <a:avLst/>
            <a:gdLst/>
            <a:ahLst/>
            <a:cxnLst/>
            <a:rect l="l" t="t" r="r" b="b"/>
            <a:pathLst>
              <a:path w="9706351" h="7678158">
                <a:moveTo>
                  <a:pt x="0" y="0"/>
                </a:moveTo>
                <a:lnTo>
                  <a:pt x="9706352" y="0"/>
                </a:lnTo>
                <a:lnTo>
                  <a:pt x="9706352" y="7678158"/>
                </a:lnTo>
                <a:lnTo>
                  <a:pt x="0" y="7678158"/>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2641840" y="0"/>
            <a:ext cx="13004321" cy="10287000"/>
          </a:xfrm>
          <a:custGeom>
            <a:avLst/>
            <a:gdLst/>
            <a:ahLst/>
            <a:cxnLst/>
            <a:rect l="l" t="t" r="r" b="b"/>
            <a:pathLst>
              <a:path w="13004321" h="10287000">
                <a:moveTo>
                  <a:pt x="0" y="0"/>
                </a:moveTo>
                <a:lnTo>
                  <a:pt x="13004320" y="0"/>
                </a:lnTo>
                <a:lnTo>
                  <a:pt x="13004320" y="10287000"/>
                </a:lnTo>
                <a:lnTo>
                  <a:pt x="0" y="10287000"/>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Custom</PresentationFormat>
  <Paragraphs>53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Public Sans</vt:lpstr>
      <vt:lpstr>Public Sans Bold</vt:lpstr>
      <vt:lpstr>Arial</vt:lpstr>
      <vt:lpstr>Calibri</vt:lpstr>
      <vt:lpstr>Playfair Display</vt:lpstr>
      <vt:lpstr>Playfair Display Italics</vt:lpstr>
      <vt:lpstr>Playfair Display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akhila s kumar</cp:lastModifiedBy>
  <cp:revision>2</cp:revision>
  <dcterms:created xsi:type="dcterms:W3CDTF">2006-08-16T00:00:00Z</dcterms:created>
  <dcterms:modified xsi:type="dcterms:W3CDTF">2024-04-30T20:16:19Z</dcterms:modified>
  <dc:identifier>DAGD6XoT_eY</dc:identifier>
</cp:coreProperties>
</file>