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3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6224" y="145124"/>
            <a:ext cx="8757920" cy="534035"/>
          </a:xfrm>
          <a:custGeom>
            <a:avLst/>
            <a:gdLst/>
            <a:ahLst/>
            <a:cxnLst/>
            <a:rect l="l" t="t" r="r" b="b"/>
            <a:pathLst>
              <a:path w="8757920" h="534035">
                <a:moveTo>
                  <a:pt x="87578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8757899" y="0"/>
                </a:lnTo>
                <a:lnTo>
                  <a:pt x="8757899" y="533999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6224" y="145124"/>
            <a:ext cx="8757920" cy="534035"/>
          </a:xfrm>
          <a:custGeom>
            <a:avLst/>
            <a:gdLst/>
            <a:ahLst/>
            <a:cxnLst/>
            <a:rect l="l" t="t" r="r" b="b"/>
            <a:pathLst>
              <a:path w="8757920" h="534035">
                <a:moveTo>
                  <a:pt x="87578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8757899" y="0"/>
                </a:lnTo>
                <a:lnTo>
                  <a:pt x="8757899" y="533999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4550" y="1693049"/>
            <a:ext cx="8759825" cy="1148080"/>
          </a:xfrm>
          <a:custGeom>
            <a:avLst/>
            <a:gdLst/>
            <a:ahLst/>
            <a:cxnLst/>
            <a:rect l="l" t="t" r="r" b="b"/>
            <a:pathLst>
              <a:path w="8759825" h="1148080">
                <a:moveTo>
                  <a:pt x="0" y="1147799"/>
                </a:moveTo>
                <a:lnTo>
                  <a:pt x="8759524" y="1147799"/>
                </a:lnTo>
                <a:lnTo>
                  <a:pt x="8759524" y="0"/>
                </a:lnTo>
                <a:lnTo>
                  <a:pt x="0" y="0"/>
                </a:lnTo>
                <a:lnTo>
                  <a:pt x="0" y="1147799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9250" y="186192"/>
            <a:ext cx="5018405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04333" y="830341"/>
            <a:ext cx="4817745" cy="29387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9878" y="1939163"/>
            <a:ext cx="70751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dirty="0"/>
              <a:t>Credit</a:t>
            </a:r>
            <a:r>
              <a:rPr sz="3900" spc="-145" dirty="0"/>
              <a:t> </a:t>
            </a:r>
            <a:r>
              <a:rPr sz="3900" dirty="0"/>
              <a:t>Scoring</a:t>
            </a:r>
            <a:r>
              <a:rPr sz="3900" spc="-140" dirty="0"/>
              <a:t> </a:t>
            </a:r>
            <a:r>
              <a:rPr sz="3900" dirty="0"/>
              <a:t>Project</a:t>
            </a:r>
            <a:r>
              <a:rPr sz="3900" spc="-140" dirty="0"/>
              <a:t> </a:t>
            </a:r>
            <a:r>
              <a:rPr sz="3900" dirty="0"/>
              <a:t>for</a:t>
            </a:r>
            <a:r>
              <a:rPr sz="3900" spc="-140" dirty="0"/>
              <a:t> </a:t>
            </a:r>
            <a:r>
              <a:rPr sz="3900" dirty="0"/>
              <a:t>ABC</a:t>
            </a:r>
            <a:r>
              <a:rPr sz="3900" spc="-140" dirty="0"/>
              <a:t> </a:t>
            </a:r>
            <a:r>
              <a:rPr sz="3900" spc="-20" dirty="0"/>
              <a:t>Bank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-49" y="1693049"/>
            <a:ext cx="384810" cy="1148080"/>
          </a:xfrm>
          <a:custGeom>
            <a:avLst/>
            <a:gdLst/>
            <a:ahLst/>
            <a:cxnLst/>
            <a:rect l="l" t="t" r="r" b="b"/>
            <a:pathLst>
              <a:path w="384810" h="1148080">
                <a:moveTo>
                  <a:pt x="384599" y="1147799"/>
                </a:moveTo>
                <a:lnTo>
                  <a:pt x="0" y="1147799"/>
                </a:lnTo>
                <a:lnTo>
                  <a:pt x="0" y="0"/>
                </a:lnTo>
                <a:lnTo>
                  <a:pt x="384599" y="0"/>
                </a:lnTo>
                <a:lnTo>
                  <a:pt x="384599" y="1147799"/>
                </a:lnTo>
                <a:close/>
              </a:path>
            </a:pathLst>
          </a:custGeom>
          <a:solidFill>
            <a:srgbClr val="AAE6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Business</a:t>
            </a:r>
            <a:r>
              <a:rPr spc="-55" dirty="0"/>
              <a:t> </a:t>
            </a:r>
            <a:r>
              <a:rPr dirty="0"/>
              <a:t>Case:</a:t>
            </a:r>
            <a:r>
              <a:rPr spc="-55" dirty="0"/>
              <a:t> </a:t>
            </a:r>
            <a:r>
              <a:rPr dirty="0"/>
              <a:t>Credit</a:t>
            </a:r>
            <a:r>
              <a:rPr spc="-55" dirty="0"/>
              <a:t> </a:t>
            </a:r>
            <a:r>
              <a:rPr dirty="0"/>
              <a:t>Risk</a:t>
            </a:r>
            <a:r>
              <a:rPr spc="-55" dirty="0"/>
              <a:t> </a:t>
            </a:r>
            <a:r>
              <a:rPr spc="-10" dirty="0"/>
              <a:t>Modelling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45124"/>
            <a:ext cx="384810" cy="534035"/>
          </a:xfrm>
          <a:custGeom>
            <a:avLst/>
            <a:gdLst/>
            <a:ahLst/>
            <a:cxnLst/>
            <a:rect l="l" t="t" r="r" b="b"/>
            <a:pathLst>
              <a:path w="384810" h="534035">
                <a:moveTo>
                  <a:pt x="3845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384599" y="0"/>
                </a:lnTo>
                <a:lnTo>
                  <a:pt x="384599" y="533999"/>
                </a:lnTo>
                <a:close/>
              </a:path>
            </a:pathLst>
          </a:custGeom>
          <a:solidFill>
            <a:srgbClr val="AA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2133" y="1073748"/>
            <a:ext cx="7305675" cy="284861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86715" marR="5080" indent="-374650">
              <a:lnSpc>
                <a:spcPts val="2250"/>
              </a:lnSpc>
              <a:spcBef>
                <a:spcPts val="200"/>
              </a:spcBef>
              <a:buFont typeface="Tahoma"/>
              <a:buChar char="●"/>
              <a:tabLst>
                <a:tab pos="386715" algn="l"/>
              </a:tabLst>
            </a:pPr>
            <a:r>
              <a:rPr sz="1900" dirty="0">
                <a:latin typeface="Calibri"/>
                <a:cs typeface="Calibri"/>
              </a:rPr>
              <a:t>ABC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Bank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Ltd.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intends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build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b="1" spc="-20" dirty="0">
                <a:latin typeface="Calibri"/>
                <a:cs typeface="Calibri"/>
              </a:rPr>
              <a:t>in-</a:t>
            </a:r>
            <a:r>
              <a:rPr sz="1900" b="1" dirty="0">
                <a:latin typeface="Calibri"/>
                <a:cs typeface="Calibri"/>
              </a:rPr>
              <a:t>house</a:t>
            </a:r>
            <a:r>
              <a:rPr sz="1900" b="1" spc="-5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risk</a:t>
            </a:r>
            <a:r>
              <a:rPr sz="1900" b="1" spc="-55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model</a:t>
            </a:r>
            <a:r>
              <a:rPr sz="1900" b="1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make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lending decisions</a:t>
            </a:r>
            <a:r>
              <a:rPr sz="1900" b="1" spc="-4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for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subprime</a:t>
            </a:r>
            <a:r>
              <a:rPr sz="1900" b="1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9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mortgages</a:t>
            </a:r>
            <a:endParaRPr sz="1900">
              <a:latin typeface="Calibri"/>
              <a:cs typeface="Calibri"/>
            </a:endParaRPr>
          </a:p>
          <a:p>
            <a:pPr marL="386715" indent="-374015">
              <a:lnSpc>
                <a:spcPct val="100000"/>
              </a:lnSpc>
              <a:spcBef>
                <a:spcPts val="950"/>
              </a:spcBef>
              <a:buFont typeface="Tahoma"/>
              <a:buChar char="●"/>
              <a:tabLst>
                <a:tab pos="386715" algn="l"/>
              </a:tabLst>
            </a:pPr>
            <a:r>
              <a:rPr sz="1900" dirty="0">
                <a:latin typeface="Calibri"/>
                <a:cs typeface="Calibri"/>
              </a:rPr>
              <a:t>Business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objective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maximise</a:t>
            </a:r>
            <a:r>
              <a:rPr sz="1900" b="1" spc="-2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profitability</a:t>
            </a:r>
            <a:r>
              <a:rPr sz="1900" spc="-10" dirty="0">
                <a:latin typeface="Calibri"/>
                <a:cs typeface="Calibri"/>
              </a:rPr>
              <a:t>,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given:</a:t>
            </a:r>
            <a:endParaRPr sz="1900">
              <a:latin typeface="Calibri"/>
              <a:cs typeface="Calibri"/>
            </a:endParaRPr>
          </a:p>
          <a:p>
            <a:pPr marL="843915" lvl="1" indent="-374015">
              <a:lnSpc>
                <a:spcPts val="2265"/>
              </a:lnSpc>
              <a:spcBef>
                <a:spcPts val="1019"/>
              </a:spcBef>
              <a:buFont typeface="Tahoma"/>
              <a:buChar char="○"/>
              <a:tabLst>
                <a:tab pos="843915" algn="l"/>
              </a:tabLst>
            </a:pPr>
            <a:r>
              <a:rPr sz="1900" dirty="0">
                <a:solidFill>
                  <a:srgbClr val="37761C"/>
                </a:solidFill>
                <a:latin typeface="Calibri"/>
                <a:cs typeface="Calibri"/>
              </a:rPr>
              <a:t>Profit</a:t>
            </a:r>
            <a:r>
              <a:rPr sz="1900" spc="-50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37761C"/>
                </a:solidFill>
                <a:latin typeface="Calibri"/>
                <a:cs typeface="Calibri"/>
              </a:rPr>
              <a:t>from</a:t>
            </a:r>
            <a:r>
              <a:rPr sz="1900" spc="-45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37761C"/>
                </a:solidFill>
                <a:latin typeface="Calibri"/>
                <a:cs typeface="Calibri"/>
              </a:rPr>
              <a:t>a</a:t>
            </a:r>
            <a:r>
              <a:rPr sz="1900" spc="-45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37761C"/>
                </a:solidFill>
                <a:latin typeface="Calibri"/>
                <a:cs typeface="Calibri"/>
              </a:rPr>
              <a:t>good</a:t>
            </a:r>
            <a:r>
              <a:rPr sz="1900" spc="-45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37761C"/>
                </a:solidFill>
                <a:latin typeface="Calibri"/>
                <a:cs typeface="Calibri"/>
              </a:rPr>
              <a:t>customer</a:t>
            </a:r>
            <a:r>
              <a:rPr sz="1900" spc="-45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37761C"/>
                </a:solidFill>
                <a:latin typeface="Calibri"/>
                <a:cs typeface="Calibri"/>
              </a:rPr>
              <a:t>is</a:t>
            </a:r>
            <a:r>
              <a:rPr sz="1900" spc="-45" dirty="0">
                <a:solidFill>
                  <a:srgbClr val="37761C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37761C"/>
                </a:solidFill>
                <a:latin typeface="Calibri"/>
                <a:cs typeface="Calibri"/>
              </a:rPr>
              <a:t>$100</a:t>
            </a:r>
            <a:endParaRPr sz="1900">
              <a:latin typeface="Calibri"/>
              <a:cs typeface="Calibri"/>
            </a:endParaRPr>
          </a:p>
          <a:p>
            <a:pPr marL="843915" lvl="1" indent="-374015">
              <a:lnSpc>
                <a:spcPts val="2265"/>
              </a:lnSpc>
              <a:buFont typeface="Tahoma"/>
              <a:buChar char="○"/>
              <a:tabLst>
                <a:tab pos="843915" algn="l"/>
              </a:tabLst>
            </a:pPr>
            <a:r>
              <a:rPr sz="1900" dirty="0">
                <a:solidFill>
                  <a:srgbClr val="980000"/>
                </a:solidFill>
                <a:latin typeface="Calibri"/>
                <a:cs typeface="Calibri"/>
              </a:rPr>
              <a:t>Loss</a:t>
            </a:r>
            <a:r>
              <a:rPr sz="1900" spc="-4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980000"/>
                </a:solidFill>
                <a:latin typeface="Calibri"/>
                <a:cs typeface="Calibri"/>
              </a:rPr>
              <a:t>from</a:t>
            </a:r>
            <a:r>
              <a:rPr sz="1900" spc="-3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980000"/>
                </a:solidFill>
                <a:latin typeface="Calibri"/>
                <a:cs typeface="Calibri"/>
              </a:rPr>
              <a:t>a</a:t>
            </a:r>
            <a:r>
              <a:rPr sz="1900" spc="-3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980000"/>
                </a:solidFill>
                <a:latin typeface="Calibri"/>
                <a:cs typeface="Calibri"/>
              </a:rPr>
              <a:t>bad</a:t>
            </a:r>
            <a:r>
              <a:rPr sz="1900" spc="-4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980000"/>
                </a:solidFill>
                <a:latin typeface="Calibri"/>
                <a:cs typeface="Calibri"/>
              </a:rPr>
              <a:t>customer</a:t>
            </a:r>
            <a:r>
              <a:rPr sz="1900" spc="-3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980000"/>
                </a:solidFill>
                <a:latin typeface="Calibri"/>
                <a:cs typeface="Calibri"/>
              </a:rPr>
              <a:t>is</a:t>
            </a:r>
            <a:r>
              <a:rPr sz="1900" spc="-3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980000"/>
                </a:solidFill>
                <a:latin typeface="Calibri"/>
                <a:cs typeface="Calibri"/>
              </a:rPr>
              <a:t>$500</a:t>
            </a:r>
            <a:endParaRPr sz="1900">
              <a:latin typeface="Calibri"/>
              <a:cs typeface="Calibri"/>
            </a:endParaRPr>
          </a:p>
          <a:p>
            <a:pPr marL="386715" indent="-374015">
              <a:lnSpc>
                <a:spcPct val="100000"/>
              </a:lnSpc>
              <a:spcBef>
                <a:spcPts val="1019"/>
              </a:spcBef>
              <a:buFont typeface="Tahoma"/>
              <a:buChar char="●"/>
              <a:tabLst>
                <a:tab pos="386715" algn="l"/>
              </a:tabLst>
            </a:pPr>
            <a:r>
              <a:rPr sz="1900" dirty="0">
                <a:latin typeface="Calibri"/>
                <a:cs typeface="Calibri"/>
              </a:rPr>
              <a:t>Bank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has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shared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historical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data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on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customers’:</a:t>
            </a:r>
            <a:endParaRPr sz="1900">
              <a:latin typeface="Calibri"/>
              <a:cs typeface="Calibri"/>
            </a:endParaRPr>
          </a:p>
          <a:p>
            <a:pPr marL="843915" lvl="1" indent="-374015">
              <a:lnSpc>
                <a:spcPts val="2265"/>
              </a:lnSpc>
              <a:spcBef>
                <a:spcPts val="1020"/>
              </a:spcBef>
              <a:buFont typeface="Tahoma"/>
              <a:buChar char="○"/>
              <a:tabLst>
                <a:tab pos="843915" algn="l"/>
              </a:tabLst>
            </a:pPr>
            <a:r>
              <a:rPr sz="1900" dirty="0">
                <a:latin typeface="Calibri"/>
                <a:cs typeface="Calibri"/>
              </a:rPr>
              <a:t>Credit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bureau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records</a:t>
            </a:r>
            <a:endParaRPr sz="1900">
              <a:latin typeface="Calibri"/>
              <a:cs typeface="Calibri"/>
            </a:endParaRPr>
          </a:p>
          <a:p>
            <a:pPr marL="843915" lvl="1" indent="-374015">
              <a:lnSpc>
                <a:spcPts val="2265"/>
              </a:lnSpc>
              <a:buFont typeface="Tahoma"/>
              <a:buChar char="○"/>
              <a:tabLst>
                <a:tab pos="843915" algn="l"/>
              </a:tabLst>
            </a:pPr>
            <a:r>
              <a:rPr sz="1900" dirty="0">
                <a:latin typeface="Calibri"/>
                <a:cs typeface="Calibri"/>
              </a:rPr>
              <a:t>Loan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outcomes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(paid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off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or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bad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loan)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186500" y="1049749"/>
            <a:ext cx="1366520" cy="615950"/>
          </a:xfrm>
          <a:custGeom>
            <a:avLst/>
            <a:gdLst/>
            <a:ahLst/>
            <a:cxnLst/>
            <a:rect l="l" t="t" r="r" b="b"/>
            <a:pathLst>
              <a:path w="1366520" h="615950">
                <a:moveTo>
                  <a:pt x="1365899" y="615599"/>
                </a:moveTo>
                <a:lnTo>
                  <a:pt x="0" y="615599"/>
                </a:lnTo>
                <a:lnTo>
                  <a:pt x="0" y="0"/>
                </a:lnTo>
                <a:lnTo>
                  <a:pt x="1365899" y="0"/>
                </a:lnTo>
                <a:lnTo>
                  <a:pt x="1365899" y="615599"/>
                </a:lnTo>
                <a:close/>
              </a:path>
            </a:pathLst>
          </a:custGeom>
          <a:solidFill>
            <a:srgbClr val="AA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86500" y="1049749"/>
            <a:ext cx="1366520" cy="61595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01600" marR="94615" indent="15240">
              <a:lnSpc>
                <a:spcPct val="100000"/>
              </a:lnSpc>
              <a:spcBef>
                <a:spcPts val="685"/>
              </a:spcBef>
            </a:pPr>
            <a:r>
              <a:rPr sz="1400" b="1" dirty="0">
                <a:latin typeface="Calibri"/>
                <a:cs typeface="Calibri"/>
              </a:rPr>
              <a:t>ABC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Bank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Ltd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is </a:t>
            </a:r>
            <a:r>
              <a:rPr sz="1400" b="1" spc="-10" dirty="0">
                <a:latin typeface="Calibri"/>
                <a:cs typeface="Calibri"/>
              </a:rPr>
              <a:t>positioned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here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9668" y="3721413"/>
            <a:ext cx="2051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sz="1400" b="1" dirty="0">
                <a:solidFill>
                  <a:srgbClr val="274E13"/>
                </a:solidFill>
                <a:latin typeface="Calibri"/>
                <a:cs typeface="Calibri"/>
              </a:rPr>
              <a:t>Credit</a:t>
            </a:r>
            <a:r>
              <a:rPr sz="1400" b="1" spc="-50" dirty="0">
                <a:solidFill>
                  <a:srgbClr val="274E13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74E13"/>
                </a:solidFill>
                <a:latin typeface="Calibri"/>
                <a:cs typeface="Calibri"/>
              </a:rPr>
              <a:t>Scores</a:t>
            </a:r>
            <a:r>
              <a:rPr sz="1400" b="1" spc="-45" dirty="0">
                <a:solidFill>
                  <a:srgbClr val="274E13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74E13"/>
                </a:solidFill>
                <a:latin typeface="Calibri"/>
                <a:cs typeface="Calibri"/>
              </a:rPr>
              <a:t>-</a:t>
            </a:r>
            <a:r>
              <a:rPr sz="1400" b="1" spc="-45" dirty="0">
                <a:solidFill>
                  <a:srgbClr val="274E13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274E13"/>
                </a:solidFill>
                <a:latin typeface="Calibri"/>
                <a:cs typeface="Calibri"/>
              </a:rPr>
              <a:t>Optimal</a:t>
            </a:r>
            <a:endParaRPr sz="1400">
              <a:latin typeface="Calibri"/>
              <a:cs typeface="Calibri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</a:tabLst>
            </a:pPr>
            <a:r>
              <a:rPr sz="1400" b="1" dirty="0">
                <a:solidFill>
                  <a:srgbClr val="980000"/>
                </a:solidFill>
                <a:latin typeface="Calibri"/>
                <a:cs typeface="Calibri"/>
              </a:rPr>
              <a:t>Subprime</a:t>
            </a:r>
            <a:r>
              <a:rPr sz="1400" b="1" spc="-4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980000"/>
                </a:solidFill>
                <a:latin typeface="Calibri"/>
                <a:cs typeface="Calibri"/>
              </a:rPr>
              <a:t>Credit</a:t>
            </a:r>
            <a:r>
              <a:rPr sz="1400" b="1" spc="-4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980000"/>
                </a:solidFill>
                <a:latin typeface="Calibri"/>
                <a:cs typeface="Calibri"/>
              </a:rPr>
              <a:t>-</a:t>
            </a:r>
            <a:r>
              <a:rPr sz="1400" b="1" spc="-3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98000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31531" y="1601474"/>
            <a:ext cx="7714615" cy="1466850"/>
            <a:chOff x="731531" y="1601474"/>
            <a:chExt cx="7714615" cy="14668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531" y="1806787"/>
              <a:ext cx="7714045" cy="12610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17075" y="1697449"/>
              <a:ext cx="0" cy="501650"/>
            </a:xfrm>
            <a:custGeom>
              <a:avLst/>
              <a:gdLst/>
              <a:ahLst/>
              <a:cxnLst/>
              <a:rect l="l" t="t" r="r" b="b"/>
              <a:pathLst>
                <a:path h="501650">
                  <a:moveTo>
                    <a:pt x="0" y="5012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6084" y="1601474"/>
              <a:ext cx="81980" cy="105500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386224" y="145124"/>
            <a:ext cx="8757920" cy="534035"/>
          </a:xfrm>
          <a:custGeom>
            <a:avLst/>
            <a:gdLst/>
            <a:ahLst/>
            <a:cxnLst/>
            <a:rect l="l" t="t" r="r" b="b"/>
            <a:pathLst>
              <a:path w="8757920" h="534035">
                <a:moveTo>
                  <a:pt x="87578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8757899" y="0"/>
                </a:lnTo>
                <a:lnTo>
                  <a:pt x="8757899" y="533999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Our</a:t>
            </a:r>
            <a:r>
              <a:rPr spc="-35" dirty="0"/>
              <a:t> </a:t>
            </a:r>
            <a:r>
              <a:rPr spc="-10" dirty="0"/>
              <a:t>understanding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assignment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145124"/>
            <a:ext cx="384810" cy="534035"/>
          </a:xfrm>
          <a:custGeom>
            <a:avLst/>
            <a:gdLst/>
            <a:ahLst/>
            <a:cxnLst/>
            <a:rect l="l" t="t" r="r" b="b"/>
            <a:pathLst>
              <a:path w="384810" h="534035">
                <a:moveTo>
                  <a:pt x="3845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384599" y="0"/>
                </a:lnTo>
                <a:lnTo>
                  <a:pt x="384599" y="533999"/>
                </a:lnTo>
                <a:close/>
              </a:path>
            </a:pathLst>
          </a:custGeom>
          <a:solidFill>
            <a:srgbClr val="AA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81339" y="1124378"/>
            <a:ext cx="1071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1594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New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Entrant </a:t>
            </a:r>
            <a:r>
              <a:rPr sz="1400" b="1" dirty="0">
                <a:latin typeface="Calibri"/>
                <a:cs typeface="Calibri"/>
              </a:rPr>
              <a:t>(Bajaj</a:t>
            </a:r>
            <a:r>
              <a:rPr sz="1400" b="1" spc="-6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Finserv)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73009" y="1601474"/>
            <a:ext cx="82550" cy="607060"/>
            <a:chOff x="7273009" y="1601474"/>
            <a:chExt cx="82550" cy="607060"/>
          </a:xfrm>
        </p:grpSpPr>
        <p:sp>
          <p:nvSpPr>
            <p:cNvPr id="14" name="object 14"/>
            <p:cNvSpPr/>
            <p:nvPr/>
          </p:nvSpPr>
          <p:spPr>
            <a:xfrm>
              <a:off x="7314000" y="1697449"/>
              <a:ext cx="0" cy="501650"/>
            </a:xfrm>
            <a:custGeom>
              <a:avLst/>
              <a:gdLst/>
              <a:ahLst/>
              <a:cxnLst/>
              <a:rect l="l" t="t" r="r" b="b"/>
              <a:pathLst>
                <a:path h="501650">
                  <a:moveTo>
                    <a:pt x="0" y="5012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3009" y="1601474"/>
              <a:ext cx="81980" cy="10550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759057" y="1124378"/>
            <a:ext cx="951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marR="5080" indent="-24257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Private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Bank </a:t>
            </a:r>
            <a:r>
              <a:rPr sz="1400" b="1" spc="-10" dirty="0">
                <a:latin typeface="Calibri"/>
                <a:cs typeface="Calibri"/>
              </a:rPr>
              <a:t>(ICICI)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84559" y="1601474"/>
            <a:ext cx="1722755" cy="597535"/>
            <a:chOff x="4184559" y="1601474"/>
            <a:chExt cx="1722755" cy="597535"/>
          </a:xfrm>
        </p:grpSpPr>
        <p:sp>
          <p:nvSpPr>
            <p:cNvPr id="18" name="object 18"/>
            <p:cNvSpPr/>
            <p:nvPr/>
          </p:nvSpPr>
          <p:spPr>
            <a:xfrm>
              <a:off x="4225549" y="1697449"/>
              <a:ext cx="0" cy="501650"/>
            </a:xfrm>
            <a:custGeom>
              <a:avLst/>
              <a:gdLst/>
              <a:ahLst/>
              <a:cxnLst/>
              <a:rect l="l" t="t" r="r" b="b"/>
              <a:pathLst>
                <a:path h="501650">
                  <a:moveTo>
                    <a:pt x="0" y="5012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4559" y="1601474"/>
              <a:ext cx="81980" cy="1055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866199" y="1697449"/>
              <a:ext cx="0" cy="501650"/>
            </a:xfrm>
            <a:custGeom>
              <a:avLst/>
              <a:gdLst/>
              <a:ahLst/>
              <a:cxnLst/>
              <a:rect l="l" t="t" r="r" b="b"/>
              <a:pathLst>
                <a:path h="501650">
                  <a:moveTo>
                    <a:pt x="0" y="501299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5209" y="1601474"/>
              <a:ext cx="81980" cy="10550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305493" y="3721413"/>
            <a:ext cx="1930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sz="1400" b="1" dirty="0">
                <a:solidFill>
                  <a:srgbClr val="274E13"/>
                </a:solidFill>
                <a:latin typeface="Calibri"/>
                <a:cs typeface="Calibri"/>
              </a:rPr>
              <a:t>Credit</a:t>
            </a:r>
            <a:r>
              <a:rPr sz="1400" b="1" spc="-50" dirty="0">
                <a:solidFill>
                  <a:srgbClr val="274E13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74E13"/>
                </a:solidFill>
                <a:latin typeface="Calibri"/>
                <a:cs typeface="Calibri"/>
              </a:rPr>
              <a:t>Scores</a:t>
            </a:r>
            <a:r>
              <a:rPr sz="1400" b="1" spc="-45" dirty="0">
                <a:solidFill>
                  <a:srgbClr val="274E13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74E13"/>
                </a:solidFill>
                <a:latin typeface="Calibri"/>
                <a:cs typeface="Calibri"/>
              </a:rPr>
              <a:t>-</a:t>
            </a:r>
            <a:r>
              <a:rPr sz="1400" b="1" spc="-45" dirty="0">
                <a:solidFill>
                  <a:srgbClr val="274E13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274E13"/>
                </a:solidFill>
                <a:latin typeface="Calibri"/>
                <a:cs typeface="Calibri"/>
              </a:rPr>
              <a:t>Low</a:t>
            </a:r>
            <a:endParaRPr sz="1400">
              <a:latin typeface="Calibri"/>
              <a:cs typeface="Calibri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</a:tabLst>
            </a:pPr>
            <a:r>
              <a:rPr sz="1400" b="1" dirty="0">
                <a:solidFill>
                  <a:srgbClr val="274E13"/>
                </a:solidFill>
                <a:latin typeface="Calibri"/>
                <a:cs typeface="Calibri"/>
              </a:rPr>
              <a:t>Subprime</a:t>
            </a:r>
            <a:r>
              <a:rPr sz="1400" b="1" spc="-40" dirty="0">
                <a:solidFill>
                  <a:srgbClr val="274E13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74E13"/>
                </a:solidFill>
                <a:latin typeface="Calibri"/>
                <a:cs typeface="Calibri"/>
              </a:rPr>
              <a:t>Credit</a:t>
            </a:r>
            <a:r>
              <a:rPr sz="1400" b="1" spc="-40" dirty="0">
                <a:solidFill>
                  <a:srgbClr val="274E13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74E13"/>
                </a:solidFill>
                <a:latin typeface="Calibri"/>
                <a:cs typeface="Calibri"/>
              </a:rPr>
              <a:t>-</a:t>
            </a:r>
            <a:r>
              <a:rPr sz="1400" b="1" spc="-35" dirty="0">
                <a:solidFill>
                  <a:srgbClr val="274E13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274E13"/>
                </a:solidFill>
                <a:latin typeface="Calibri"/>
                <a:cs typeface="Calibri"/>
              </a:rPr>
              <a:t>Yes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2422" y="3203469"/>
            <a:ext cx="23672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6945" algn="l"/>
              </a:tabLst>
            </a:pPr>
            <a:r>
              <a:rPr sz="2100" b="1" dirty="0">
                <a:solidFill>
                  <a:srgbClr val="595959"/>
                </a:solidFill>
                <a:latin typeface="Calibri"/>
                <a:cs typeface="Calibri"/>
              </a:rPr>
              <a:t>Risk</a:t>
            </a:r>
            <a:r>
              <a:rPr sz="2100" b="1" spc="-60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595959"/>
                </a:solidFill>
                <a:latin typeface="Calibri"/>
                <a:cs typeface="Calibri"/>
              </a:rPr>
              <a:t>Minimization</a:t>
            </a:r>
            <a:r>
              <a:rPr sz="2100" b="1" dirty="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sz="2100" b="1" spc="-50" dirty="0">
                <a:solidFill>
                  <a:srgbClr val="595959"/>
                </a:solidFill>
                <a:latin typeface="Calibri"/>
                <a:cs typeface="Calibri"/>
              </a:rPr>
              <a:t>|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97375" y="3183074"/>
            <a:ext cx="5272405" cy="400685"/>
          </a:xfrm>
          <a:prstGeom prst="rect">
            <a:avLst/>
          </a:prstGeom>
          <a:solidFill>
            <a:srgbClr val="AAE6FF"/>
          </a:solidFill>
        </p:spPr>
        <p:txBody>
          <a:bodyPr vert="horz" wrap="square" lIns="0" tIns="3302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260"/>
              </a:spcBef>
              <a:tabLst>
                <a:tab pos="2597150" algn="l"/>
                <a:tab pos="2964815" algn="l"/>
              </a:tabLst>
            </a:pPr>
            <a:r>
              <a:rPr sz="2100" b="1" dirty="0">
                <a:solidFill>
                  <a:srgbClr val="595959"/>
                </a:solidFill>
                <a:latin typeface="Calibri"/>
                <a:cs typeface="Calibri"/>
              </a:rPr>
              <a:t>Profit</a:t>
            </a:r>
            <a:r>
              <a:rPr sz="2100" b="1" spc="-5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595959"/>
                </a:solidFill>
                <a:latin typeface="Calibri"/>
                <a:cs typeface="Calibri"/>
              </a:rPr>
              <a:t>Maximization</a:t>
            </a:r>
            <a:r>
              <a:rPr sz="2100" b="1" dirty="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sz="2100" b="1" spc="-50" dirty="0">
                <a:solidFill>
                  <a:srgbClr val="595959"/>
                </a:solidFill>
                <a:latin typeface="Calibri"/>
                <a:cs typeface="Calibri"/>
              </a:rPr>
              <a:t>|</a:t>
            </a:r>
            <a:r>
              <a:rPr sz="2100" b="1" dirty="0">
                <a:solidFill>
                  <a:srgbClr val="595959"/>
                </a:solidFill>
                <a:latin typeface="Calibri"/>
                <a:cs typeface="Calibri"/>
              </a:rPr>
              <a:t>	</a:t>
            </a:r>
            <a:r>
              <a:rPr sz="2100" b="1" spc="-10" dirty="0">
                <a:solidFill>
                  <a:srgbClr val="595959"/>
                </a:solidFill>
                <a:latin typeface="Calibri"/>
                <a:cs typeface="Calibri"/>
              </a:rPr>
              <a:t>Market</a:t>
            </a:r>
            <a:r>
              <a:rPr sz="2100" b="1" spc="-95" dirty="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595959"/>
                </a:solidFill>
                <a:latin typeface="Calibri"/>
                <a:cs typeface="Calibri"/>
              </a:rPr>
              <a:t>Expansion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2693" y="3721413"/>
            <a:ext cx="1905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7980" algn="l"/>
              </a:tabLst>
            </a:pPr>
            <a:r>
              <a:rPr sz="1400" b="1" dirty="0">
                <a:solidFill>
                  <a:srgbClr val="274E13"/>
                </a:solidFill>
                <a:latin typeface="Calibri"/>
                <a:cs typeface="Calibri"/>
              </a:rPr>
              <a:t>Credit</a:t>
            </a:r>
            <a:r>
              <a:rPr sz="1400" b="1" spc="-50" dirty="0">
                <a:solidFill>
                  <a:srgbClr val="274E13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74E13"/>
                </a:solidFill>
                <a:latin typeface="Calibri"/>
                <a:cs typeface="Calibri"/>
              </a:rPr>
              <a:t>Scores</a:t>
            </a:r>
            <a:r>
              <a:rPr sz="1400" b="1" spc="-45" dirty="0">
                <a:solidFill>
                  <a:srgbClr val="274E13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74E13"/>
                </a:solidFill>
                <a:latin typeface="Calibri"/>
                <a:cs typeface="Calibri"/>
              </a:rPr>
              <a:t>-</a:t>
            </a:r>
            <a:r>
              <a:rPr sz="1400" b="1" spc="-45" dirty="0">
                <a:solidFill>
                  <a:srgbClr val="274E13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274E13"/>
                </a:solidFill>
                <a:latin typeface="Calibri"/>
                <a:cs typeface="Calibri"/>
              </a:rPr>
              <a:t>High</a:t>
            </a:r>
            <a:endParaRPr sz="1400">
              <a:latin typeface="Calibri"/>
              <a:cs typeface="Calibri"/>
            </a:endParaRPr>
          </a:p>
          <a:p>
            <a:pPr marL="347980" indent="-335280">
              <a:lnSpc>
                <a:spcPct val="100000"/>
              </a:lnSpc>
              <a:buFont typeface="Arial"/>
              <a:buChar char="●"/>
              <a:tabLst>
                <a:tab pos="347980" algn="l"/>
              </a:tabLst>
            </a:pPr>
            <a:r>
              <a:rPr sz="1400" b="1" dirty="0">
                <a:solidFill>
                  <a:srgbClr val="980000"/>
                </a:solidFill>
                <a:latin typeface="Calibri"/>
                <a:cs typeface="Calibri"/>
              </a:rPr>
              <a:t>Subprime</a:t>
            </a:r>
            <a:r>
              <a:rPr sz="1400" b="1" spc="-4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980000"/>
                </a:solidFill>
                <a:latin typeface="Calibri"/>
                <a:cs typeface="Calibri"/>
              </a:rPr>
              <a:t>Credit</a:t>
            </a:r>
            <a:r>
              <a:rPr sz="1400" b="1" spc="-40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980000"/>
                </a:solidFill>
                <a:latin typeface="Calibri"/>
                <a:cs typeface="Calibri"/>
              </a:rPr>
              <a:t>-</a:t>
            </a:r>
            <a:r>
              <a:rPr sz="1400" b="1" spc="-35" dirty="0">
                <a:solidFill>
                  <a:srgbClr val="980000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98000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76825" y="1124378"/>
            <a:ext cx="880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marR="5080" indent="-25717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libri"/>
                <a:cs typeface="Calibri"/>
              </a:rPr>
              <a:t>Public</a:t>
            </a:r>
            <a:r>
              <a:rPr sz="1400" b="1" spc="-7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Bank </a:t>
            </a:r>
            <a:r>
              <a:rPr sz="1400" b="1" spc="-10" dirty="0">
                <a:latin typeface="Calibri"/>
                <a:cs typeface="Calibri"/>
              </a:rPr>
              <a:t>(SBI)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774" y="2069475"/>
            <a:ext cx="1546860" cy="605790"/>
          </a:xfrm>
          <a:custGeom>
            <a:avLst/>
            <a:gdLst/>
            <a:ahLst/>
            <a:cxnLst/>
            <a:rect l="l" t="t" r="r" b="b"/>
            <a:pathLst>
              <a:path w="1546860" h="605789">
                <a:moveTo>
                  <a:pt x="1546499" y="605699"/>
                </a:moveTo>
                <a:lnTo>
                  <a:pt x="0" y="605699"/>
                </a:lnTo>
                <a:lnTo>
                  <a:pt x="0" y="0"/>
                </a:lnTo>
                <a:lnTo>
                  <a:pt x="1546499" y="0"/>
                </a:lnTo>
                <a:lnTo>
                  <a:pt x="1546499" y="605699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2774" y="2123405"/>
            <a:ext cx="1546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marR="112395" indent="-85725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Labelled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Historic </a:t>
            </a:r>
            <a:r>
              <a:rPr sz="1500" b="1" dirty="0">
                <a:latin typeface="Calibri"/>
                <a:cs typeface="Calibri"/>
              </a:rPr>
              <a:t>Data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on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Credit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6224" y="145124"/>
            <a:ext cx="8757920" cy="534035"/>
          </a:xfrm>
          <a:custGeom>
            <a:avLst/>
            <a:gdLst/>
            <a:ahLst/>
            <a:cxnLst/>
            <a:rect l="l" t="t" r="r" b="b"/>
            <a:pathLst>
              <a:path w="8757920" h="534035">
                <a:moveTo>
                  <a:pt x="87578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8757899" y="0"/>
                </a:lnTo>
                <a:lnTo>
                  <a:pt x="8757899" y="533999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High-</a:t>
            </a:r>
            <a:r>
              <a:rPr dirty="0"/>
              <a:t>level</a:t>
            </a:r>
            <a:r>
              <a:rPr spc="-90" dirty="0"/>
              <a:t> </a:t>
            </a:r>
            <a:r>
              <a:rPr dirty="0"/>
              <a:t>solution</a:t>
            </a:r>
            <a:r>
              <a:rPr spc="-85" dirty="0"/>
              <a:t> </a:t>
            </a:r>
            <a:r>
              <a:rPr spc="-10" dirty="0"/>
              <a:t>architecture...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145124"/>
            <a:ext cx="384810" cy="534035"/>
          </a:xfrm>
          <a:custGeom>
            <a:avLst/>
            <a:gdLst/>
            <a:ahLst/>
            <a:cxnLst/>
            <a:rect l="l" t="t" r="r" b="b"/>
            <a:pathLst>
              <a:path w="384810" h="534035">
                <a:moveTo>
                  <a:pt x="3845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384599" y="0"/>
                </a:lnTo>
                <a:lnTo>
                  <a:pt x="384599" y="533999"/>
                </a:lnTo>
                <a:close/>
              </a:path>
            </a:pathLst>
          </a:custGeom>
          <a:solidFill>
            <a:srgbClr val="AA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181262" y="1285700"/>
            <a:ext cx="5379720" cy="2441575"/>
            <a:chOff x="1181262" y="1285700"/>
            <a:chExt cx="5379720" cy="24415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1776" y="1285700"/>
              <a:ext cx="648725" cy="6487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6475" y="1307224"/>
              <a:ext cx="626366" cy="6056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7175" y="1307224"/>
              <a:ext cx="626366" cy="6056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95624" y="1610050"/>
              <a:ext cx="1403985" cy="0"/>
            </a:xfrm>
            <a:custGeom>
              <a:avLst/>
              <a:gdLst/>
              <a:ahLst/>
              <a:cxnLst/>
              <a:rect l="l" t="t" r="r" b="b"/>
              <a:pathLst>
                <a:path w="1403985">
                  <a:moveTo>
                    <a:pt x="0" y="0"/>
                  </a:moveTo>
                  <a:lnTo>
                    <a:pt x="14035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99174" y="1594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99174" y="15943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23541" y="1610062"/>
              <a:ext cx="1631314" cy="0"/>
            </a:xfrm>
            <a:custGeom>
              <a:avLst/>
              <a:gdLst/>
              <a:ahLst/>
              <a:cxnLst/>
              <a:rect l="l" t="t" r="r" b="b"/>
              <a:pathLst>
                <a:path w="1631314">
                  <a:moveTo>
                    <a:pt x="0" y="0"/>
                  </a:moveTo>
                  <a:lnTo>
                    <a:pt x="16309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54491" y="159432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54491" y="159432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86024" y="2675174"/>
              <a:ext cx="3823335" cy="1031875"/>
            </a:xfrm>
            <a:custGeom>
              <a:avLst/>
              <a:gdLst/>
              <a:ahLst/>
              <a:cxnLst/>
              <a:rect l="l" t="t" r="r" b="b"/>
              <a:pathLst>
                <a:path w="3823335" h="1031875">
                  <a:moveTo>
                    <a:pt x="0" y="0"/>
                  </a:moveTo>
                  <a:lnTo>
                    <a:pt x="0" y="1031399"/>
                  </a:lnTo>
                  <a:lnTo>
                    <a:pt x="3822749" y="103139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008774" y="36908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08774" y="36908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554824" y="827849"/>
            <a:ext cx="1362710" cy="356235"/>
          </a:xfrm>
          <a:prstGeom prst="rect">
            <a:avLst/>
          </a:prstGeom>
          <a:solidFill>
            <a:srgbClr val="EEEEEE"/>
          </a:solidFill>
        </p:spPr>
        <p:txBody>
          <a:bodyPr vert="horz" wrap="square" lIns="0" tIns="5588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440"/>
              </a:spcBef>
            </a:pPr>
            <a:r>
              <a:rPr sz="1500" b="1" dirty="0">
                <a:latin typeface="Calibri"/>
                <a:cs typeface="Calibri"/>
              </a:rPr>
              <a:t>Risk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ML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Model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99949" y="2040762"/>
            <a:ext cx="1280160" cy="356235"/>
          </a:xfrm>
          <a:prstGeom prst="rect">
            <a:avLst/>
          </a:prstGeom>
          <a:solidFill>
            <a:srgbClr val="AAE6FF">
              <a:alpha val="51959"/>
            </a:srgbClr>
          </a:solidFill>
        </p:spPr>
        <p:txBody>
          <a:bodyPr vert="horz" wrap="square" lIns="0" tIns="5588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440"/>
              </a:spcBef>
            </a:pPr>
            <a:r>
              <a:rPr sz="1500" b="1" spc="-10" dirty="0">
                <a:latin typeface="Calibri"/>
                <a:cs typeface="Calibri"/>
              </a:rPr>
              <a:t>Training</a:t>
            </a:r>
            <a:r>
              <a:rPr sz="1500" b="1" spc="-75" dirty="0">
                <a:latin typeface="Calibri"/>
                <a:cs typeface="Calibri"/>
              </a:rPr>
              <a:t> </a:t>
            </a:r>
            <a:r>
              <a:rPr sz="1500" b="1" spc="-25" dirty="0">
                <a:latin typeface="Calibri"/>
                <a:cs typeface="Calibri"/>
              </a:rPr>
              <a:t>Set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49750" y="676462"/>
            <a:ext cx="1180465" cy="58039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00" b="1" spc="-10" dirty="0">
                <a:latin typeface="Calibri"/>
                <a:cs typeface="Calibri"/>
              </a:rPr>
              <a:t>Lending Decision</a:t>
            </a:r>
            <a:endParaRPr sz="1300">
              <a:latin typeface="Calibri"/>
              <a:cs typeface="Calibri"/>
            </a:endParaRPr>
          </a:p>
          <a:p>
            <a:pPr marL="370205">
              <a:lnSpc>
                <a:spcPct val="100000"/>
              </a:lnSpc>
              <a:spcBef>
                <a:spcPts val="590"/>
              </a:spcBef>
              <a:tabLst>
                <a:tab pos="710565" algn="l"/>
              </a:tabLst>
            </a:pPr>
            <a:r>
              <a:rPr sz="1400" b="1" spc="-50" dirty="0">
                <a:solidFill>
                  <a:srgbClr val="6AA84F"/>
                </a:solidFill>
                <a:latin typeface="Arial"/>
                <a:cs typeface="Arial"/>
              </a:rPr>
              <a:t>1</a:t>
            </a:r>
            <a:r>
              <a:rPr sz="1400" b="1" dirty="0">
                <a:solidFill>
                  <a:srgbClr val="6AA84F"/>
                </a:solidFill>
                <a:latin typeface="Arial"/>
                <a:cs typeface="Arial"/>
              </a:rPr>
              <a:t>	</a:t>
            </a:r>
            <a:r>
              <a:rPr sz="1400" b="1" spc="-50" dirty="0">
                <a:solidFill>
                  <a:srgbClr val="980000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43225" y="1284604"/>
            <a:ext cx="4527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latin typeface="Calibri"/>
                <a:cs typeface="Calibri"/>
              </a:rPr>
              <a:t>~80%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43225" y="3366454"/>
            <a:ext cx="4527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latin typeface="Calibri"/>
                <a:cs typeface="Calibri"/>
              </a:rPr>
              <a:t>~20%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82625" y="1395699"/>
            <a:ext cx="1485265" cy="581660"/>
          </a:xfrm>
          <a:custGeom>
            <a:avLst/>
            <a:gdLst/>
            <a:ahLst/>
            <a:cxnLst/>
            <a:rect l="l" t="t" r="r" b="b"/>
            <a:pathLst>
              <a:path w="1485265" h="581660">
                <a:moveTo>
                  <a:pt x="1484999" y="581099"/>
                </a:moveTo>
                <a:lnTo>
                  <a:pt x="290549" y="581099"/>
                </a:lnTo>
                <a:lnTo>
                  <a:pt x="0" y="290549"/>
                </a:lnTo>
                <a:lnTo>
                  <a:pt x="290549" y="0"/>
                </a:lnTo>
                <a:lnTo>
                  <a:pt x="1484999" y="0"/>
                </a:lnTo>
                <a:lnTo>
                  <a:pt x="1484999" y="581099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766808" y="1437330"/>
            <a:ext cx="8610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081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Logistic Regression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76425" y="1000450"/>
            <a:ext cx="6717665" cy="3368675"/>
            <a:chOff x="576425" y="1000450"/>
            <a:chExt cx="6717665" cy="3368675"/>
          </a:xfrm>
        </p:grpSpPr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425" y="1000450"/>
              <a:ext cx="1219199" cy="121919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96953" y="3058252"/>
              <a:ext cx="2097054" cy="131066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236118" y="2010562"/>
              <a:ext cx="0" cy="784225"/>
            </a:xfrm>
            <a:custGeom>
              <a:avLst/>
              <a:gdLst/>
              <a:ahLst/>
              <a:cxnLst/>
              <a:rect l="l" t="t" r="r" b="b"/>
              <a:pathLst>
                <a:path h="784225">
                  <a:moveTo>
                    <a:pt x="0" y="696558"/>
                  </a:moveTo>
                  <a:lnTo>
                    <a:pt x="0" y="783599"/>
                  </a:lnTo>
                </a:path>
                <a:path h="784225">
                  <a:moveTo>
                    <a:pt x="0" y="0"/>
                  </a:moveTo>
                  <a:lnTo>
                    <a:pt x="0" y="179358"/>
                  </a:lnTo>
                </a:path>
              </a:pathLst>
            </a:custGeom>
            <a:ln w="19049">
              <a:solidFill>
                <a:srgbClr val="98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5127" y="2784637"/>
              <a:ext cx="81981" cy="105500"/>
            </a:xfrm>
            <a:prstGeom prst="rect">
              <a:avLst/>
            </a:prstGeom>
          </p:spPr>
        </p:pic>
      </p:grpSp>
      <p:sp>
        <p:nvSpPr>
          <p:cNvPr id="33" name="object 33"/>
          <p:cNvSpPr/>
          <p:nvPr/>
        </p:nvSpPr>
        <p:spPr>
          <a:xfrm>
            <a:off x="7382625" y="3218247"/>
            <a:ext cx="1485265" cy="581660"/>
          </a:xfrm>
          <a:custGeom>
            <a:avLst/>
            <a:gdLst/>
            <a:ahLst/>
            <a:cxnLst/>
            <a:rect l="l" t="t" r="r" b="b"/>
            <a:pathLst>
              <a:path w="1485265" h="581660">
                <a:moveTo>
                  <a:pt x="1484999" y="581099"/>
                </a:moveTo>
                <a:lnTo>
                  <a:pt x="290549" y="581099"/>
                </a:lnTo>
                <a:lnTo>
                  <a:pt x="0" y="290549"/>
                </a:lnTo>
                <a:lnTo>
                  <a:pt x="290549" y="0"/>
                </a:lnTo>
                <a:lnTo>
                  <a:pt x="1484999" y="0"/>
                </a:lnTo>
                <a:lnTo>
                  <a:pt x="1484999" y="581099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64256" y="3259877"/>
            <a:ext cx="10661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321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Calibri"/>
                <a:cs typeface="Calibri"/>
              </a:rPr>
              <a:t>Decile Methodology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90136" y="2242220"/>
            <a:ext cx="1091565" cy="3733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91770" marR="5080" indent="-179705">
              <a:lnSpc>
                <a:spcPts val="1300"/>
              </a:lnSpc>
              <a:spcBef>
                <a:spcPts val="260"/>
              </a:spcBef>
            </a:pPr>
            <a:r>
              <a:rPr sz="1200" b="1" spc="-10" dirty="0">
                <a:latin typeface="Calibri"/>
                <a:cs typeface="Calibri"/>
              </a:rPr>
              <a:t>Lending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Decision Predictions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66222" y="4553599"/>
            <a:ext cx="1346835" cy="356235"/>
          </a:xfrm>
          <a:prstGeom prst="rect">
            <a:avLst/>
          </a:prstGeom>
          <a:solidFill>
            <a:srgbClr val="AAE6FF">
              <a:alpha val="51959"/>
            </a:srgbClr>
          </a:solidFill>
        </p:spPr>
        <p:txBody>
          <a:bodyPr vert="horz" wrap="square" lIns="0" tIns="55880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440"/>
              </a:spcBef>
            </a:pPr>
            <a:r>
              <a:rPr sz="1500" b="1" spc="-30" dirty="0">
                <a:latin typeface="Calibri"/>
                <a:cs typeface="Calibri"/>
              </a:rPr>
              <a:t>Test</a:t>
            </a:r>
            <a:r>
              <a:rPr sz="1500" b="1" spc="-55" dirty="0">
                <a:latin typeface="Calibri"/>
                <a:cs typeface="Calibri"/>
              </a:rPr>
              <a:t> </a:t>
            </a:r>
            <a:r>
              <a:rPr sz="1500" b="1" spc="-25" dirty="0">
                <a:latin typeface="Calibri"/>
                <a:cs typeface="Calibri"/>
              </a:rPr>
              <a:t>Set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Our</a:t>
            </a:r>
            <a:r>
              <a:rPr spc="-55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86715" indent="-374015">
              <a:lnSpc>
                <a:spcPct val="100000"/>
              </a:lnSpc>
              <a:spcBef>
                <a:spcPts val="1415"/>
              </a:spcBef>
              <a:buFont typeface="Arial"/>
              <a:buChar char="●"/>
              <a:tabLst>
                <a:tab pos="386715" algn="l"/>
              </a:tabLst>
            </a:pPr>
            <a:r>
              <a:rPr spc="-10" dirty="0"/>
              <a:t>Assumptions</a:t>
            </a:r>
          </a:p>
          <a:p>
            <a:pPr marL="843915" lvl="1" indent="-358775">
              <a:lnSpc>
                <a:spcPct val="100000"/>
              </a:lnSpc>
              <a:spcBef>
                <a:spcPts val="1180"/>
              </a:spcBef>
              <a:buFont typeface="Tahoma"/>
              <a:buChar char="○"/>
              <a:tabLst>
                <a:tab pos="843915" algn="l"/>
              </a:tabLst>
            </a:pPr>
            <a:r>
              <a:rPr sz="1700" dirty="0">
                <a:latin typeface="Calibri"/>
                <a:cs typeface="Calibri"/>
              </a:rPr>
              <a:t>missing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values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imputed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mean</a:t>
            </a:r>
            <a:endParaRPr sz="1700">
              <a:latin typeface="Calibri"/>
              <a:cs typeface="Calibri"/>
            </a:endParaRPr>
          </a:p>
          <a:p>
            <a:pPr marL="843915" lvl="1" indent="-358775">
              <a:lnSpc>
                <a:spcPct val="100000"/>
              </a:lnSpc>
              <a:spcBef>
                <a:spcPts val="1035"/>
              </a:spcBef>
              <a:buFont typeface="Tahoma"/>
              <a:buChar char="○"/>
              <a:tabLst>
                <a:tab pos="843915" algn="l"/>
              </a:tabLst>
            </a:pPr>
            <a:r>
              <a:rPr sz="1700" spc="-10" dirty="0">
                <a:latin typeface="Calibri"/>
                <a:cs typeface="Calibri"/>
              </a:rPr>
              <a:t>customer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excluded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from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analysis</a:t>
            </a: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Tahoma"/>
              <a:buChar char="○"/>
            </a:pPr>
            <a:endParaRPr sz="1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25"/>
              </a:spcBef>
              <a:buFont typeface="Tahoma"/>
              <a:buChar char="○"/>
            </a:pPr>
            <a:endParaRPr sz="1700">
              <a:latin typeface="Calibri"/>
              <a:cs typeface="Calibri"/>
            </a:endParaRPr>
          </a:p>
          <a:p>
            <a:pPr marL="386715" indent="-374015">
              <a:lnSpc>
                <a:spcPct val="100000"/>
              </a:lnSpc>
              <a:buFont typeface="Arial"/>
              <a:buChar char="●"/>
              <a:tabLst>
                <a:tab pos="386715" algn="l"/>
              </a:tabLst>
            </a:pPr>
            <a:r>
              <a:rPr spc="-25" dirty="0"/>
              <a:t>Trained</a:t>
            </a:r>
            <a:r>
              <a:rPr spc="-4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10" dirty="0"/>
              <a:t>classification</a:t>
            </a:r>
            <a:r>
              <a:rPr spc="-45" dirty="0"/>
              <a:t> </a:t>
            </a:r>
            <a:r>
              <a:rPr dirty="0"/>
              <a:t>model,</a:t>
            </a:r>
            <a:r>
              <a:rPr spc="-45" dirty="0"/>
              <a:t> </a:t>
            </a:r>
            <a:r>
              <a:rPr spc="-25" dirty="0"/>
              <a:t>for</a:t>
            </a:r>
          </a:p>
          <a:p>
            <a:pPr marL="843915" lvl="1" indent="-358775">
              <a:lnSpc>
                <a:spcPct val="100000"/>
              </a:lnSpc>
              <a:spcBef>
                <a:spcPts val="1180"/>
              </a:spcBef>
              <a:buFont typeface="Tahoma"/>
              <a:buChar char="○"/>
              <a:tabLst>
                <a:tab pos="843915" algn="l"/>
              </a:tabLst>
            </a:pPr>
            <a:r>
              <a:rPr sz="1700" dirty="0">
                <a:latin typeface="Calibri"/>
                <a:cs typeface="Calibri"/>
              </a:rPr>
              <a:t>predicting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likelihood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loans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being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good/bad</a:t>
            </a:r>
            <a:endParaRPr sz="1700">
              <a:latin typeface="Calibri"/>
              <a:cs typeface="Calibri"/>
            </a:endParaRPr>
          </a:p>
          <a:p>
            <a:pPr marL="843915" lvl="1" indent="-358775">
              <a:lnSpc>
                <a:spcPct val="100000"/>
              </a:lnSpc>
              <a:spcBef>
                <a:spcPts val="1035"/>
              </a:spcBef>
              <a:buFont typeface="Tahoma"/>
              <a:buChar char="○"/>
              <a:tabLst>
                <a:tab pos="843915" algn="l"/>
              </a:tabLst>
            </a:pPr>
            <a:r>
              <a:rPr sz="1700" dirty="0">
                <a:latin typeface="Calibri"/>
                <a:cs typeface="Calibri"/>
              </a:rPr>
              <a:t>using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Logistic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Regression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Classifier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45124"/>
            <a:ext cx="384810" cy="534035"/>
          </a:xfrm>
          <a:custGeom>
            <a:avLst/>
            <a:gdLst/>
            <a:ahLst/>
            <a:cxnLst/>
            <a:rect l="l" t="t" r="r" b="b"/>
            <a:pathLst>
              <a:path w="384810" h="534035">
                <a:moveTo>
                  <a:pt x="3845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384599" y="0"/>
                </a:lnTo>
                <a:lnTo>
                  <a:pt x="384599" y="533999"/>
                </a:lnTo>
                <a:close/>
              </a:path>
            </a:pathLst>
          </a:custGeom>
          <a:solidFill>
            <a:srgbClr val="AA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950" y="1052950"/>
            <a:ext cx="1219199" cy="1219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3950" y="2694725"/>
            <a:ext cx="1219199" cy="12191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436" y="2586927"/>
            <a:ext cx="2752725" cy="910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720"/>
              </a:spcBef>
            </a:pPr>
            <a:r>
              <a:rPr sz="2800" b="1" spc="-25" dirty="0">
                <a:latin typeface="Calibri"/>
                <a:cs typeface="Calibri"/>
              </a:rPr>
              <a:t>83%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sz="2100" dirty="0">
                <a:latin typeface="Calibri"/>
                <a:cs typeface="Calibri"/>
              </a:rPr>
              <a:t>Model</a:t>
            </a:r>
            <a:r>
              <a:rPr sz="2100" spc="-8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accuracy</a:t>
            </a:r>
            <a:r>
              <a:rPr sz="2100" spc="-8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achieved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6224" y="145124"/>
            <a:ext cx="8757920" cy="534035"/>
          </a:xfrm>
          <a:custGeom>
            <a:avLst/>
            <a:gdLst/>
            <a:ahLst/>
            <a:cxnLst/>
            <a:rect l="l" t="t" r="r" b="b"/>
            <a:pathLst>
              <a:path w="8757920" h="534035">
                <a:moveTo>
                  <a:pt x="87578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8757899" y="0"/>
                </a:lnTo>
                <a:lnTo>
                  <a:pt x="8757899" y="533999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Deliverable</a:t>
            </a:r>
            <a:r>
              <a:rPr spc="-50" dirty="0"/>
              <a:t> </a:t>
            </a:r>
            <a:r>
              <a:rPr dirty="0"/>
              <a:t>#1:</a:t>
            </a:r>
            <a:r>
              <a:rPr spc="-50" dirty="0"/>
              <a:t> </a:t>
            </a:r>
            <a:r>
              <a:rPr spc="-10" dirty="0"/>
              <a:t>In-</a:t>
            </a:r>
            <a:r>
              <a:rPr dirty="0"/>
              <a:t>house</a:t>
            </a:r>
            <a:r>
              <a:rPr spc="-45" dirty="0"/>
              <a:t> </a:t>
            </a:r>
            <a:r>
              <a:rPr dirty="0"/>
              <a:t>Risk</a:t>
            </a:r>
            <a:r>
              <a:rPr spc="-50" dirty="0"/>
              <a:t> </a:t>
            </a:r>
            <a:r>
              <a:rPr spc="-10" dirty="0"/>
              <a:t>Model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45124"/>
            <a:ext cx="384810" cy="534035"/>
          </a:xfrm>
          <a:custGeom>
            <a:avLst/>
            <a:gdLst/>
            <a:ahLst/>
            <a:cxnLst/>
            <a:rect l="l" t="t" r="r" b="b"/>
            <a:pathLst>
              <a:path w="384810" h="534035">
                <a:moveTo>
                  <a:pt x="3845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384599" y="0"/>
                </a:lnTo>
                <a:lnTo>
                  <a:pt x="384599" y="533999"/>
                </a:lnTo>
                <a:close/>
              </a:path>
            </a:pathLst>
          </a:custGeom>
          <a:solidFill>
            <a:srgbClr val="AA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2225" y="1352599"/>
            <a:ext cx="1219199" cy="12191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49274" y="2586927"/>
            <a:ext cx="3120390" cy="910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720"/>
              </a:spcBef>
            </a:pPr>
            <a:r>
              <a:rPr sz="2800" b="1" spc="-20" dirty="0">
                <a:latin typeface="Calibri"/>
                <a:cs typeface="Calibri"/>
              </a:rPr>
              <a:t>Zero</a:t>
            </a: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sz="2100" spc="-10" dirty="0">
                <a:latin typeface="Calibri"/>
                <a:cs typeface="Calibri"/>
              </a:rPr>
              <a:t>Operational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Cost</a:t>
            </a:r>
            <a:r>
              <a:rPr sz="2100" spc="-7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to</a:t>
            </a:r>
            <a:r>
              <a:rPr sz="2100" spc="-6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Business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0550" y="1352599"/>
            <a:ext cx="1219199" cy="12191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ABC</a:t>
            </a:r>
            <a:r>
              <a:rPr spc="-65" dirty="0"/>
              <a:t> </a:t>
            </a:r>
            <a:r>
              <a:rPr spc="-25" dirty="0"/>
              <a:t>Bank’s</a:t>
            </a:r>
            <a:r>
              <a:rPr spc="-60" dirty="0"/>
              <a:t> </a:t>
            </a:r>
            <a:r>
              <a:rPr dirty="0"/>
              <a:t>Lending</a:t>
            </a:r>
            <a:r>
              <a:rPr spc="-60" dirty="0"/>
              <a:t> </a:t>
            </a:r>
            <a:r>
              <a:rPr spc="-10" dirty="0"/>
              <a:t>Strategy:</a:t>
            </a:r>
            <a:r>
              <a:rPr spc="-60" dirty="0"/>
              <a:t> </a:t>
            </a:r>
            <a:r>
              <a:rPr spc="-10" dirty="0"/>
              <a:t>Options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45124"/>
            <a:ext cx="384810" cy="534035"/>
          </a:xfrm>
          <a:custGeom>
            <a:avLst/>
            <a:gdLst/>
            <a:ahLst/>
            <a:cxnLst/>
            <a:rect l="l" t="t" r="r" b="b"/>
            <a:pathLst>
              <a:path w="384810" h="534035">
                <a:moveTo>
                  <a:pt x="384599" y="533999"/>
                </a:moveTo>
                <a:lnTo>
                  <a:pt x="0" y="533999"/>
                </a:lnTo>
                <a:lnTo>
                  <a:pt x="0" y="0"/>
                </a:lnTo>
                <a:lnTo>
                  <a:pt x="384599" y="0"/>
                </a:lnTo>
                <a:lnTo>
                  <a:pt x="384599" y="533999"/>
                </a:lnTo>
                <a:close/>
              </a:path>
            </a:pathLst>
          </a:custGeom>
          <a:solidFill>
            <a:srgbClr val="AA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000" y="2842625"/>
            <a:ext cx="858399" cy="858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00" y="1316775"/>
            <a:ext cx="858399" cy="858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31024" y="770749"/>
            <a:ext cx="1835785" cy="615950"/>
          </a:xfrm>
          <a:prstGeom prst="rect">
            <a:avLst/>
          </a:prstGeom>
          <a:solidFill>
            <a:srgbClr val="AAE6FF"/>
          </a:solidFill>
        </p:spPr>
        <p:txBody>
          <a:bodyPr vert="horz" wrap="square" lIns="0" tIns="78105" rIns="0" bIns="0" rtlCol="0">
            <a:spAutoFit/>
          </a:bodyPr>
          <a:lstStyle/>
          <a:p>
            <a:pPr marL="222250" marR="215265" indent="81915">
              <a:lnSpc>
                <a:spcPct val="100000"/>
              </a:lnSpc>
              <a:spcBef>
                <a:spcPts val="615"/>
              </a:spcBef>
            </a:pPr>
            <a:r>
              <a:rPr sz="1400" b="1" dirty="0">
                <a:latin typeface="Calibri"/>
                <a:cs typeface="Calibri"/>
              </a:rPr>
              <a:t>%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Good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Loans predicted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correctly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47299" y="770749"/>
            <a:ext cx="1835785" cy="615950"/>
          </a:xfrm>
          <a:prstGeom prst="rect">
            <a:avLst/>
          </a:prstGeom>
          <a:solidFill>
            <a:srgbClr val="AAE6FF"/>
          </a:solidFill>
        </p:spPr>
        <p:txBody>
          <a:bodyPr vert="horz" wrap="square" lIns="0" tIns="78105" rIns="0" bIns="0" rtlCol="0">
            <a:spAutoFit/>
          </a:bodyPr>
          <a:lstStyle/>
          <a:p>
            <a:pPr marL="222250" marR="215265" indent="140335">
              <a:lnSpc>
                <a:spcPct val="100000"/>
              </a:lnSpc>
              <a:spcBef>
                <a:spcPts val="615"/>
              </a:spcBef>
            </a:pPr>
            <a:r>
              <a:rPr sz="1400" b="1" dirty="0">
                <a:latin typeface="Calibri"/>
                <a:cs typeface="Calibri"/>
              </a:rPr>
              <a:t>%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of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Bad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Loans predicted</a:t>
            </a:r>
            <a:r>
              <a:rPr sz="1400" b="1" spc="-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correctly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7424" y="770749"/>
            <a:ext cx="1835785" cy="615950"/>
          </a:xfrm>
          <a:prstGeom prst="rect">
            <a:avLst/>
          </a:prstGeom>
          <a:solidFill>
            <a:srgbClr val="AAE6FF"/>
          </a:solidFill>
        </p:spPr>
        <p:txBody>
          <a:bodyPr vert="horz" wrap="square" lIns="0" tIns="78105" rIns="0" bIns="0" rtlCol="0">
            <a:spAutoFit/>
          </a:bodyPr>
          <a:lstStyle/>
          <a:p>
            <a:pPr marL="422275" marR="120650" indent="-295910">
              <a:lnSpc>
                <a:spcPct val="100000"/>
              </a:lnSpc>
              <a:spcBef>
                <a:spcPts val="615"/>
              </a:spcBef>
            </a:pPr>
            <a:r>
              <a:rPr sz="1400" b="1" spc="-10" dirty="0">
                <a:latin typeface="Calibri"/>
                <a:cs typeface="Calibri"/>
              </a:rPr>
              <a:t>Probability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Threshold </a:t>
            </a:r>
            <a:r>
              <a:rPr sz="1400" b="1" dirty="0">
                <a:latin typeface="Calibri"/>
                <a:cs typeface="Calibri"/>
              </a:rPr>
              <a:t>for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Approvals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800" y="2180588"/>
            <a:ext cx="13385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 marR="5080" indent="-153035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Strategy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for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Profit Maximisation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798" y="3706438"/>
            <a:ext cx="18510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3234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Strategy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for </a:t>
            </a:r>
            <a:r>
              <a:rPr sz="1400" b="1" spc="-20" dirty="0">
                <a:latin typeface="Calibri"/>
                <a:cs typeface="Calibri"/>
              </a:rPr>
              <a:t>Profitability-</a:t>
            </a:r>
            <a:r>
              <a:rPr sz="1400" b="1" spc="-10" dirty="0">
                <a:latin typeface="Calibri"/>
                <a:cs typeface="Calibri"/>
              </a:rPr>
              <a:t>cum-Market</a:t>
            </a:r>
            <a:endParaRPr sz="1400">
              <a:latin typeface="Calibri"/>
              <a:cs typeface="Calibri"/>
            </a:endParaRPr>
          </a:p>
          <a:p>
            <a:pPr marL="549910">
              <a:lnSpc>
                <a:spcPct val="100000"/>
              </a:lnSpc>
            </a:pPr>
            <a:r>
              <a:rPr sz="1400" b="1" spc="-10" dirty="0">
                <a:latin typeface="Calibri"/>
                <a:cs typeface="Calibri"/>
              </a:rPr>
              <a:t>Expansion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26370" y="1740876"/>
            <a:ext cx="645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latin typeface="Calibri"/>
                <a:cs typeface="Calibri"/>
              </a:rPr>
              <a:t>67%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42645" y="1740876"/>
            <a:ext cx="645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latin typeface="Calibri"/>
                <a:cs typeface="Calibri"/>
              </a:rPr>
              <a:t>74%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45083" y="1740876"/>
            <a:ext cx="1101090" cy="1825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85.47%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79.73%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26370" y="3114326"/>
            <a:ext cx="645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latin typeface="Calibri"/>
                <a:cs typeface="Calibri"/>
              </a:rPr>
              <a:t>77%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42645" y="3114326"/>
            <a:ext cx="6451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latin typeface="Calibri"/>
                <a:cs typeface="Calibri"/>
              </a:rPr>
              <a:t>62%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250</Words>
  <Application>Microsoft Office PowerPoint</Application>
  <PresentationFormat>On-screen Show (16:9)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Credit Scoring Project for ABC Bank</vt:lpstr>
      <vt:lpstr>Business Case: Credit Risk Modelling</vt:lpstr>
      <vt:lpstr>Our understanding of the assignment</vt:lpstr>
      <vt:lpstr>High-level solution architecture...</vt:lpstr>
      <vt:lpstr>Our approach</vt:lpstr>
      <vt:lpstr>Deliverable #1: In-house Risk Model</vt:lpstr>
      <vt:lpstr>ABC Bank’s Lending Strategy: Options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4_Deck_Credit Scoring</dc:title>
  <cp:lastModifiedBy>Ruchi Sharma</cp:lastModifiedBy>
  <cp:revision>1</cp:revision>
  <dcterms:created xsi:type="dcterms:W3CDTF">2025-10-27T12:01:38Z</dcterms:created>
  <dcterms:modified xsi:type="dcterms:W3CDTF">2025-10-27T12:03:05Z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2025-10-27T00:00:00Z</vt:filetime>
  </property>
  <property fmtid="{D5CDD505-2E9C-101B-9397-08002B2CF9AE}" pid="3" name="Creator">
    <vt:lpwstr>Google</vt:lpwstr>
  </property>
  <property fmtid="{D5CDD505-2E9C-101B-9397-08002B2CF9AE}" pid="4" name="LastSaved">
    <vt:filetime>2025-10-27T00:00:00Z</vt:filetime>
  </property>
</Properties>
</file>