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2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52653"/>
            <a:ext cx="103581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325" y="166497"/>
            <a:ext cx="10547349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3168" y="1707918"/>
            <a:ext cx="10265663" cy="3351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4008" y="6256248"/>
            <a:ext cx="1497965" cy="508634"/>
          </a:xfrm>
          <a:custGeom>
            <a:avLst/>
            <a:gdLst/>
            <a:ahLst/>
            <a:cxnLst/>
            <a:rect l="l" t="t" r="r" b="b"/>
            <a:pathLst>
              <a:path w="1497964" h="508634">
                <a:moveTo>
                  <a:pt x="622020" y="422224"/>
                </a:moveTo>
                <a:lnTo>
                  <a:pt x="534225" y="422008"/>
                </a:lnTo>
                <a:lnTo>
                  <a:pt x="449707" y="422224"/>
                </a:lnTo>
                <a:lnTo>
                  <a:pt x="622020" y="422224"/>
                </a:lnTo>
                <a:close/>
              </a:path>
              <a:path w="1497964" h="508634">
                <a:moveTo>
                  <a:pt x="1497965" y="218452"/>
                </a:moveTo>
                <a:lnTo>
                  <a:pt x="1040384" y="218452"/>
                </a:lnTo>
                <a:lnTo>
                  <a:pt x="998982" y="216662"/>
                </a:lnTo>
                <a:lnTo>
                  <a:pt x="948944" y="212344"/>
                </a:lnTo>
                <a:lnTo>
                  <a:pt x="868045" y="206578"/>
                </a:lnTo>
                <a:lnTo>
                  <a:pt x="636905" y="205994"/>
                </a:lnTo>
                <a:lnTo>
                  <a:pt x="636905" y="422275"/>
                </a:lnTo>
                <a:lnTo>
                  <a:pt x="341630" y="422224"/>
                </a:lnTo>
                <a:lnTo>
                  <a:pt x="449707" y="422224"/>
                </a:lnTo>
                <a:lnTo>
                  <a:pt x="479171" y="421855"/>
                </a:lnTo>
                <a:lnTo>
                  <a:pt x="534225" y="422008"/>
                </a:lnTo>
                <a:lnTo>
                  <a:pt x="587248" y="421855"/>
                </a:lnTo>
                <a:lnTo>
                  <a:pt x="636905" y="422275"/>
                </a:lnTo>
                <a:lnTo>
                  <a:pt x="636905" y="205994"/>
                </a:lnTo>
                <a:lnTo>
                  <a:pt x="602526" y="205905"/>
                </a:lnTo>
                <a:lnTo>
                  <a:pt x="602526" y="26644"/>
                </a:lnTo>
                <a:lnTo>
                  <a:pt x="602526" y="0"/>
                </a:lnTo>
                <a:lnTo>
                  <a:pt x="422529" y="0"/>
                </a:lnTo>
                <a:lnTo>
                  <a:pt x="422529" y="8636"/>
                </a:lnTo>
                <a:lnTo>
                  <a:pt x="413639" y="8636"/>
                </a:lnTo>
                <a:lnTo>
                  <a:pt x="413639" y="202615"/>
                </a:lnTo>
                <a:lnTo>
                  <a:pt x="411226" y="202260"/>
                </a:lnTo>
                <a:lnTo>
                  <a:pt x="398145" y="199732"/>
                </a:lnTo>
                <a:lnTo>
                  <a:pt x="381635" y="195783"/>
                </a:lnTo>
                <a:lnTo>
                  <a:pt x="339852" y="187134"/>
                </a:lnTo>
                <a:lnTo>
                  <a:pt x="291338" y="182816"/>
                </a:lnTo>
                <a:lnTo>
                  <a:pt x="242697" y="180657"/>
                </a:lnTo>
                <a:lnTo>
                  <a:pt x="134747" y="180657"/>
                </a:lnTo>
                <a:lnTo>
                  <a:pt x="17272" y="182092"/>
                </a:lnTo>
                <a:lnTo>
                  <a:pt x="1524" y="183540"/>
                </a:lnTo>
                <a:lnTo>
                  <a:pt x="1143" y="183540"/>
                </a:lnTo>
                <a:lnTo>
                  <a:pt x="1143" y="183896"/>
                </a:lnTo>
                <a:lnTo>
                  <a:pt x="381" y="183896"/>
                </a:lnTo>
                <a:lnTo>
                  <a:pt x="381" y="184264"/>
                </a:lnTo>
                <a:lnTo>
                  <a:pt x="0" y="184264"/>
                </a:lnTo>
                <a:lnTo>
                  <a:pt x="0" y="401701"/>
                </a:lnTo>
                <a:lnTo>
                  <a:pt x="109093" y="432295"/>
                </a:lnTo>
                <a:lnTo>
                  <a:pt x="165989" y="444182"/>
                </a:lnTo>
                <a:lnTo>
                  <a:pt x="223647" y="453542"/>
                </a:lnTo>
                <a:lnTo>
                  <a:pt x="370078" y="468655"/>
                </a:lnTo>
                <a:lnTo>
                  <a:pt x="429133" y="476948"/>
                </a:lnTo>
                <a:lnTo>
                  <a:pt x="509778" y="492429"/>
                </a:lnTo>
                <a:lnTo>
                  <a:pt x="530987" y="497459"/>
                </a:lnTo>
                <a:lnTo>
                  <a:pt x="552323" y="501789"/>
                </a:lnTo>
                <a:lnTo>
                  <a:pt x="573913" y="505028"/>
                </a:lnTo>
                <a:lnTo>
                  <a:pt x="595884" y="507187"/>
                </a:lnTo>
                <a:lnTo>
                  <a:pt x="636905" y="508622"/>
                </a:lnTo>
                <a:lnTo>
                  <a:pt x="744855" y="508622"/>
                </a:lnTo>
                <a:lnTo>
                  <a:pt x="1293114" y="507542"/>
                </a:lnTo>
                <a:lnTo>
                  <a:pt x="1401191" y="507542"/>
                </a:lnTo>
                <a:lnTo>
                  <a:pt x="1401191" y="459663"/>
                </a:lnTo>
                <a:lnTo>
                  <a:pt x="1401191" y="434454"/>
                </a:lnTo>
                <a:lnTo>
                  <a:pt x="1497965" y="434467"/>
                </a:lnTo>
                <a:lnTo>
                  <a:pt x="1497965" y="242938"/>
                </a:lnTo>
                <a:lnTo>
                  <a:pt x="1497965" y="238252"/>
                </a:lnTo>
                <a:lnTo>
                  <a:pt x="1497965" y="218452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77861" y="1293367"/>
            <a:ext cx="3073400" cy="17322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algn="ctr">
              <a:lnSpc>
                <a:spcPts val="4320"/>
              </a:lnSpc>
              <a:spcBef>
                <a:spcPts val="640"/>
              </a:spcBef>
            </a:pPr>
            <a:r>
              <a:rPr u="none" spc="-5" dirty="0">
                <a:solidFill>
                  <a:srgbClr val="0D649B"/>
                </a:solidFill>
              </a:rPr>
              <a:t>Technology  Trends</a:t>
            </a:r>
          </a:p>
          <a:p>
            <a:pPr algn="ctr">
              <a:lnSpc>
                <a:spcPts val="4255"/>
              </a:lnSpc>
            </a:pPr>
            <a:r>
              <a:rPr u="none" spc="-5" dirty="0">
                <a:solidFill>
                  <a:srgbClr val="0D649B"/>
                </a:solidFill>
              </a:rPr>
              <a:t>&amp;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747" y="1825751"/>
            <a:ext cx="4794504" cy="43510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97548" y="2939542"/>
            <a:ext cx="4358640" cy="314701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687705" marR="5080" indent="609600">
              <a:lnSpc>
                <a:spcPts val="4320"/>
              </a:lnSpc>
              <a:spcBef>
                <a:spcPts val="640"/>
              </a:spcBef>
            </a:pPr>
            <a:r>
              <a:rPr sz="4000" b="1" spc="-5" dirty="0">
                <a:solidFill>
                  <a:srgbClr val="0D649B"/>
                </a:solidFill>
                <a:latin typeface="Courier New"/>
                <a:cs typeface="Courier New"/>
              </a:rPr>
              <a:t>Analysis </a:t>
            </a:r>
            <a:r>
              <a:rPr sz="4000" b="1" dirty="0">
                <a:solidFill>
                  <a:srgbClr val="0D649B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D649B"/>
                </a:solidFill>
                <a:latin typeface="Courier New"/>
                <a:cs typeface="Courier New"/>
              </a:rPr>
              <a:t>Presentation</a:t>
            </a:r>
            <a:endParaRPr sz="4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5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IN" sz="3600" dirty="0" smtClean="0">
                <a:solidFill>
                  <a:srgbClr val="F4B083"/>
                </a:solidFill>
                <a:latin typeface="Calibri"/>
                <a:cs typeface="Calibri"/>
              </a:rPr>
              <a:t>Ruchi Sharma</a:t>
            </a:r>
          </a:p>
          <a:p>
            <a:pPr marL="12700">
              <a:lnSpc>
                <a:spcPct val="100000"/>
              </a:lnSpc>
            </a:pPr>
            <a:r>
              <a:rPr lang="en-IN" sz="3600" dirty="0" smtClean="0">
                <a:solidFill>
                  <a:srgbClr val="F4B083"/>
                </a:solidFill>
                <a:latin typeface="Calibri"/>
                <a:cs typeface="Calibri"/>
              </a:rPr>
              <a:t>April 2024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3093" y="856233"/>
            <a:ext cx="186055" cy="360045"/>
          </a:xfrm>
          <a:custGeom>
            <a:avLst/>
            <a:gdLst/>
            <a:ahLst/>
            <a:cxnLst/>
            <a:rect l="l" t="t" r="r" b="b"/>
            <a:pathLst>
              <a:path w="186055" h="360044">
                <a:moveTo>
                  <a:pt x="185458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5461" y="360045"/>
                </a:lnTo>
                <a:lnTo>
                  <a:pt x="184785" y="360045"/>
                </a:lnTo>
                <a:lnTo>
                  <a:pt x="185458" y="360045"/>
                </a:lnTo>
                <a:lnTo>
                  <a:pt x="185458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30600" y="770940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42023" y="2282875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60"/>
                </a:lnTo>
                <a:lnTo>
                  <a:pt x="0" y="359994"/>
                </a:lnTo>
                <a:lnTo>
                  <a:pt x="0" y="408254"/>
                </a:lnTo>
                <a:lnTo>
                  <a:pt x="179997" y="408254"/>
                </a:lnTo>
                <a:lnTo>
                  <a:pt x="179997" y="359994"/>
                </a:lnTo>
                <a:lnTo>
                  <a:pt x="179997" y="48260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4216" y="437951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7253" y="831773"/>
            <a:ext cx="281305" cy="372745"/>
          </a:xfrm>
          <a:custGeom>
            <a:avLst/>
            <a:gdLst/>
            <a:ahLst/>
            <a:cxnLst/>
            <a:rect l="l" t="t" r="r" b="b"/>
            <a:pathLst>
              <a:path w="281305" h="372744">
                <a:moveTo>
                  <a:pt x="281178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6520" y="372186"/>
                </a:lnTo>
                <a:lnTo>
                  <a:pt x="240449" y="372186"/>
                </a:lnTo>
                <a:lnTo>
                  <a:pt x="281178" y="372186"/>
                </a:lnTo>
                <a:lnTo>
                  <a:pt x="281178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78333"/>
            <a:ext cx="856043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u="none" spc="-5" dirty="0"/>
              <a:t>DATABASE TRENDS - FINDINGS &amp; </a:t>
            </a:r>
            <a:r>
              <a:rPr u="none" spc="-2390" dirty="0"/>
              <a:t> </a:t>
            </a:r>
            <a:r>
              <a:rPr u="none" spc="-5" dirty="0"/>
              <a:t>IMPLICATIONS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2555" y="2655849"/>
            <a:ext cx="3719829" cy="25819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MySQL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popular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Behind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Redis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upcoming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favorites</a:t>
            </a:r>
            <a:endParaRPr sz="2800">
              <a:latin typeface="Calibri"/>
              <a:cs typeface="Calibri"/>
            </a:endParaRPr>
          </a:p>
          <a:p>
            <a:pPr marL="241300" marR="338455" indent="-229235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New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kid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block: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Elasticsearch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555" y="1759966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1828" y="2477465"/>
            <a:ext cx="4939665" cy="356489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177165" indent="-228600">
              <a:lnSpc>
                <a:spcPts val="269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Open-source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databases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still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preferable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in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companies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269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NoSQL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databases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will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make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impact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storing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non-relational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marR="601345" indent="-228600">
              <a:lnSpc>
                <a:spcPts val="269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Redis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supports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abstract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data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types</a:t>
            </a:r>
            <a:endParaRPr sz="2800">
              <a:latin typeface="Calibri"/>
              <a:cs typeface="Calibri"/>
            </a:endParaRPr>
          </a:p>
          <a:p>
            <a:pPr marL="241300" marR="544195" indent="-228600">
              <a:lnSpc>
                <a:spcPct val="8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Pre-tuned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search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website,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app,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ecommerce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store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2771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DASHBOARD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16373" y="1549984"/>
            <a:ext cx="6862445" cy="44723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700" b="1" spc="-5" dirty="0">
                <a:solidFill>
                  <a:srgbClr val="006FC0"/>
                </a:solidFill>
                <a:latin typeface="Calibri"/>
                <a:cs typeface="Calibri"/>
              </a:rPr>
              <a:t>IBM</a:t>
            </a:r>
            <a:r>
              <a:rPr sz="37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700" b="1" spc="-10" dirty="0">
                <a:solidFill>
                  <a:srgbClr val="006FC0"/>
                </a:solidFill>
                <a:latin typeface="Calibri"/>
                <a:cs typeface="Calibri"/>
              </a:rPr>
              <a:t>COGNOS</a:t>
            </a:r>
            <a:r>
              <a:rPr sz="37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006FC0"/>
                </a:solidFill>
                <a:latin typeface="Calibri"/>
                <a:cs typeface="Calibri"/>
              </a:rPr>
              <a:t>LINK</a:t>
            </a:r>
            <a:r>
              <a:rPr sz="37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700" b="1" spc="-2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3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IN" sz="3600" dirty="0" smtClean="0">
                <a:cs typeface="Calibri"/>
              </a:rPr>
              <a:t>https://eu-gb.dataplatform.cloud.ibm.com/dashboards/d510347c-7ac7-4cd1-bb93-5674c544e005/view/7912e60a64eb71c970d2f2e407992a057e65225be6bbd55187d77b4907602097f36c47c3c87e485edf10036af3b8100b98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467" y="1901951"/>
            <a:ext cx="3054096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330452"/>
            <a:ext cx="10622280" cy="50718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ts val="4560"/>
              </a:lnSpc>
              <a:spcBef>
                <a:spcPts val="95"/>
              </a:spcBef>
            </a:pPr>
            <a:r>
              <a:rPr u="none" spc="-5" dirty="0"/>
              <a:t>CURRENT</a:t>
            </a:r>
            <a:r>
              <a:rPr u="none" spc="-20" dirty="0"/>
              <a:t> </a:t>
            </a:r>
            <a:r>
              <a:rPr u="none" spc="-5" dirty="0"/>
              <a:t>TECHNOLOGY</a:t>
            </a:r>
            <a:r>
              <a:rPr u="none" spc="-15" dirty="0"/>
              <a:t> </a:t>
            </a:r>
            <a:r>
              <a:rPr u="none" spc="-5" dirty="0"/>
              <a:t>USAGE</a:t>
            </a:r>
          </a:p>
          <a:p>
            <a:pPr marL="106680">
              <a:lnSpc>
                <a:spcPts val="4560"/>
              </a:lnSpc>
              <a:tabLst>
                <a:tab pos="10534015" algn="l"/>
              </a:tabLst>
            </a:pPr>
            <a:r>
              <a:rPr spc="-5" dirty="0"/>
              <a:t>DASHBOARD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676" y="180289"/>
            <a:ext cx="10083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FUTURE</a:t>
            </a:r>
            <a:r>
              <a:rPr u="none" dirty="0"/>
              <a:t> </a:t>
            </a:r>
            <a:r>
              <a:rPr u="none" spc="-5" dirty="0"/>
              <a:t>TECHNOLOGY</a:t>
            </a:r>
            <a:r>
              <a:rPr u="none" spc="5" dirty="0"/>
              <a:t> </a:t>
            </a:r>
            <a:r>
              <a:rPr u="none" spc="-5" dirty="0"/>
              <a:t>TREND</a:t>
            </a:r>
            <a:r>
              <a:rPr u="none" dirty="0"/>
              <a:t> </a:t>
            </a:r>
            <a:r>
              <a:rPr u="none" spc="-5" dirty="0"/>
              <a:t>DASHBOARD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025" y="1235963"/>
            <a:ext cx="10521950" cy="48066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67379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DEMOGRAPHICS</a:t>
            </a:r>
            <a:r>
              <a:rPr u="none" spc="-45" dirty="0"/>
              <a:t> </a:t>
            </a:r>
            <a:r>
              <a:rPr u="none" spc="-5" dirty="0"/>
              <a:t>DASHBOARD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1371600"/>
            <a:ext cx="10331196" cy="46710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1825751"/>
            <a:ext cx="4352544" cy="43510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22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DISCUSSION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51828" y="1793493"/>
            <a:ext cx="4924425" cy="40341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67246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now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Training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Reskilling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workers</a:t>
            </a:r>
            <a:endParaRPr sz="2800">
              <a:latin typeface="Calibri"/>
              <a:cs typeface="Calibri"/>
            </a:endParaRPr>
          </a:p>
          <a:p>
            <a:pPr marL="241300" marR="121793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Females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participation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field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Bridge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divide of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technology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gaps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developing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endParaRPr sz="2800">
              <a:latin typeface="Calibri"/>
              <a:cs typeface="Calibri"/>
            </a:endParaRPr>
          </a:p>
          <a:p>
            <a:pPr marL="241300" marR="353060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Eliminate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age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education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discrimination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employment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9483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OVERALL</a:t>
            </a:r>
            <a:r>
              <a:rPr u="none" spc="-10" dirty="0"/>
              <a:t> </a:t>
            </a:r>
            <a:r>
              <a:rPr u="none" spc="-5" dirty="0"/>
              <a:t>FINDINGS &amp;</a:t>
            </a:r>
            <a:r>
              <a:rPr u="none" spc="-10" dirty="0"/>
              <a:t> </a:t>
            </a:r>
            <a:r>
              <a:rPr u="none" spc="-5" dirty="0"/>
              <a:t>IMPLICATIONS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2555" y="2816479"/>
            <a:ext cx="4763770" cy="3137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Fast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changing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technology every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  <a:p>
            <a:pPr marL="241300" marR="501015" indent="-229235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Concentration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on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several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like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USA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India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Gender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gap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jobs</a:t>
            </a:r>
            <a:endParaRPr sz="2800">
              <a:latin typeface="Calibri"/>
              <a:cs typeface="Calibri"/>
            </a:endParaRPr>
          </a:p>
          <a:p>
            <a:pPr marL="241300" marR="95250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Platforms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like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Docker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AWS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growing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1828" y="2816479"/>
            <a:ext cx="4784725" cy="3137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8034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Companies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need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flexible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adjust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rapid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changes</a:t>
            </a:r>
            <a:endParaRPr sz="2800">
              <a:latin typeface="Calibri"/>
              <a:cs typeface="Calibri"/>
            </a:endParaRPr>
          </a:p>
          <a:p>
            <a:pPr marL="241300" marR="67945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Need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to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spread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out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lagging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Impact of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job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hiring’s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Shift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to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faster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app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deployments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cloud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services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22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CONCLUSION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90144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901440" algn="l"/>
              </a:tabLst>
            </a:pPr>
            <a:r>
              <a:rPr spc="-30" dirty="0"/>
              <a:t>Technology</a:t>
            </a:r>
            <a:r>
              <a:rPr dirty="0"/>
              <a:t> </a:t>
            </a:r>
            <a:r>
              <a:rPr spc="-40" dirty="0"/>
              <a:t>Trends</a:t>
            </a:r>
            <a:r>
              <a:rPr dirty="0"/>
              <a:t> </a:t>
            </a:r>
            <a:r>
              <a:rPr spc="-20" dirty="0"/>
              <a:t>for</a:t>
            </a:r>
            <a:r>
              <a:rPr spc="-5" dirty="0"/>
              <a:t> </a:t>
            </a:r>
            <a:r>
              <a:rPr spc="-15" dirty="0"/>
              <a:t>current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15" dirty="0"/>
              <a:t>next</a:t>
            </a:r>
            <a:r>
              <a:rPr spc="10" dirty="0"/>
              <a:t> </a:t>
            </a:r>
            <a:r>
              <a:rPr spc="-10" dirty="0"/>
              <a:t>year</a:t>
            </a:r>
          </a:p>
          <a:p>
            <a:pPr marL="3901440" marR="681990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3901440" algn="l"/>
              </a:tabLst>
            </a:pPr>
            <a:r>
              <a:rPr spc="-15" dirty="0"/>
              <a:t>Programming</a:t>
            </a:r>
            <a:r>
              <a:rPr spc="-10" dirty="0"/>
              <a:t> Languages,</a:t>
            </a:r>
            <a:r>
              <a:rPr spc="-5" dirty="0"/>
              <a:t> </a:t>
            </a:r>
            <a:r>
              <a:rPr spc="-10" dirty="0"/>
              <a:t>Database</a:t>
            </a:r>
            <a:r>
              <a:rPr spc="-5" dirty="0"/>
              <a:t> and </a:t>
            </a:r>
            <a:r>
              <a:rPr spc="-620" dirty="0"/>
              <a:t> </a:t>
            </a:r>
            <a:r>
              <a:rPr spc="-20" dirty="0"/>
              <a:t>Platform</a:t>
            </a:r>
            <a:r>
              <a:rPr spc="-10" dirty="0"/>
              <a:t> overview</a:t>
            </a:r>
          </a:p>
          <a:p>
            <a:pPr marL="390144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3901440" algn="l"/>
              </a:tabLst>
            </a:pPr>
            <a:r>
              <a:rPr spc="-10" dirty="0"/>
              <a:t>Demographics</a:t>
            </a:r>
            <a:r>
              <a:rPr spc="-35" dirty="0"/>
              <a:t> </a:t>
            </a:r>
            <a:r>
              <a:rPr spc="-10" dirty="0"/>
              <a:t>overview</a:t>
            </a:r>
          </a:p>
          <a:p>
            <a:pPr marL="390144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901440" algn="l"/>
              </a:tabLst>
            </a:pPr>
            <a:r>
              <a:rPr spc="-5" dirty="0"/>
              <a:t>Actions</a:t>
            </a:r>
            <a:r>
              <a:rPr spc="-20" dirty="0"/>
              <a:t> </a:t>
            </a:r>
            <a:r>
              <a:rPr spc="-15" dirty="0"/>
              <a:t>to</a:t>
            </a:r>
            <a:r>
              <a:rPr dirty="0"/>
              <a:t> </a:t>
            </a:r>
            <a:r>
              <a:rPr spc="-5" dirty="0"/>
              <a:t>be</a:t>
            </a:r>
            <a:r>
              <a:rPr spc="-15" dirty="0"/>
              <a:t> </a:t>
            </a:r>
            <a:r>
              <a:rPr spc="-30" dirty="0"/>
              <a:t>taken</a:t>
            </a:r>
          </a:p>
          <a:p>
            <a:pPr marL="3901440" marR="212090" indent="-228600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3901440" algn="l"/>
              </a:tabLst>
            </a:pPr>
            <a:r>
              <a:rPr spc="-5" dirty="0"/>
              <a:t>In </a:t>
            </a:r>
            <a:r>
              <a:rPr spc="-15" dirty="0"/>
              <a:t>future,</a:t>
            </a:r>
            <a:r>
              <a:rPr spc="10" dirty="0"/>
              <a:t> </a:t>
            </a:r>
            <a:r>
              <a:rPr spc="-20" dirty="0"/>
              <a:t>incorporate</a:t>
            </a:r>
            <a:r>
              <a:rPr spc="5" dirty="0"/>
              <a:t> </a:t>
            </a:r>
            <a:r>
              <a:rPr spc="-5" dirty="0"/>
              <a:t>Machine</a:t>
            </a:r>
            <a:r>
              <a:rPr dirty="0"/>
              <a:t> </a:t>
            </a:r>
            <a:r>
              <a:rPr spc="-5" dirty="0"/>
              <a:t>Learning </a:t>
            </a:r>
            <a:r>
              <a:rPr spc="-10" dirty="0"/>
              <a:t>to </a:t>
            </a:r>
            <a:r>
              <a:rPr spc="-615" dirty="0"/>
              <a:t> </a:t>
            </a:r>
            <a:r>
              <a:rPr spc="-15" dirty="0"/>
              <a:t>predict</a:t>
            </a:r>
            <a:r>
              <a:rPr dirty="0"/>
              <a:t> </a:t>
            </a:r>
            <a:r>
              <a:rPr spc="-10" dirty="0"/>
              <a:t>trends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10" dirty="0"/>
              <a:t>salaries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236" y="2113788"/>
            <a:ext cx="3054095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9891" y="1825751"/>
            <a:ext cx="7325867" cy="43510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22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APPENDIX	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132" y="1850135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972" y="1496567"/>
            <a:ext cx="10904220" cy="46756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7016" y="396367"/>
            <a:ext cx="10753090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60"/>
              </a:lnSpc>
              <a:spcBef>
                <a:spcPts val="95"/>
              </a:spcBef>
            </a:pPr>
            <a:r>
              <a:rPr u="none" spc="-5" dirty="0"/>
              <a:t>GITHUB</a:t>
            </a:r>
            <a:r>
              <a:rPr u="none" spc="-55" dirty="0"/>
              <a:t> </a:t>
            </a:r>
            <a:r>
              <a:rPr u="none" spc="-5" dirty="0"/>
              <a:t>JOB</a:t>
            </a:r>
          </a:p>
          <a:p>
            <a:pPr marL="12700">
              <a:lnSpc>
                <a:spcPts val="4560"/>
              </a:lnSpc>
              <a:tabLst>
                <a:tab pos="10739755" algn="l"/>
              </a:tabLst>
            </a:pPr>
            <a:r>
              <a:rPr u="none" spc="-5" dirty="0"/>
              <a:t>P</a:t>
            </a:r>
            <a:r>
              <a:rPr u="none" strike="sngStrike" spc="-5" dirty="0"/>
              <a:t>OSTINGS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25395"/>
            <a:ext cx="3194304" cy="31943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0856" y="551434"/>
            <a:ext cx="2159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OUTLINE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51828" y="1711198"/>
            <a:ext cx="3577590" cy="439864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Executive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Summary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Charts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Conclusion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Appendix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9335" y="81958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8248" y="783132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38120" y="745489"/>
            <a:ext cx="182880" cy="365760"/>
          </a:xfrm>
          <a:custGeom>
            <a:avLst/>
            <a:gdLst/>
            <a:ahLst/>
            <a:cxnLst/>
            <a:rect l="l" t="t" r="r" b="b"/>
            <a:pathLst>
              <a:path w="182880" h="365759">
                <a:moveTo>
                  <a:pt x="182880" y="2540"/>
                </a:moveTo>
                <a:lnTo>
                  <a:pt x="182245" y="381"/>
                </a:lnTo>
                <a:lnTo>
                  <a:pt x="182245" y="0"/>
                </a:lnTo>
                <a:lnTo>
                  <a:pt x="2159" y="0"/>
                </a:lnTo>
                <a:lnTo>
                  <a:pt x="2159" y="381"/>
                </a:lnTo>
                <a:lnTo>
                  <a:pt x="0" y="381"/>
                </a:lnTo>
                <a:lnTo>
                  <a:pt x="0" y="360426"/>
                </a:lnTo>
                <a:lnTo>
                  <a:pt x="127" y="360426"/>
                </a:lnTo>
                <a:lnTo>
                  <a:pt x="127" y="360934"/>
                </a:lnTo>
                <a:lnTo>
                  <a:pt x="2692" y="360934"/>
                </a:lnTo>
                <a:lnTo>
                  <a:pt x="2692" y="363220"/>
                </a:lnTo>
                <a:lnTo>
                  <a:pt x="2921" y="363220"/>
                </a:lnTo>
                <a:lnTo>
                  <a:pt x="2921" y="365760"/>
                </a:lnTo>
                <a:lnTo>
                  <a:pt x="182880" y="365760"/>
                </a:lnTo>
                <a:lnTo>
                  <a:pt x="182880" y="360680"/>
                </a:lnTo>
                <a:lnTo>
                  <a:pt x="182245" y="360680"/>
                </a:lnTo>
                <a:lnTo>
                  <a:pt x="182245" y="360426"/>
                </a:lnTo>
                <a:lnTo>
                  <a:pt x="182880" y="360426"/>
                </a:lnTo>
                <a:lnTo>
                  <a:pt x="182880" y="254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6261" y="2709214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0918" y="2697276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1417319"/>
            <a:ext cx="10721340" cy="47975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7016" y="396367"/>
            <a:ext cx="10753090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60"/>
              </a:lnSpc>
              <a:spcBef>
                <a:spcPts val="95"/>
              </a:spcBef>
            </a:pPr>
            <a:r>
              <a:rPr u="none" spc="-5" dirty="0"/>
              <a:t>POPULAR</a:t>
            </a:r>
            <a:r>
              <a:rPr u="none" spc="-25" dirty="0"/>
              <a:t> </a:t>
            </a:r>
            <a:r>
              <a:rPr u="none" spc="-5" dirty="0"/>
              <a:t>LANGUAGES</a:t>
            </a:r>
            <a:r>
              <a:rPr u="none" spc="-25" dirty="0"/>
              <a:t> </a:t>
            </a:r>
            <a:r>
              <a:rPr u="none" spc="-5" dirty="0"/>
              <a:t>BY</a:t>
            </a:r>
          </a:p>
          <a:p>
            <a:pPr marL="12700">
              <a:lnSpc>
                <a:spcPts val="4560"/>
              </a:lnSpc>
              <a:tabLst>
                <a:tab pos="10739755" algn="l"/>
              </a:tabLst>
            </a:pPr>
            <a:r>
              <a:rPr u="none" spc="-5" dirty="0"/>
              <a:t>S</a:t>
            </a:r>
            <a:r>
              <a:rPr u="none" strike="sngStrike" spc="-5" dirty="0"/>
              <a:t>ALARY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698" y="592581"/>
            <a:ext cx="10407650" cy="4189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EXECUTIVE</a:t>
            </a:r>
            <a:r>
              <a:rPr sz="4000" b="1" spc="-4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SUMMARY</a:t>
            </a:r>
            <a:endParaRPr sz="4000">
              <a:latin typeface="Courier New"/>
              <a:cs typeface="Courier New"/>
            </a:endParaRPr>
          </a:p>
          <a:p>
            <a:pPr marL="4218940" marR="1034415" indent="-228600">
              <a:lnSpc>
                <a:spcPts val="4320"/>
              </a:lnSpc>
              <a:spcBef>
                <a:spcPts val="3450"/>
              </a:spcBef>
              <a:buFont typeface="Arial MT"/>
              <a:buChar char="•"/>
              <a:tabLst>
                <a:tab pos="4219575" algn="l"/>
              </a:tabLst>
            </a:pPr>
            <a:r>
              <a:rPr sz="4000" spc="-55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4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4000" spc="-15" dirty="0">
                <a:solidFill>
                  <a:srgbClr val="006FC0"/>
                </a:solidFill>
                <a:latin typeface="Calibri"/>
                <a:cs typeface="Calibri"/>
              </a:rPr>
              <a:t>programming </a:t>
            </a: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6FC0"/>
                </a:solidFill>
                <a:latin typeface="Calibri"/>
                <a:cs typeface="Calibri"/>
              </a:rPr>
              <a:t>languages</a:t>
            </a:r>
            <a:r>
              <a:rPr sz="4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06FC0"/>
                </a:solidFill>
                <a:latin typeface="Calibri"/>
                <a:cs typeface="Calibri"/>
              </a:rPr>
              <a:t>databases</a:t>
            </a:r>
            <a:endParaRPr sz="4000">
              <a:latin typeface="Calibri"/>
              <a:cs typeface="Calibri"/>
            </a:endParaRPr>
          </a:p>
          <a:p>
            <a:pPr marL="4218940" indent="-22923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4219575" algn="l"/>
              </a:tabLst>
            </a:pP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Demographics</a:t>
            </a:r>
            <a:r>
              <a:rPr sz="40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endParaRPr sz="4000">
              <a:latin typeface="Calibri"/>
              <a:cs typeface="Calibri"/>
            </a:endParaRPr>
          </a:p>
          <a:p>
            <a:pPr marL="4218940" indent="-2292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4219575" algn="l"/>
              </a:tabLst>
            </a:pPr>
            <a:r>
              <a:rPr sz="4000" spc="-35" dirty="0">
                <a:solidFill>
                  <a:srgbClr val="006FC0"/>
                </a:solidFill>
                <a:latin typeface="Calibri"/>
                <a:cs typeface="Calibri"/>
              </a:rPr>
              <a:t>Technological</a:t>
            </a:r>
            <a:r>
              <a:rPr sz="4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006FC0"/>
                </a:solidFill>
                <a:latin typeface="Calibri"/>
                <a:cs typeface="Calibri"/>
              </a:rPr>
              <a:t>gap</a:t>
            </a: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 countries</a:t>
            </a:r>
            <a:endParaRPr sz="4000">
              <a:latin typeface="Calibri"/>
              <a:cs typeface="Calibri"/>
            </a:endParaRPr>
          </a:p>
          <a:p>
            <a:pPr marL="4218940" indent="-22923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4219575" algn="l"/>
              </a:tabLst>
            </a:pPr>
            <a:r>
              <a:rPr sz="4000" spc="-5" dirty="0">
                <a:solidFill>
                  <a:srgbClr val="006FC0"/>
                </a:solidFill>
                <a:latin typeface="Calibri"/>
                <a:cs typeface="Calibri"/>
              </a:rPr>
              <a:t>Gender</a:t>
            </a:r>
            <a:r>
              <a:rPr sz="4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006FC0"/>
                </a:solidFill>
                <a:latin typeface="Calibri"/>
                <a:cs typeface="Calibri"/>
              </a:rPr>
              <a:t>gap</a:t>
            </a:r>
            <a:r>
              <a:rPr sz="4000" spc="-5" dirty="0">
                <a:solidFill>
                  <a:srgbClr val="006FC0"/>
                </a:solidFill>
                <a:latin typeface="Calibri"/>
                <a:cs typeface="Calibri"/>
              </a:rPr>
              <a:t> in</a:t>
            </a: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 jobs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2302764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652653"/>
            <a:ext cx="368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INTRODUCTION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2261616"/>
            <a:ext cx="3055619" cy="305409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64482" y="1387601"/>
            <a:ext cx="6873240" cy="46431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81280" indent="-2286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About: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Analyzing</a:t>
            </a:r>
            <a:r>
              <a:rPr sz="3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software </a:t>
            </a:r>
            <a:r>
              <a:rPr sz="3200" spc="-7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development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Purpose: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Identify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skill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requirements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endParaRPr sz="2800">
              <a:latin typeface="Calibri"/>
              <a:cs typeface="Calibri"/>
            </a:endParaRPr>
          </a:p>
          <a:p>
            <a:pPr marL="698500" marR="143510" lvl="1" indent="-228600">
              <a:lnSpc>
                <a:spcPts val="3020"/>
              </a:lnSpc>
              <a:spcBef>
                <a:spcPts val="55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What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top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languages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demand?</a:t>
            </a:r>
            <a:endParaRPr sz="2800">
              <a:latin typeface="Calibri"/>
              <a:cs typeface="Calibri"/>
            </a:endParaRPr>
          </a:p>
          <a:p>
            <a:pPr marL="698500" marR="1190625" lvl="1" indent="-228600">
              <a:lnSpc>
                <a:spcPts val="303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What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are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database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skills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demand?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What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popular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IDEs?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Audience: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Human</a:t>
            </a:r>
            <a:r>
              <a:rPr sz="3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Resource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and IT</a:t>
            </a:r>
            <a:r>
              <a:rPr sz="3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Calibri"/>
                <a:cs typeface="Calibri"/>
              </a:rPr>
              <a:t>Head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0856" y="664210"/>
            <a:ext cx="3378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METHODOLOGY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64482" y="1717293"/>
            <a:ext cx="6296025" cy="4308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474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4000" spc="-3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4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Collection</a:t>
            </a:r>
            <a:r>
              <a:rPr sz="4000" spc="-15" dirty="0">
                <a:solidFill>
                  <a:srgbClr val="006FC0"/>
                </a:solidFill>
                <a:latin typeface="Calibri"/>
                <a:cs typeface="Calibri"/>
              </a:rPr>
              <a:t> Sources</a:t>
            </a:r>
            <a:endParaRPr sz="4000">
              <a:latin typeface="Calibri"/>
              <a:cs typeface="Calibri"/>
            </a:endParaRPr>
          </a:p>
          <a:p>
            <a:pPr marL="698500" lvl="1" indent="-228600">
              <a:lnSpc>
                <a:spcPts val="3210"/>
              </a:lnSpc>
              <a:buFont typeface="Arial MT"/>
              <a:buChar char="•"/>
              <a:tabLst>
                <a:tab pos="6985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Stack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Overflow Developer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2019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3190"/>
              </a:lnSpc>
              <a:buFont typeface="Arial MT"/>
              <a:buChar char="•"/>
              <a:tabLst>
                <a:tab pos="6985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GitHub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Job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Postings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3270"/>
              </a:lnSpc>
              <a:buFont typeface="Arial MT"/>
              <a:buChar char="•"/>
              <a:tabLst>
                <a:tab pos="6985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Programming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Languages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Annual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Salary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4795"/>
              </a:lnSpc>
              <a:buFont typeface="Arial MT"/>
              <a:buChar char="•"/>
              <a:tabLst>
                <a:tab pos="241300" algn="l"/>
              </a:tabLst>
            </a:pPr>
            <a:r>
              <a:rPr sz="4000" spc="-3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40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06FC0"/>
                </a:solidFill>
                <a:latin typeface="Calibri"/>
                <a:cs typeface="Calibri"/>
              </a:rPr>
              <a:t>Exploration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41300" algn="l"/>
              </a:tabLst>
            </a:pPr>
            <a:r>
              <a:rPr sz="4000" spc="-30" dirty="0">
                <a:solidFill>
                  <a:srgbClr val="006FC0"/>
                </a:solidFill>
                <a:latin typeface="Calibri"/>
                <a:cs typeface="Calibri"/>
              </a:rPr>
              <a:t>Data </a:t>
            </a: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Cleaning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41300" algn="l"/>
              </a:tabLst>
            </a:pPr>
            <a:r>
              <a:rPr sz="4000" spc="-3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4000" spc="-20" dirty="0">
                <a:solidFill>
                  <a:srgbClr val="006FC0"/>
                </a:solidFill>
                <a:latin typeface="Calibri"/>
                <a:cs typeface="Calibri"/>
              </a:rPr>
              <a:t> Visualization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41300" algn="l"/>
              </a:tabLst>
            </a:pPr>
            <a:r>
              <a:rPr sz="4000" spc="-20" dirty="0">
                <a:solidFill>
                  <a:srgbClr val="006FC0"/>
                </a:solidFill>
                <a:latin typeface="Calibri"/>
                <a:cs typeface="Calibri"/>
              </a:rPr>
              <a:t>Presentation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48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44829"/>
            <a:ext cx="2161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RESULTS</a:t>
            </a:r>
            <a:endParaRPr sz="40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07692"/>
            <a:ext cx="10515600" cy="34792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523238"/>
            <a:ext cx="41878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are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based on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this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 table: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52653"/>
            <a:ext cx="8263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4000" b="1" spc="-2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4000" b="1" spc="-1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1793493"/>
            <a:ext cx="6757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	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462783"/>
            <a:ext cx="5071872" cy="37139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0071" y="2462783"/>
            <a:ext cx="5887212" cy="32064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555" y="2816479"/>
            <a:ext cx="4966335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53695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JavaScript,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HTML/CSS,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this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Python and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Typescript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becoming </a:t>
            </a:r>
            <a:r>
              <a:rPr sz="2800" spc="-6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popular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  <a:p>
            <a:pPr marL="241300" marR="508000" indent="-229235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PowerShell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edged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out in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570356"/>
            <a:ext cx="8561070" cy="16751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830" marR="5080">
              <a:lnSpc>
                <a:spcPts val="3020"/>
              </a:lnSpc>
              <a:spcBef>
                <a:spcPts val="480"/>
              </a:spcBef>
            </a:pP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2800" b="1" spc="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r>
              <a:rPr sz="2800" b="1" spc="-5" dirty="0">
                <a:solidFill>
                  <a:srgbClr val="005392"/>
                </a:solidFill>
                <a:latin typeface="Courier New"/>
                <a:cs typeface="Courier New"/>
              </a:rPr>
              <a:t> -</a:t>
            </a:r>
            <a:r>
              <a:rPr sz="2800" b="1" spc="1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FINDINGS</a:t>
            </a:r>
            <a:r>
              <a:rPr sz="2800" b="1" spc="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05392"/>
                </a:solidFill>
                <a:latin typeface="Courier New"/>
                <a:cs typeface="Courier New"/>
              </a:rPr>
              <a:t>&amp; </a:t>
            </a:r>
            <a:r>
              <a:rPr sz="2800" b="1" spc="-1664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IMPLICATIONS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4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2816479"/>
            <a:ext cx="465709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7305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development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still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high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demand</a:t>
            </a:r>
            <a:endParaRPr sz="2800">
              <a:latin typeface="Calibri"/>
              <a:cs typeface="Calibri"/>
            </a:endParaRPr>
          </a:p>
          <a:p>
            <a:pPr marL="241300" marR="37084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Big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companies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still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requires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AI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ML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rising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demand,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best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choice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1731" y="2327148"/>
            <a:ext cx="5309870" cy="4316095"/>
            <a:chOff x="141731" y="2327148"/>
            <a:chExt cx="5309870" cy="4316095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" y="2327148"/>
              <a:ext cx="5309616" cy="39624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1324" y="716406"/>
            <a:ext cx="4602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DATABASE</a:t>
            </a:r>
            <a:r>
              <a:rPr u="none" spc="-60" dirty="0"/>
              <a:t> </a:t>
            </a:r>
            <a:r>
              <a:rPr u="none" spc="-5" dirty="0"/>
              <a:t>TRENDS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2555" y="1793493"/>
            <a:ext cx="182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1828" y="1793493"/>
            <a:ext cx="139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2223" y="2327148"/>
            <a:ext cx="5919216" cy="396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399</Words>
  <Application>Microsoft Office PowerPoint</Application>
  <PresentationFormat>Custom</PresentationFormat>
  <Paragraphs>98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Technology  Trends &amp;</vt:lpstr>
      <vt:lpstr>OUTLINE</vt:lpstr>
      <vt:lpstr>PowerPoint Presentation</vt:lpstr>
      <vt:lpstr>INTRODUCTION</vt:lpstr>
      <vt:lpstr>METHODOLOGY</vt:lpstr>
      <vt:lpstr>PowerPoint Presentation</vt:lpstr>
      <vt:lpstr>PowerPoint Presentation</vt:lpstr>
      <vt:lpstr>PowerPoint Presentation</vt:lpstr>
      <vt:lpstr>DATABASE TRENDS</vt:lpstr>
      <vt:lpstr>DATABASE TRENDS - FINDINGS &amp;  IMPLICATIONS</vt:lpstr>
      <vt:lpstr>DASHBOARD</vt:lpstr>
      <vt:lpstr>CURRENT TECHNOLOGY USAGE DASHBOARD </vt:lpstr>
      <vt:lpstr>FUTURE TECHNOLOGY TREND DASHBOARD</vt:lpstr>
      <vt:lpstr>DEMOGRAPHICS DASHBOARD</vt:lpstr>
      <vt:lpstr>DISCUSSION </vt:lpstr>
      <vt:lpstr>OVERALL FINDINGS &amp; IMPLICATIONS</vt:lpstr>
      <vt:lpstr>CONCLUSION </vt:lpstr>
      <vt:lpstr>APPENDIX </vt:lpstr>
      <vt:lpstr>GITHUB JOB POSTINGS </vt:lpstr>
      <vt:lpstr>POPULAR LANGUAGES BY SALARY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Ruchi Sharma</cp:lastModifiedBy>
  <cp:revision>1</cp:revision>
  <dcterms:created xsi:type="dcterms:W3CDTF">2024-04-12T18:12:19Z</dcterms:created>
  <dcterms:modified xsi:type="dcterms:W3CDTF">2024-04-12T18:19:59Z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2022-03-27T00:00:00Z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2024-04-12T00:00:00Z</vt:filetime>
  </property>
</Properties>
</file>