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7" r:id="rId9"/>
    <p:sldId id="284" r:id="rId10"/>
    <p:sldId id="268" r:id="rId11"/>
    <p:sldId id="269" r:id="rId12"/>
    <p:sldId id="270" r:id="rId13"/>
    <p:sldId id="271" r:id="rId14"/>
    <p:sldId id="272" r:id="rId15"/>
    <p:sldId id="285" r:id="rId16"/>
    <p:sldId id="278" r:id="rId17"/>
    <p:sldId id="273" r:id="rId18"/>
    <p:sldId id="275" r:id="rId19"/>
    <p:sldId id="277" r:id="rId20"/>
    <p:sldId id="286" r:id="rId21"/>
    <p:sldId id="279" r:id="rId22"/>
    <p:sldId id="280" r:id="rId23"/>
    <p:sldId id="287" r:id="rId24"/>
    <p:sldId id="281" r:id="rId25"/>
    <p:sldId id="283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F3E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311-55F3-42F6-B500-0BBAF500F63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439-543A-4955-AD0D-D7A91EE8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6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311-55F3-42F6-B500-0BBAF500F63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439-543A-4955-AD0D-D7A91EE8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1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311-55F3-42F6-B500-0BBAF500F63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439-543A-4955-AD0D-D7A91EE8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311-55F3-42F6-B500-0BBAF500F63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439-543A-4955-AD0D-D7A91EE8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33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311-55F3-42F6-B500-0BBAF500F63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439-543A-4955-AD0D-D7A91EE8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43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311-55F3-42F6-B500-0BBAF500F63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439-543A-4955-AD0D-D7A91EE8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96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311-55F3-42F6-B500-0BBAF500F63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439-543A-4955-AD0D-D7A91EE8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3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311-55F3-42F6-B500-0BBAF500F63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439-543A-4955-AD0D-D7A91EE8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86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311-55F3-42F6-B500-0BBAF500F63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439-543A-4955-AD0D-D7A91EE8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8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311-55F3-42F6-B500-0BBAF500F63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439-543A-4955-AD0D-D7A91EE8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6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BE311-55F3-42F6-B500-0BBAF500F63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6439-543A-4955-AD0D-D7A91EE8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E311-55F3-42F6-B500-0BBAF500F635}" type="datetimeFigureOut">
              <a:rPr lang="en-IN" smtClean="0"/>
              <a:t>26-11-2022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96439-543A-4955-AD0D-D7A91EE82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7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brightnessContrast bright="2000" contrast="-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127000">
              <a:schemeClr val="accent1">
                <a:alpha val="1000"/>
              </a:schemeClr>
            </a:glo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084" y="1041400"/>
            <a:ext cx="10467832" cy="2387600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CAPSTONE PROJECT</a:t>
            </a:r>
            <a:r>
              <a:rPr lang="en-IN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/>
            </a:r>
            <a:br>
              <a:rPr lang="en-IN" dirty="0" smtClean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Telecom Churn Analysis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0400"/>
            <a:ext cx="9144000" cy="165576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Cooper Black" panose="0208090404030B020404" pitchFamily="18" charset="0"/>
                <a:cs typeface="Microsoft Uighur" panose="02000000000000000000" pitchFamily="2" charset="-78"/>
              </a:rPr>
              <a:t>Ruchika Nayak</a:t>
            </a:r>
          </a:p>
          <a:p>
            <a:endParaRPr lang="en-IN" sz="2800" b="1" dirty="0">
              <a:solidFill>
                <a:srgbClr val="FFFF00"/>
              </a:solidFill>
              <a:latin typeface="Cooper Black" panose="0208090404030B020404" pitchFamily="18" charset="0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334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86" y="238126"/>
            <a:ext cx="4557502" cy="32411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86" y="3519965"/>
            <a:ext cx="4557502" cy="3338035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57672" y="559558"/>
            <a:ext cx="4971435" cy="1542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Voice mail plan and International plan columns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half" idx="2"/>
          </p:nvPr>
        </p:nvSpPr>
        <p:spPr>
          <a:xfrm>
            <a:off x="460374" y="2101756"/>
            <a:ext cx="3633954" cy="446281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2500"/>
          </a:bodyPr>
          <a:lstStyle/>
          <a:p>
            <a:pPr algn="ctr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 plot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number of customers opted for Voice mail plan and International plan.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very few customers who have opted for international plan. And also there are not many customers who have opted for voice mail plan.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600" b="1" dirty="0"/>
          </a:p>
          <a:p>
            <a:pPr algn="ctr"/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29114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764" y="327547"/>
            <a:ext cx="5415752" cy="3002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764" y="3330055"/>
            <a:ext cx="5415752" cy="3391468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460374" y="559558"/>
            <a:ext cx="3429237" cy="15421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Total time spent and total number of calls column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half" idx="2"/>
          </p:nvPr>
        </p:nvSpPr>
        <p:spPr>
          <a:xfrm>
            <a:off x="460374" y="2101756"/>
            <a:ext cx="3429237" cy="446281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IN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plot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plots show the distributions of total time spent on calls and total number of calls.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spent on calls in evening and night are a bit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calls are nearly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3 times of a day.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IN" sz="2600" b="1" dirty="0"/>
          </a:p>
          <a:p>
            <a:pPr algn="ctr"/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130826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91" y="2265528"/>
            <a:ext cx="6206339" cy="3657246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60374" y="559558"/>
            <a:ext cx="3429237" cy="170597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total charges on calls column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>
            <a:spLocks noGrp="1"/>
          </p:cNvSpPr>
          <p:nvPr>
            <p:ph type="body" sz="half" idx="2"/>
          </p:nvPr>
        </p:nvSpPr>
        <p:spPr>
          <a:xfrm>
            <a:off x="460374" y="2401829"/>
            <a:ext cx="3429237" cy="338464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IN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IN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distributions of total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charges in night are less as compared to other times of the day.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600" b="1" dirty="0"/>
          </a:p>
          <a:p>
            <a:pPr algn="ctr"/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5399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287" y="1678460"/>
            <a:ext cx="4591050" cy="4429125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60374" y="559558"/>
            <a:ext cx="3429237" cy="15421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customer service calls column 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half" idx="2"/>
          </p:nvPr>
        </p:nvSpPr>
        <p:spPr>
          <a:xfrm>
            <a:off x="460374" y="2101756"/>
            <a:ext cx="3429237" cy="446281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IN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 plot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the percentage of customers who have called customer service.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very few customers(around 8%) who have called customer service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3 times.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600" b="1" dirty="0"/>
          </a:p>
          <a:p>
            <a:pPr algn="ctr"/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24546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38" y="2101756"/>
            <a:ext cx="3983939" cy="3972780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460374" y="559558"/>
            <a:ext cx="3429237" cy="1542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churn column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5"/>
          <p:cNvSpPr>
            <a:spLocks noGrp="1"/>
          </p:cNvSpPr>
          <p:nvPr>
            <p:ph type="body" sz="half" idx="2"/>
          </p:nvPr>
        </p:nvSpPr>
        <p:spPr>
          <a:xfrm>
            <a:off x="460374" y="2101756"/>
            <a:ext cx="3429237" cy="446281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IN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 plot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percentage of customers who have churned.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14%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have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churned and 86% have not churned from this telecom company.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5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3457" y="1856097"/>
            <a:ext cx="106861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Influence of numerical features with customer churn</a:t>
            </a:r>
            <a:endParaRPr lang="en-IN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08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31" y="2265528"/>
            <a:ext cx="6053432" cy="3289110"/>
          </a:xfrm>
          <a:prstGeom prst="rect">
            <a:avLst/>
          </a:prstGeom>
        </p:spPr>
      </p:pic>
      <p:sp>
        <p:nvSpPr>
          <p:cNvPr id="5" name="AutoShape 2" descr="data:image/png;base64,iVBORw0KGgoAAAANSUhEUgAAAnYAAAEpCAYAAAAeZG9GAAAABHNCSVQICAgIfAhkiAAAAAlwSFlzAAALEgAACxIB0t1+/AAAADh0RVh0U29mdHdhcmUAbWF0cGxvdGxpYiB2ZXJzaW9uMy4yLjIsIGh0dHA6Ly9tYXRwbG90bGliLm9yZy+WH4yJAAAgAElEQVR4nOzdeViU5frA8e/MMOwigoAgHHELMVFxx11BQQVxIzyaZZaWmpRWaupxy1xTy609zeWkoiZKuERqprmEmRuZqSiK4AKh4gaz/P7gJydSNoUZZrg/19WVzPO873u/8zrD7bMq9Hq9HiGEEEIIYfKUxg5ACCGEEEKUDknshBBCCCHMhCR2QgghhBBmQhI7IYQQQggzIYmdEEIIIYSZkMROCCGEEMJMSGInhCi2y5cv4+PjQ0JCQomOO3ToED4+PqSlpZVRZE9n8eLFdOnSxdhhmJzOnTuzbNkyY4chhPgbC2MHIIQoOR8fn0LLq1evzq5duwosnzhxIsnJyaxataq0QzNJQ4YMYeDAgaV+3oSEBAYOHMgPP/yAp6dnqZ9fCCH+SRI7IUzQvn378v589OhRRo0axbfffouLiwsAKpXKWKGZJDs7O+zs7Iwdhvh/OTk5qNVqY4chhEmSrlghTJCLi0vef5UrVwbAyckp77UTJ07Qp08fGjRoQEBAAFOnTuXu3btAbrfjhg0bOHz4MD4+Pvj4+LBp0yYAvv76a8LDw/H396dNmzaMHj2aa9eulTi+VatW0b59exo1asTLL79MampqvvKbN2/y9ttv07FjRxo2bEhwcDBfffUVDzfCOXToEL6+vo8ct3nzZpo2bZp3L//0sEs1Li6Orl270qhRI0aMGEFWVhY7d+4kODgYf39/oqKiuH379iPH/fPn+Ph4QkJCaNy4MYMGDeLChQt5dTZt2kT9+vXzXT8tLQ0fHx8OHTrE5cuX81oBAwMD8fHxYdCgQXl1v/vuO8LDw/Hz86Nz587MmjUr330lJCTQv39//P398ff3p2fPnvz000+Pve8LFy7g4+PDr7/+mu/1Y8eO4ePjkxd3dHQ03bp1w8/PjxYtWjBw4MAiu8fXrFlD9+7d8/4ujRo1Kl95Tk4OM2bMoEWLFrRu3ZqZM2ei0WjyygcNGsTEiRPzHbNs2TI6d+6c9/P48eMZPHgwq1atonPnzvj5+XH//n18fHxYs2YN77zzDv7+/rRv355PP/200HiFqOikxU4IM3P69GmGDx/O888/z7x587h8+TJTpkzhzp07zJs3jyFDhnDhwgVSUlJYvHgxAJUqVco7fty4cXh5eXHjxg3mzJnDmDFjWL16dbGvHx8fz6xZs3jnnXfo2LEjCQkJzJ07N1+d7OxsnnnmGV566SUcHBz49ddfmTp1KpUrV6Zv3760bNmSGjVqsHHjRl5//fW849avX09oaCi2trYFXv/69ets3ryZRYsWcevWLaKiooiKikKlUvHRRx+RlZVFVFQUn3zyCe+8806h5/nmm2/44IMPsLCwYMKECUyYMIH//ve/xXof3N3dWbZsGSNGjCA6Ohp3d/e8VqhNmzYxa9YsJk6cSNOmTUlLS2P69OlkZGQwb948NBoNI0aMoHfv3syePRuAP//8Exsbm8dey9vbG39/f2JiYmjSpEne699++y3+/v54e3tz8uRJpkyZwsyZM2nevDlZWVkcP3680HtYtGgRy5cv56233qJNmzbcvXuXvXv35quzevVqhg4dyvr160lMTOSdd96hbt26REREFOt9euj48ePY2dmxbNkyFApF3nu1dOlS3nzzTUaNGsVPP/3E9OnTadiwIQEBASU6vxAVhSR2QpiZL7/8kvr16zNhwgQAateuzaRJk3j99dd58803qV69OtbW1qjV6ryu24defPHFvD97eXkxefJkevfuzdWrV3Fzcyv29bt168ZLL70EQM2aNTl//jxfffVVXh0XFxeGDRuW71onTpwgNjaWvn37AhAZGcnKlSsZMWIESqWSc+fOceTIESZNmlTo9bOzs5k9ezZOTk4AdOvWjbVr17J///6817p3786BAweKPM+8efPyjnnllVcYM2YMDx48wMrKqsj3QaVSPdKa+tCSJUsYM2YMvXr1yrv/yZMn8/zzz+fd382bN+ncuTPe3t4Aef8vSHh4OAsXLmTixIlYWlqSnZ3Ntm3bGD16NACpqanY2NgQFBSEvb09UPhYzbt37/LFF1/wxhtv8Pzzz+e9/uyzz+ar17Rp07xn6e3tzaZNmzhw4ECJEzulUsncuXMf6RLv3r07zz33HAADBw5k9erV/Pzzz5LYCVEA6YoVwsycPXuW5s2b53utRYsW6PV6zp49W+ixhw4d4uWXX6ZDhw74+/szYMAAAFJSUop9/XPnzuVrNYLcX/5/p9Pp+OyzzwgPD6dly5b4+/uzdu1arly5klenV69epKen53U/btiwgWefffaR7s9/cnNzy0vGAKpWrUrVqlXzvebi4kJGRkah53F1dc13jKurK3q9nvT09EKPK0pGRgYpKSnMnj07r5vV39+foUOHAnDx4kUqV65MREQEL7/8Mq+88gqfffYZ58+fL/S83bt35969e+zZsweAPXv2cPfuXbp37w5A69at8fLyIjAwkNGjR7Nu3bpC34OzZ8/y4MED2rRpU+h1fX198/3s6urKjRs3inobHlG7du3HjnOsV69eqZxfiIpCEjshBABXrlxh2LBhVK9enQULFrBx40Y+/vhjIHccVWn66quv+PTTTxk0aBDLly9n8+bNRERE5LtOlSpVCA4OJjo6muzsbDZv3kxkZGSR57awyN8R8fduvb+/ptPpCj1PQYP3Hx6nVD769Vmc9+nh8RMnTmTz5s15/8XExLBz5868VrQZM2awadMm2rRpw+HDhwkLC2Pt2rUFnrdy5cp06tSJzZs3A7njETt37oyDgwOQO0Fk48aNLFmyBG9vb9auXUvXrl05efJkkTEX5nHv7cOxko/7Gcg3Bu+hgrqZizq/ECI/SeyEMDN16tThl19+yffa4cOHUSgU1K1bF8j9ZanVavPVOXHiBPfv32fChAk0bdqUWrVqPXHLyz8H8R85ciTfzwkJCbRr145+/fpRv359atSowcWLFx85V2RkJLt372bdunXcv3+fHj16lDiesuLk5IRWq833HiUmJuarY2lpCZAviaxatSru7u4kJSVRo0aNR/77ezfvw3GIX3zxBX379mX9+vWFxtS7d2/27t3L+fPn2bt3b15X70MqlYrmzZvzxhtvsGnTJlxcXIiNjX3suWrXro2VlRX79+8v3htSAGdn50cm4PzzfRJClB5J7IQwMy+//DKJiYnMnDmTc+fOsXfvXmbMmEFYWBgeHh4AeHp6cv78ef78808yMjLIzs6mRo0aKBQKvvrqKy5dukR8fDxLly4t8fWHDBnCtm3b+Prrr7lw4QIbN25ky5Yt+erUrFmTw4cPc/DgQZKSkli4cCHHjh175FzNmjWjZs2azJkzhx49euSNDSsPGjZsiJ2dHfPnz+fChQvs3bv3kffLw8MDpVLJjz/+SHp6et5M3DfffJNVq1bx8ccfc+bMGc6fP098fDyTJ08Gcrtj582bR0JCAikpKRw9epQjR45Qu3btQmNq164dDg4OjBkzBgcHB9q1a5dXFh8fz4oVKzh58iRXrlwhPj6etLS0As9pZ2fHSy+9xJIlS1izZg1JSUmcPn26xLNSW7duzYEDB9i2bRsXL17ks88+K/EC10KI4pPETggzU69ePT7++GMSEhIIDw9n7NixdOjQgWnTpuXV6devH35+fvTv35+AgABiY2OpV68e//nPf1i3bh09evTgyy+/zJuAURJdunRh3LhxfPHFF/Ts2ZOtW7fy9ttv56szYsQImjdvzogRI+jfvz+3bt3KtxTI3z3son04gL68cHR0ZMGCBfz222/07NmTZcuWPTLLtmrVqowZM4bPPvuMtm3bMmLECCB3/OCHH37Inj17iIiIoF+/fixevBhXV1cgt1vy4sWLjBkzhuDgYEaNGoW/v39e4lcQCwsLQkND+f333wkNDc3XLV25cmV27drFK6+8QnBwMPPmzWP48OGFTnJ48803efPNN1m5ciVhYWEMGTKEU6dOleh96tWrFwMGDGD69On07duX1NTUAp+1EOLpKfQyWEEIUY7NnTuXn3/+OW/smBBCiIJJi50Qoly6ffs2x48fZ/369QwePNjY4QghhEmQdeyEEOXSiBEjOHbsGD169KBnz57GDkcIIUyCdMUKIYQQQpgJ6YoVQgghhDATktgJIYQQQpgJSeyEEEIIIcyEJHZCCCGEEGZCEjshhBBCCDMhiZ0QQgghhJmQxE4IIYQQwkxIYieEEEIIYSYksRNCCCGEMBOS2AkhhBBCmAmDJXZJSUlERkYSHBxMZGQkFy5ceKSOVqtl2rRpBAUF0aVLF6Kjo4tVlp6ezrBhwwgLC6Nbt25MnToVjUZjiNsSQgghhCg3DJbYTZkyhQEDBrBjxw4GDBjA5MmTH6mzdetWkpOT2blzJ+vWrWPx4sVcvny5yLJPPvmE2rVrs3XrVrZs2cKpU6fYuXOnoW5NCCGEEKJcMEhil56eTmJiIqGhoQCEhoaSmJhIRkZGvnpxcXFERESgVCpxcnIiKCiI7du3F1mmUCi4c+cOOp2O7OxscnJycHNzM8StCSGEEEKUGwZJ7FJTU3Fzc0OlUgGgUqlwdXUlNTX1kXoeHh55P7u7u5OWllZk2YgRI0hKSqJt27Z5/zVt2rSsb0sIIYQQolwxi8kT27dvx8fHh3379rF3714SEhLyWvOEEEIIISoKC0NcxN3dnatXr6LValGpVGi1Wq5du4a7u/sj9a5cuULDhg2B/K10hZWtXr2amTNnolQqqVSpEp07d+bQoUOEhIQUO8a//rqDTqcvjdsVBXB2tic9PcvYYYhikudlWuR5mQ55VqalvD0vpVJBlSp2BZYbJLFzdnbG19eX2NhYwsPDiY2NxdfXFycnp3z1QkJCiI6OpmvXrmRmZhIfH8+aNWuKLPP09GTv3r00bNiQ7OxsDhw4QJcuXUoUo06nl8TOAOQ9Ni3yvEyLPC/TIc/KtJjS8zJIYgcwdepUxo8fz7Jly3BwcGDOnDkADB06lKioKPz8/AgPD+fYsWN07doVgJEjR+Ll5QVQaNmECROYMmUKYWFhaLVaWrZsyXPPPWeoWxNCCCGEKBcUer3edNLQMpSenmVSGbkpcnGpxPXrt40dhigmeV6mRZ6X6ZBnZVrK2/NSKhU4O9sXWG6wFjshhBBClA96vZ6//rpOdvZ9QBo1CnPtmhKdTmfw66pUFtjbO2JjU/B4useRxE4IIYSoYLKybqJQKHBz80ShMIsFMsqMhYUSjcawiZ1erycnJ5vMzOsAJUru5GkKIYQQFcy9e1lUquQoSV05pVAosLS0wtHRhayszBIdK09UCCGEqGB0Oi0qlXTalXdqtSVaraZEx0hiJ4QQQlRACoXC2CGIIjzJM5J0XQghyoGrVxXs36/iyBEVSUkKrl9XolSCra2eevV0NGqkJThYQ5Uqxo5UmCt/fztSUkq/vad6dR1Hj94p9fOmpl7h8OGDhIf3KdFxv/6awNKlH/Hll6tKPaYnkZp6hVdeGcR33/1QKueTxE4IIYwkPV3Bhg0WREeruXBBybPPaqlbV0eTJjqqVNGi18Pdu3D5spJ169S8+641bdtqGDs2Gz8/w8/SE+YtJUXJt9/eLfXz9u5tW+rnhNyEaMuWb0uc2JWWh7tplTeS2AkhhIGdOaNkyRI1332nplkzLb165dCwoY6Cfkc0bZqbxN29C7t3W/DcczZ06KBl5sz7/GMDHyFMUtu2zRg2bAR79+7h5s2bjBwZRceOgQAcPPgzn366BJ1Oh6NjFd55ZwKenl4sWDCX1NQUBg8egKenJzNmzH3kvKtWLef777ejUCixsbFh2bIvgNykbO7c9zl16gSgYNq0mXh71yQubis///xT3rni4rZy4MA+3ntvDnFxW9mxYxu2trZcvpzM5Mnv8dJLAwuM+9Spk3zyyWLu3MltrXzllddo3botABs3rmf9+v9iZ2dHQEDbUn0vJbETQggDOXNGyZw5luzbp6JbNw2LF9+jcuXiH29rCz16aOjcWcO6dWo6drRj6dL7tGunLbughTAQOzs7vvhiJceP/8bkye/SsWMgf/2VwYwZk1m8+DNq1qxFbOxmpk2bxOeff82YMWML7VLdti2Wffv28sknX2Fra8fNm5kolbldzUlJ55gwYTJjx07k66+/5Ouvv2TKlBlFxpiYeIIVK76henXPQuO+ffs2H3wwk3nzFlG1alVu3LjB0KEvsHLlOq5eTWPlyq9YvnwNTk7OfPDB7NJ5A/+fTJ4QQogylpqqICrKirAwG6pU0bN06X0iIjQlSur+zsYGBg/O4dVXsxk2zJoVK9SlG7AQRhAYGAzAs8/6cePGdR48eMCpUyepXfsZatasBUD37j05e/YMd+8WPWZv//6f6NWrL7a2uWvAVa7smFf2r3/V4Jln6uVdLyXlcrFi9PNrnC+pKyjukyePkZp6hbffjmLw4AG8/XYUCoWClJRLHD16hNat2+Lk5AxAeHjvYl27uKTFTgghykhWFixebMlXX1kSFKRh8eL72JVsEflCNW6s4733HvD++1bcvAlRUSATHYWpsrS0BMgbt6bVll1LtKWlVd6flUpl3rVUKlW+7UWzsx/kO87W1uYx53o0br0eateuy9Klnz9S/8SJ409/A4WQFjshhChlWi38978WtGplx9GjKubNu8/zz+eUalL3kLu7nhkz7hMdDXPnWpb+BYQwomef9ePcuTNcvHgByO1erVvXB1tbO+zs7LlzJ6vAY9u0acfmzRvzWvdu3ix6od/q1b04d+5PsrOzycnJYffuXU8Ud4MGDbl8OZlff03Ie+3330+h1+vx92/KgQP7+euvDABiY2Oe6BoFkRY7IYQoJXo97N6tYupUK5RKeOutbJ55puxnrzo6wqxZ8MYbaipX1vPaazllfk0hDKFKlSpMmjSdadMmotVqcXSswuTJ7wFQu3Yd/vWvGgwa9Bw1ang/MnkiJKQH169fY9iwl7CwsMDGxuaxLWh/16CBH82atWDQoOeoWtWFOnXqkpGRXuK4HRwcmD17AUuXfsRHH81Ho8nBw6M6c+YspE6dugwa9BLDh7+Mra0dAQFtSnz+wij0er3s/gukp2fla34Vpc/FpRLXr982dhiimOR5lczBgypmzbLk8mUlAwbk0LKl1qDdoo6Otvz55z0mTbJizpwH9OhRstXqheGUh89WWtpFqlWrke81U1vHzlCMsVfs3/3zWSmVCpyd7QusLy12QgjxhPR62LVLxaJFliQlKenbN4cxY7KxMNI3q4uLnnfeyWb0aGtq175LvXqy1p0oPlNOvsT/SGInhBAldO2aguhoC1autESp1BMaqmH06GzU5WByap06Ol58MZvnn7dh1647ODgYOyIhhCFJYieEEMVw5YqCHTss2LzZghMnVLRqpWHo0Gzq1dOVu5moHTtqOXNGyTvvWPPpp/eNHY4QwoAksRNCiMfQ6+HUKSVxcRZs22bBpUtKmjbV0q6dljfeyMbKquhzGNOLL+Ywdqw1GzZY0K+fjLcToqIwWGKXlJTE+PHjyczMxNHRkTlz5uDt7Z2vjlarZcaMGfz0008oFAqGDRtGREREkWVjx47ljz/+yDvPH3/8wdKlSwkMDDTU7QkhzMStW7BqlZr//lfN7dsKWrbU0r9/Dr6+BW/5VR5ZWcEbbzxg4kRrAgLuUL26TA4ToiIwWGI3ZcoUBgwYQHh4ODExMUyePJmVK1fmq7N161aSk5PZuXMnmZmZ9OrVi4CAADw9PQstmzv3f1OcT58+zYsvvki7du0MdWtCCDNw9y589FHuYsL+/loGD86hXj0dShNe7bNWLT0hITm88441a9bcK3ddxkKI0meQr6z09HQSExMJDQ0FIDQ0lMTERDIyMvLVi4uLIyIiAqVSiZOTE0FBQWzfvr3Isr/bsGEDYWFheStBCyFEUX7+WUWHDnYcOaJi9uz7vPFGNvXrm3ZS91Dv3hrOnFESGysjb4Tp6dcvjPPnzxo7jDyvvz6M/ft/MnYYhTLIJz01NRU3N7e87TZUKhWurq6kpqbi5OSUr56Hh0fez+7u7qSlpRVZ9lB2djZbt25lxYoVZXg3Qghz8uWXaubPt2To0BxatCi7LYyMRa2GV1/NZsIEKzp00MgsWVEg/5X1Sckq3p6pJVHd3pOjLySW+nmLS6PRYGGsNYiMwKzuND4+Hg8PD3x9fUt8bGGL/YnS4+JSydghiBIw5+el18O4cbB+PXz0EXh4lPPZEMXg6Gj72Ndbt4aff4ZPPqnEvHkGDko8lrE/W9euKbGwyN8knZJ1mS194kr9Wj03dX/kWo9z4sQxFi/+KG8LsFGj3gRgz54fmDv3fW7cuMHAgYOIiOgPQKtWTdi1ax+2traP/NyqVRNefnkYP/+8j1atWnP16lWsrCxJTr7I1atX8fNryOTJ01EoFNy5k8WHHy7g3Lk/efDgAU2bNueNN8agUqlISjrPe+9N5d69u9SuXYecnGxUKkWx7qe0KJXKEv19MUhi5+7uztWrV9FqtahUKrRaLdeuXcPd3f2ReleuXKFhw4ZA/la6wsoe2rhxI3379n2iGGXnibJXHlZbF8Vn7s/rww8t2bTJgunTH2BrC5lFbyNZrjk62pKZebfA8j59FIwebU1k5B1q1JDvOmMqD58tnU732N0UtNqy+btR1M4Nt27dZNy4t3n//bn4+TVCq9Vy505ugnf37j0++WQ5qalXeOGFSIKDQ/OSOY0m/338/We12pLPP88dy//++1M5e/YsH364DKVSyUsvDeTgwQM0b96KhQvn07hxE8aNm4ROp2PatEnExGymZ8/eTJkyicjIfxMc3IOTJ08wYsTLaLV6g+5EodPp8v19KWrnCYOknM7Ozvj6+hIbGwtAbGwsvr6++bphAUJCQoiOjkan05GRkUF8fDzBwcFFlgGkpaVx5MgRwsLCDHFLQggT9u23Fnz5pZoJE7IrTNekk5Oe0NAcpk0z/ZZJYX5OnjyBt3dN/PwaAblDthz+/8MZFNQVAHd3DypVcuD69WvFOme3bqH5fm7XriNWVlao1Wp8fHxIScntdt63by/ffLOKwYMHMGTI8/zxx2kuXUrmzp0skpLO0a1bDyB3H9lateqUyv2WJYN1xU6dOpXx48ezbNkyHBwcmDNnDgBDhw4lKioKPz8/wsPDOXbsGF275j7EkSNH4uXlBVBoGcC3335Lp06dqFy5sqFuSQhhgn7/Xcm4cdZMnXofJ6eK1XLVs6eGqChrEhKUNGsm240J0/D3yZBKpRKtNnddRpVKhV6f+/f4wYMHjxxnY5N/aIKV1d/Pk9t7mEvPzJkfUL26Z776d+5klUb4BmewxK527dpER0c/8vrnn3+e92eVSsW0adMee3xhZQDDhw9/+iCFEGYtOxuGD7dm4MDsCtkdaWUFffvmMGuWFRs33jN2OELkadDAjwsXkjh58jgNGjTM1xVbkOrVPfn990SaNWvB998/ukpGcbVp057Vq7/m7bfHo1KpyMzM5O7dO3h4VKdWrTrs2LGNLl26kZh4slzN0C2IWU2eEEKIwsyfb4m9vZ7AQPOb/VpcnTpp+fZbNYcOqWjZsuK+D6J8cXCozPvvz2Xx4oXcv38PhULJyJFvFHrMqFGjmTdvJnZ29nTuHPTE137jjbdYtmwRgwf/G4VCgVptSVTUW3h4VGfSpGnMmjWdlSuXU6tWHerVq//E1zEUhV6vr3j/bH0MmTxR9srDgGFRfOb2vE6fVhIebsMHH9znH8N7zUJRkyf+Lj5exdGjKjZvllY7YygPn620tItUq1Yj32vmutzJ07KwUBp0ssQ//fNZFTV5QlrshBAVwn/+Y0WfPhqzTOpKqmPH3Fa7gwdVtGolrXYilyknX+J/zGBddSGEKNyuXSrOnVMSHKwxdijlgoVF7kSKRYtkhx4hzI0kdkIIs6bR5LbWPf98Dmq1saMpPzp21PDrr0rOnJFfA0KYE/lECyHMWkyMBZaWmOV2YU/DygpCQjQsWSLZbkUlQ+zLvyd5RpLYCSHMlk4HCxZY0qdPDgqFsaMpf4KDNcTFqbl6Vd6ciiZ3HTcZmlDe5W5hVrLpEJLYCSHM1o4dFigU4O8vi/E+joMDtGmjYcUKabWraGxs7Ll9OzNvgV9Rvuj1erKzH5CZeR17e8cSHSuzYoUQZkmvz123rlcvjbTWFSIkRMP771sxZky2jEGsQOztK/PXX9e5evUyIF2yhVEqleh0hk+AVSoLKlWqgo2NXYmOk8ROCGGWfv5ZRWamQhbhLcK//qWnWjU927ZZ0LOndM1VFAqFAicnV2OHYRLKw7qDJSFdsUIIs/TZZ2pCQjQo5VuuSF27avj8c2muE8IcyFeeEMLspKQo2L/fgo4dpQWqOFq00HL2rJLTp+VXghCmTj7FQgizs3y5mg4dNNjYGDsS06BWQ+fOWlatklY7IUydJHZCCLNy/z6sXq2WXSZKqFMnDRs2WJCdbexIhBBPQxI7IYRZiYuzoEYNPdWry0y/knB31+PlpWfHDplTJ4Qpk8ROCGFWVq5U07mztNY9iU6dNKxeLd2xQpgySeyEEGbj4kUFiYkqWeLkCQUEaDlyREVqqiz8J4SpksROCGE2/vtfNe3aaWSh3SdkZZWb3K1fL2+gEKZKEjshhFnQanMTu06dpBv2abRvr2H9ehlnJ4SpMlhil5SURGRkJMHBwURGRnLhwoVH6mi1WqZNm0ZQUBBdunQhOjq6WGUAcXFxhIWFERoaSlhYGDdu3CjrWxJClCN796pwcNBTs6ZMmnga9erpuHVLwalT8u9+IUyRwf5ZNmXKFAYMGEB4eDgxMTFMnjyZlStX5quzdetWkpOT2blzJ5mZmfTq1YuAgAA8PT0LLTtx4gRLlizh66+/xsXFhdu3b2NpaWmoWxNClAPr1qnp0EHG1j0tpRLatdMSHa3m2WcfGDscIUQJGeSfZOnp6SQmJqRJZmAAACAASURBVBIaGgpAaGgoiYmJZGRk5KsXFxdHREQESqUSJycngoKC2L59e5FlK1asYMiQIbi4uABQqVIlrKysDHFrQohyICsLdu60oE0b6YYtDe3ba9i40QIj7HsuhHhKBmmxS01Nxc3NDZVKBYBKpcLV1ZXU1FScnJzy1fPw8Mj72d3dnbS0tCLLzp07h6enJwMHDuTu3bt06dKF4cOHo1AUf2aXs7P9U92jKB4Xl0rGDkGUgKk8r+3boVEj8Pa2NXYoRuXoWDr37+gIVarAqVOV6Ny5VE4p/sFUPlsilyk9L7MYIavVavnjjz9Yvnw52dnZvPLKK3h4eNCrV69inyM9PQudTsbmlCUXl0pcv37b2GGIYjKl5/XZZza0bKklM7PidsU6OtqSmXm31M7XqpUFX34Jfn7SHVvaTOmzJcrf81IqFYU2RhmkK9bd3Z2rV6+i1eZ+6Wq1Wq5du4a7u/sj9a5cuZL3c2pqKtWqVSuyzMPDg5CQECwtLbG3tycwMJDjx4+X9W0JIcqBq1cVHDumokWLipvUlYXWrbVs26YmJ8fYkQghSsIgiZ2zszO+vr7ExsYCEBsbi6+vb75uWICQkBCio6PR6XRkZGQQHx9PcHBwkWWhoaHs27cPvV5PTk4OBw8epF69eoa4NSGEkW3aZEGLFhpkWG3pcnHR4+6uY+9elbFDEUKUgMG6YqdOncr48eNZtmwZDg4OzJkzB4ChQ4cSFRWFn58f4eHhHDt2jK5duwIwcuRIvLy8AAot69GjBydPnqR79+4olUratm1Lv379DHVrQggj2rBBTZ8+0qxUFgICtGzcqCYwUFpDhTAVCr1eLwPLkDF2hlDeximIwpnC8zp/XkG3brZ8/vl9VBW8Yam0x9gBZGQoGD3amlOnsqRFtBSZwmdL/E95e17lYoydEEKUhU2b1AQEaCt8UldWnJz0eHvr2L1b3mAhTIUkdkIIk6TXw8aNatq1k27CstSypZZvv5W9Y4UwFZLYCSFM0qlTSu7cAR8fWUW3LLVqpSE+3oIHsuqJECZBEjshhEnatMmC1q21lGAdcvEEnJzA21vHjz9Kd6wQpkASOyGEydHr4dtv1bRtK1uIGULLllo2b5buWCFMgSR2QgiTc+SIEpUKvL1lJrshtGqlZedOC7KzjR2JEKIoktgJIUzOpk1q2rTRSDesgTg76/HyksWKhTAFktgJIUyKVgsxMbnj64ThtGypJSZGumOFKO8ksRNCmJSDB1U4OOjx9JRuWENq1UrLjh0WsnesEOWcJHZCCJOyYYMFbdpIa52hubjocXPT8fPP0h0rRHkmiZ0QwmRkZ8N336klsTOS3O5Yg20xLoR4ApLYCSFMxo8/qvD01OHqKt2wxtCqlZZt2yzQSl4tRLkl//QSQpiMDRty94YVxuHurqdyZT2HD6sM/hyu3b3G0WtH+PXqL/z5159cu3uV9PvpqBRKrFTWVLWpiq9Tfeo516eDZyfc7T0MGp8Q5YUkdkIIk3D3Lnz/vQWLF98zdigV2sPuWEMkdudvniPmz01sPR9D8q0L1K3iQ+3KdajjWJfm1VpS2aoyOr2OHG02fz34i8u3L7HhzDom7RuHt0Mt+j0TyfPPvoi92r7MYxWivJDETghhEnbutMDHR4ujo7EjqdgCArS8/74VM2c+QFkGg3l0eh3fX9zBZ8eWcfLGcVpXb8dzz/SnvnMDVMrCJ260dA8AQKPTcPLGCb6/uJ2FR+byUoOhjPSPopKlQ+kHLEQ5I4mdEMIkrFsnkybKAy8vPdbW8OuvSpo105XaefV6PduSvmPWoeno0dOtZiiv+7+JpcqyxOeyUFrQ2NWfxq7+XMlKYeOZaNp805wPOnxIV+9upRazEOWRJHZCiHIvPV3BoUMqXn5Z9rQqD1q21LJli5pmzR6UyvmOXTvKOz++ye2c20T6DKCZWwsUpbStiId9dUY1eZPj148xdu8YNp6JZkGnxdip7Url/EKUNzIrVghR7m3ZYkHTplpsbIwdiQAICNCwdasF+qecnHw7+xZjfxxNZGwf2lbvwNz2C2lerWWpJXV/19ClEQs6LOJW9k26bwzi0u3kUr+GEOWBwRK7pKQkIiMjCQ4OJjIykgsXLjxSR6vVMm3aNIKCgujSpQvR0dHFKlu8eDEBAQGEh4cTHh7OtGnTDHFLQggDWb/egjZtNMYOQ/y/GjVyM7rjx5/8V8iBK/tpv7YVqXeu8GGnpQTW6IJSUba/kqwsrBnZ+A0CPNoQsqEzv15NKNPrCWEMBuuKnTJlCgMGDCA8PJyYmBgmT57MypUr89XZunUrycnJ7Ny5k8zMTHr16kVAQACenp6FlgH06tWLcePGGep2hBAGcvGignPnVPj7SzdseaFQ5K5pFxNjQaNGJXsuGp2GmYem883p1bzWcCTNqrUooygfT6FQEFY7nGp27vw7th9reqw3eAxClCWDtNilp6eTmJhIaGgoAKGhoSQmJpKRkZGvXlxcHBERESiVSpycnAgKCmL79u1FlgkhzFd0tJrWrTVYyIjgciUgQENMjLpE3bE37t2gb0wYP6fs44MOHxk1oWperQUj/aMY+N1zJKQdNlocQpQ2gyR2qampuLm5oVLlTlVXqVS4urqSmpr6SD0Pj/8tKunu7k5aWlqRZQDfffcdYWFhDBkyhKNHj5bl7QghDESvh2++UdOhg8yGLW9q1dKj0cDJk8X7NXL8+m8Erm+LZyUvJrSajKOV8detaerWPDe5i3uOMxl/GDscIUqFWfwbuH///rz22muo1Wr279/PiBEjiIuLo0qVKsU+h7OzLGBpCC4ulYwdgigBYz+vfftArYbmza0pg/H0ZsfR0dag1+vYEb7/3o7OnQuvF/dnHINiBxHVIooO3h0MEltxBTp2QKO6z8Bt/Tg89DCudq4Gua6xP1uiZEzpeRkksXN3d+fq1atotVpUKhVarZZr167h7u7+SL0rV67QsGFDIH8rXWFlLi4ueedo06YN7u7u/Pnnn7RoUfxm/vT0LHQ62X+yLLm4VOL69dvGDkMUU3l4XsuWWdG2Ldy8KRMniuLoaEtm5l2DXrNJEyWLF1syevSdAhPvlaeWM/PQdN5pPoF6jr4Gj7E4WlZtx3m3C3Rb2Z3NvbZhbWFdptcrD58tUXzl7XkplYpCG6MM0hXr7OyMr68vsbGxAMTGxuLr64uTk1O+eiEhIURHR6PT6cjIyCA+Pp7g4OAiy65evZp3jt9//52UlBRq1qxpiFsTQpSRu3chNlZN+/bSDVte1a6tIyen4O7YJUc/Yn7CHN5rM4t6Tr4Gjq5kIusNxFZtx9i9o40dihBPxWBdsVOnTmX8+PEsW7YMBwcH5syZA8DQoUOJiorCz8+P8PBwjh07RteuXQEYOXIkXl5eAIWWLViwgFOnTqFUKlGr1cydOzdfK54QwvTExeVuIebsLC3p5dXD2bFbtljg5/e/2bF6vZ4PEubwzelVTG8zi6o2VY0YZfEoFUpGNBr1/4sYr6fvM88ZOyQhnohCr3/aJSbNg3TFlr3y1pwtCmfs59Wzpw1t22plG7FiMkZXLMDZs7ndsb/88r/u2FmH3uPbPzcwOWA6VaydCj9BOZN08xzTD0xhW994ajvWLZNrGPuzJUqmvD2vctEVK4QQJXH+vII//lDSooUkdeVd7do6NJr/LVa8MGEeG/+MZmrr900uqQOoWbk2z/n8myHbXyBbK2snCtMjiZ0QotxZtSp3iRO12tiRiKIoFNCmjZZvv1XzyW9LWJm4nCkB71HZqrKxQ3tiId7dqWRZiYUJ84wdihAlVuzELj4+Ho1GZqYJIcpWdjasXasmMFC+b0xF69Ya1pxaw7LfFjMl4D2cTLCl7u8UCgXDGg7nq5OfceLGcWOHI0SJFDuxW7RoEW3btmX69OkcO3asLGMSQlRgO3ZY4OGhx9NTxryaihtVtnE7YCwD3KbiYmuYdeDKmrNNVZ6vP5jX418lR5tj7HCEKLZiJ3ZbtmxhxYoVWFlZMWrUKIKDg1m2bBmXL18uy/iEEBXMl19Ka50pOXPnFz669Ar+mf/h9GHzWmaqk1cgdmo7Fh9daOxQhCi2J5oVq9frOXDgALNnz+bPP/+kSZMmREZGEhoailJpmsP2ZFZs2StvM4tE4YzxvM6cUdKzpw2ffHK/zMbX3dNmcfbeEc7ePULSveNkaf/ijvYWlgprqqir4aL2wte+Nb52AdipTGecmDFmxaY9SGL82U6EVR2J091WrPhazfKv7mOivwYe69rdq4z9cTQ/PLePfznUKJVzynehaSlvz6uoWbElXscuOTmZLVu2sGXLFhQKBVFRUbi7u7NmzRp27tzJkiVLnipgIUTF9eWXaoKCSn/ShEafQ8KtbezO+C/Hs3ZRzbIWHlZ1cbOsgZd1fayVtmj0OWRpMvhLk8a6tJlcevA7tW38CXEeSqvKPVErrUo3KBOXpfmL9873op1jBD52LcFOj0MlPSdOKGnUSGfs8EqNq60bobXDefent1nTI9rY4QhRpGIndmvWrCEmJoaLFy/SrVs35s6dS+PGjfPKg4ODad26dZkEKYQwf7dvw8aNaubPv19q58zRPeCHjFVsvDaPSionGlbqRKDTIGxVRe/7qNFn8/udg2y5vpgvUt6in9tYQpyHoVZallp8pkqjz2H2hX/jbdOQlpXD8l7389Px448WNGpkXsuEhNfuw5g9o9h5YRtdvbsZOxwhClXsxG7v3r289NJLBAYGYmn56BebjY0NixcvLtXghBAVx/r1avz8tFStWjpDIg7djOXzlDE4q6vT23U0/7KuX6LjLRSW+Nm3x8++PWkPkvghYyVbry9lSPU5tKrcs1RiNEV6vZ5PL7+JTq8l2HlIvrIGDXQsXWpJdjY85teEyVKr1LzsN4x3f3qH9p6dynwvWSGeRrFHQrRo0YJu3bo9ktQtX748789t27YtvciEEBWGTgeffGJJt25PP2niRnYKM8734auUsfSs+jqD3KeVOKn7p2pWNRnoPoXQqsP5KmUsH1x4gduajKeO1RR9d2MZJ7P20tftLZQKVb4yBwc97h46EhJUBRxtuhq7NsGzkhefHl9m7FCEKFSxE7ulS5c+9vWPP/641IIRQlRMO3ZYYG2tp379pxubdejmVsacCaCyhSvDvRZRy7Zx0QeVQC3bxrzmuQgdWqL+aMbJrJ9K9fzl3W+344m+OpcB1SZjpbR9bB2/Blr27DG/xA5goO+LLD36ITfu3TB2KEIUqMiu2AMHDgCg1Wo5ePAgf59Ee/nyZezs7MouOiFEhbB0qZoePTR5e42WlEafw5cp73D4Ziz9q03kX9a+pRvg31gqrele9VWesW3G3AsDiHAbR2jVkSieNHgTkfLgTxZcfInn3N6litqtwHr16+vYvl3N7dtQqeihjCalun112nl2ZM6hGczr+KGxwxHisYpM7CZOnAhAdnY2EyZMyHtdoVDg4uLCpEmTyi46IYTZ++03JRcvKhk79skG3N/WZDD7Qn90ei2veS7CRlXwMgClqY5tU4ZWn8/aqzM5e/cor3t9bLYTK+5ob/L++b50dhqEt02DQuva2EDdujr277cgJMT81iPs90wkb+waztCGw3nGycfY4QjxiGKvYzd27Fjmzp1b1vEYjaxjV/bK21pAonCGel5Dhljj4qKnZ8+SJwEpD/7kvfO9qGvTnC7OLz4y5ssQsnX32XhtPkqUjK+51mhr35XVOnZavZYZ5/tgrbSjh8trxTrmjz+UHDyoYt68B6UeT3kQc/ZbUrIuPfHyJ/JdaFrK2/Mqah27Yo+xM+ekTghhHOfOKdi/X0WXLiVP6pLuHWPi2a60qhxOcNUhRknqILdrNtJtPHYWjkw4G0RGTqpR4igrq1L/w21tOiFVXyn2MXXq6EhLU3Dlinl2T3er2YNj13/jl7RDxg5FiEcU2hXbrVs3tm3bBkCHDh0KHEOyZ8+eUg9MCGH+PvzQipAQDTY2JTvu9J2DzEyKoHvV12hg365sgisBpUJFD+fX2Ju5jnfPBvJe7e24Wv7L2GE9tT0Z37AvcwPDqi9ApSj+evYq1cM17VT8+9/m1x1rqbIk4plIph+YzJZe281+fKUwLYV+Ut977728P8+bN6/MgxFCVByXLinYts2CpUvvlei4xKyfmXXhOfq4jqGubbMyiq7kFAoFHar0x0phy4SzQUyvHYeHVR1jh/XEztxN4MsrYxns/j62KocSH9+okZYNG9RERmrMaouxhzp5BbHl3GZ2X/qBzv8KMnY4QuQpNLFr1ux/X5otWrQo82CEEBXH4sWWBAVpsC/BXIczdxOYfSGSvq5vU8e2SdkF9xRaOeZuPzbxbFem147Dy7qesUMqsRvZKcxOiqSny+u4WXk/0Tk8PPSo1ZCYqKRBA/PZYuwhlVJF/3oDee/AFDp6dUapMMPsVZikYv9NXL58Ob///jsAv/32Gx07dqRz584cPXq0WMcnJSURGRlJcHAwkZGRXLhw4ZE6Wq2WadOmERQURJcuXYiOji5W2UPnz5+nUaNGzJkzp7i3JYQwgpQUBZs2qQkLyyn2MUn3jjHjfB/CXaLKbVL3UFOHYAKdBjH5XHcu3f/d2OGUyH3tHd5P6kNzh+742gU88XkUitxWu+/jS7wluckIcG9DtvYB353fauxQhMhT7MRuxYoVeHp6AjB//nwGDx7M8OHDmTlzZrGOnzJlCgMGDGDHjh0MGDCAyZMnP1Jn69atJCcns3PnTtatW8fixYu5fPlykWWQm/hNmTKFoCBpEheivFuwwJIuXTQ4Ohav/tUHF5h+vjfdq76au+G8CWhcKZBApxf4z7nuJN9PNHY4xaLT61iQPBhndXXaOvZ76vM1aqTl8GEV90rW224yFAoFET7/Zs7hGej05tcqKUxTsRO727dvU6lSJbKysvjjjz8YNGgQERERJCUlFXlseno6iYmJhIaGAhAaGkpiYiIZGfm35ImLiyMiIgKlUomTkxNBQUFs3769yDKAzz77jI4dO+Lt7V3cWxJCGEFysoKYGDU9exavte6W5gZTz4fR1rFvuZgoURKNK3Wmi9NLTD7XwySSu6+vTOBG9mVCXUaUyoQAe3uo6a3jwAHz3IkCoJlbcxQoiT0XY+xQhABKkNi5u7vz66+/EhcXR7NmzVCpVGRlZaFSFf2BTU1Nxc3NLa+uSqXC1dWV1NTUR+p5eHjku2ZaWlqRZadPn2bfvn0MHjy4uLcjhDCSDz6wJDhYg0MxxuM/0N3jvfN9eMa2OS0rh5V9cGWgUaWOJpHcfXf9Yw7e2kL/apOwUJTeQsuNGmnZudN8u2NzW+36M/vwDLQ6rbHDEaLonSceGjt2LFFRUVhaWrJo0SIAdu/ejZ+fX5kFVxw5OTn85z//YdasWcVKMgtS2GJ/ovS4uJjZHkNmrrSf1+nTsGMHfP01VKqkLrSuXq9n+u+DqWzlRK9/vWrSS0q0sQ/B2lrNlPM9+KDh99S2b1gm13F0fPz+rUXZd2MzG67PZVSdj3CydCnVmJo2hbg4yMqy5f9H85idzpXbsfl8NHuub6d/g/7FOka+C02LKT2vYid2HTp0YN++ffleCwkJISQkpMhj3d3duXr1KlqtFpVKhVar5dq1a7i7uz9S78qVKzRsmPul9/dWuoLKrl+/TnJyMsOGDQPg1q1b6PV6srKy8i3XUhTZeaLslbfVu0XhyuJ5vfWWNWFherRaDZmZhdddnzabc7dO8pLHLO7cMf0dDHzUbch20jDmt0Am19pMbVv/Uj3/k+48cTJrL3MuvMzz7lOxzHYkK/t+qcYF4OdnwaZNOl54wfzWtHuoT+3nmBg/iY4uIaiUhTcyyHehaSlvz6vUdp6A3HF2x48f58CBAxw4cICEhAQSEhKKPM7Z2RlfX19iY2MBiI2NxdfXFycnp3z1QkJCiI6ORqfTkZGRQXx8PMHBwYWWeXh4cOjQIXbt2sWuXbt48cUXee6550qU1Akhyt7Ro0p++UVF9+5F/3I/kBnDtvTP+He1SaiVVgaIzjD87DvQo+prTDsfzpk7vxg7HM7c+YW5FwbynNs4qlvVLbPrNGmiZfduC7Rm3FPZ2KUJliorYs/LWDthXMVusdu0aRPTp0/H1tYWa2vrvNcVCgU//PBDkcdPnTqV8ePHs2zZMhwcHPKWJBk6dChRUVH4+fkRHh7OsWPH6Nq1KwAjR47Ey8sLoNAyIUT5ptfDtGlW9OunwaqIPO3S/dMsuzyS56tNpZKFU+GVTVB9+zZYKNTMSOrDmBoraFwp0ChxJN07xoykvvRyeYOaNmXTNfyQq6seBwc9v/6qpHlz85w9qlAo6Fs3gnm/zCKsdi9Z104YjUKv1xer/7Fdu3bMmDGDDh06lHVMRiFdsWWvvDVni8KV5vOKj1cxfrw1Cxbcp7ChsPe0t3n7TFtaVA6lqUNwqVy7vLp47yTrrs7iVc8PaePY96nPV5Ku2NN3DjEzKYIeVV/jWfu2T33t4khIUJKSomTixGyDXM8Y9Ho94/aO4d2Wkwmt3bPAevJdaFrK2/Mqta5YrVZL27aG+QIQQpgPjQYmT7bi+edzCk3q9Ho9iy69iod1XbNP6gBq2DTgBfcZfJ7yNhuuzqOY/8Z+asdv72ZmUj96ubxhsKQOcveOPXVKxV9/me4kmKIoFAr6PvMc836ZZbDnKcQ/FTuxGzp0KB9//DE6nXk2owshysaaNWpsbaFZs8IHWH1342Mu3f+d7s6vGSgy46tmVZNh1efz41/fsDB5CNm60p+48He70lcz7+ILRLiN4xm75mV6rX+ysoJnn9Wya7f5rmkH0KJaKx5o77Pz4vaiKwtRBordFduhQwdu3LiBWq3G8R/Lxe/Zs6csYjMo6Yote+WtOVsUrjSe1+3b0LKlHePGZVOnTsH/KDx39yhTz4cxtPoHOKk9CqxnrrJ199l8/SNua9J5u8ZKqls/U+JzFNYVq9VrWHFlAgdvxvDvapNwtazxtCE/kUuXlGzebMEnn9zHhFevKdL+lJ/4/uIOdvbb89hleuS70LSUt+dVVFdssSdPzJs3r1QCEkJUHAsXWtKwobbQpO6e9jbzLg6im/OwCpnUAVgqrYlwHcsvt+IYf7Yzg6q9RxfnwaWydt+VB2dZlDwMHVqGVl+Arcp463F5eupQKuHkSSV+fubb+9PKozXr//iGvZf30MGrk7HDERVMsRO7Fi1alGUcQggzk5ysYNUqS+bPL7x78ePLUXhZ16NhpY6GCaycUigUtKjcA2+bBnx7bSG7/lrF0Orzn3i9O40+h7jrn7D+2mw6OPanZeVQlArjdoMqFNCkqZYdOyzw8zPfSRQqhYredfvxwS+zJbETBlfsMXbZ2dksXLiQwMBAmjZtCsC+fftYvXp1mQUnhDBdU6da0b17Ds7OBQ9x+Omv9fxx5xDdnIcZMLLyzdWyBkOrz6eeXSumnQ9n/sXBnLlb9HqhD+Xosvk+fQXDf2/A/psbGVp9PgGO4UZP6h5q1FDLkV9V3Lpl7EjKVrvqHUi+fZGDqQeMHYqoYIqd2M2cOZMzZ87wwQcf5HUP1K1bl2+++abMghNCmKaDB1UcPqwiPLzgxYivZ1/i85S36OP2FpZK6wLrVURKhYpmDiFEeX2KndKBuRf+zZg/AliXNouTWT9xX3snb9alVq/lWnYy+29s4aPkYQxJrMX3Gcvp7TqaQe7TcS5n3du2tuBbL3fBYnOmUqroVacvH/wyy9ihiAqm2J+s+Ph4du7cia2tLUplbj7o5ubG1atXyyw4IYTp0Wph/Pjc5U0KWoxYq9ey8OIQWlUOL9MdD0ydtcqOtlX60dqxN+fu/cb5u7+xP3MjqdnnAD3WSnvu67KwV1Whmo03tSz9ebX6QhzVbsYOvVBNmuj47jsLevbUmPUkik5egWw8s47frv1KY9cmxg5HVBDFTuzUajXaf+wHk5GR8cgMWSFExbZ2rRqAtm0LXt5k6/XF3Ndl0bYUFuatCJQKFXVtm1LXtmneazm6bB7o7mKtssVCYYm9vTVZWWW7XEppqVFDhx44dUpJgwbmO4lCrVLTs3Zv5ifMZVX3tcYOR1QQxe6KDQkJYdy4cVy6dAmAa9euMX36dHr06FFmwQkhTMutW/D++5YMHpxTYEvMpfun2XBtHr1c3yg3475MkVppib2FIxYKS2OHUmIKBTRtomX7DvPujgUIqtGVX9IO8Xt6orFDERVEsRO70aNH4+XlRc+ePbl16xbBwcG4uLgwcuTIsoxPCGFC5s2zonFjLXXrPr4VRqvX8GHyy3SuMqjCLm0icjVurOXIERW3bplxXyxgZWFNaK2eLDwiS4YJwyj2P5eSk5OpWbMmr776KlqtlqCgIHx8fMoyNiGECTl7VsHatWoWLrxXYJ2NV+ejUljQ3KGbASMT5ZGNDdT31bJrl4pevQqeZGMOgr27M/KHoZzPPEstxzrGDkeYuSJb7PR6Pe+++y5hYWF8+umn7N69m+joaHr37s27774r++EJIQCYONGa3r1zqFLl8eUX751i643FhLtElcrCu8L0NW2qIy7OAnPfqdJWbUuIdw8WHplv7FBEBVBkYrdu3ToOHz7MunXr2L17N+vWrWPPnj2sXbuWhIQE1q6VAaFCVHTff6/i7Fkl3bs/vuVFq9ew6NJQAp1eoLKFi4GjE+WVl5cOtVrP8ePFHhVksrrXCmNbUiyXbicbOxRh5or8NMXExDBp0iQaNmyY7/WGDRsyYcIEYmJiyiw4IUT59+ABTJhgzYsvZqNWP75OzLWPUGJB00rBhg1OlGsKxf+32m0z/0kUlSwr0aVGMB9Jq50oY0UmdufOnaN58+aPLWvevDnnzp0r9aCEEKbj008tcXPT0bTp4/vTUu6fYdP1BfR0eV26YMUjGjXScuqkivR08/+7EVo7nM1nN3Ll9hVjhyLMWJGJnVarl96HQAAAIABJREFUxd7e/rFl9vb26Mx9cIQQokBpaQqWLLHkxRdzHluu0+tYcmk4HRz7U0VdzcDRCVNgZQV+flp27jT/pW8crRzp5BXEnP1zjB2KMGNFtn9rNBoOHjxY4CSJfy5aLISoOKZNsyIwUIOHx+O/H3amf8k93W1aVg41cGTClDRrpmXNGjURERoszLxXtmftXoz5cRTDfKNwtXU1djjCDBX5EXJ2dmbChAkFljs5ORXrQklJSYwfP57MzEwcHR2ZM2cO3t7e+epotVpmzJjBTz/9hEKhYNiwYURERBRZtnHjRlasWIFSqUSn0xEREcELL7xQrLiEEE/m8GEle/eq+Oijx+92kJ5zhTVp0xjsMUsWIhaFqlZNT5Uqeg4fVtG6tXk3FjjZOBNYK5AlRz9kepuZxg5HmKEiE7tdu3aVyoWmTJnCgAEDCA8PJyYmhsmTJ7Ny5cp8dbZu3UpycjI7d+4kMzOTXr16ERAQgKenZ6FlwcHB9OnTB4VCQVZWFmFhYbRo0YJ69eqVSuxCiPxy94O1ZuDAHGxsHi3X6/V8fGkULRx64GZZw/ABCpPTvLmW2O8szD6xA+j/bH+GbhnKKP/RuNjKLHFRugwyxzw9PZ3ExERCQ3O7Y0JDQ0lMTCQjIyNfvbi4OCIiIlAqlTg5OREUFMT27duLLLO3t88blH3//n1ycnJkkLYQZWj1ajV6PbRv//hfwgdvxnD5wWnaVYkwcGTCVPn66ki5rCA52fy/u13sXGhTvT3LfvvI2KEIM2SQxC41NRU3NzdUqtzuGJVKhaurK6mpqY/U8/D43zZD7u7upKWlFVkG8MMPP9CjRw86derEK6+8IrtiCFFG/voLZs2yZMiQ7MfuB3tHm8lnKWMIqzrSJPcxFcZhYQFNm+mIjTXzQXb/r1edPqxKXEH6vXRjhyLMjNl8ggIDAwkMDOTKlSuMHDmS9u3bU6tWrWIf7+z8+Jm/onS5uFQydgiiBB73vKZMgfbtoUmTx/TBAl/+MZpnKwfwrEuzsg5P/IO9vbWxQ3gqHdrD3LkQFaWmgMUYzEZdj/9r777Do6rSB45/p2QmvZIKKEVKCERKMIiAGgMJJCQRhACCvxUIKiAYFxVFqaKiLlbQXduu4gKyKkhAQERWQUGalKWX0NITAgSSTGbm/v5AIxhKhGTulPfzPDwwOXdm3juHM+fNOfee04S4pnF8sHcOr/SSfWTtnSP1XTZJ7MLDw8nPz8disaDT6bBYLBQUFBAeHl7juJycnOrFkC8epbta2cUiIiJo164da9eu/VOJXXFxGVarbI9Wn4KDfSgsPKt2GKKWLldfu3ZpWbDAg9dfr6C0tOZz9pz7iR+KFjOm0RzKyi5/U4WoH97e7g7/met00KKFG198YSElxXn3j/X396S09DxJN6fx17XjeLDVI3KtnR2zt75Lq9VcdTDKJlOxQUFBREZGkpWVBUBWVhaRkZE17qhNTExk0aJFWK1WSkpKWL16NQkJCdcsu3iR5JKSEjZu3EjLli1tcWpCuAxFgSefNDJokBlf35rlVVYTc46PJjFoJB46Jx9uEfXmttssZGU5//6xAA08gune6C7e3Cq7UYi6Y7Op2KlTpzJx4kTmzp2Lr68vs2ZdWKAxIyODcePG0a5dO1JTU9m+fTu9evUCYMyYMTRu3BjgqmULFy5k/fr16PV6FEVh6NChdOvWzVanJoRL+PxzPadPa7jnnsuPpHxZMBtfXRBRXtL2xPVr3NiK0aiwZYuWzp2dP7vrd8t9ZK4dy9gOjxHqJYt4ixunUa608rCLkanY+mdvw9ni6i6ur7Nn4fbbvcjMNNG6dc3O9mTlAZ46cBcPN3wDfzdZdFUNzjAV+5tfftGyZ4+OmTMr1Q6lXvw2Ffubf+76gCCPBrzU41UVoxJXYm99l11MxQohHNvLLxuJjrZcNqn7bc267v4DJKkTdaJtWysnTmrIznb+pU8A0lr05/P9Czlx9rjaoQgnIImdEOKq9uzR8tlneu6///L7wX536lNKzfl08Uu1cWTCWen1cFtnC1995TQLN1yVv9GfXk16M+tn2YlC3DhJ7IQQV/TbDRMDBpjx969ZfsZcxL9ynqFv8Fh0sm2YqEMxMRY2bNBz6pRrjNql3nIvK7OXceDUfrVDEQ5OEjshxBV9/rme4mINvXpd/oaJD04+RTvvu2hobGHjyISz8/KCdu0sLF/uGr8weLl5k9L8Xp7fMFXtUISDk8ROCHFZpaUwZYqRjIwqdJfpW3ec/Y6dZWu5O/B+2wcnXMLtt1tYscKNCue4J+Sa+jRNZlPeRn4p2Kp2KMKBSWInhLisZ5+Fjh2ttGxZ84aJSms5c06MIanBwxi1l9+BQogb1aCBws03W1m92jWutTPq3bmvxUCm/vgssmCFuF6S2Akhati5U8uCBTBkiOmy5QvzXiDU0JRWXrE2jky4mq5dLSxZosdiUTsS27jn5l6cOHucb4+tUjsU4aAksRNCXMJigccfd2fECC67w8SR8h18U/IRvYMybB+ccDk33WTFx0dh/XrXuNZOr9Vzf+QDTFk/CbPVebdVE/VHEjshxCU++cQNsxl+3bHvEhbFwtvHHyE+8P/w0QfWPECIetCtm4VFi1xjmzGAzmGxuOs9mL9nntqhCAckiZ0QolphoYYXXzSQkWFCe5lvh2WFcwENHX162Tw24bpatLCiKLB5s2t0WRqNhmFt/sJLPz9PWVWZ2uEIB+MarUQIUSvPPmvkrrss3HxzzQu38yqP8FnBS6QEj0WjcY21xYR90Gige3cLn33mhqvcU9AioCVRDdrxxpa/qR2KcDCS2AkhAPj+ex0//aRj4MCaO0woisLbxx+hu/99BLlFqBCdcHWRkVbKyjRs3+463dbQyAf45/8+IPv0EbVDEQ7EdVqIEOKKKirgr391Z/jwKtzda5avLvkXp82FdPFLs31wQgBaLfToYebTT11n1C7IowHJzVKYsv4ZtUMRDkQSOyEEr79uoGFDK50711xTosh0go9znyU1eJxsGyZUFRVl5exZDdu2uU7X1bd5GtsKt/LDif+qHYpwEK7TOoQQl3XggJYPPzQwfPiVpmAfJta3L2HGpipEJ8TvdDq4804z8+e7zqidUWfkgTYP8tT3j1NlqdlGhfgjSeyEcGFWK2RmGhkwoIqgoJo95bclH1NUdZLuAQNUiE6Imtq0sXK2TMOWLa7TfXUJ74q/MYB3t89ROxThAFynZQghavj3v904c0ZDQkLNhVALKo7zr9xJpAU/hk7jGls6Cfun00FcnJmPP3ZzmXXtNBoNw9tm8Oa22Zw8e0LtcISdk8ROCBdVUKBhxgwDDz1kQveHS+esipUX9z5AF78UmYIVdieytRU0sG6d61zzGe4dQZ+myTzzwxNqhyLsnM0SuyNHjpCenk5CQgLp6elkZ2fXOMZisTBt2jTi4+Pp2bMnixYtqlXZnDlzSEpKom/fvvTr148ffvjBFqckhEN75hkjcXEWmjSpOQW7vOgdTpuL6eYvU7DC/mg0EH+PhXnz3KhyocvO0m7pz46i7azM/lrtUIQds1liN2XKFIYMGcLKlSsZMmQIkydPrnHM0qVLOXbsGKtWrWLhwoW89dZbnDhx4ppl0dHR/Oc//2Hp0qW88MILZGZmUlFRYatTE8LhrF6tY/NmHQMG1OwVj1fsZWH+iwxu/JTcBSvsVrNmVgICFFascJ3LBAw6Aw9Fj+aJ/z7GWdMZtcMRdsomiV1xcTG7d+8mOTkZgOTkZHbv3k1JScklxy1fvpwBAwag1WoJDAwkPj6eFStWXLOse/fueHh4ANCqVSsURaG0tNQWpyaEwykru7BmXUaGCaPx0rIqq4nXjj7I3QFDCTY2VCdAIWqpZ08zn32mp8yFdt1qF3wr0Q3aM+3H59QORdgpmyR2ubm5hIaGovv1Qh6dTkdISAi5ubk1jouI+H1V+/DwcPLy8q5ZdrHFixdz0003ERYWVh+nIoTDe+EFI23aWGjfvuaV55/mTcVd601n394qRCbEnxMWphAZqfDZZ25qh2JTD0T9ha+PLGNDzo9qhyLskFONYf/888+88cYbfPjhh3/6uUFB3vUQkfij4GAftUNwaRs3wpIl8N574Od3aWe45dRqvi9dwOMt/463/sIIuLf3ZbahEHbLFesrORleeUVHerobDR1okNnf3/P6n4sn47o8SuZ/x7DjkR14ul3/a4nacaS+yyaJXXh4OPn5+VgsFnQ6HRaLhYKCAsLDw2scl5OTQ3R0NHDpKN3VygC2bdvGE088wdy5c2nWrNmfjrG4uAyr1UVWvFRJcLAPhYVn1Q7DZZlMMGyYJ8OGmVEUCxdfrXDaXMjz+4aSFjweKoyUUYG3tztlZXKtqqNw1frSaqFrVx2zZ2t57rlKtcOpFX9/T0pLz9/Qa7T17Uhj77U8+lUmL/V4tY4iE5djb32XVqu56mCUTaZig4KCiIyMJCsrC4CsrCwiIyMJDAy85LjExEQWLVqE1WqlpKSE1atXk5CQcM2yHTt2kJmZyZtvvklUVJQtTkkIh/P66wYCAhS6dbt02zCrYmX20b8Q7X0XzT07qBSdENfv9tstHD+uYfNm11rBa0TbDLIOLeb7E2vVDkXYEZu1gqlTpzJv3jwSEhKYN28e06ZNAyAjI4OdO3cCkJqaSqNGjejVqxcDBw5kzJgxNG7c+Jpl06ZNo6KigsmTJ5Oamkpqair79u2z1akJYff27tXy/vsGMjKq0GguLftP/sucNZcQFzhMneCEuEF6PSQmmnn/fYNLLX/ibfDhoVvH8Oi3D3Om8rTa4Qg7oVEUV9lx7+pkKrb+2dtwtqswmyEx0ZOuXS01dpjYcXYtfzv6fzzU6HV89UGXlLnq1J6jkvqC+fPdaNfOwqBBNXdSsSd1MRV7sb9vn4unmyfv9vygzl5T/M7e+i67mIoVQqjn3Xfd0GguLA1xsSLTSWYfe5B+IY/XSOqEcES9e5vJynIjJ0dz7YOdyF+ihrM572cW7VugdijCDkhiJ4QTO3RIwxtvGHn4YRPai1q7yVrBi9kD6OLbV66rE07D31+hRw8zc+cacKW5KKPencc6TWDSuqc4cvqw2uEIlUliJ4STslhgzBgPBgyoIizs915OURTmHB+Dty6QO/z7qxihEHUvNtbCqVL47jvX2jWlqV8z+rcYwKhVD2KymNQOR6hIEjshnNQ777hhNl+YnrrYksI3OXB+M6nB49D88U4KIRycTgepKWY++siNkhLX+v+d1CwFD707U3+cpHYoQkWS2AnhhPbv1/Lmm0ZGj750Cnbj6SwWF77GkLBnMWhdbzFb4RoiIhRiYqzMnevmUlOyGo2GMe3Hk3X4K5YeWqx2OEIlktgJ4WRMJnjoIXcGD64iNPT3Xu3Q+W28ffxhBoVOwt8tVMUIhah/d95p5sQJLd9/71pTst4GH/7a6Sn+unY8h0sPqh2OUIEkdkI4mVdeMeDlpVxyF2x+ZTYzj9xH3wZjaOTeSsXohLANvR7uvdfM+++7UVTkWlOytwS0YFCrIQxdnk6ZyX6W6RC2IYmdEE5k40Yd8+a58fDDpuqFiEur8plyOIk7/PvRxvsOdQMUwoYaNrQSG2vhjTcNWK1qR2NbvZr0pqlfc8Z8+xCyXK1rkcROCCdRWnphCnbUqCoCAi787JzlNFMPpxDl1Y1Yv77qBiiECrp3t3D6NCxbZpOt0e2GRqMho93DZJ8+zOtbZC9ZVyKJnRBOQFFg/Hh3OnWycNttF/aCLbecZfrhNMKNzbkrYIjKEQqhDp0O+vczs/AzN44cca0pWTedGxNiJvL+zr+z/HCW2uEIG5HETggn8NFHbhw4oGXYsAsbZVZYzjH9cBq++iB6B42SZU2ESwsKUkhMrOKVVwxUuNiua4EeQTzR+Wke+24MOwu3qx2OsAFJ7IRwcFu2aJk1y0Bmpgk3Nyi3lDHjyL146fzp22AsWo00cyHa32olLEzhH/8wqB2KzbUIaMnIdg9x//KB5J/LUzscUc/kG18IB1ZUpOHBBz14+OEqIiIUysynmHyoDx5aH1KCJakT4mJJSWZ279ayerVrLYECcEfD7txzU08GZfWnrKpM7XBEPZJvfSEcVGUl/OUv7vToceG6ulNVeUw61ItQQxNSg8eh1bhe5yXE1RiNMHBgFf/8l4HsbNe7PKF/i4E09G7EgyuGUmWpUjscUU8ksRPCASkKPP64O3o9pKdXcbJiP08duJsWHjEkBI2Qa+qEuIKQEIXeiVW8+KKRc+fUjsa2NBoNo6If4XzVOSb8d7wsg+KkJLETwgHNnm3gl1+0PPqoib3n1/PMwXju8O/PXYGDJakT4hpuvdVK8+ZWXn3V6HLr2+m0OjI7PcGW/E28sHG62uGIeiCJnRAO5qOP3PjkEzcmTqxk/blPeDF7EPeGZNLJt5faoQnhMBISzJSehvnzXWt9OwAPvQfPxE7hiwOLePeXt9UOR9QxSeyEcCCff67n1VcNPPNsGf85/zgL82fyYMQL3OLZSe3QhHAoOh2kD6zi22/1rF/vetej+hn9eK7LNN7+5Q0W7v232uGIOmSzxO7IkSOkp6eTkJBAeno62dnZNY6xWCxMmzaN+Ph4evbsyaJFi2pVtm7dOvr160fbtm2ZNWuWLU5HCJubP1/Ps88aGfv0Ed4uS+Rw+S9kNJxNiOFmtUMTwiF5e8OgQVW8866BQ4dc7xKGYM8Qnu0ylak/TuKrg1+qHY6oIzZL7KZMmcKQIUNYuXIlQ4YMYfLkyTWOWbp0KceOHWPVqlUsXLiQt956ixMnTlyzrHHjxsycOZMRI0bY6nSEsKn333dj5kwj6ZOymH3+dhoaWzAk7Dk8dN5qhyaEQ4uIUOibXMXMF4yUlLhectfY5yYmdZnKE99nsir7a7XDEXXAJoldcXExu3fvJjk5GYDk5GR2795NSUnJJcctX76cAQMGoNVqCQwMJD4+nhUrVlyz7OabbyYyMhK93vWulRDOzWKBZ54x8s57VtpNyOTT8yPpHzKBuwIHy3ImQtSRqCgrMZ0szJjhejtTADT1a8bE257l0W8fZs2xb9QOR9wgmyR2ubm5hIaGotNd6Ih0Oh0hISHk5ubWOC4iIqL6cXh4OHl5edcsE8IZFRdrGDzYgx/278IyshN5mm080ugtmnpEqx2aEE6ne3cLgUEKr7jgnbIALQNa8eRtz/DINyMluXNwMsT1q6AgmdKyheBgH7VDcAjr1kH6EBP+qdPICZtDcthDdA7oZfOlTLy93W36fuLGSH3dmMGD4IMP4J//9CQzE+qzufn7e9bfi1+nLv4xzPCewehvM5h37zx6t+itdkh2w5H6LpskduHh4eTn52OxWNDpdFgsFgoKCggPD69xXE5ODtHRF0YkLh6lu1pZXSguLsNqlcUa61NwsA+FhWfVDsOulZfDCy8Ymf/DZtweHI7iHcTDwW/iq2/AuXOVNo3F29udsjIXnJdyUFJfdaNfvwtLCn34oYX+/c318h7+/p6Ulp6vl9e+UQ0NTXkyZhL3fzGU2Xe9RVKzvmqHpDp767u0Ws1VB6NsMhUbFBREZGQkWVlZAGRlZREZGUlgYOAlxyUmJrJo0SKsVislJSWsXr2ahISEa5YJ4QzWrNFxR3wli60PowxKJS4sjcFhz+Krb6B2aEK4DA8PuP9+M8uW611yT1mAVoGtmRQ7hQlrx/GffZ+pHY74k2w2FTt16lQmTpzI3Llz8fX1rV6WJCMjg3HjxtGuXTtSU1PZvn07vXpdWGh1zJgxNG7cGOCqZZs3b+bxxx+nrKwMRVFYtmwZM2fOpHv37rY6PSGu26FDGiZP0fOz+Z9UDXmOaP87iAt4R+54FUIlfn4Kw4ZW8dFHbvj6Ktx2m+tddNfc/xYm3z6DKT8+Q1nVGf7SdqTaIYla0iiyWRwgU7G2YG/D2WorKNDwt78Z+GzjBgypY/H11dAnOIMI4y1qhwbI1J6jkfqqeydOaPn0Uz1PPmmiXbu6S+7seSr2j/LO5TJjwxSGtB7GE52fdsktC+2t77KLqVghxO9On4YXXjDQJSmH5X79cRucTnzjPoxo+JLdJHVCCGjUyMrAgWZeftnA/v2ul9AAhHmFM/OOWXx58HOe+O9jmK31c92hqDuS2AlhI+fPwxtvGIi5q4xF5eOxDo8lulkI4256l2ifu1zyN2Eh7F3TplbS0sw8/7zRJXenAPB3D2Ba15nsLNrBsOWDOFd1Tu2QxFVIYidEPTOb4eOP3ejc3cy/jk/DNKoNTVoXMe7md+kRMAA3rVHtEIUQV9GqlZXkvmamTTNy+LBrJndebl48EzsZDdD3ywTyz8k6svZKEjsh6omiwOrVOrrdrfDqhtmcG3ELobdu5ZHGr5PYYCReOj+1QxRC1FKbSCtJSWamTjW67LSsXqtndPtx3Brcnp7/uZNfCraqHZK4DFmgWIh6sG+flqeetfI/j3eoGjSL5t5tGBj4EsGGxmqHJoS4TlFRVnQ6MzNmGHn6aRNt2rje3bIajYb7WqbTyLsxA5fey0s9XqVfiwFqhyUuIomdEHXo9GmYOcvKgoMfoOnxEk19WnB34DTCjE3VDk0IUQdat7ai15t58UUDjz5qcsmlUAC6RHQlzCucaT8+x5a8TUztOhM3nZvaYQlkuZNqstxJ/bO3W8brktUKnyysZMpX/8Ic+wpNfVoQF5zu0He5yvIZjkXqy7ZOnNAyf76ewYPNJCb+uTtFHWm5k2spM53lzW2vYVWsfJQ4jzCv8Gs/ycHYW98ly50IUc82bCuj4/g3mZjbhvA7v2Jks+cY2miSQyd1Qoira9TIyvDhVXz+hZ6//90Ns4uuAuJt8GHibc/SOjCSuxfewarsr9UOyeXJiN2vZMSu/tnbbz036lBeMaM+fJdd7v+gkaYTKc3uI8z9ZrXDqjMyAuRYpL7UUV4On3/uhlYLEyaYCAy8dj/iTCN2F9td/D/e2voafZr1ZUrXGXjoPdQOqU7YW98lI3ZC1LHsU8dI/fuTdJ3fnnzr/3io8auMavNXp0rqhBC14+EBgwdXER5uJfNxI1u2uG632iYoilfufI2Dpfu5c8HtbM77We2QXJKM2P1KRuzqn7391vNnbcvfyuSVb7Kp5Ft88vqQ1iqZWyIC1Q6r3sgIkGOR+lLfkSNavlys59ZoK8OHm/Dxufxxzjpid7Efc9bxwc5/MKDVIJ66bRLebo6797W99V3XGrGTxO5XktjVP3trHLVhtpr5+sgyXl3/NgeLjmE4nEbvW3oS3doDZ98oQhIFxyL1ZR8qK+Hbb/X8b7eWIYPNxMeb0ekuPcYVEjuA0spSPtn9EXuKdzOrx2wSm/ZRO6TrYm99lyR2tSSJXf2zt8ZxNUXlRXy6+1/8fev7lJcEwd5U7mnRhY7ttTW+pJ2VJAqORerLvpw8qeGbb/SUl0N6upk77rBUf3e4SmL3mx2F23l/57s09WvO891eonVgpNoh/Sn21ndJYldLktjVP3trHH9kVaz8mLOOf+78iFVHvsEtpxvag8nc1bY57dtb0bvYqo+SKDgWqS/7oyhw4ICWdet0lJVp6NPHTFycmZtucq3EDi7Mfqw4sowvDiyiT7MUnug8kQjvhmqHVSv21ndJYldLktjVP3trHL85eiabRfsW8PHOTykv01Oxqzfh5XHc3smLVi2tLjNC90eSKDgWqS/7duyYli1btOzeo6NjBw1du1bSsaMFD+e4cbTWzprOsuTgF6w+upL7WqbzaMdMu0/w7K3vksSuliSxq3/21DjyzuWy9NAS5m1fxOEzB9EfvwvN4Xg63NSCDu2tBAfL/wVJFByL1JdjKC+Hw4fd2brVwrFjWlq1tnJbZwvt21sID1ec/trd35RWnGLxoS/47thqEpr0YUyH8bQJilI7rMuyp74LJLGrNUns6p+ajUNRFPaW7GXB1hUsO/wVOaYDaE7cjkd+D6ICOtCmtY6bbrKidd2VCmqQRMGxSH05jt/qqrwcDh7UcvCQloMHtLi5QfStFtrfaqVdOysBAc7fJ5WZzrIy+2u+zl5GU99mjGg3iqRmKbjr3dUOrZokdg5KErv6Z8vGcf48/LQ7h5V7f2RDwXcc1qymqgoMBbFEKLG0CWhLy+ZutVpM1FVJouBYpL4cx+XqSlGgsFDDocNajmZrOXxYS0CAlehoK7feaiUqynLF5VOcgdlqZlPeRr45upJDpQdJataXAa0G0SW8K3qtuhc4S2J3BUeOHGHixImUlpbi7+/PrFmzaNKkySXHWCwWnn/+eX744Qc0Gg2jRo1iwIABN1RWW5LY1b+6ahzl5Re+AIuKNOTna8nL03Aot5jdxf8ju3I7hcYNVAb/jNZ4Hp9z0YTQhtY+HWkVHoGfn4vMc9QBSRQci9SX46hNXVkskJen5fBhDdlHtRw7qiUs7EKSFx1toU0bK+72M6hVp4rKi1h34r/8mLOOovJCet6cSELT3nRr2IMAd9uvHepoiZ3N0uApU6YwZMgQUlNTWbJkCZMnT+bjjz++5JilS5dy7NgxVq1aRWlpKWlpadx+++00atTousuE/auouJCoFRRofk3YtBQVXUjcCgs1FBdrKC5RKK4o4pT5JBafbNzDs9EF78catIdK7/1Yfc/j79WcELcmtPVqyS3+vQkxNkTjKhesCCGcik4HDRtaadgQune3YDbDiRNaDh/RMm+eGydParn55t+TvFatrHh5qR113Wjg0YC0Fv1Ja9GfgvMF/Jy7gXe3z+HRbx+hmX9zbg/vSpeIrnQMiSHCW77n/8gmI3bFxcUkJCSwceNGdDodFouF2NhYVq1aRWDg79n3qFGj6NevH4mJiQBMnz6diIgIRo4ced1ltY9RRuzqmqLAqVILR05UciyngpKzGvYfPs3JggryS8opLC3n1LnzmJRzeAacwd3vDG4+p9F6nkLxKMZiLKJNPpxnAAANOUlEQVTKrYgKXRHlmmLcNd7464MJMITipw8mwC2EBm6NaeDWCD99sDTuOiYjQI5F6stx1EVdmUxw/LiW7Gwtx49rOH5cS0iIlRYtrbRsodC0qYWbblKc6q7bKksVB0r3sbd4D/tL97G/ZB+gENWgHZGBUbQOiqS53y008WtKmFc4Wk3dXDQtI3aXkZubS2hoKLpf143Q6XSEhISQm5t7SWKXm5tLRERE9ePw8HDy8vJuqKy2tFrnTAoURcGsmKmyVmGymKiymi78banCZDVhslRislRRYanAZDFR+evfFZYKKs2VmKyVVJgrLjyuKqfMVEG5ycS5ygrOV1VQYTJRbr7wHJOlEpPVhAUTFo0JRVsJWgsaixGtYkCHEV2IG25hBgw6I010Blrr3THqjbhpDRg07rhp3HHXNcBd2wR3jSceel88tT546XzRaQxqf5wuxcvTiE5xznbhjKS+HEed1JUXBAdAx+gLDy0WKCzUkZur4eRRDdu3XJj98PRSCAtVCA62Ehyi4O+n4OcHvr4K3t7g4aFgMOAgd+N6EOPRmZjwzsCF/u10ZSnHzh4jtyyHbYWbWXl0OYXn8ykzlRHk2YAQj1BCPIMJ8ggmyKMB/kZ//Ix++Bh88dJ742Pwxl3vgYfeAw+95xWv57OnHOFasbjYkqtXFhDgJGPYQgghhKhTVxshszc2WdwhPDyc/Px8LBYLcOFmh4KCAsLDw2scl5OTU/04NzeXsLCwGyoTQgghhHAVNknsgoKCiIyMJCsrC4CsrCwiIyMvmYYFSExMZNGiRVitVkpKSli9ejUJCQk3VCaEEEII4SpsttzJoUOHmDhxImfOnMHX15dZs2bRrFkzMjIyGDduHO3atcNisTB9+nTWr18PQEZGBunp6QDXXSaEEEII4SpkgWIhhBBCCCchGygJIYQQQjgJSeyEEEIIIZyEJHZCCCGEEE5CEjshhBBCCCchiZ0QQgghhJOQxE7UuyNHjpCenk5CQgLp6elkZ2erHZLLmzVrFnFxcbRq1Yr9+/dX//xqdSX1qI5Tp06RkZFBQkICffv2ZezYsZSUlADwyy+/kJKSQkJCAsOHD6e4uLj6eVcrE/Vr9OjRpKSkkJaWxpAhQ9izZw8g7cuevf3225d8Hzp021KEqGfDhg1TFi9erCiKoixevFgZNmyYyhGJTZs2KTk5Ocrdd9+t7Nu3r/rnV6srqUd1nDp1StmwYUP145deekl5+umnFYvFosTHxyubNm1SFEVR5syZo0ycOFFRFOWqZaL+nTlzpvrf33zzjZKWlqYoirQve7Vr1y5lxIgR1d+Hjt62ZMRO1Kvi4mJ2795NcnIyAMnJyezevbt6xEGoIyYmpsaWflerK6lH9fj7+xMbG1v9uH379uTk5LBr1y6MRiMxMTEADBo0iBUrVgBctUzUPx8fn+p/l5WVodFopH3ZKZPJxPTp05k6dWr1zxy9benVDkA4t9zcXEJDQ9HpdADodDpCQkLIzc2tsaWcUNfV6kpRFKlHO2C1Wpk/fz5xcXHk5uYSERFRXRYYGIjVaqW0tPSqZf7+/mqE7nImTZrE+vXrURSF999/X9qXnXrjjTdISUmhUaNG1T9z9LYlI3ZCCOEgZsyYgaenJ0OHDlU7FHENM2fOZO3atWRmZvLyyy+rHY64jG3btrFr1y6GDBmidih1ShI7Ua/Cw8PJz8/HYrEAF/b1LSgoqDENKNR3tbqSelTfrFmzOHr0KK+//jparZbw8HBycnKqy0tKStBqtfj7+1+1TNhWWloaGzduJCwsTNqXndm0aROHDh3innvuIS4ujry8PEaMGMHRo0cdum1JYifqVVBQEJGRkWRlZQGQlZVFZGSkTC/YoavVldSjumbPns2uXbuYM2cOBoMBgLZt21JRUcHmzZsBWLBgAYmJidcsE/Xr3Llz5ObmVj9es2YNfn5+0r7s0KhRo1i3bh1r1qxhzZo1hIWF8cEHHzBy5EiHblsaRVEUtYMQzu3QoUNMnDiRM2fO4Ovry6xZs2jWrJnaYbm0559/nlWrVlFUVERAQAD+/v4sW7bsqnUl9aiOAwcOkJycTJMmTXB3dwegUaNGzJkzh61btzJlyhQqKytp2LAhr7zyCg0aNAC4apmoP0VFRYwePZry8nK0Wi1+fn489dRTREVFSfuyc3Fxcbz77ru0bNnSoduWJHZCCCGEEE5CpmKFEEIIIZyEJHZCCCGEEE5CEjshhBBCCCchiZ0QQgghhJOQxE4IIYQQwklIYieEcCmtWrXi6NGjtTr2rbfeYsKECfUc0bUlJSWxceNGtcMQQjgASeyEEHahQ4cO1X9at25NdHR09eOvvvrqss/ZuHEjPXr0sHGktrds2TJiY2Nv+HVc5fMSwpXp1Q5ACCHgwr6Nv4mLi+P555+na9euKkYkhBCOR0bshBB2zWQyMXPmTLp160a3bt2YOXMmJpOJ8+fPk5GRQUFBQfXIXn5+Pjt27CA9PZ2YmBi6devG9OnTMZlMtXqv48ePM3ToUDp06MCDDz7IqVOnLikfN24cd9xxB506deL+++/nwIEDAOzYsYOuXbtW7/UJsGrVKlJSUi77PhMnTmTq1KmMHDmSDh06MGjQIAoLC5k5cyadO3cmMTGR3bt3Vx8fFxfHjz/+CFyYHh4/fjxPPvkkHTp0ICkpiZ07d1Yf+8ep5okTJ/Laa69d8fOyWq384x//ID4+ntjYWMaPH09paSkAlZWVTJgwgdjYWGJiYujfvz9FRUW1+iyFEOqQxE4IYdfeeecdtm/fzpIlS/jqq6/YuXMnc+fOxdPTk/fee4+QkBC2bdvGtm3bCA0NRavV8vTTT7NhwwYWLFjATz/9xL///e9avdeECROIiopi48aNjB49mi+//PKS8h49erBy5Up++ukn2rRpU339XXR0NP7+/qxbt6762CVLlpCWlnbF9/r666957LHH2LBhAwaDgfT0dKKiotiwYQMJCQm8+OKLV3zumjVrSEpKYvPmzcTFxTFjxoxrntuVPq9PPvmE1atXM2/ePH744Qf8/PyYPn06AF9++SVlZWWsXbuWjRs3Mm3atOptzYQQ9kkSOyGEXVu6dCljxowhKCiIwMBAxowZc8Vr7uDCJt3t27dHr9fTqFEj0tPT2bRp0zXfJycnh507dzJ+/HgMBgOdO3cmLi7ukmPuu+8+vL29MRgMPProo+zdu5ezZ88CkJaWVh1XaWkp69atIzk5+Yrv17NnT9q2bYvRaKRnz54YjUbS0tLQ6XT06dOHPXv2XPG5nTp14s4770Sn05GamsrevXuveX5XsmDBAjIzMwkLC8NgMDB27FhWrlyJ2WxGr9dTWlrK0aNH0el0tG3bFm9v7+t+LyFE/ZNr7IQQdq2goICIiIjqxxERERQUFFzx+CNHjvDSSy+xa9cuysvLsVgsREVF1ep9fH198fT0vOS9cnNzAbBYLLz22musWLGCkpIStNoLvxefOnUKHx8fUlNT6d27N+fPn+frr78mJiaGkJCQK75fUFBQ9b/d3d0v2UTc3d2d8+fPX/G5fzy2srKyOhH7s3JychgzZkz1+QBotVqKi4tJTU0lLy+Pxx9/nDNnzpCSkkJmZiZubm5/+n2EELYhI3ZCCLsWEhJCTk5O9ePc3NzqhEmj0dQ4furUqTRr1oyVK1eydetWMjMzURTlmu8THBzMmTNnLkmoLn7fpUuX8u233/LRRx+xZcsW1qxZA1D92qGhoXTo0IFVq1axZMmSK15fV988PDwoLy+vflxYWFj978t9XmFhYbz33nts3ry5+s/OnTsJDQ3Fzc2NsWPHsnz5chYsWMDatWtZvHixTc5DCHF9JLETQti1pKQk3nnnHUpKSigpKWHOnDn07dsXuDDqVVpaWj0dCnDu3Dm8vLzw8vLi0KFDzJ8/v1bv07BhQ9q2bctbb72FyWRi8+bNfPfdd5e8rsFgICAggPLycmbPnl3jNVJTU/nggw/Yv38/vXr1usEzvz6tW7cmKysLi8XC999/f8k09OU+r8GDB/P6669z8uRJAEpKSli9ejUAGzZsYN++fVgsFry9vdHr9ZeM7Akh7I+0UCGEXRs9ejRt27YlJSWFlJQUoqKiGD16NADNmzcnKSmJ+Ph4YmJiyM/P56mnniIrK4uOHTvy3HPP0adPn1q/19/+9je2b99ObGwsc+bMueTmh7S0NCIiIujevTtJSUm0b9++xvN79uzJyZMn6dmzJx4eHjd+8tdh0qRJfPfdd8TExLB06VLi4+Oryy73eT3wwAPExcUxfPhwOnTowMCBA9mxYwcARUVFjBs3jk6dOtGnTx9uu+02UlNTVTkvIUTtaJTazFEIIYSolfj4eKZPny5r8AkhVCEjdkIIUUdWrlyJRqOhS5cuaocihHBRclesEELUgWHDhnHw4EFefvlluQ5NCKEamYoVQgghhHAS8mulEEIIIYSTkMROCCGEEMJJSGInhBBCCOEkJLETQgghhHASktgJIYQQQjgJSeyEEEIIIZzE/wPBGtbP8UZc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460374" y="559558"/>
            <a:ext cx="3429237" cy="1542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length vs. Churn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half" idx="2"/>
          </p:nvPr>
        </p:nvSpPr>
        <p:spPr>
          <a:xfrm>
            <a:off x="460374" y="2101756"/>
            <a:ext cx="3429237" cy="446281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IN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 density estimate (KDE) plot</a:t>
            </a:r>
            <a:endParaRPr lang="en-IN" sz="26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the density plot of account length vs. churn.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 there is no effect of account length on customer churn.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21218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AnYAAAEpCAYAAAAeZG9GAAAABHNCSVQICAgIfAhkiAAAAAlwSFlzAAALEgAACxIB0t1+/AAAADh0RVh0U29mdHdhcmUAbWF0cGxvdGxpYiB2ZXJzaW9uMy4yLjIsIGh0dHA6Ly9tYXRwbG90bGliLm9yZy+WH4yJAAAgAElEQVR4nOzdeViU5frA8e/MMOwigoAgHHELMVFxx11BQQVxIzyaZZaWmpRWaupxy1xTy609zeWkoiZKuERqprmEmRuZqSiK4AKh4gaz/P7gJydSNoUZZrg/19WVzPO873u/8zrD7bMq9Hq9HiGEEEIIYfKUxg5ACCGEEEKUDknshBBCCCHMhCR2QgghhBBmQhI7IYQQQggzIYmdEEIIIYSZkMROCCGEEMJMSGInhCi2y5cv4+PjQ0JCQomOO3ToED4+PqSlpZVRZE9n8eLFdOnSxdhhmJzOnTuzbNkyY4chhPgbC2MHIIQoOR8fn0LLq1evzq5duwosnzhxIsnJyaxataq0QzNJQ4YMYeDAgaV+3oSEBAYOHMgPP/yAp6dnqZ9fCCH+SRI7IUzQvn378v589OhRRo0axbfffouLiwsAKpXKWKGZJDs7O+zs7Iwdhvh/OTk5qNVqY4chhEmSrlghTJCLi0vef5UrVwbAyckp77UTJ07Qp08fGjRoQEBAAFOnTuXu3btAbrfjhg0bOHz4MD4+Pvj4+LBp0yYAvv76a8LDw/H396dNmzaMHj2aa9eulTi+VatW0b59exo1asTLL79MampqvvKbN2/y9ttv07FjRxo2bEhwcDBfffUVDzfCOXToEL6+vo8ct3nzZpo2bZp3L//0sEs1Li6Orl270qhRI0aMGEFWVhY7d+4kODgYf39/oqKiuH379iPH/fPn+Ph4QkJCaNy4MYMGDeLChQt5dTZt2kT9+vXzXT8tLQ0fHx8OHTrE5cuX81oBAwMD8fHxYdCgQXl1v/vuO8LDw/Hz86Nz587MmjUr330lJCTQv39//P398ff3p2fPnvz000+Pve8LFy7g4+PDr7/+mu/1Y8eO4ePjkxd3dHQ03bp1w8/PjxYtWjBw4MAiu8fXrFlD9+7d8/4ujRo1Kl95Tk4OM2bMoEWLFrRu3ZqZM2ei0WjyygcNGsTEiRPzHbNs2TI6d+6c9/P48eMZPHgwq1atonPnzvj5+XH//n18fHxYs2YN77zzDv7+/rRv355PP/200HiFqOikxU4IM3P69GmGDx/O888/z7x587h8+TJTpkzhzp07zJs3jyFDhnDhwgVSUlJYvHgxAJUqVco7fty4cXh5eXHjxg3mzJnDmDFjWL16dbGvHx8fz6xZs3jnnXfo2LEjCQkJzJ07N1+d7OxsnnnmGV566SUcHBz49ddfmTp1KpUrV6Zv3760bNmSGjVqsHHjRl5//fW849avX09oaCi2trYFXv/69ets3ryZRYsWcevWLaKiooiKikKlUvHRRx+RlZVFVFQUn3zyCe+8806h5/nmm2/44IMPsLCwYMKECUyYMIH//ve/xXof3N3dWbZsGSNGjCA6Ohp3d/e8VqhNmzYxa9YsJk6cSNOmTUlLS2P69OlkZGQwb948NBoNI0aMoHfv3syePRuAP//8Exsbm8dey9vbG39/f2JiYmjSpEne699++y3+/v54e3tz8uRJpkyZwsyZM2nevDlZWVkcP3680HtYtGgRy5cv56233qJNmzbcvXuXvXv35quzevVqhg4dyvr160lMTOSdd96hbt26REREFOt9euj48ePY2dmxbNkyFApF3nu1dOlS3nzzTUaNGsVPP/3E9OnTadiwIQEBASU6vxAVhSR2QpiZL7/8kvr16zNhwgQAateuzaRJk3j99dd58803qV69OtbW1qjV6ryu24defPHFvD97eXkxefJkevfuzdWrV3Fzcyv29bt168ZLL70EQM2aNTl//jxfffVVXh0XFxeGDRuW71onTpwgNjaWvn37AhAZGcnKlSsZMWIESqWSc+fOceTIESZNmlTo9bOzs5k9ezZOTk4AdOvWjbVr17J///6817p3786BAweKPM+8efPyjnnllVcYM2YMDx48wMrKqsj3QaVSPdKa+tCSJUsYM2YMvXr1yrv/yZMn8/zzz+fd382bN+ncuTPe3t4Aef8vSHh4OAsXLmTixIlYWlqSnZ3Ntm3bGD16NACpqanY2NgQFBSEvb09UPhYzbt37/LFF1/wxhtv8Pzzz+e9/uyzz+ar17Rp07xn6e3tzaZNmzhw4ECJEzulUsncuXMf6RLv3r07zz33HAADBw5k9erV/Pzzz5LYCVEA6YoVwsycPXuW5s2b53utRYsW6PV6zp49W+ixhw4d4uWXX6ZDhw74+/szYMAAAFJSUop9/XPnzuVrNYLcX/5/p9Pp+OyzzwgPD6dly5b4+/uzdu1arly5klenV69epKen53U/btiwgWefffaR7s9/cnNzy0vGAKpWrUrVqlXzvebi4kJGRkah53F1dc13jKurK3q9nvT09EKPK0pGRgYpKSnMnj07r5vV39+foUOHAnDx4kUqV65MREQEL7/8Mq+88gqfffYZ58+fL/S83bt35969e+zZsweAPXv2cPfuXbp37w5A69at8fLyIjAwkNGjR7Nu3bpC34OzZ8/y4MED2rRpU+h1fX198/3s6urKjRs3inobHlG7du3HjnOsV69eqZxfiIpCEjshBABXrlxh2LBhVK9enQULFrBx40Y+/vhjIHccVWn66quv+PTTTxk0aBDLly9n8+bNRERE5LtOlSpVCA4OJjo6muzsbDZv3kxkZGSR57awyN8R8fduvb+/ptPpCj1PQYP3Hx6nVD769Vmc9+nh8RMnTmTz5s15/8XExLBz5868VrQZM2awadMm2rRpw+HDhwkLC2Pt2rUFnrdy5cp06tSJzZs3A7njETt37oyDgwOQO0Fk48aNLFmyBG9vb9auXUvXrl05efJkkTEX5nHv7cOxko/7Gcg3Bu+hgrqZizq/ECI/SeyEMDN16tThl19+yffa4cOHUSgU1K1bF8j9ZanVavPVOXHiBPfv32fChAk0bdqUWrVqPXHLyz8H8R85ciTfzwkJCbRr145+/fpRv359atSowcWLFx85V2RkJLt372bdunXcv3+fHj16lDiesuLk5IRWq833HiUmJuarY2lpCZAviaxatSru7u4kJSVRo0aNR/77ezfvw3GIX3zxBX379mX9+vWFxtS7d2/27t3L+fPn2bt3b15X70MqlYrmzZvzxhtvsGnTJlxcXIiNjX3suWrXro2VlRX79+8v3htSAGdn50cm4PzzfRJClB5J7IQwMy+//DKJiYnMnDmTc+fOsXfvXmbMmEFYWBgeHh4AeHp6cv78ef78808yMjLIzs6mRo0aKBQKvvrqKy5dukR8fDxLly4t8fWHDBnCtm3b+Prrr7lw4QIbN25ky5Yt+erUrFmTw4cPc/DgQZKSkli4cCHHjh175FzNmjWjZs2azJkzhx49euSNDSsPGjZsiJ2dHfPnz+fChQvs3bv3kffLw8MDpVLJjz/+SHp6et5M3DfffJNVq1bx8ccfc+bMGc6fP098fDyTJ08Gcrtj582bR0JCAikpKRw9epQjR45Qu3btQmNq164dDg4OjBkzBgcHB9q1a5dXFh8fz4oVKzh58iRXrlwhPj6etLS0As9pZ2fHSy+9xJIlS1izZg1JSUmcPn26xLNSW7duzYEDB9i2bRsXL17ks88+K/EC10KI4pPETggzU69ePT7++GMSEhIIDw9n7NixdOjQgWnTpuXV6devH35+fvTv35+AgABiY2OpV68e//nPf1i3bh09evTgyy+/zJuAURJdunRh3LhxfPHFF/Ts2ZOtW7fy9ttv56szYsQImjdvzogRI+jfvz+3bt3KtxTI3z3son04gL68cHR0ZMGCBfz222/07NmTZcuWPTLLtmrVqowZM4bPPvuMtm3bMmLECCB3/OCHH37Inj17iIiIoF+/fixevBhXV1cgt1vy4sWLjBkzhuDgYEaNGoW/v39e4lcQCwsLQkND+f333wkNDc3XLV25cmV27drFK6+8QnBwMPPmzWP48OGFTnJ48803efPNN1m5ciVhYWEMGTKEU6dOleh96tWrFwMGDGD69On07duX1NTUAp+1EOLpKfQyWEEIUY7NnTuXn3/+OW/smBBCiIJJi50Qoly6ffs2x48fZ/369QwePNjY4QghhEmQdeyEEOXSiBEjOHbsGD169KBnz57GDkcIIUyCdMUKIYQQQpgJ6YoVQgghhDATktgJIYQQQpgJSeyEEEIIIcyEJHZCCCGEEGZCEjshhBBCCDMhiZ0QQgghhJmQxE4IIYQQwkxIYieEEEIIYSYksRNCCCGEMBOS2AkhhBBCmAmDJXZJSUlERkYSHBxMZGQkFy5ceKSOVqtl2rRpBAUF0aVLF6Kjo4tVlp6ezrBhwwgLC6Nbt25MnToVjUZjiNsSQgghhCg3DJbYTZkyhQEDBrBjxw4GDBjA5MmTH6mzdetWkpOT2blzJ+vWrWPx4sVcvny5yLJPPvmE2rVrs3XrVrZs2cKpU6fYuXOnoW5NCCGEEKJcMEhil56eTmJiIqGhoQCEhoaSmJhIRkZGvnpxcXFERESgVCpxcnIiKCiI7du3F1mmUCi4c+cOOp2O7OxscnJycHNzM8StCSGEEEKUGwZJ7FJTU3Fzc0OlUgGgUqlwdXUlNTX1kXoeHh55P7u7u5OWllZk2YgRI0hKSqJt27Z5/zVt2rSsb0sIIYQQolwxi8kT27dvx8fHh3379rF3714SEhLyWvOEEEIIISoKC0NcxN3dnatXr6LValGpVGi1Wq5du4a7u/sj9a5cuULDhg2B/K10hZWtXr2amTNnolQqqVSpEp07d+bQoUOEhIQUO8a//rqDTqcvjdsVBXB2tic9PcvYYYhikudlWuR5mQ55VqalvD0vpVJBlSp2BZYbJLFzdnbG19eX2NhYwsPDiY2NxdfXFycnp3z1QkJCiI6OpmvXrmRmZhIfH8+aNWuKLPP09GTv3r00bNiQ7OxsDhw4QJcuXUoUo06nl8TOAOQ9Ni3yvEyLPC/TIc/KtJjS8zJIYgcwdepUxo8fz7Jly3BwcGDOnDkADB06lKioKPz8/AgPD+fYsWN07doVgJEjR+Ll5QVQaNmECROYMmUKYWFhaLVaWrZsyXPPPWeoWxNCCCGEKBcUer3edNLQMpSenmVSGbkpcnGpxPXrt40dhigmeV6mRZ6X6ZBnZVrK2/NSKhU4O9sXWG6wFjshhBBClA96vZ6//rpOdvZ9QBo1CnPtmhKdTmfw66pUFtjbO2JjU/B4useRxE4IIYSoYLKybqJQKHBz80ShMIsFMsqMhYUSjcawiZ1erycnJ5vMzOsAJUru5GkKIYQQFcy9e1lUquQoSV05pVAosLS0wtHRhayszBIdK09UCCGEqGB0Oi0qlXTalXdqtSVaraZEx0hiJ4QQQlRACoXC2CGIIjzJM5J0XQghyoGrVxXs36/iyBEVSUkKrl9XolSCra2eevV0NGqkJThYQ5Uqxo5UmCt/fztSUkq/vad6dR1Hj94p9fOmpl7h8OGDhIf3KdFxv/6awNKlH/Hll6tKPaYnkZp6hVdeGcR33/1QKueTxE4IIYwkPV3Bhg0WREeruXBBybPPaqlbV0eTJjqqVNGi18Pdu3D5spJ169S8+641bdtqGDs2Gz8/w8/SE+YtJUXJt9/eLfXz9u5tW+rnhNyEaMuWb0uc2JWWh7tplTeS2AkhhIGdOaNkyRI1332nplkzLb165dCwoY6Cfkc0bZqbxN29C7t3W/DcczZ06KBl5sz7/GMDHyFMUtu2zRg2bAR79+7h5s2bjBwZRceOgQAcPPgzn366BJ1Oh6NjFd55ZwKenl4sWDCX1NQUBg8egKenJzNmzH3kvKtWLef777ejUCixsbFh2bIvgNykbO7c9zl16gSgYNq0mXh71yQubis///xT3rni4rZy4MA+3ntvDnFxW9mxYxu2trZcvpzM5Mnv8dJLAwuM+9Spk3zyyWLu3MltrXzllddo3botABs3rmf9+v9iZ2dHQEDbUn0vJbETQggDOXNGyZw5luzbp6JbNw2LF9+jcuXiH29rCz16aOjcWcO6dWo6drRj6dL7tGunLbughTAQOzs7vvhiJceP/8bkye/SsWMgf/2VwYwZk1m8+DNq1qxFbOxmpk2bxOeff82YMWML7VLdti2Wffv28sknX2Fra8fNm5kolbldzUlJ55gwYTJjx07k66+/5Ouvv2TKlBlFxpiYeIIVK76henXPQuO+ffs2H3wwk3nzFlG1alVu3LjB0KEvsHLlOq5eTWPlyq9YvnwNTk7OfPDB7NJ5A/+fTJ4QQogylpqqICrKirAwG6pU0bN06X0iIjQlSur+zsYGBg/O4dVXsxk2zJoVK9SlG7AQRhAYGAzAs8/6cePGdR48eMCpUyepXfsZatasBUD37j05e/YMd+8WPWZv//6f6NWrL7a2uWvAVa7smFf2r3/V4Jln6uVdLyXlcrFi9PNrnC+pKyjukyePkZp6hbffjmLw4AG8/XYUCoWClJRLHD16hNat2+Lk5AxAeHjvYl27uKTFTgghykhWFixebMlXX1kSFKRh8eL72JVsEflCNW6s4733HvD++1bcvAlRUSATHYWpsrS0BMgbt6bVll1LtKWlVd6flUpl3rVUKlW+7UWzsx/kO87W1uYx53o0br0eateuy9Klnz9S/8SJ409/A4WQFjshhChlWi38978WtGplx9GjKubNu8/zz+eUalL3kLu7nhkz7hMdDXPnWpb+BYQwomef9ePcuTNcvHgByO1erVvXB1tbO+zs7LlzJ6vAY9u0acfmzRvzWvdu3ix6od/q1b04d+5PsrOzycnJYffuXU8Ud4MGDbl8OZlff03Ie+3330+h1+vx92/KgQP7+euvDABiY2Oe6BoFkRY7IYQoJXo97N6tYupUK5RKeOutbJ55puxnrzo6wqxZ8MYbaipX1vPaazllfk0hDKFKlSpMmjSdadMmotVqcXSswuTJ7wFQu3Yd/vWvGgwa9Bw1ang/MnkiJKQH169fY9iwl7CwsMDGxuaxLWh/16CBH82atWDQoOeoWtWFOnXqkpGRXuK4HRwcmD17AUuXfsRHH81Ho8nBw6M6c+YspE6dugwa9BLDh7+Mra0dAQFtSnz+wij0er3s/gukp2fla34Vpc/FpRLXr982dhiimOR5lczBgypmzbLk8mUlAwbk0LKl1qDdoo6Otvz55z0mTbJizpwH9OhRstXqheGUh89WWtpFqlWrke81U1vHzlCMsVfs3/3zWSmVCpyd7QusLy12QgjxhPR62LVLxaJFliQlKenbN4cxY7KxMNI3q4uLnnfeyWb0aGtq175LvXqy1p0oPlNOvsT/SGInhBAldO2aguhoC1autESp1BMaqmH06GzU5WByap06Ol58MZvnn7dh1647ODgYOyIhhCFJYieEEMVw5YqCHTss2LzZghMnVLRqpWHo0Gzq1dOVu5moHTtqOXNGyTvvWPPpp/eNHY4QwoAksRNCiMfQ6+HUKSVxcRZs22bBpUtKmjbV0q6dljfeyMbKquhzGNOLL+Ywdqw1GzZY0K+fjLcToqIwWGKXlJTE+PHjyczMxNHRkTlz5uDt7Z2vjlarZcaMGfz0008oFAqGDRtGREREkWVjx47ljz/+yDvPH3/8wdKlSwkMDDTU7QkhzMStW7BqlZr//lfN7dsKWrbU0r9/Dr6+BW/5VR5ZWcEbbzxg4kRrAgLuUL26TA4ToiIwWGI3ZcoUBgwYQHh4ODExMUyePJmVK1fmq7N161aSk5PZuXMnmZmZ9OrVi4CAADw9PQstmzv3f1OcT58+zYsvvki7du0MdWtCCDNw9y589FHuYsL+/loGD86hXj0dShNe7bNWLT0hITm88441a9bcK3ddxkKI0meQr6z09HQSExMJDQ0FIDQ0lMTERDIyMvLVi4uLIyIiAqVSiZOTE0FBQWzfvr3Isr/bsGEDYWFheStBCyFEUX7+WUWHDnYcOaJi9uz7vPFGNvXrm3ZS91Dv3hrOnFESGysjb4Tp6dcvjPPnzxo7jDyvvz6M/ft/MnYYhTLIJz01NRU3N7e87TZUKhWurq6kpqbi5OSUr56Hh0fez+7u7qSlpRVZ9lB2djZbt25lxYoVZXg3Qghz8uWXaubPt2To0BxatCi7LYyMRa2GV1/NZsIEKzp00MgsWVEg/5X1Sckq3p6pJVHd3pOjLySW+nmLS6PRYGGsNYiMwKzuND4+Hg8PD3x9fUt8bGGL/YnS4+JSydghiBIw5+el18O4cbB+PXz0EXh4lPPZEMXg6Gj72Ndbt4aff4ZPPqnEvHkGDko8lrE/W9euKbGwyN8knZJ1mS194kr9Wj03dX/kWo9z4sQxFi/+KG8LsFGj3gRgz54fmDv3fW7cuMHAgYOIiOgPQKtWTdi1ax+2traP/NyqVRNefnkYP/+8j1atWnP16lWsrCxJTr7I1atX8fNryOTJ01EoFNy5k8WHHy7g3Lk/efDgAU2bNueNN8agUqlISjrPe+9N5d69u9SuXYecnGxUKkWx7qe0KJXKEv19MUhi5+7uztWrV9FqtahUKrRaLdeuXcPd3f2ReleuXKFhw4ZA/la6wsoe2rhxI3379n2iGGXnibJXHlZbF8Vn7s/rww8t2bTJgunTH2BrC5lFbyNZrjk62pKZebfA8j59FIwebU1k5B1q1JDvOmMqD58tnU732N0UtNqy+btR1M4Nt27dZNy4t3n//bn4+TVCq9Vy505ugnf37j0++WQ5qalXeOGFSIKDQ/OSOY0m/338/We12pLPP88dy//++1M5e/YsH364DKVSyUsvDeTgwQM0b96KhQvn07hxE8aNm4ROp2PatEnExGymZ8/eTJkyicjIfxMc3IOTJ08wYsTLaLV6g+5EodPp8v19KWrnCYOknM7Ozvj6+hIbGwtAbGwsvr6++bphAUJCQoiOjkan05GRkUF8fDzBwcFFlgGkpaVx5MgRwsLCDHFLQggT9u23Fnz5pZoJE7IrTNekk5Oe0NAcpk0z/ZZJYX5OnjyBt3dN/PwaAblDthz+/8MZFNQVAHd3DypVcuD69WvFOme3bqH5fm7XriNWVlao1Wp8fHxIScntdt63by/ffLOKwYMHMGTI8/zxx2kuXUrmzp0skpLO0a1bDyB3H9lateqUyv2WJYN1xU6dOpXx48ezbNkyHBwcmDNnDgBDhw4lKioKPz8/wsPDOXbsGF275j7EkSNH4uXlBVBoGcC3335Lp06dqFy5sqFuSQhhgn7/Xcm4cdZMnXofJ6eK1XLVs6eGqChrEhKUNGsm240J0/D3yZBKpRKtNnddRpVKhV6f+/f4wYMHjxxnY5N/aIKV1d/Pk9t7mEvPzJkfUL26Z776d+5klUb4BmewxK527dpER0c/8vrnn3+e92eVSsW0adMee3xhZQDDhw9/+iCFEGYtOxuGD7dm4MDsCtkdaWUFffvmMGuWFRs33jN2OELkadDAjwsXkjh58jgNGjTM1xVbkOrVPfn990SaNWvB998/ukpGcbVp057Vq7/m7bfHo1KpyMzM5O7dO3h4VKdWrTrs2LGNLl26kZh4slzN0C2IWU2eEEKIwsyfb4m9vZ7AQPOb/VpcnTpp+fZbNYcOqWjZsuK+D6J8cXCozPvvz2Xx4oXcv38PhULJyJFvFHrMqFGjmTdvJnZ29nTuHPTE137jjbdYtmwRgwf/G4VCgVptSVTUW3h4VGfSpGnMmjWdlSuXU6tWHerVq//E1zEUhV6vr3j/bH0MmTxR9srDgGFRfOb2vE6fVhIebsMHH9znH8N7zUJRkyf+Lj5exdGjKjZvllY7YygPn620tItUq1Yj32vmutzJ07KwUBp0ssQ//fNZFTV5QlrshBAVwn/+Y0WfPhqzTOpKqmPH3Fa7gwdVtGolrXYilyknX+J/zGBddSGEKNyuXSrOnVMSHKwxdijlgoVF7kSKRYtkhx4hzI0kdkIIs6bR5LbWPf98Dmq1saMpPzp21PDrr0rOnJFfA0KYE/lECyHMWkyMBZaWmOV2YU/DygpCQjQsWSLZbkUlQ+zLvyd5RpLYCSHMlk4HCxZY0qdPDgqFsaMpf4KDNcTFqbl6Vd6ciiZ3HTcZmlDe5W5hVrLpEJLYCSHM1o4dFigU4O8vi/E+joMDtGmjYcUKabWraGxs7Ll9OzNvgV9Rvuj1erKzH5CZeR17e8cSHSuzYoUQZkmvz123rlcvjbTWFSIkRMP771sxZky2jEGsQOztK/PXX9e5evUyIF2yhVEqleh0hk+AVSoLKlWqgo2NXYmOk8ROCGGWfv5ZRWamQhbhLcK//qWnWjU927ZZ0LOndM1VFAqFAicnV2OHYRLKw7qDJSFdsUIIs/TZZ2pCQjQo5VuuSF27avj8c2muE8IcyFeeEMLspKQo2L/fgo4dpQWqOFq00HL2rJLTp+VXghCmTj7FQgizs3y5mg4dNNjYGDsS06BWQ+fOWlatklY7IUydJHZCCLNy/z6sXq2WXSZKqFMnDRs2WJCdbexIhBBPQxI7IYRZiYuzoEYNPdWry0y/knB31+PlpWfHDplTJ4Qpk8ROCGFWVq5U07mztNY9iU6dNKxeLd2xQpgySeyEEGbj4kUFiYkqWeLkCQUEaDlyREVqqiz8J4SpksROCGE2/vtfNe3aaWSh3SdkZZWb3K1fL2+gEKZKEjshhFnQanMTu06dpBv2abRvr2H9ehlnJ4SpMlhil5SURGRkJMHBwURGRnLhwoVH6mi1WqZNm0ZQUBBdunQhOjq6WGUAcXFxhIWFERoaSlhYGDdu3CjrWxJClCN796pwcNBTs6ZMmnga9erpuHVLwalT8u9+IUyRwf5ZNmXKFAYMGEB4eDgxMTFMnjyZlStX5quzdetWkpOT2blzJ5mZmfTq1YuAgAA8PT0LLTtx4gRLlizh66+/xsXFhdu3b2NpaWmoWxNClAPr1qnp0EHG1j0tpRLatdMSHa3m2WcfGDscIUQJGeSfZOnp6SQmJqRJZmAAACAASURBVBIaGgpAaGgoiYmJZGRk5KsXFxdHREQESqUSJycngoKC2L59e5FlK1asYMiQIbi4uABQqVIlrKysDHFrQohyICsLdu60oE0b6YYtDe3ba9i40QIj7HsuhHhKBmmxS01Nxc3NDZVKBYBKpcLV1ZXU1FScnJzy1fPw8Mj72d3dnbS0tCLLzp07h6enJwMHDuTu3bt06dKF4cOHo1AUf2aXs7P9U92jKB4Xl0rGDkGUgKk8r+3boVEj8Pa2NXYoRuXoWDr37+gIVarAqVOV6Ny5VE4p/sFUPlsilyk9L7MYIavVavnjjz9Yvnw52dnZvPLKK3h4eNCrV69inyM9PQudTsbmlCUXl0pcv37b2GGIYjKl5/XZZza0bKklM7PidsU6OtqSmXm31M7XqpUFX34Jfn7SHVvaTOmzJcrf81IqFYU2RhmkK9bd3Z2rV6+i1eZ+6Wq1Wq5du4a7u/sj9a5cuZL3c2pqKtWqVSuyzMPDg5CQECwtLbG3tycwMJDjx4+X9W0JIcqBq1cVHDumokWLipvUlYXWrbVs26YmJ8fYkQghSsIgiZ2zszO+vr7ExsYCEBsbi6+vb75uWICQkBCio6PR6XRkZGQQHx9PcHBwkWWhoaHs27cPvV5PTk4OBw8epF69eoa4NSGEkW3aZEGLFhpkWG3pcnHR4+6uY+9elbFDEUKUgMG6YqdOncr48eNZtmwZDg4OzJkzB4ChQ4cSFRWFn58f4eHhHDt2jK5duwIwcuRIvLy8AAot69GjBydPnqR79+4olUratm1Lv379DHVrQggj2rBBTZ8+0qxUFgICtGzcqCYwUFpDhTAVCr1eLwPLkDF2hlDeximIwpnC8zp/XkG3brZ8/vl9VBW8Yam0x9gBZGQoGD3amlOnsqRFtBSZwmdL/E95e17lYoydEEKUhU2b1AQEaCt8UldWnJz0eHvr2L1b3mAhTIUkdkIIk6TXw8aNatq1k27CstSypZZvv5W9Y4UwFZLYCSFM0qlTSu7cAR8fWUW3LLVqpSE+3oIHsuqJECZBEjshhEnatMmC1q21lGAdcvEEnJzA21vHjz9Kd6wQpkASOyGEydHr4dtv1bRtK1uIGULLllo2b5buWCFMgSR2QgiTc+SIEpUKvL1lJrshtGqlZedOC7KzjR2JEKIoktgJIUzOpk1q2rTRSDesgTg76/HyksWKhTAFktgJIUyKVgsxMbnj64ThtGypJSZGumOFKO8ksRNCmJSDB1U4OOjx9JRuWENq1UrLjh0WsnesEOWcJHZCCJOyYYMFbdpIa52hubjocXPT8fPP0h0rRHkmiZ0QwmRkZ8N336klsTOS3O5Yg20xLoR4ApLYCSFMxo8/qvD01OHqKt2wxtCqlZZt2yzQSl4tRLkl//QSQpiMDRty94YVxuHurqdyZT2HD6sM/hyu3b3G0WtH+PXqL/z5159cu3uV9PvpqBRKrFTWVLWpiq9Tfeo516eDZyfc7T0MGp8Q5YUkdkIIk3D3Lnz/vQWLF98zdigV2sPuWEMkdudvniPmz01sPR9D8q0L1K3iQ+3KdajjWJfm1VpS2aoyOr2OHG02fz34i8u3L7HhzDom7RuHt0Mt+j0TyfPPvoi92r7MYxWivJDETghhEnbutMDHR4ujo7EjqdgCArS8/74VM2c+QFkGg3l0eh3fX9zBZ8eWcfLGcVpXb8dzz/SnvnMDVMrCJ260dA8AQKPTcPLGCb6/uJ2FR+byUoOhjPSPopKlQ+kHLEQ5I4mdEMIkrFsnkybKAy8vPdbW8OuvSpo105XaefV6PduSvmPWoeno0dOtZiiv+7+JpcqyxOeyUFrQ2NWfxq7+XMlKYeOZaNp805wPOnxIV+9upRazEOWRJHZCiHIvPV3BoUMqXn5Z9rQqD1q21LJli5pmzR6UyvmOXTvKOz++ye2c20T6DKCZWwsUpbStiId9dUY1eZPj148xdu8YNp6JZkGnxdip7Url/EKUNzIrVghR7m3ZYkHTplpsbIwdiQAICNCwdasF+qecnHw7+xZjfxxNZGwf2lbvwNz2C2lerWWpJXV/19ClEQs6LOJW9k26bwzi0u3kUr+GEOWBwRK7pKQkIiMjCQ4OJjIykgsXLjxSR6vVMm3aNIKCgujSpQvR0dHFKlu8eDEBAQGEh4cTHh7OtGnTDHFLQggDWb/egjZtNMYOQ/y/GjVyM7rjx5/8V8iBK/tpv7YVqXeu8GGnpQTW6IJSUba/kqwsrBnZ+A0CPNoQsqEzv15NKNPrCWEMBuuKnTJlCgMGDCA8PJyYmBgmT57MypUr89XZunUrycnJ7Ny5k8zMTHr16kVAQACenp6FlgH06tWLcePGGep2hBAGcvGignPnVPj7SzdseaFQ5K5pFxNjQaNGJXsuGp2GmYem883p1bzWcCTNqrUooygfT6FQEFY7nGp27vw7th9reqw3eAxClCWDtNilp6eTmJhIaGgoAKGhoSQmJpKRkZGvXlxcHBERESiVSpycnAgKCmL79u1FlgkhzFd0tJrWrTVYyIjgciUgQENMjLpE3bE37t2gb0wYP6fs44MOHxk1oWperQUj/aMY+N1zJKQdNlocQpQ2gyR2qampuLm5oVLlTlVXqVS4urqSmpr6SD0Pj/8tKunu7k5aWlqRZQDfffcdYWFhDBkyhKNHj5bl7QghDESvh2++UdOhg8yGLW9q1dKj0cDJk8X7NXL8+m8Erm+LZyUvJrSajKOV8detaerWPDe5i3uOMxl/GDscIUqFWfwbuH///rz22muo1Wr279/PiBEjiIuLo0qVKsU+h7OzLGBpCC4ulYwdgigBYz+vfftArYbmza0pg/H0ZsfR0dag1+vYEb7/3o7OnQuvF/dnHINiBxHVIooO3h0MEltxBTp2QKO6z8Bt/Tg89DCudq4Gua6xP1uiZEzpeRkksXN3d+fq1atotVpUKhVarZZr167h7u7+SL0rV67QsGFDIH8rXWFlLi4ueedo06YN7u7u/Pnnn7RoUfxm/vT0LHQ62X+yLLm4VOL69dvGDkMUU3l4XsuWWdG2Ldy8KRMniuLoaEtm5l2DXrNJEyWLF1syevSdAhPvlaeWM/PQdN5pPoF6jr4Gj7E4WlZtx3m3C3Rb2Z3NvbZhbWFdptcrD58tUXzl7XkplYpCG6MM0hXr7OyMr68vsbGxAMTGxuLr64uTk1O+eiEhIURHR6PT6cjIyCA+Pp7g4OAiy65evZp3jt9//52UlBRq1qxpiFsTQpSRu3chNlZN+/bSDVte1a6tIyen4O7YJUc/Yn7CHN5rM4t6Tr4Gjq5kIusNxFZtx9i9o40dihBPxWBdsVOnTmX8+PEsW7YMBwcH5syZA8DQoUOJiorCz8+P8PBwjh07RteuXQEYOXIkXl5eAIWWLViwgFOnTqFUKlGr1cydOzdfK54QwvTExeVuIebsLC3p5dXD2bFbtljg5/e/2bF6vZ4PEubwzelVTG8zi6o2VY0YZfEoFUpGNBr1/4sYr6fvM88ZOyQhnohCr3/aJSbNg3TFlr3y1pwtCmfs59Wzpw1t22plG7FiMkZXLMDZs7ndsb/88r/u2FmH3uPbPzcwOWA6VaydCj9BOZN08xzTD0xhW994ajvWLZNrGPuzJUqmvD2vctEVK4QQJXH+vII//lDSooUkdeVd7do6NJr/LVa8MGEeG/+MZmrr900uqQOoWbk2z/n8myHbXyBbK2snCtMjiZ0QotxZtSp3iRO12tiRiKIoFNCmjZZvv1XzyW9LWJm4nCkB71HZqrKxQ3tiId7dqWRZiYUJ84wdihAlVuzELj4+Ho1GZqYJIcpWdjasXasmMFC+b0xF69Ya1pxaw7LfFjMl4D2cTLCl7u8UCgXDGg7nq5OfceLGcWOHI0SJFDuxW7RoEW3btmX69OkcO3asLGMSQlRgO3ZY4OGhx9NTxryaihtVtnE7YCwD3KbiYmuYdeDKmrNNVZ6vP5jX418lR5tj7HCEKLZiJ3ZbtmxhxYoVWFlZMWrUKIKDg1m2bBmXL18uy/iEEBXMl19Ka50pOXPnFz669Ar+mf/h9GHzWmaqk1cgdmo7Fh9daOxQhCi2J5oVq9frOXDgALNnz+bPP/+kSZMmREZGEhoailJpmsP2ZFZs2StvM4tE4YzxvM6cUdKzpw2ffHK/zMbX3dNmcfbeEc7ePULSveNkaf/ijvYWlgprqqir4aL2wte+Nb52AdipTGecmDFmxaY9SGL82U6EVR2J091WrPhazfKv7mOivwYe69rdq4z9cTQ/PLePfznUKJVzynehaSlvz6uoWbElXscuOTmZLVu2sGXLFhQKBVFRUbi7u7NmzRp27tzJkiVLnipgIUTF9eWXaoKCSn/ShEafQ8KtbezO+C/Hs3ZRzbIWHlZ1cbOsgZd1fayVtmj0OWRpMvhLk8a6tJlcevA7tW38CXEeSqvKPVErrUo3KBOXpfmL9873op1jBD52LcFOj0MlPSdOKGnUSGfs8EqNq60bobXDefent1nTI9rY4QhRpGIndmvWrCEmJoaLFy/SrVs35s6dS+PGjfPKg4ODad26dZkEKYQwf7dvw8aNaubPv19q58zRPeCHjFVsvDaPSionGlbqRKDTIGxVRe/7qNFn8/udg2y5vpgvUt6in9tYQpyHoVZallp8pkqjz2H2hX/jbdOQlpXD8l7389Px448WNGpkXsuEhNfuw5g9o9h5YRtdvbsZOxwhClXsxG7v3r289NJLBAYGYmn56BebjY0NixcvLtXghBAVx/r1avz8tFStWjpDIg7djOXzlDE4q6vT23U0/7KuX6LjLRSW+Nm3x8++PWkPkvghYyVbry9lSPU5tKrcs1RiNEV6vZ5PL7+JTq8l2HlIvrIGDXQsXWpJdjY85teEyVKr1LzsN4x3f3qH9p6dynwvWSGeRrFHQrRo0YJu3bo9ktQtX748789t27YtvciEEBWGTgeffGJJt25PP2niRnYKM8734auUsfSs+jqD3KeVOKn7p2pWNRnoPoXQqsP5KmUsH1x4gduajKeO1RR9d2MZJ7P20tftLZQKVb4yBwc97h46EhJUBRxtuhq7NsGzkhefHl9m7FCEKFSxE7ulS5c+9vWPP/641IIRQlRMO3ZYYG2tp379pxubdejmVsacCaCyhSvDvRZRy7Zx0QeVQC3bxrzmuQgdWqL+aMbJrJ9K9fzl3W+344m+OpcB1SZjpbR9bB2/Blr27DG/xA5goO+LLD36ITfu3TB2KEIUqMiu2AMHDgCg1Wo5ePAgf59Ee/nyZezs7MouOiFEhbB0qZoePTR5e42WlEafw5cp73D4Ziz9q03kX9a+pRvg31gqrele9VWesW3G3AsDiHAbR2jVkSieNHgTkfLgTxZcfInn3N6litqtwHr16+vYvl3N7dtQqeihjCalun112nl2ZM6hGczr+KGxwxHisYpM7CZOnAhAdnY2EyZMyHtdoVDg4uLCpEmTyi46IYTZ++03JRcvKhk79skG3N/WZDD7Qn90ei2veS7CRlXwMgClqY5tU4ZWn8/aqzM5e/cor3t9bLYTK+5ob/L++b50dhqEt02DQuva2EDdujr277cgJMT81iPs90wkb+waztCGw3nGycfY4QjxiGKvYzd27Fjmzp1b1vEYjaxjV/bK21pAonCGel5Dhljj4qKnZ8+SJwEpD/7kvfO9qGvTnC7OLz4y5ssQsnX32XhtPkqUjK+51mhr35XVOnZavZYZ5/tgrbSjh8trxTrmjz+UHDyoYt68B6UeT3kQc/ZbUrIuPfHyJ/JdaFrK2/Mqah27Yo+xM+ekTghhHOfOKdi/X0WXLiVP6pLuHWPi2a60qhxOcNUhRknqILdrNtJtPHYWjkw4G0RGTqpR4igrq1L/w21tOiFVXyn2MXXq6EhLU3Dlinl2T3er2YNj13/jl7RDxg5FiEcU2hXbrVs3tm3bBkCHDh0KHEOyZ8+eUg9MCGH+PvzQipAQDTY2JTvu9J2DzEyKoHvV12hg365sgisBpUJFD+fX2Ju5jnfPBvJe7e24Wv7L2GE9tT0Z37AvcwPDqi9ApSj+evYq1cM17VT8+9/m1x1rqbIk4plIph+YzJZe281+fKUwLYV+Ut977728P8+bN6/MgxFCVByXLinYts2CpUvvlei4xKyfmXXhOfq4jqGubbMyiq7kFAoFHar0x0phy4SzQUyvHYeHVR1jh/XEztxN4MsrYxns/j62KocSH9+okZYNG9RERmrMaouxhzp5BbHl3GZ2X/qBzv8KMnY4QuQpNLFr1ux/X5otWrQo82CEEBXH4sWWBAVpsC/BXIczdxOYfSGSvq5vU8e2SdkF9xRaOeZuPzbxbFem147Dy7qesUMqsRvZKcxOiqSny+u4WXk/0Tk8PPSo1ZCYqKRBA/PZYuwhlVJF/3oDee/AFDp6dUapMMPsVZikYv9NXL58Ob///jsAv/32Gx07dqRz584cPXq0WMcnJSURGRlJcHAwkZGRXLhw4ZE6Wq2WadOmERQURJcuXYiOji5W2UPnz5+nUaNGzJkzp7i3JYQwgpQUBZs2qQkLyyn2MUn3jjHjfB/CXaLKbVL3UFOHYAKdBjH5XHcu3f/d2OGUyH3tHd5P6kNzh+742gU88XkUitxWu+/jS7wluckIcG9DtvYB353fauxQhMhT7MRuxYoVeHp6AjB//nwGDx7M8OHDmTlzZrGOnzJlCgMGDGDHjh0MGDCAyZMnP1Jn69atJCcns3PnTtatW8fixYu5fPlykWWQm/hNmTKFoCBpEheivFuwwJIuXTQ4Ohav/tUHF5h+vjfdq76au+G8CWhcKZBApxf4z7nuJN9PNHY4xaLT61iQPBhndXXaOvZ76vM1aqTl8GEV90rW224yFAoFET7/Zs7hGej05tcqKUxTsRO727dvU6lSJbKysvjjjz8YNGgQERERJCUlFXlseno6iYmJhIaGAhAaGkpiYiIZGfm35ImLiyMiIgKlUomTkxNBQUFs3769yDKAzz77jI4dO+Lt7V3cWxJCGEFysoKYGDU9exavte6W5gZTz4fR1rFvuZgoURKNK3Wmi9NLTD7XwySSu6+vTOBG9mVCXUaUyoQAe3uo6a3jwAHz3IkCoJlbcxQoiT0XY+xQhABKkNi5u7vz66+/EhcXR7NmzVCpVGRlZaFSFf2BTU1Nxc3NLa+uSqXC1dWV1NTUR+p5eHjku2ZaWlqRZadPn2bfvn0MHjy4uLcjhDCSDz6wJDhYg0MxxuM/0N3jvfN9eMa2OS0rh5V9cGWgUaWOJpHcfXf9Yw7e2kL/apOwUJTeQsuNGmnZudN8u2NzW+36M/vwDLQ6rbHDEaLonSceGjt2LFFRUVhaWrJo0SIAdu/ejZ+fX5kFVxw5OTn85z//YdasWcVKMgtS2GJ/ovS4uJjZHkNmrrSf1+nTsGMHfP01VKqkLrSuXq9n+u+DqWzlRK9/vWrSS0q0sQ/B2lrNlPM9+KDh99S2b1gm13F0fPz+rUXZd2MzG67PZVSdj3CydCnVmJo2hbg4yMqy5f9H85idzpXbsfl8NHuub6d/g/7FOka+C02LKT2vYid2HTp0YN++ffleCwkJISQkpMhj3d3duXr1KlqtFpVKhVar5dq1a7i7uz9S78qVKzRsmPul9/dWuoLKrl+/TnJyMsOGDQPg1q1b6PV6srKy8i3XUhTZeaLslbfVu0XhyuJ5vfWWNWFherRaDZmZhdddnzabc7dO8pLHLO7cMf0dDHzUbch20jDmt0Am19pMbVv/Uj3/k+48cTJrL3MuvMzz7lOxzHYkK/t+qcYF4OdnwaZNOl54wfzWtHuoT+3nmBg/iY4uIaiUhTcyyHehaSlvz6vUdp6A3HF2x48f58CBAxw4cICEhAQSEhKKPM7Z2RlfX19iY2MBiI2NxdfXFycnp3z1QkJCiI6ORqfTkZGRQXx8PMHBwYWWeXh4cOjQIXbt2sWuXbt48cUXee6550qU1Akhyt7Ro0p++UVF9+5F/3I/kBnDtvTP+He1SaiVVgaIzjD87DvQo+prTDsfzpk7vxg7HM7c+YW5FwbynNs4qlvVLbPrNGmiZfduC7Rm3FPZ2KUJliorYs/LWDthXMVusdu0aRPTp0/H1tYWa2vrvNcVCgU//PBDkcdPnTqV8ePHs2zZMhwcHPKWJBk6dChRUVH4+fkRHh7OsWPH6Nq1KwAjR47Ey8sLoNAyIUT5ptfDtGlW9OunwaqIPO3S/dMsuzyS56tNpZKFU+GVTVB9+zZYKNTMSOrDmBoraFwp0ChxJN07xoykvvRyeYOaNmXTNfyQq6seBwc9v/6qpHlz85w9qlAo6Fs3gnm/zCKsdi9Z104YjUKv1xer/7Fdu3bMmDGDDh06lHVMRiFdsWWvvDVni8KV5vOKj1cxfrw1Cxbcp7ChsPe0t3n7TFtaVA6lqUNwqVy7vLp47yTrrs7iVc8PaePY96nPV5Ku2NN3DjEzKYIeVV/jWfu2T33t4khIUJKSomTixGyDXM8Y9Ho94/aO4d2Wkwmt3bPAevJdaFrK2/Mqta5YrVZL27aG+QIQQpgPjQYmT7bi+edzCk3q9Ho9iy69iod1XbNP6gBq2DTgBfcZfJ7yNhuuzqOY/8Z+asdv72ZmUj96ubxhsKQOcveOPXVKxV9/me4kmKIoFAr6PvMc836ZZbDnKcQ/FTuxGzp0KB9//DE6nXk2owshysaaNWpsbaFZs8IHWH1342Mu3f+d7s6vGSgy46tmVZNh1efz41/fsDB5CNm60p+48He70lcz7+ILRLiN4xm75mV6rX+ysoJnn9Wya7f5rmkH0KJaKx5o77Pz4vaiKwtRBordFduhQwdu3LiBWq3G8R/Lxe/Zs6csYjMo6Yote+WtOVsUrjSe1+3b0LKlHePGZVOnTsH/KDx39yhTz4cxtPoHOKk9CqxnrrJ199l8/SNua9J5u8ZKqls/U+JzFNYVq9VrWHFlAgdvxvDvapNwtazxtCE/kUuXlGzebMEnn9zHhFevKdL+lJ/4/uIOdvbb89hleuS70LSUt+dVVFdssSdPzJs3r1QCEkJUHAsXWtKwobbQpO6e9jbzLg6im/OwCpnUAVgqrYlwHcsvt+IYf7Yzg6q9RxfnwaWydt+VB2dZlDwMHVqGVl+Arcp463F5eupQKuHkSSV+fubb+9PKozXr//iGvZf30MGrk7HDERVMsRO7Fi1alGUcQggzk5ysYNUqS+bPL7x78ePLUXhZ16NhpY6GCaycUigUtKjcA2+bBnx7bSG7/lrF0Orzn3i9O40+h7jrn7D+2mw6OPanZeVQlArjdoMqFNCkqZYdOyzw8zPfSRQqhYredfvxwS+zJbETBlfsMXbZ2dksXLiQwMBAmjZtCsC+fftYvXp1mQUnhDBdU6da0b17Ds7OBQ9x+Omv9fxx5xDdnIcZMLLyzdWyBkOrz6eeXSumnQ9n/sXBnLlb9HqhD+Xosvk+fQXDf2/A/psbGVp9PgGO4UZP6h5q1FDLkV9V3Lpl7EjKVrvqHUi+fZGDqQeMHYqoYIqd2M2cOZMzZ87wwQcf5HUP1K1bl2+++abMghNCmKaDB1UcPqwiPLzgxYivZ1/i85S36OP2FpZK6wLrVURKhYpmDiFEeX2KndKBuRf+zZg/AliXNouTWT9xX3snb9alVq/lWnYy+29s4aPkYQxJrMX3Gcvp7TqaQe7TcS5n3du2tuBbL3fBYnOmUqroVacvH/wyy9ihiAqm2J+s+Ph4du7cia2tLUplbj7o5ubG1atXyyw4IYTp0Wph/Pjc5U0KWoxYq9ey8OIQWlUOL9MdD0ydtcqOtlX60dqxN+fu/cb5u7+xP3MjqdnnAD3WSnvu67KwV1Whmo03tSz9ebX6QhzVbsYOvVBNmuj47jsLevbUmPUkik5egWw8s47frv1KY9cmxg5HVBDFTuzUajXaf+wHk5GR8cgMWSFExbZ2rRqAtm0LXt5k6/XF3Ndl0bYUFuatCJQKFXVtm1LXtmneazm6bB7o7mKtssVCYYm9vTVZWWW7XEppqVFDhx44dUpJgwbmO4lCrVLTs3Zv5ifMZVX3tcYOR1QQxe6KDQkJYdy4cVy6dAmAa9euMX36dHr06FFmwQkhTMutW/D++5YMHpxTYEvMpfun2XBtHr1c3yg3475MkVppib2FIxYKS2OHUmIKBTRtomX7DvPujgUIqtGVX9IO8Xt6orFDERVEsRO70aNH4+XlRc+ePbl16xbBwcG4uLgwcuTIsoxPCGFC5s2zonFjLXXrPr4VRqvX8GHyy3SuMqjCLm0icjVurOXIERW3bplxXyxgZWFNaK2eLDwiS4YJwyj2P5eSk5OpWbMmr776KlqtlqCgIHx8fMoyNiGECTl7VsHatWoWLrxXYJ2NV+ejUljQ3KGbASMT5ZGNDdT31bJrl4pevQqeZGMOgr27M/KHoZzPPEstxzrGDkeYuSJb7PR6Pe+++y5hYWF8+umn7N69m+joaHr37s27774r++EJIQCYONGa3r1zqFLl8eUX751i643FhLtElcrCu8L0NW2qIy7OAnPfqdJWbUuIdw8WHplv7FBEBVBkYrdu3ToOHz7MunXr2L17N+vWrWPPnj2sXbuWhIQE1q6VAaFCVHTff6/i7Fkl3bs/vuVFq9ew6NJQAp1eoLKFi4GjE+WVl5cOtVrP8ePFHhVksrrXCmNbUiyXbicbOxRh5or8NMXExDBp0iQaNmyY7/WGDRsyYcIEYmJiyiw4IUT59+ABTJhgzYsvZqNWP75OzLWPUGJB00rBhg1OlGsKxf+32m0z/0kUlSwr0aVGMB9Jq50oY0UmdufOnaN58+aPLWvevDnnzp0r9aCEEKbj008tcXPT0bTp4/vTUu6fYdP1BfR0eV26YMUjGjXScuqkivR08/+7EVo7nM1nN3Ll9hVjhyLMWJGJnVarl96HQAAAIABJREFUxd7e/rFl9vb26Mx9cIQQokBpaQqWLLHkxRdzHluu0+tYcmk4HRz7U0VdzcDRCVNgZQV+flp27jT/pW8crRzp5BXEnP1zjB2KMGNFtn9rNBoOHjxY4CSJfy5aLISoOKZNsyIwUIOHx+O/H3amf8k93W1aVg41cGTClDRrpmXNGjURERoszLxXtmftXoz5cRTDfKNwtXU1djjCDBX5EXJ2dmbChAkFljs5ORXrQklJSYwfP57MzEwcHR2ZM2cO3t7e+epotVpmzJjBTz/9hEKhYNiwYURERBRZtnHjRlasWIFSqUSn0xEREcELL7xQrLiEEE/m8GEle/eq+Oijx+92kJ5zhTVp0xjsMUsWIhaFqlZNT5Uqeg4fVtG6tXk3FjjZOBNYK5AlRz9kepuZxg5HmKEiE7tdu3aVyoWmTJnCgAEDCA8PJyYmhsmTJ7Ny5cp8dbZu3UpycjI7d+4kMzOTXr16ERAQgKenZ6FlwcHB9OnTB4VCQVZWFmFhYbRo0YJ69eqVSuxCiPxy94O1ZuDAHGxsHi3X6/V8fGkULRx64GZZw/ABCpPTvLmW2O8szD6xA+j/bH+GbhnKKP/RuNjKLHFRugwyxzw9PZ3ExERCQ3O7Y0JDQ0lMTCQjIyNfvbi4OCIiIlAqlTg5OREUFMT27duLLLO3t88blH3//n1ycnJkkLYQZWj1ajV6PbRv//hfwgdvxnD5wWnaVYkwcGTCVPn66ki5rCA52fy/u13sXGhTvT3LfvvI2KEIM2SQxC41NRU3NzdUqtzuGJVKhaurK6mpqY/U8/D43zZD7u7upKWlFVkG8MMPP9CjRw86derEK6+8IrtiCFFG/voLZs2yZMiQ7MfuB3tHm8lnKWMIqzrSJPcxFcZhYQFNm+mIjTXzQXb/r1edPqxKXEH6vXRjhyLMjNl8ggIDAwkMDOTKlSuMHDmS9u3bU6tWrWIf7+z8+Jm/onS5uFQydgiiBB73vKZMgfbtoUmTx/TBAl/+MZpnKwfwrEuzsg5P/IO9vbWxQ3gqHdrD3LkQFaWmgMUYzEZdj/9r777Do6rSB45/p2QmvZIKKEVKCERKMIiAGgMJJCQRhACCvxUIKiAYFxVFqaKiLlbQXduu4gKyKkhAQERWQUGalKWX0NITAgSSTGbm/v5AIxhKhGTulPfzPDwwOXdm3juHM+fNOfee04S4pnF8sHcOr/SSfWTtnSP1XTZJ7MLDw8nPz8disaDT6bBYLBQUFBAeHl7juJycnOrFkC8epbta2cUiIiJo164da9eu/VOJXXFxGVarbI9Wn4KDfSgsPKt2GKKWLldfu3ZpWbDAg9dfr6C0tOZz9pz7iR+KFjOm0RzKyi5/U4WoH97e7g7/met00KKFG198YSElxXn3j/X396S09DxJN6fx17XjeLDVI3KtnR2zt75Lq9VcdTDKJlOxQUFBREZGkpWVBUBWVhaRkZE17qhNTExk0aJFWK1WSkpKWL16NQkJCdcsu3iR5JKSEjZu3EjLli1tcWpCuAxFgSefNDJokBlf35rlVVYTc46PJjFoJB46Jx9uEfXmttssZGU5//6xAA08gune6C7e3Cq7UYi6Y7Op2KlTpzJx4kTmzp2Lr68vs2ZdWKAxIyODcePG0a5dO1JTU9m+fTu9evUCYMyYMTRu3BjgqmULFy5k/fr16PV6FEVh6NChdOvWzVanJoRL+PxzPadPa7jnnsuPpHxZMBtfXRBRXtL2xPVr3NiK0aiwZYuWzp2dP7vrd8t9ZK4dy9gOjxHqJYt4ixunUa608rCLkanY+mdvw9ni6i6ur7Nn4fbbvcjMNNG6dc3O9mTlAZ46cBcPN3wDfzdZdFUNzjAV+5tfftGyZ4+OmTMr1Q6lXvw2Ffubf+76gCCPBrzU41UVoxJXYm99l11MxQohHNvLLxuJjrZcNqn7bc267v4DJKkTdaJtWysnTmrIznb+pU8A0lr05/P9Czlx9rjaoQgnIImdEOKq9uzR8tlneu6///L7wX536lNKzfl08Uu1cWTCWen1cFtnC1995TQLN1yVv9GfXk16M+tn2YlC3DhJ7IQQV/TbDRMDBpjx969ZfsZcxL9ynqFv8Fh0sm2YqEMxMRY2bNBz6pRrjNql3nIvK7OXceDUfrVDEQ5OEjshxBV9/rme4mINvXpd/oaJD04+RTvvu2hobGHjyISz8/KCdu0sLF/uGr8weLl5k9L8Xp7fMFXtUISDk8ROCHFZpaUwZYqRjIwqdJfpW3ec/Y6dZWu5O/B+2wcnXMLtt1tYscKNCue4J+Sa+jRNZlPeRn4p2Kp2KMKBSWInhLisZ5+Fjh2ttGxZ84aJSms5c06MIanBwxi1l9+BQogb1aCBws03W1m92jWutTPq3bmvxUCm/vgssmCFuF6S2Akhati5U8uCBTBkiOmy5QvzXiDU0JRWXrE2jky4mq5dLSxZosdiUTsS27jn5l6cOHucb4+tUjsU4aAksRNCXMJigccfd2fECC67w8SR8h18U/IRvYMybB+ccDk33WTFx0dh/XrXuNZOr9Vzf+QDTFk/CbPVebdVE/VHEjshxCU++cQNsxl+3bHvEhbFwtvHHyE+8P/w0QfWPECIetCtm4VFi1xjmzGAzmGxuOs9mL9nntqhCAckiZ0QolphoYYXXzSQkWFCe5lvh2WFcwENHX162Tw24bpatLCiKLB5s2t0WRqNhmFt/sJLPz9PWVWZ2uEIB+MarUQIUSvPPmvkrrss3HxzzQu38yqP8FnBS6QEj0WjcY21xYR90Gige3cLn33mhqvcU9AioCVRDdrxxpa/qR2KcDCS2AkhAPj+ex0//aRj4MCaO0woisLbxx+hu/99BLlFqBCdcHWRkVbKyjRs3+463dbQyAf45/8+IPv0EbVDEQ7EdVqIEOKKKirgr391Z/jwKtzda5avLvkXp82FdPFLs31wQgBaLfToYebTT11n1C7IowHJzVKYsv4ZtUMRDkQSOyEEr79uoGFDK50711xTosh0go9znyU1eJxsGyZUFRVl5exZDdu2uU7X1bd5GtsKt/LDif+qHYpwEK7TOoQQl3XggJYPPzQwfPiVpmAfJta3L2HGpipEJ8TvdDq4804z8+e7zqidUWfkgTYP8tT3j1NlqdlGhfgjSeyEcGFWK2RmGhkwoIqgoJo95bclH1NUdZLuAQNUiE6Imtq0sXK2TMOWLa7TfXUJ74q/MYB3t89ROxThAFynZQghavj3v904c0ZDQkLNhVALKo7zr9xJpAU/hk7jGls6Cfun00FcnJmPP3ZzmXXtNBoNw9tm8Oa22Zw8e0LtcISdk8ROCBdVUKBhxgwDDz1kQveHS+esipUX9z5AF78UmYIVdieytRU0sG6d61zzGe4dQZ+myTzzwxNqhyLsnM0SuyNHjpCenk5CQgLp6elkZ2fXOMZisTBt2jTi4+Pp2bMnixYtqlXZnDlzSEpKom/fvvTr148ffvjBFqckhEN75hkjcXEWmjSpOQW7vOgdTpuL6eYvU7DC/mg0EH+PhXnz3KhyocvO0m7pz46i7azM/lrtUIQds1liN2XKFIYMGcLKlSsZMmQIkydPrnHM0qVLOXbsGKtWrWLhwoW89dZbnDhx4ppl0dHR/Oc//2Hp0qW88MILZGZmUlFRYatTE8LhrF6tY/NmHQMG1OwVj1fsZWH+iwxu/JTcBSvsVrNmVgICFFascJ3LBAw6Aw9Fj+aJ/z7GWdMZtcMRdsomiV1xcTG7d+8mOTkZgOTkZHbv3k1JScklxy1fvpwBAwag1WoJDAwkPj6eFStWXLOse/fueHh4ANCqVSsURaG0tNQWpyaEwykru7BmXUaGCaPx0rIqq4nXjj7I3QFDCTY2VCdAIWqpZ08zn32mp8yFdt1qF3wr0Q3aM+3H59QORdgpmyR2ubm5hIaGovv1Qh6dTkdISAi5ubk1jouI+H1V+/DwcPLy8q5ZdrHFixdz0003ERYWVh+nIoTDe+EFI23aWGjfvuaV55/mTcVd601n394qRCbEnxMWphAZqfDZZ25qh2JTD0T9ha+PLGNDzo9qhyLskFONYf/888+88cYbfPjhh3/6uUFB3vUQkfij4GAftUNwaRs3wpIl8N574Od3aWe45dRqvi9dwOMt/463/sIIuLf3ZbahEHbLFesrORleeUVHerobDR1okNnf3/P6n4sn47o8SuZ/x7DjkR14ul3/a4nacaS+yyaJXXh4OPn5+VgsFnQ6HRaLhYKCAsLDw2scl5OTQ3R0NHDpKN3VygC2bdvGE088wdy5c2nWrNmfjrG4uAyr1UVWvFRJcLAPhYVn1Q7DZZlMMGyYJ8OGmVEUCxdfrXDaXMjz+4aSFjweKoyUUYG3tztlZXKtqqNw1frSaqFrVx2zZ2t57rlKtcOpFX9/T0pLz9/Qa7T17Uhj77U8+lUmL/V4tY4iE5djb32XVqu56mCUTaZig4KCiIyMJCsrC4CsrCwiIyMJDAy85LjExEQWLVqE1WqlpKSE1atXk5CQcM2yHTt2kJmZyZtvvklUVJQtTkkIh/P66wYCAhS6dbt02zCrYmX20b8Q7X0XzT07qBSdENfv9tstHD+uYfNm11rBa0TbDLIOLeb7E2vVDkXYEZu1gqlTpzJv3jwSEhKYN28e06ZNAyAjI4OdO3cCkJqaSqNGjejVqxcDBw5kzJgxNG7c+Jpl06ZNo6KigsmTJ5Oamkpqair79u2z1akJYff27tXy/vsGMjKq0GguLftP/sucNZcQFzhMneCEuEF6PSQmmnn/fYNLLX/ibfDhoVvH8Oi3D3Om8rTa4Qg7oVEUV9lx7+pkKrb+2dtwtqswmyEx0ZOuXS01dpjYcXYtfzv6fzzU6HV89UGXlLnq1J6jkvqC+fPdaNfOwqBBNXdSsSd1MRV7sb9vn4unmyfv9vygzl5T/M7e+i67mIoVQqjn3Xfd0GguLA1xsSLTSWYfe5B+IY/XSOqEcES9e5vJynIjJ0dz7YOdyF+ihrM572cW7VugdijCDkhiJ4QTO3RIwxtvGHn4YRPai1q7yVrBi9kD6OLbV66rE07D31+hRw8zc+cacKW5KKPencc6TWDSuqc4cvqw2uEIlUliJ4STslhgzBgPBgyoIizs915OURTmHB+Dty6QO/z7qxihEHUvNtbCqVL47jvX2jWlqV8z+rcYwKhVD2KymNQOR6hIEjshnNQ777hhNl+YnrrYksI3OXB+M6nB49D88U4KIRycTgepKWY++siNkhLX+v+d1CwFD707U3+cpHYoQkWS2AnhhPbv1/Lmm0ZGj750Cnbj6SwWF77GkLBnMWhdbzFb4RoiIhRiYqzMnevmUlOyGo2GMe3Hk3X4K5YeWqx2OEIlktgJ4WRMJnjoIXcGD64iNPT3Xu3Q+W28ffxhBoVOwt8tVMUIhah/d95p5sQJLd9/71pTst4GH/7a6Sn+unY8h0sPqh2OUIEkdkI4mVdeMeDlpVxyF2x+ZTYzj9xH3wZjaOTeSsXohLANvR7uvdfM+++7UVTkWlOytwS0YFCrIQxdnk6ZyX6W6RC2IYmdEE5k40Yd8+a58fDDpuqFiEur8plyOIk7/PvRxvsOdQMUwoYaNrQSG2vhjTcNWK1qR2NbvZr0pqlfc8Z8+xCyXK1rkcROCCdRWnphCnbUqCoCAi787JzlNFMPpxDl1Y1Yv77qBiiECrp3t3D6NCxbZpOt0e2GRqMho93DZJ8+zOtbZC9ZVyKJnRBOQFFg/Hh3OnWycNttF/aCLbecZfrhNMKNzbkrYIjKEQqhDp0O+vczs/AzN44cca0pWTedGxNiJvL+zr+z/HCW2uEIG5HETggn8NFHbhw4oGXYsAsbZVZYzjH9cBq++iB6B42SZU2ESwsKUkhMrOKVVwxUuNiua4EeQTzR+Wke+24MOwu3qx2OsAFJ7IRwcFu2aJk1y0Bmpgk3Nyi3lDHjyL146fzp22AsWo00cyHa32olLEzhH/8wqB2KzbUIaMnIdg9x//KB5J/LUzscUc/kG18IB1ZUpOHBBz14+OEqIiIUysynmHyoDx5aH1KCJakT4mJJSWZ279ayerVrLYECcEfD7txzU08GZfWnrKpM7XBEPZJvfSEcVGUl/OUv7vToceG6ulNVeUw61ItQQxNSg8eh1bhe5yXE1RiNMHBgFf/8l4HsbNe7PKF/i4E09G7EgyuGUmWpUjscUU8ksRPCASkKPP64O3o9pKdXcbJiP08duJsWHjEkBI2Qa+qEuIKQEIXeiVW8+KKRc+fUjsa2NBoNo6If4XzVOSb8d7wsg+KkJLETwgHNnm3gl1+0PPqoib3n1/PMwXju8O/PXYGDJakT4hpuvdVK8+ZWXn3V6HLr2+m0OjI7PcGW/E28sHG62uGIeiCJnRAO5qOP3PjkEzcmTqxk/blPeDF7EPeGZNLJt5faoQnhMBISzJSehvnzXWt9OwAPvQfPxE7hiwOLePeXt9UOR9QxSeyEcCCff67n1VcNPPNsGf85/zgL82fyYMQL3OLZSe3QhHAoOh2kD6zi22/1rF/vetej+hn9eK7LNN7+5Q0W7v232uGIOmSzxO7IkSOkp6eTkJBAeno62dnZNY6xWCxMmzaN+Ph4evbsyaJFi2pVtm7dOvr160fbtm2ZNWuWLU5HCJubP1/Ps88aGfv0Ed4uS+Rw+S9kNJxNiOFmtUMTwiF5e8OgQVW8866BQ4dc7xKGYM8Qnu0ylak/TuKrg1+qHY6oIzZL7KZMmcKQIUNYuXIlQ4YMYfLkyTWOWbp0KceOHWPVqlUsXLiQt956ixMnTlyzrHHjxsycOZMRI0bY6nSEsKn333dj5kwj6ZOymH3+dhoaWzAk7Dk8dN5qhyaEQ4uIUOibXMXMF4yUlLhectfY5yYmdZnKE99nsir7a7XDEXXAJoldcXExu3fvJjk5GYDk5GR2795NSUnJJcctX76cAQMGoNVqCQwMJD4+nhUrVlyz7OabbyYyMhK93vWulRDOzWKBZ54x8s57VtpNyOTT8yPpHzKBuwIHy3ImQtSRqCgrMZ0szJjhejtTADT1a8bE257l0W8fZs2xb9QOR9wgmyR2ubm5hIaGotNd6Ih0Oh0hISHk5ubWOC4iIqL6cXh4OHl5edcsE8IZFRdrGDzYgx/278IyshN5mm080ugtmnpEqx2aEE6ne3cLgUEKr7jgnbIALQNa8eRtz/DINyMluXNwMsT1q6AgmdKyheBgH7VDcAjr1kH6EBP+qdPICZtDcthDdA7oZfOlTLy93W36fuLGSH3dmMGD4IMP4J//9CQzE+qzufn7e9bfi1+nLv4xzPCewehvM5h37zx6t+itdkh2w5H6LpskduHh4eTn52OxWNDpdFgsFgoKCggPD69xXE5ODtHRF0YkLh6lu1pZXSguLsNqlcUa61NwsA+FhWfVDsOulZfDCy8Ymf/DZtweHI7iHcTDwW/iq2/AuXOVNo3F29udsjIXnJdyUFJfdaNfvwtLCn34oYX+/c318h7+/p6Ulp6vl9e+UQ0NTXkyZhL3fzGU2Xe9RVKzvmqHpDp767u0Ws1VB6NsMhUbFBREZGQkWVlZAGRlZREZGUlgYOAlxyUmJrJo0SKsVislJSWsXr2ahISEa5YJ4QzWrNFxR3wli60PowxKJS4sjcFhz+Krb6B2aEK4DA8PuP9+M8uW611yT1mAVoGtmRQ7hQlrx/GffZ+pHY74k2w2FTt16lQmTpzI3Llz8fX1rV6WJCMjg3HjxtGuXTtSU1PZvn07vXpdWGh1zJgxNG7cGOCqZZs3b+bxxx+nrKwMRVFYtmwZM2fOpHv37rY6PSGu26FDGiZP0fOz+Z9UDXmOaP87iAt4R+54FUIlfn4Kw4ZW8dFHbvj6Ktx2m+tddNfc/xYm3z6DKT8+Q1nVGf7SdqTaIYla0iiyWRwgU7G2YG/D2WorKNDwt78Z+GzjBgypY/H11dAnOIMI4y1qhwbI1J6jkfqqeydOaPn0Uz1PPmmiXbu6S+7seSr2j/LO5TJjwxSGtB7GE52fdsktC+2t77KLqVghxO9On4YXXjDQJSmH5X79cRucTnzjPoxo+JLdJHVCCGjUyMrAgWZeftnA/v2ul9AAhHmFM/OOWXx58HOe+O9jmK31c92hqDuS2AlhI+fPwxtvGIi5q4xF5eOxDo8lulkI4256l2ifu1zyN2Eh7F3TplbS0sw8/7zRJXenAPB3D2Ba15nsLNrBsOWDOFd1Tu2QxFVIYidEPTOb4eOP3ejc3cy/jk/DNKoNTVoXMe7md+kRMAA3rVHtEIUQV9GqlZXkvmamTTNy+LBrJndebl48EzsZDdD3ywTyz8k6svZKEjsh6omiwOrVOrrdrfDqhtmcG3ELobdu5ZHGr5PYYCReOj+1QxRC1FKbSCtJSWamTjW67LSsXqtndPtx3Brcnp7/uZNfCraqHZK4DFmgWIh6sG+flqeetfI/j3eoGjSL5t5tGBj4EsGGxmqHJoS4TlFRVnQ6MzNmGHn6aRNt2rje3bIajYb7WqbTyLsxA5fey0s9XqVfiwFqhyUuIomdEHXo9GmYOcvKgoMfoOnxEk19WnB34DTCjE3VDk0IUQdat7ai15t58UUDjz5qcsmlUAC6RHQlzCucaT8+x5a8TUztOhM3nZvaYQlkuZNqstxJ/bO3W8brktUKnyysZMpX/8Ic+wpNfVoQF5zu0He5yvIZjkXqy7ZOnNAyf76ewYPNJCb+uTtFHWm5k2spM53lzW2vYVWsfJQ4jzCv8Gs/ycHYW98ly50IUc82bCuj4/g3mZjbhvA7v2Jks+cY2miSQyd1Qoira9TIyvDhVXz+hZ6//90Ns4uuAuJt8GHibc/SOjCSuxfewarsr9UOyeXJiN2vZMSu/tnbbz036lBeMaM+fJdd7v+gkaYTKc3uI8z9ZrXDqjMyAuRYpL7UUV4On3/uhlYLEyaYCAy8dj/iTCN2F9td/D/e2voafZr1ZUrXGXjoPdQOqU7YW98lI3ZC1LHsU8dI/fuTdJ3fnnzr/3io8auMavNXp0rqhBC14+EBgwdXER5uJfNxI1u2uG632iYoilfufI2Dpfu5c8HtbM77We2QXJKM2P1KRuzqn7391vNnbcvfyuSVb7Kp5Ft88vqQ1iqZWyIC1Q6r3sgIkGOR+lLfkSNavlys59ZoK8OHm/Dxufxxzjpid7Efc9bxwc5/MKDVIJ66bRLebo6797W99V3XGrGTxO5XktjVP3trHLVhtpr5+sgyXl3/NgeLjmE4nEbvW3oS3doDZ98oQhIFxyL1ZR8qK+Hbb/X8b7eWIYPNxMeb0ekuPcYVEjuA0spSPtn9EXuKdzOrx2wSm/ZRO6TrYm99lyR2tSSJXf2zt8ZxNUXlRXy6+1/8fev7lJcEwd5U7mnRhY7ttTW+pJ2VJAqORerLvpw8qeGbb/SUl0N6upk77rBUf3e4SmL3mx2F23l/57s09WvO891eonVgpNoh/Sn21ndJYldLktjVP3trHH9kVaz8mLOOf+78iFVHvsEtpxvag8nc1bY57dtb0bvYqo+SKDgWqS/7oyhw4ICWdet0lJVp6NPHTFycmZtucq3EDi7Mfqw4sowvDiyiT7MUnug8kQjvhmqHVSv21ndJYldLktjVP3trHL85eiabRfsW8PHOTykv01Oxqzfh5XHc3smLVi2tLjNC90eSKDgWqS/7duyYli1btOzeo6NjBw1du1bSsaMFD+e4cbTWzprOsuTgF6w+upL7WqbzaMdMu0/w7K3vksSuliSxq3/21DjyzuWy9NAS5m1fxOEzB9EfvwvN4Xg63NSCDu2tBAfL/wVJFByL1JdjKC+Hw4fd2brVwrFjWlq1tnJbZwvt21sID1ec/trd35RWnGLxoS/47thqEpr0YUyH8bQJilI7rMuyp74LJLGrNUns6p+ajUNRFPaW7GXB1hUsO/wVOaYDaE7cjkd+D6ICOtCmtY6bbrKidd2VCmqQRMGxSH05jt/qqrwcDh7UcvCQloMHtLi5QfStFtrfaqVdOysBAc7fJ5WZzrIy+2u+zl5GU99mjGg3iqRmKbjr3dUOrZokdg5KErv6Z8vGcf48/LQ7h5V7f2RDwXcc1qymqgoMBbFEKLG0CWhLy+ZutVpM1FVJouBYpL4cx+XqSlGgsFDDocNajmZrOXxYS0CAlehoK7feaiUqynLF5VOcgdlqZlPeRr45upJDpQdJataXAa0G0SW8K3qtuhc4S2J3BUeOHGHixImUlpbi7+/PrFmzaNKkySXHWCwWnn/+eX744Qc0Gg2jRo1iwIABN1RWW5LY1b+6ahzl5Re+AIuKNOTna8nL03Aot5jdxf8ju3I7hcYNVAb/jNZ4Hp9z0YTQhtY+HWkVHoGfn4vMc9QBSRQci9SX46hNXVkskJen5fBhDdlHtRw7qiUs7EKSFx1toU0bK+72M6hVp4rKi1h34r/8mLOOovJCet6cSELT3nRr2IMAd9uvHepoiZ3N0uApU6YwZMgQUlNTWbJkCZMnT+bjjz++5JilS5dy7NgxVq1aRWlpKWlpadx+++00atTousuE/auouJCoFRRofk3YtBQVXUjcCgs1FBdrKC5RKK4o4pT5JBafbNzDs9EF78catIdK7/1Yfc/j79WcELcmtPVqyS3+vQkxNkTjKhesCCGcik4HDRtaadgQune3YDbDiRNaDh/RMm+eGydParn55t+TvFatrHh5qR113Wjg0YC0Fv1Ja9GfgvMF/Jy7gXe3z+HRbx+hmX9zbg/vSpeIrnQMiSHCW77n/8gmI3bFxcUkJCSwceNGdDodFouF2NhYVq1aRWDg79n3qFGj6NevH4mJiQBMnz6diIgIRo4ced1ltY9RRuzqmqLAqVILR05UciyngpKzGvYfPs3JggryS8opLC3n1LnzmJRzeAacwd3vDG4+p9F6nkLxKMZiLKJNPpxnAAANOUlEQVTKrYgKXRHlmmLcNd7464MJMITipw8mwC2EBm6NaeDWCD99sDTuOiYjQI5F6stx1EVdmUxw/LiW7Gwtx49rOH5cS0iIlRYtrbRsodC0qYWbblKc6q7bKksVB0r3sbd4D/tL97G/ZB+gENWgHZGBUbQOiqS53y008WtKmFc4Wk3dXDQtI3aXkZubS2hoKLpf143Q6XSEhISQm5t7SWKXm5tLRERE9ePw8HDy8vJuqKy2tFrnTAoURcGsmKmyVmGymKiymi78banCZDVhslRislRRYanAZDFR+evfFZYKKs2VmKyVVJgrLjyuKqfMVEG5ycS5ygrOV1VQYTJRbr7wHJOlEpPVhAUTFo0JRVsJWgsaixGtYkCHEV2IG25hBgw6I010Blrr3THqjbhpDRg07rhp3HHXNcBd2wR3jSceel88tT546XzRaQxqf5wuxcvTiE5xznbhjKS+HEed1JUXBAdAx+gLDy0WKCzUkZur4eRRDdu3XJj98PRSCAtVCA62Ehyi4O+n4OcHvr4K3t7g4aFgMOAgd+N6EOPRmZjwzsCF/u10ZSnHzh4jtyyHbYWbWXl0OYXn8ykzlRHk2YAQj1BCPIMJ8ggmyKMB/kZ//Ix++Bh88dJ742Pwxl3vgYfeAw+95xWv57OnHOFasbjYkqtXFhDgJGPYQgghhKhTVxshszc2WdwhPDyc/Px8LBYLcOFmh4KCAsLDw2scl5OTU/04NzeXsLCwGyoTQgghhHAVNknsgoKCiIyMJCsrC4CsrCwiIyMvmYYFSExMZNGiRVitVkpKSli9ejUJCQk3VCaEEEII4SpsttzJoUOHmDhxImfOnMHX15dZs2bRrFkzMjIyGDduHO3atcNisTB9+nTWr18PQEZGBunp6QDXXSaEEEII4SpkgWIhhBBCCCchGygJIYQQQjgJSeyEEEIIIZyEJHZCCCGEEE5CEjshhBBCCCchiZ0QQgghhJOQxE7UuyNHjpCenk5CQgLp6elkZ2erHZLLmzVrFnFxcbRq1Yr9+/dX//xqdSX1qI5Tp06RkZFBQkICffv2ZezYsZSUlADwyy+/kJKSQkJCAsOHD6e4uLj6eVcrE/Vr9OjRpKSkkJaWxpAhQ9izZw8g7cuevf3225d8Hzp021KEqGfDhg1TFi9erCiKoixevFgZNmyYyhGJTZs2KTk5Ocrdd9+t7Nu3r/rnV6srqUd1nDp1StmwYUP145deekl5+umnFYvFosTHxyubNm1SFEVR5syZo0ycOFFRFOWqZaL+nTlzpvrf33zzjZKWlqYoirQve7Vr1y5lxIgR1d+Hjt62ZMRO1Kvi4mJ2795NcnIyAMnJyezevbt6xEGoIyYmpsaWflerK6lH9fj7+xMbG1v9uH379uTk5LBr1y6MRiMxMTEADBo0iBUrVgBctUzUPx8fn+p/l5WVodFopH3ZKZPJxPTp05k6dWr1zxy9benVDkA4t9zcXEJDQ9HpdADodDpCQkLIzc2tsaWcUNfV6kpRFKlHO2C1Wpk/fz5xcXHk5uYSERFRXRYYGIjVaqW0tPSqZf7+/mqE7nImTZrE+vXrURSF999/X9qXnXrjjTdISUmhUaNG1T9z9LYlI3ZCCOEgZsyYgaenJ0OHDlU7FHENM2fOZO3atWRmZvLyyy+rHY64jG3btrFr1y6GDBmidih1ShI7Ua/Cw8PJz8/HYrEAF/b1LSgoqDENKNR3tbqSelTfrFmzOHr0KK+//jparZbw8HBycnKqy0tKStBqtfj7+1+1TNhWWloaGzduJCwsTNqXndm0aROHDh3innvuIS4ujry8PEaMGMHRo0cdum1JYifqVVBQEJGRkWRlZQGQlZVFZGSkTC/YoavVldSjumbPns2uXbuYM2cOBoMBgLZt21JRUcHmzZsBWLBgAYmJidcsE/Xr3Llz5ObmVj9es2YNfn5+0r7s0KhRo1i3bh1r1qxhzZo1hIWF8cEHHzBy5EiHblsaRVEUtYMQzu3QoUNMnDiRM2fO4Ovry6xZs2jWrJnaYbm0559/nlWrVlFUVERAQAD+/v4sW7bsqnUl9aiOAwcOkJycTJMmTXB3dwegUaNGzJkzh61btzJlyhQqKytp2LAhr7zyCg0aNAC4apmoP0VFRYwePZry8nK0Wi1+fn489dRTREVFSfuyc3Fxcbz77ru0bNnSoduWJHZCCCGEEE5CpmKFEEIIIZyEJHZCCCGEEE5CEjshhBBCCCchiZ0QQgghhJOQxE4IIYQQwklIYieEcCmtWrXi6NGjtTr2rbfeYsKECfUc0bUlJSWxceNGtcMQQjgASeyEEHahQ4cO1X9at25NdHR09eOvvvrqss/ZuHEjPXr0sHGktrds2TJiY2Nv+HVc5fMSwpXp1Q5ACCHgwr6Nv4mLi+P555+na9euKkYkhBCOR0bshBB2zWQyMXPmTLp160a3bt2YOXMmJpOJ8+fPk5GRQUFBQfXIXn5+Pjt27CA9PZ2YmBi6devG9OnTMZlMtXqv48ePM3ToUDp06MCDDz7IqVOnLikfN24cd9xxB506deL+++/nwIEDAOzYsYOuXbtW7/UJsGrVKlJSUi77PhMnTmTq1KmMHDmSDh06MGjQIAoLC5k5cyadO3cmMTGR3bt3Vx8fFxfHjz/+CFyYHh4/fjxPPvkkHTp0ICkpiZ07d1Yf+8ep5okTJ/Laa69d8fOyWq384x//ID4+ntjYWMaPH09paSkAlZWVTJgwgdjYWGJiYujfvz9FRUW1+iyFEOqQxE4IYdfeeecdtm/fzpIlS/jqq6/YuXMnc+fOxdPTk/fee4+QkBC2bdvGtm3bCA0NRavV8vTTT7NhwwYWLFjATz/9xL///e9avdeECROIiopi48aNjB49mi+//PKS8h49erBy5Up++ukn2rRpU339XXR0NP7+/qxbt6762CVLlpCWlnbF9/r666957LHH2LBhAwaDgfT0dKKiotiwYQMJCQm8+OKLV3zumjVrSEpKYvPmzcTFxTFjxoxrntuVPq9PPvmE1atXM2/ePH744Qf8/PyYPn06AF9++SVlZWWsXbuWjRs3Mm3atOptzYQQ9kkSOyGEXVu6dCljxowhKCiIwMBAxowZc8Vr7uDCJt3t27dHr9fTqFEj0tPT2bRp0zXfJycnh507dzJ+/HgMBgOdO3cmLi7ukmPuu+8+vL29MRgMPProo+zdu5ezZ88CkJaWVh1XaWkp69atIzk5+Yrv17NnT9q2bYvRaKRnz54YjUbS0tLQ6XT06dOHPXv2XPG5nTp14s4770Sn05GamsrevXuveX5XsmDBAjIzMwkLC8NgMDB27FhWrlyJ2WxGr9dTWlrK0aNH0el0tG3bFm9v7+t+LyFE/ZNr7IQQdq2goICIiIjqxxERERQUFFzx+CNHjvDSSy+xa9cuysvLsVgsREVF1ep9fH198fT0vOS9cnNzAbBYLLz22musWLGCkpIStNoLvxefOnUKHx8fUlNT6d27N+fPn+frr78mJiaGkJCQK75fUFBQ9b/d3d0v2UTc3d2d8+fPX/G5fzy2srKyOhH7s3JychgzZkz1+QBotVqKi4tJTU0lLy+Pxx9/nDNnzpCSkkJmZiZubm5/+n2EELYhI3ZCCLsWEhJCTk5O9ePc3NzqhEmj0dQ4furUqTRr1oyVK1eydetWMjMzURTlmu8THBzMmTNnLkmoLn7fpUuX8u233/LRRx+xZcsW1qxZA1D92qGhoXTo0IFVq1axZMmSK15fV988PDwoLy+vflxYWFj978t9XmFhYbz33nts3ry5+s/OnTsJDQ3Fzc2NsWPHsnz5chYsWMDatWtZvHixTc5DCHF9JLETQti1pKQk3nnnHUpKSigpKWHOnDn07dsXuDDqVVpaWj0dCnDu3Dm8vLzw8vLi0KFDzJ8/v1bv07BhQ9q2bctbb72FyWRi8+bNfPfdd5e8rsFgICAggPLycmbPnl3jNVJTU/nggw/Yv38/vXr1usEzvz6tW7cmKysLi8XC999/f8k09OU+r8GDB/P6669z8uRJAEpKSli9ejUAGzZsYN++fVgsFry9vdHr9ZeM7Akh7I+0UCGEXRs9ejRt27YlJSWFlJQUoqKiGD16NADNmzcnKSmJ+Ph4YmJiyM/P56mnniIrK4uOHTvy3HPP0adPn1q/19/+9je2b99ObGwsc+bMueTmh7S0NCIiIujevTtJSUm0b9++xvN79uzJyZMn6dmzJx4eHjd+8tdh0qRJfPfdd8TExLB06VLi4+Oryy73eT3wwAPExcUxfPhwOnTowMCBA9mxYwcARUVFjBs3jk6dOtGnTx9uu+02UlNTVTkvIUTtaJTazFEIIYSolfj4eKZPny5r8AkhVCEjdkIIUUdWrlyJRqOhS5cuaocihHBRclesEELUgWHDhnHw4EFefvlluQ5NCKEamYoVQgghhHAS8mulEEIIIYSTkMROCCGEEMJJSGInhBBCCOEkJLETQgghhHASktgJIYQQQjgJSeyEEEIIIZzE/wPBGtbP8UZc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538" y="462474"/>
            <a:ext cx="3707164" cy="24172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702" y="462476"/>
            <a:ext cx="3889611" cy="24172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538" y="3589360"/>
            <a:ext cx="3707164" cy="23883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702" y="3589360"/>
            <a:ext cx="3889611" cy="2388358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460374" y="559558"/>
            <a:ext cx="3429237" cy="1542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minutes vs. Churn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half" idx="2"/>
          </p:nvPr>
        </p:nvSpPr>
        <p:spPr>
          <a:xfrm>
            <a:off x="460374" y="2101756"/>
            <a:ext cx="3429237" cy="446281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lnSpcReduction="10000"/>
          </a:bodyPr>
          <a:lstStyle/>
          <a:p>
            <a:pPr algn="ctr"/>
            <a:r>
              <a:rPr lang="en-IN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 density estimate (KDE) plot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 is high when total day minute is high.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Whereas there is no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effect of total evening minutes, total night minutes and total international minutes on churn. </a:t>
            </a:r>
            <a:endParaRPr lang="en-IN" sz="2600" b="1" dirty="0"/>
          </a:p>
          <a:p>
            <a:pPr algn="ctr"/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10124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AnYAAAEpCAYAAAAeZG9GAAAABHNCSVQICAgIfAhkiAAAAAlwSFlzAAALEgAACxIB0t1+/AAAADh0RVh0U29mdHdhcmUAbWF0cGxvdGxpYiB2ZXJzaW9uMy4yLjIsIGh0dHA6Ly9tYXRwbG90bGliLm9yZy+WH4yJAAAgAElEQVR4nOzdeViU5frA8e/MMOwigoAgHHELMVFxx11BQQVxIzyaZZaWmpRWaupxy1xTy609zeWkoiZKuERqprmEmRuZqSiK4AKh4gaz/P7gJydSNoUZZrg/19WVzPO873u/8zrD7bMq9Hq9HiGEEEIIYfKUxg5ACCGEEEKUDknshBBCCCHMhCR2QgghhBBmQhI7IYQQQggzIYmdEEIIIYSZkMROCCGEEMJMSGInhCi2y5cv4+PjQ0JCQomOO3ToED4+PqSlpZVRZE9n8eLFdOnSxdhhmJzOnTuzbNkyY4chhPgbC2MHIIQoOR8fn0LLq1evzq5duwosnzhxIsnJyaxataq0QzNJQ4YMYeDAgaV+3oSEBAYOHMgPP/yAp6dnqZ9fCCH+SRI7IUzQvn378v589OhRRo0axbfffouLiwsAKpXKWKGZJDs7O+zs7Iwdhvh/OTk5qNVqY4chhEmSrlghTJCLi0vef5UrVwbAyckp77UTJ07Qp08fGjRoQEBAAFOnTuXu3btAbrfjhg0bOHz4MD4+Pvj4+LBp0yYAvv76a8LDw/H396dNmzaMHj2aa9eulTi+VatW0b59exo1asTLL79MampqvvKbN2/y9ttv07FjRxo2bEhwcDBfffUVDzfCOXToEL6+vo8ct3nzZpo2bZp3L//0sEs1Li6Orl270qhRI0aMGEFWVhY7d+4kODgYf39/oqKiuH379iPH/fPn+Ph4QkJCaNy4MYMGDeLChQt5dTZt2kT9+vXzXT8tLQ0fHx8OHTrE5cuX81oBAwMD8fHxYdCgQXl1v/vuO8LDw/Hz86Nz587MmjUr330lJCTQv39//P398ff3p2fPnvz000+Pve8LFy7g4+PDr7/+mu/1Y8eO4ePjkxd3dHQ03bp1w8/PjxYtWjBw4MAiu8fXrFlD9+7d8/4ujRo1Kl95Tk4OM2bMoEWLFrRu3ZqZM2ei0WjyygcNGsTEiRPzHbNs2TI6d+6c9/P48eMZPHgwq1atonPnzvj5+XH//n18fHxYs2YN77zzDv7+/rRv355PP/200HiFqOikxU4IM3P69GmGDx/O888/z7x587h8+TJTpkzhzp07zJs3jyFDhnDhwgVSUlJYvHgxAJUqVco7fty4cXh5eXHjxg3mzJnDmDFjWL16dbGvHx8fz6xZs3jnnXfo2LEjCQkJzJ07N1+d7OxsnnnmGV566SUcHBz49ddfmTp1KpUrV6Zv3760bNmSGjVqsHHjRl5//fW849avX09oaCi2trYFXv/69ets3ryZRYsWcevWLaKiooiKikKlUvHRRx+RlZVFVFQUn3zyCe+8806h5/nmm2/44IMPsLCwYMKECUyYMIH//ve/xXof3N3dWbZsGSNGjCA6Ohp3d/e8VqhNmzYxa9YsJk6cSNOmTUlLS2P69OlkZGQwb948NBoNI0aMoHfv3syePRuAP//8Exsbm8dey9vbG39/f2JiYmjSpEne699++y3+/v54e3tz8uRJpkyZwsyZM2nevDlZWVkcP3680HtYtGgRy5cv56233qJNmzbcvXuXvXv35quzevVqhg4dyvr160lMTOSdd96hbt26REREFOt9euj48ePY2dmxbNkyFApF3nu1dOlS3nzzTUaNGsVPP/3E9OnTadiwIQEBASU6vxAVhSR2QpiZL7/8kvr16zNhwgQAateuzaRJk3j99dd58803qV69OtbW1qjV6ryu24defPHFvD97eXkxefJkevfuzdWrV3Fzcyv29bt168ZLL70EQM2aNTl//jxfffVVXh0XFxeGDRuW71onTpwgNjaWvn37AhAZGcnKlSsZMWIESqWSc+fOceTIESZNmlTo9bOzs5k9ezZOTk4AdOvWjbVr17J///6817p3786BAweKPM+8efPyjnnllVcYM2YMDx48wMrKqsj3QaVSPdKa+tCSJUsYM2YMvXr1yrv/yZMn8/zzz+fd382bN+ncuTPe3t4Aef8vSHh4OAsXLmTixIlYWlqSnZ3Ntm3bGD16NACpqanY2NgQFBSEvb09UPhYzbt37/LFF1/wxhtv8Pzzz+e9/uyzz+ar17Rp07xn6e3tzaZNmzhw4ECJEzulUsncuXMf6RLv3r07zz33HAADBw5k9erV/Pzzz5LYCVEA6YoVwsycPXuW5s2b53utRYsW6PV6zp49W+ixhw4d4uWXX6ZDhw74+/szYMAAAFJSUop9/XPnzuVrNYLcX/5/p9Pp+OyzzwgPD6dly5b4+/uzdu1arly5klenV69epKen53U/btiwgWefffaR7s9/cnNzy0vGAKpWrUrVqlXzvebi4kJGRkah53F1dc13jKurK3q9nvT09EKPK0pGRgYpKSnMnj07r5vV39+foUOHAnDx4kUqV65MREQEL7/8Mq+88gqfffYZ58+fL/S83bt35969e+zZsweAPXv2cPfuXbp37w5A69at8fLyIjAwkNGjR7Nu3bpC34OzZ8/y4MED2rRpU+h1fX198/3s6urKjRs3inobHlG7du3HjnOsV69eqZxfiIpCEjshBABXrlxh2LBhVK9enQULFrBx40Y+/vhjIHccVWn66quv+PTTTxk0aBDLly9n8+bNRERE5LtOlSpVCA4OJjo6muzsbDZv3kxkZGSR57awyN8R8fduvb+/ptPpCj1PQYP3Hx6nVD769Vmc9+nh8RMnTmTz5s15/8XExLBz5868VrQZM2awadMm2rRpw+HDhwkLC2Pt2rUFnrdy5cp06tSJzZs3A7njETt37oyDgwOQO0Fk48aNLFmyBG9vb9auXUvXrl05efJkkTEX5nHv7cOxko/7Gcg3Bu+hgrqZizq/ECI/SeyEMDN16tThl19+yffa4cOHUSgU1K1bF8j9ZanVavPVOXHiBPfv32fChAk0bdqUWrVqPXHLyz8H8R85ciTfzwkJCbRr145+/fpRv359atSowcWLFx85V2RkJLt372bdunXcv3+fHj16lDiesuLk5IRWq833HiUmJuarY2lpCZAviaxatSru7u4kJSVRo0aNR/77ezfvw3GIX3zxBX379mX9+vWFxtS7d2/27t3L+fPn2bt3b15X70MqlYrmzZvzxhtvsGnTJlxcXIiNjX3suWrXro2VlRX79+8v3htSAGdn50cm4PzzfRJClB5J7IQwMy+//DKJiYnMnDmTc+fOsXfvXmbMmEFYWBgeHh4AeHp6cv78ef78808yMjLIzs6mRo0aKBQKvvrqKy5dukR8fDxLly4t8fWHDBnCtm3b+Prrr7lw4QIbN25ky5Yt+erUrFmTw4cPc/DgQZKSkli4cCHHjh175FzNmjWjZs2azJkzhx49euSNDSsPGjZsiJ2dHfPnz+fChQvs3bv3kffLw8MDpVLJjz/+SHp6et5M3DfffJNVq1bx8ccfc+bMGc6fP098fDyTJ08Gcrtj582bR0JCAikpKRw9epQjR45Qu3btQmNq164dDg4OjBkzBgcHB9q1a5dXFh8fz4oVKzh58iRXrlwhPj6etLS0As9pZ2fHSy+9xJIlS1izZg1JSUmcPn26xLNSW7duzYEDB9i2bRsXL17ks88+K/EC10KI4pPETggzU69ePT7++GMSEhIIDw9n7NixdOjQgWnTpuXV6devH35+fvTv35+AgABiY2OpV68e//nPf1i3bh09evTgyy+/zJuAURJdunRh3LhxfPHFF/Ts2ZOtW7fy9ttv56szYsQImjdvzogRI+jfvz+3bt3KtxTI3z3son04gL68cHR0ZMGCBfz222/07NmTZcuWPTLLtmrVqowZM4bPPvuMtm3bMmLECCB3/OCHH37Inj17iIiIoF+/fixevBhXV1cgt1vy4sWLjBkzhuDgYEaNGoW/v39e4lcQCwsLQkND+f333wkNDc3XLV25cmV27drFK6+8QnBwMPPmzWP48OGFTnJ48803efPNN1m5ciVhYWEMGTKEU6dOleh96tWrFwMGDGD69On07duX1NTUAp+1EOLpKfQyWEEIUY7NnTuXn3/+OW/smBBCiIJJi50Qoly6ffs2x48fZ/369QwePNjY4QghhEmQdeyEEOXSiBEjOHbsGD169KBnz57GDkcIIUyCdMUKIYQQQpgJ6YoVQgghhDATktgJIYQQQpgJSeyEEEIIIcyEJHZCCCGEEGZCEjshhBBCCDMhiZ0QQgghhJmQxE4IIYQQwkxIYieEEEIIYSYksRNCCCGEMBOS2AkhhBBCmAmDJXZJSUlERkYSHBxMZGQkFy5ceKSOVqtl2rRpBAUF0aVLF6Kjo4tVlp6ezrBhwwgLC6Nbt25MnToVjUZjiNsSQgghhCg3DJbYTZkyhQEDBrBjxw4GDBjA5MmTH6mzdetWkpOT2blzJ+vWrWPx4sVcvny5yLJPPvmE2rVrs3XrVrZs2cKpU6fYuXOnoW5NCCGEEKJcMEhil56eTmJiIqGhoQCEhoaSmJhIRkZGvnpxcXFERESgVCpxcnIiKCiI7du3F1mmUCi4c+cOOp2O7OxscnJycHNzM8StCSGEEEKUGwZJ7FJTU3Fzc0OlUgGgUqlwdXUlNTX1kXoeHh55P7u7u5OWllZk2YgRI0hKSqJt27Z5/zVt2rSsb0sIIYQQolwxi8kT27dvx8fHh3379rF3714SEhLyWvOEEEIIISoKC0NcxN3dnatXr6LValGpVGi1Wq5du4a7u/sj9a5cuULDhg2B/K10hZWtXr2amTNnolQqqVSpEp07d+bQoUOEhIQUO8a//rqDTqcvjdsVBXB2tic9PcvYYYhikudlWuR5mQ55VqalvD0vpVJBlSp2BZYbJLFzdnbG19eX2NhYwsPDiY2NxdfXFycnp3z1QkJCiI6OpmvXrmRmZhIfH8+aNWuKLPP09GTv3r00bNiQ7OxsDhw4QJcuXUoUo06nl8TOAOQ9Ni3yvEyLPC/TIc/KtJjS8zJIYgcwdepUxo8fz7Jly3BwcGDOnDkADB06lKioKPz8/AgPD+fYsWN07doVgJEjR+Ll5QVQaNmECROYMmUKYWFhaLVaWrZsyXPPPWeoWxNCCCGEKBcUer3edNLQMpSenmVSGbkpcnGpxPXrt40dhigmeV6mRZ6X6ZBnZVrK2/NSKhU4O9sXWG6wFjshhBBClA96vZ6//rpOdvZ9QBo1CnPtmhKdTmfw66pUFtjbO2JjU/B4useRxE4IIYSoYLKybqJQKHBz80ShMIsFMsqMhYUSjcawiZ1erycnJ5vMzOsAJUru5GkKIYQQFcy9e1lUquQoSV05pVAosLS0wtHRhayszBIdK09UCCGEqGB0Oi0qlXTalXdqtSVaraZEx0hiJ4QQQlRACoXC2CGIIjzJM5J0XQghyoGrVxXs36/iyBEVSUkKrl9XolSCra2eevV0NGqkJThYQ5Uqxo5UmCt/fztSUkq/vad6dR1Hj94p9fOmpl7h8OGDhIf3KdFxv/6awNKlH/Hll6tKPaYnkZp6hVdeGcR33/1QKueTxE4IIYwkPV3Bhg0WREeruXBBybPPaqlbV0eTJjqqVNGi18Pdu3D5spJ169S8+641bdtqGDs2Gz8/w8/SE+YtJUXJt9/eLfXz9u5tW+rnhNyEaMuWb0uc2JWWh7tplTeS2AkhhIGdOaNkyRI1332nplkzLb165dCwoY6Cfkc0bZqbxN29C7t3W/DcczZ06KBl5sz7/GMDHyFMUtu2zRg2bAR79+7h5s2bjBwZRceOgQAcPPgzn366BJ1Oh6NjFd55ZwKenl4sWDCX1NQUBg8egKenJzNmzH3kvKtWLef777ejUCixsbFh2bIvgNykbO7c9zl16gSgYNq0mXh71yQubis///xT3rni4rZy4MA+3ntvDnFxW9mxYxu2trZcvpzM5Mnv8dJLAwuM+9Spk3zyyWLu3MltrXzllddo3botABs3rmf9+v9iZ2dHQEDbUn0vJbETQggDOXNGyZw5luzbp6JbNw2LF9+jcuXiH29rCz16aOjcWcO6dWo6drRj6dL7tGunLbughTAQOzs7vvhiJceP/8bkye/SsWMgf/2VwYwZk1m8+DNq1qxFbOxmpk2bxOeff82YMWML7VLdti2Wffv28sknX2Fra8fNm5kolbldzUlJ55gwYTJjx07k66+/5Ouvv2TKlBlFxpiYeIIVK76henXPQuO+ffs2H3wwk3nzFlG1alVu3LjB0KEvsHLlOq5eTWPlyq9YvnwNTk7OfPDB7NJ5A/+fTJ4QQogylpqqICrKirAwG6pU0bN06X0iIjQlSur+zsYGBg/O4dVXsxk2zJoVK9SlG7AQRhAYGAzAs8/6cePGdR48eMCpUyepXfsZatasBUD37j05e/YMd+8WPWZv//6f6NWrL7a2uWvAVa7smFf2r3/V4Jln6uVdLyXlcrFi9PNrnC+pKyjukyePkZp6hbffjmLw4AG8/XYUCoWClJRLHD16hNat2+Lk5AxAeHjvYl27uKTFTgghykhWFixebMlXX1kSFKRh8eL72JVsEflCNW6s4733HvD++1bcvAlRUSATHYWpsrS0BMgbt6bVll1LtKWlVd6flUpl3rVUKlW+7UWzsx/kO87W1uYx53o0br0eateuy9Klnz9S/8SJ409/A4WQFjshhChlWi38978WtGplx9GjKubNu8/zz+eUalL3kLu7nhkz7hMdDXPnWpb+BYQwomef9ePcuTNcvHgByO1erVvXB1tbO+zs7LlzJ6vAY9u0acfmzRvzWvdu3ix6od/q1b04d+5PsrOzycnJYffuXU8Ud4MGDbl8OZlff03Ie+3330+h1+vx92/KgQP7+euvDABiY2Oe6BoFkRY7IYQoJXo97N6tYupUK5RKeOutbJ55puxnrzo6wqxZ8MYbaipX1vPaazllfk0hDKFKlSpMmjSdadMmotVqcXSswuTJ7wFQu3Yd/vWvGgwa9Bw1ang/MnkiJKQH169fY9iwl7CwsMDGxuaxLWh/16CBH82atWDQoOeoWtWFOnXqkpGRXuK4HRwcmD17AUuXfsRHH81Ho8nBw6M6c+YspE6dugwa9BLDh7+Mra0dAQFtSnz+wij0er3s/gukp2fla34Vpc/FpRLXr982dhiimOR5lczBgypmzbLk8mUlAwbk0LKl1qDdoo6Otvz55z0mTbJizpwH9OhRstXqheGUh89WWtpFqlWrke81U1vHzlCMsVfs3/3zWSmVCpyd7QusLy12QgjxhPR62LVLxaJFliQlKenbN4cxY7KxMNI3q4uLnnfeyWb0aGtq175LvXqy1p0oPlNOvsT/SGInhBAldO2aguhoC1autESp1BMaqmH06GzU5WByap06Ol58MZvnn7dh1647ODgYOyIhhCFJYieEEMVw5YqCHTss2LzZghMnVLRqpWHo0Gzq1dOVu5moHTtqOXNGyTvvWPPpp/eNHY4QwoAksRNCiMfQ6+HUKSVxcRZs22bBpUtKmjbV0q6dljfeyMbKquhzGNOLL+Ywdqw1GzZY0K+fjLcToqIwWGKXlJTE+PHjyczMxNHRkTlz5uDt7Z2vjlarZcaMGfz0008oFAqGDRtGREREkWVjx47ljz/+yDvPH3/8wdKlSwkMDDTU7QkhzMStW7BqlZr//lfN7dsKWrbU0r9/Dr6+BW/5VR5ZWcEbbzxg4kRrAgLuUL26TA4ToiIwWGI3ZcoUBgwYQHh4ODExMUyePJmVK1fmq7N161aSk5PZuXMnmZmZ9OrVi4CAADw9PQstmzv3f1OcT58+zYsvvki7du0MdWtCCDNw9y589FHuYsL+/loGD86hXj0dShNe7bNWLT0hITm88441a9bcK3ddxkKI0meQr6z09HQSExMJDQ0FIDQ0lMTERDIyMvLVi4uLIyIiAqVSiZOTE0FBQWzfvr3Isr/bsGEDYWFheStBCyFEUX7+WUWHDnYcOaJi9uz7vPFGNvXrm3ZS91Dv3hrOnFESGysjb4Tp6dcvjPPnzxo7jDyvvz6M/ft/MnYYhTLIJz01NRU3N7e87TZUKhWurq6kpqbi5OSUr56Hh0fez+7u7qSlpRVZ9lB2djZbt25lxYoVZXg3Qghz8uWXaubPt2To0BxatCi7LYyMRa2GV1/NZsIEKzp00MgsWVEg/5X1Sckq3p6pJVHd3pOjLySW+nmLS6PRYGGsNYiMwKzuND4+Hg8PD3x9fUt8bGGL/YnS4+JSydghiBIw5+el18O4cbB+PXz0EXh4lPPZEMXg6Gj72Ndbt4aff4ZPPqnEvHkGDko8lrE/W9euKbGwyN8knZJ1mS194kr9Wj03dX/kWo9z4sQxFi/+KG8LsFGj3gRgz54fmDv3fW7cuMHAgYOIiOgPQKtWTdi1ax+2traP/NyqVRNefnkYP/+8j1atWnP16lWsrCxJTr7I1atX8fNryOTJ01EoFNy5k8WHHy7g3Lk/efDgAU2bNueNN8agUqlISjrPe+9N5d69u9SuXYecnGxUKkWx7qe0KJXKEv19MUhi5+7uztWrV9FqtahUKrRaLdeuXcPd3f2ReleuXKFhw4ZA/la6wsoe2rhxI3379n2iGGXnibJXHlZbF8Vn7s/rww8t2bTJgunTH2BrC5lFbyNZrjk62pKZebfA8j59FIwebU1k5B1q1JDvOmMqD58tnU732N0UtNqy+btR1M4Nt27dZNy4t3n//bn4+TVCq9Vy505ugnf37j0++WQ5qalXeOGFSIKDQ/OSOY0m/338/We12pLPP88dy//++1M5e/YsH364DKVSyUsvDeTgwQM0b96KhQvn07hxE8aNm4ROp2PatEnExGymZ8/eTJkyicjIfxMc3IOTJ08wYsTLaLV6g+5EodPp8v19KWrnCYOknM7Ozvj6+hIbGwtAbGwsvr6++bphAUJCQoiOjkan05GRkUF8fDzBwcFFlgGkpaVx5MgRwsLCDHFLQggT9u23Fnz5pZoJE7IrTNekk5Oe0NAcpk0z/ZZJYX5OnjyBt3dN/PwaAblDthz+/8MZFNQVAHd3DypVcuD69WvFOme3bqH5fm7XriNWVlao1Wp8fHxIScntdt63by/ffLOKwYMHMGTI8/zxx2kuXUrmzp0skpLO0a1bDyB3H9lateqUyv2WJYN1xU6dOpXx48ezbNkyHBwcmDNnDgBDhw4lKioKPz8/wsPDOXbsGF275j7EkSNH4uXlBVBoGcC3335Lp06dqFy5sqFuSQhhgn7/Xcm4cdZMnXofJ6eK1XLVs6eGqChrEhKUNGsm240J0/D3yZBKpRKtNnddRpVKhV6f+/f4wYMHjxxnY5N/aIKV1d/Pk9t7mEvPzJkfUL26Z776d+5klUb4BmewxK527dpER0c/8vrnn3+e92eVSsW0adMee3xhZQDDhw9/+iCFEGYtOxuGD7dm4MDsCtkdaWUFffvmMGuWFRs33jN2OELkadDAjwsXkjh58jgNGjTM1xVbkOrVPfn990SaNWvB998/ukpGcbVp057Vq7/m7bfHo1KpyMzM5O7dO3h4VKdWrTrs2LGNLl26kZh4slzN0C2IWU2eEEKIwsyfb4m9vZ7AQPOb/VpcnTpp+fZbNYcOqWjZsuK+D6J8cXCozPvvz2Xx4oXcv38PhULJyJFvFHrMqFGjmTdvJnZ29nTuHPTE137jjbdYtmwRgwf/G4VCgVptSVTUW3h4VGfSpGnMmjWdlSuXU6tWHerVq//E1zEUhV6vr3j/bH0MmTxR9srDgGFRfOb2vE6fVhIebsMHH9znH8N7zUJRkyf+Lj5exdGjKjZvllY7YygPn620tItUq1Yj32vmutzJ07KwUBp0ssQ//fNZFTV5QlrshBAVwn/+Y0WfPhqzTOpKqmPH3Fa7gwdVtGolrXYilyknX+J/zGBddSGEKNyuXSrOnVMSHKwxdijlgoVF7kSKRYtkhx4hzI0kdkIIs6bR5LbWPf98Dmq1saMpPzp21PDrr0rOnJFfA0KYE/lECyHMWkyMBZaWmOV2YU/DygpCQjQsWSLZbkUlQ+zLvyd5RpLYCSHMlk4HCxZY0qdPDgqFsaMpf4KDNcTFqbl6Vd6ciiZ3HTcZmlDe5W5hVrLpEJLYCSHM1o4dFigU4O8vi/E+joMDtGmjYcUKabWraGxs7Ll9OzNvgV9Rvuj1erKzH5CZeR17e8cSHSuzYoUQZkmvz123rlcvjbTWFSIkRMP771sxZky2jEGsQOztK/PXX9e5evUyIF2yhVEqleh0hk+AVSoLKlWqgo2NXYmOk8ROCGGWfv5ZRWamQhbhLcK//qWnWjU927ZZ0LOndM1VFAqFAicnV2OHYRLKw7qDJSFdsUIIs/TZZ2pCQjQo5VuuSF27avj8c2muE8IcyFeeEMLspKQo2L/fgo4dpQWqOFq00HL2rJLTp+VXghCmTj7FQgizs3y5mg4dNNjYGDsS06BWQ+fOWlatklY7IUydJHZCCLNy/z6sXq2WXSZKqFMnDRs2WJCdbexIhBBPQxI7IYRZiYuzoEYNPdWry0y/knB31+PlpWfHDplTJ4Qpk8ROCGFWVq5U07mztNY9iU6dNKxeLd2xQpgySeyEEGbj4kUFiYkqWeLkCQUEaDlyREVqqiz8J4SpksROCGE2/vtfNe3aaWSh3SdkZZWb3K1fL2+gEKZKEjshhFnQanMTu06dpBv2abRvr2H9ehlnJ4SpMlhil5SURGRkJMHBwURGRnLhwoVH6mi1WqZNm0ZQUBBdunQhOjq6WGUAcXFxhIWFERoaSlhYGDdu3CjrWxJClCN796pwcNBTs6ZMmnga9erpuHVLwalT8u9+IUyRwf5ZNmXKFAYMGEB4eDgxMTFMnjyZlStX5quzdetWkpOT2blzJ5mZmfTq1YuAgAA8PT0LLTtx4gRLlizh66+/xsXFhdu3b2NpaWmoWxNClAPr1qnp0EHG1j0tpRLatdMSHa3m2WcfGDscIUQJGeSfZOnp6SQmJqRJZmAAACAASURBVBIaGgpAaGgoiYmJZGRk5KsXFxdHREQESqUSJycngoKC2L59e5FlK1asYMiQIbi4uABQqVIlrKysDHFrQohyICsLdu60oE0b6YYtDe3ba9i40QIj7HsuhHhKBmmxS01Nxc3NDZVKBYBKpcLV1ZXU1FScnJzy1fPw8Mj72d3dnbS0tCLLzp07h6enJwMHDuTu3bt06dKF4cOHo1AUf2aXs7P9U92jKB4Xl0rGDkGUgKk8r+3boVEj8Pa2NXYoRuXoWDr37+gIVarAqVOV6Ny5VE4p/sFUPlsilyk9L7MYIavVavnjjz9Yvnw52dnZvPLKK3h4eNCrV69inyM9PQudTsbmlCUXl0pcv37b2GGIYjKl5/XZZza0bKklM7PidsU6OtqSmXm31M7XqpUFX34Jfn7SHVvaTOmzJcrf81IqFYU2RhmkK9bd3Z2rV6+i1eZ+6Wq1Wq5du4a7u/sj9a5cuZL3c2pqKtWqVSuyzMPDg5CQECwtLbG3tycwMJDjx4+X9W0JIcqBq1cVHDumokWLipvUlYXWrbVs26YmJ8fYkQghSsIgiZ2zszO+vr7ExsYCEBsbi6+vb75uWICQkBCio6PR6XRkZGQQHx9PcHBwkWWhoaHs27cPvV5PTk4OBw8epF69eoa4NSGEkW3aZEGLFhpkWG3pcnHR4+6uY+9elbFDEUKUgMG6YqdOncr48eNZtmwZDg4OzJkzB4ChQ4cSFRWFn58f4eHhHDt2jK5duwIwcuRIvLy8AAot69GjBydPnqR79+4olUratm1Lv379DHVrQggj2rBBTZ8+0qxUFgICtGzcqCYwUFpDhTAVCr1eLwPLkDF2hlDeximIwpnC8zp/XkG3brZ8/vl9VBW8Yam0x9gBZGQoGD3amlOnsqRFtBSZwmdL/E95e17lYoydEEKUhU2b1AQEaCt8UldWnJz0eHvr2L1b3mAhTIUkdkIIk6TXw8aNatq1k27CstSypZZvv5W9Y4UwFZLYCSFM0qlTSu7cAR8fWUW3LLVqpSE+3oIHsuqJECZBEjshhEnatMmC1q21lGAdcvEEnJzA21vHjz9Kd6wQpkASOyGEydHr4dtv1bRtK1uIGULLllo2b5buWCFMgSR2QgiTc+SIEpUKvL1lJrshtGqlZedOC7KzjR2JEKIoktgJIUzOpk1q2rTRSDesgTg76/HyksWKhTAFktgJIUyKVgsxMbnj64ThtGypJSZGumOFKO8ksRNCmJSDB1U4OOjx9JRuWENq1UrLjh0WsnesEOWcJHZCCJOyYYMFbdpIa52hubjocXPT8fPP0h0rRHkmiZ0QwmRkZ8N336klsTOS3O5Yg20xLoR4ApLYCSFMxo8/qvD01OHqKt2wxtCqlZZt2yzQSl4tRLkl//QSQpiMDRty94YVxuHurqdyZT2HD6sM/hyu3b3G0WtH+PXqL/z5159cu3uV9PvpqBRKrFTWVLWpiq9Tfeo516eDZyfc7T0MGp8Q5YUkdkIIk3D3Lnz/vQWLF98zdigV2sPuWEMkdudvniPmz01sPR9D8q0L1K3iQ+3KdajjWJfm1VpS2aoyOr2OHG02fz34i8u3L7HhzDom7RuHt0Mt+j0TyfPPvoi92r7MYxWivJDETghhEnbutMDHR4ujo7EjqdgCArS8/74VM2c+QFkGg3l0eh3fX9zBZ8eWcfLGcVpXb8dzz/SnvnMDVMrCJ260dA8AQKPTcPLGCb6/uJ2FR+byUoOhjPSPopKlQ+kHLEQ5I4mdEMIkrFsnkybKAy8vPdbW8OuvSpo105XaefV6PduSvmPWoeno0dOtZiiv+7+JpcqyxOeyUFrQ2NWfxq7+XMlKYeOZaNp805wPOnxIV+9upRazEOWRJHZCiHIvPV3BoUMqXn5Z9rQqD1q21LJli5pmzR6UyvmOXTvKOz++ye2c20T6DKCZWwsUpbStiId9dUY1eZPj148xdu8YNp6JZkGnxdip7Url/EKUNzIrVghR7m3ZYkHTplpsbIwdiQAICNCwdasF+qecnHw7+xZjfxxNZGwf2lbvwNz2C2lerWWpJXV/19ClEQs6LOJW9k26bwzi0u3kUr+GEOWBwRK7pKQkIiMjCQ4OJjIykgsXLjxSR6vVMm3aNIKCgujSpQvR0dHFKlu8eDEBAQGEh4cTHh7OtGnTDHFLQggDWb/egjZtNMYOQ/y/GjVyM7rjx5/8V8iBK/tpv7YVqXeu8GGnpQTW6IJSUba/kqwsrBnZ+A0CPNoQsqEzv15NKNPrCWEMBuuKnTJlCgMGDCA8PJyYmBgmT57MypUr89XZunUrycnJ7Ny5k8zMTHr16kVAQACenp6FlgH06tWLcePGGep2hBAGcvGignPnVPj7SzdseaFQ5K5pFxNjQaNGJXsuGp2GmYem883p1bzWcCTNqrUooygfT6FQEFY7nGp27vw7th9reqw3eAxClCWDtNilp6eTmJhIaGgoAKGhoSQmJpKRkZGvXlxcHBERESiVSpycnAgKCmL79u1FlgkhzFd0tJrWrTVYyIjgciUgQENMjLpE3bE37t2gb0wYP6fs44MOHxk1oWperQUj/aMY+N1zJKQdNlocQpQ2gyR2qampuLm5oVLlTlVXqVS4urqSmpr6SD0Pj/8tKunu7k5aWlqRZQDfffcdYWFhDBkyhKNHj5bl7QghDESvh2++UdOhg8yGLW9q1dKj0cDJk8X7NXL8+m8Erm+LZyUvJrSajKOV8detaerWPDe5i3uOMxl/GDscIUqFWfwbuH///rz22muo1Wr279/PiBEjiIuLo0qVKsU+h7OzLGBpCC4ulYwdgigBYz+vfftArYbmza0pg/H0ZsfR0dag1+vYEb7/3o7OnQuvF/dnHINiBxHVIooO3h0MEltxBTp2QKO6z8Bt/Tg89DCudq4Gua6xP1uiZEzpeRkksXN3d+fq1atotVpUKhVarZZr167h7u7+SL0rV67QsGFDIH8rXWFlLi4ueedo06YN7u7u/Pnnn7RoUfxm/vT0LHQ62X+yLLm4VOL69dvGDkMUU3l4XsuWWdG2Ldy8KRMniuLoaEtm5l2DXrNJEyWLF1syevSdAhPvlaeWM/PQdN5pPoF6jr4Gj7E4WlZtx3m3C3Rb2Z3NvbZhbWFdptcrD58tUXzl7XkplYpCG6MM0hXr7OyMr68vsbGxAMTGxuLr64uTk1O+eiEhIURHR6PT6cjIyCA+Pp7g4OAiy65evZp3jt9//52UlBRq1qxpiFsTQpSRu3chNlZN+/bSDVte1a6tIyen4O7YJUc/Yn7CHN5rM4t6Tr4Gjq5kIusNxFZtx9i9o40dihBPxWBdsVOnTmX8+PEsW7YMBwcH5syZA8DQoUOJiorCz8+P8PBwjh07RteuXQEYOXIkXl5eAIWWLViwgFOnTqFUKlGr1cydOzdfK54QwvTExeVuIebsLC3p5dXD2bFbtljg5/e/2bF6vZ4PEubwzelVTG8zi6o2VY0YZfEoFUpGNBr1/4sYr6fvM88ZOyQhnohCr3/aJSbNg3TFlr3y1pwtCmfs59Wzpw1t22plG7FiMkZXLMDZs7ndsb/88r/u2FmH3uPbPzcwOWA6VaydCj9BOZN08xzTD0xhW994ajvWLZNrGPuzJUqmvD2vctEVK4QQJXH+vII//lDSooUkdeVd7do6NJr/LVa8MGEeG/+MZmrr900uqQOoWbk2z/n8myHbXyBbK2snCtMjiZ0QotxZtSp3iRO12tiRiKIoFNCmjZZvv1XzyW9LWJm4nCkB71HZqrKxQ3tiId7dqWRZiYUJ84wdihAlVuzELj4+Ho1GZqYJIcpWdjasXasmMFC+b0xF69Ya1pxaw7LfFjMl4D2cTLCl7u8UCgXDGg7nq5OfceLGcWOHI0SJFDuxW7RoEW3btmX69OkcO3asLGMSQlRgO3ZY4OGhx9NTxryaihtVtnE7YCwD3KbiYmuYdeDKmrNNVZ6vP5jX418lR5tj7HCEKLZiJ3ZbtmxhxYoVWFlZMWrUKIKDg1m2bBmXL18uy/iEEBXMl19Ka50pOXPnFz669Ar+mf/h9GHzWmaqk1cgdmo7Fh9daOxQhCi2J5oVq9frOXDgALNnz+bPP/+kSZMmREZGEhoailJpmsP2ZFZs2StvM4tE4YzxvM6cUdKzpw2ffHK/zMbX3dNmcfbeEc7ePULSveNkaf/ijvYWlgprqqir4aL2wte+Nb52AdipTGecmDFmxaY9SGL82U6EVR2J091WrPhazfKv7mOivwYe69rdq4z9cTQ/PLePfznUKJVzynehaSlvz6uoWbElXscuOTmZLVu2sGXLFhQKBVFRUbi7u7NmzRp27tzJkiVLnipgIUTF9eWXaoKCSn/ShEafQ8KtbezO+C/Hs3ZRzbIWHlZ1cbOsgZd1fayVtmj0OWRpMvhLk8a6tJlcevA7tW38CXEeSqvKPVErrUo3KBOXpfmL9873op1jBD52LcFOj0MlPSdOKGnUSGfs8EqNq60bobXDefent1nTI9rY4QhRpGIndmvWrCEmJoaLFy/SrVs35s6dS+PGjfPKg4ODad26dZkEKYQwf7dvw8aNaubPv19q58zRPeCHjFVsvDaPSionGlbqRKDTIGxVRe/7qNFn8/udg2y5vpgvUt6in9tYQpyHoVZallp8pkqjz2H2hX/jbdOQlpXD8l7389Px448WNGpkXsuEhNfuw5g9o9h5YRtdvbsZOxwhClXsxG7v3r289NJLBAYGYmn56BebjY0NixcvLtXghBAVx/r1avz8tFStWjpDIg7djOXzlDE4q6vT23U0/7KuX6LjLRSW+Nm3x8++PWkPkvghYyVbry9lSPU5tKrcs1RiNEV6vZ5PL7+JTq8l2HlIvrIGDXQsXWpJdjY85teEyVKr1LzsN4x3f3qH9p6dynwvWSGeRrFHQrRo0YJu3bo9ktQtX748789t27YtvciEEBWGTgeffGJJt25PP2niRnYKM8734auUsfSs+jqD3KeVOKn7p2pWNRnoPoXQqsP5KmUsH1x4gduajKeO1RR9d2MZJ7P20tftLZQKVb4yBwc97h46EhJUBRxtuhq7NsGzkhefHl9m7FCEKFSxE7ulS5c+9vWPP/641IIRQlRMO3ZYYG2tp379pxubdejmVsacCaCyhSvDvRZRy7Zx0QeVQC3bxrzmuQgdWqL+aMbJrJ9K9fzl3W+344m+OpcB1SZjpbR9bB2/Blr27DG/xA5goO+LLD36ITfu3TB2KEIUqMiu2AMHDgCg1Wo5ePAgf59Ee/nyZezs7MouOiFEhbB0qZoePTR5e42WlEafw5cp73D4Ziz9q03kX9a+pRvg31gqrele9VWesW3G3AsDiHAbR2jVkSieNHgTkfLgTxZcfInn3N6litqtwHr16+vYvl3N7dtQqeihjCalun112nl2ZM6hGczr+KGxwxHisYpM7CZOnAhAdnY2EyZMyHtdoVDg4uLCpEmTyi46IYTZ++03JRcvKhk79skG3N/WZDD7Qn90ei2veS7CRlXwMgClqY5tU4ZWn8/aqzM5e/cor3t9bLYTK+5ob/L++b50dhqEt02DQuva2EDdujr277cgJMT81iPs90wkb+waztCGw3nGycfY4QjxiGKvYzd27Fjmzp1b1vEYjaxjV/bK21pAonCGel5Dhljj4qKnZ8+SJwEpD/7kvfO9qGvTnC7OLz4y5ssQsnX32XhtPkqUjK+51mhr35XVOnZavZYZ5/tgrbSjh8trxTrmjz+UHDyoYt68B6UeT3kQc/ZbUrIuPfHyJ/JdaFrK2/Mqah27Yo+xM+ekTghhHOfOKdi/X0WXLiVP6pLuHWPi2a60qhxOcNUhRknqILdrNtJtPHYWjkw4G0RGTqpR4igrq1L/w21tOiFVXyn2MXXq6EhLU3Dlinl2T3er2YNj13/jl7RDxg5FiEcU2hXbrVs3tm3bBkCHDh0KHEOyZ8+eUg9MCGH+PvzQipAQDTY2JTvu9J2DzEyKoHvV12hg365sgisBpUJFD+fX2Ju5jnfPBvJe7e24Wv7L2GE9tT0Z37AvcwPDqi9ApSj+evYq1cM17VT8+9/m1x1rqbIk4plIph+YzJZe281+fKUwLYV+Ut977728P8+bN6/MgxFCVByXLinYts2CpUvvlei4xKyfmXXhOfq4jqGubbMyiq7kFAoFHar0x0phy4SzQUyvHYeHVR1jh/XEztxN4MsrYxns/j62KocSH9+okZYNG9RERmrMaouxhzp5BbHl3GZ2X/qBzv8KMnY4QuQpNLFr1ux/X5otWrQo82CEEBXH4sWWBAVpsC/BXIczdxOYfSGSvq5vU8e2SdkF9xRaOeZuPzbxbFem147Dy7qesUMqsRvZKcxOiqSny+u4WXk/0Tk8PPSo1ZCYqKRBA/PZYuwhlVJF/3oDee/AFDp6dUapMMPsVZikYv9NXL58Ob///jsAv/32Gx07dqRz584cPXq0WMcnJSURGRlJcHAwkZGRXLhw4ZE6Wq2WadOmERQURJcuXYiOji5W2UPnz5+nUaNGzJkzp7i3JYQwgpQUBZs2qQkLyyn2MUn3jjHjfB/CXaLKbVL3UFOHYAKdBjH5XHcu3f/d2OGUyH3tHd5P6kNzh+742gU88XkUitxWu+/jS7wluckIcG9DtvYB353fauxQhMhT7MRuxYoVeHp6AjB//nwGDx7M8OHDmTlzZrGOnzJlCgMGDGDHjh0MGDCAyZMnP1Jn69atJCcns3PnTtatW8fixYu5fPlykWWQm/hNmTKFoCBpEheivFuwwJIuXTQ4Ohav/tUHF5h+vjfdq76au+G8CWhcKZBApxf4z7nuJN9PNHY4xaLT61iQPBhndXXaOvZ76vM1aqTl8GEV90rW224yFAoFET7/Zs7hGej05tcqKUxTsRO727dvU6lSJbKysvjjjz8YNGgQERERJCUlFXlseno6iYmJhIaGAhAaGkpiYiIZGfm35ImLiyMiIgKlUomTkxNBQUFs3769yDKAzz77jI4dO+Lt7V3cWxJCGEFysoKYGDU9exavte6W5gZTz4fR1rFvuZgoURKNK3Wmi9NLTD7XwySSu6+vTOBG9mVCXUaUyoQAe3uo6a3jwAHz3IkCoJlbcxQoiT0XY+xQhABKkNi5u7vz66+/EhcXR7NmzVCpVGRlZaFSFf2BTU1Nxc3NLa+uSqXC1dWV1NTUR+p5eHjku2ZaWlqRZadPn2bfvn0MHjy4uLcjhDCSDz6wJDhYg0MxxuM/0N3jvfN9eMa2OS0rh5V9cGWgUaWOJpHcfXf9Yw7e2kL/apOwUJTeQsuNGmnZudN8u2NzW+36M/vwDLQ6rbHDEaLonSceGjt2LFFRUVhaWrJo0SIAdu/ejZ+fX5kFVxw5OTn85z//YdasWcVKMgtS2GJ/ovS4uJjZHkNmrrSf1+nTsGMHfP01VKqkLrSuXq9n+u+DqWzlRK9/vWrSS0q0sQ/B2lrNlPM9+KDh99S2b1gm13F0fPz+rUXZd2MzG67PZVSdj3CydCnVmJo2hbg4yMqy5f9H85idzpXbsfl8NHuub6d/g/7FOka+C02LKT2vYid2HTp0YN++ffleCwkJISQkpMhj3d3duXr1KlqtFpVKhVar5dq1a7i7uz9S78qVKzRsmPul9/dWuoLKrl+/TnJyMsOGDQPg1q1b6PV6srKy8i3XUhTZeaLslbfVu0XhyuJ5vfWWNWFherRaDZmZhdddnzabc7dO8pLHLO7cMf0dDHzUbch20jDmt0Am19pMbVv/Uj3/k+48cTJrL3MuvMzz7lOxzHYkK/t+qcYF4OdnwaZNOl54wfzWtHuoT+3nmBg/iY4uIaiUhTcyyHehaSlvz6vUdp6A3HF2x48f58CBAxw4cICEhAQSEhKKPM7Z2RlfX19iY2MBiI2NxdfXFycnp3z1QkJCiI6ORqfTkZGRQXx8PMHBwYWWeXh4cOjQIXbt2sWuXbt48cUXee6550qU1Akhyt7Ro0p++UVF9+5F/3I/kBnDtvTP+He1SaiVVgaIzjD87DvQo+prTDsfzpk7vxg7HM7c+YW5FwbynNs4qlvVLbPrNGmiZfduC7Rm3FPZ2KUJliorYs/LWDthXMVusdu0aRPTp0/H1tYWa2vrvNcVCgU//PBDkcdPnTqV8ePHs2zZMhwcHPKWJBk6dChRUVH4+fkRHh7OsWPH6Nq1KwAjR47Ey8sLoNAyIUT5ptfDtGlW9OunwaqIPO3S/dMsuzyS56tNpZKFU+GVTVB9+zZYKNTMSOrDmBoraFwp0ChxJN07xoykvvRyeYOaNmXTNfyQq6seBwc9v/6qpHlz85w9qlAo6Fs3gnm/zCKsdi9Z104YjUKv1xer/7Fdu3bMmDGDDh06lHVMRiFdsWWvvDVni8KV5vOKj1cxfrw1Cxbcp7ChsPe0t3n7TFtaVA6lqUNwqVy7vLp47yTrrs7iVc8PaePY96nPV5Ku2NN3DjEzKYIeVV/jWfu2T33t4khIUJKSomTixGyDXM8Y9Ho94/aO4d2Wkwmt3bPAevJdaFrK2/Mqta5YrVZL27aG+QIQQpgPjQYmT7bi+edzCk3q9Ho9iy69iod1XbNP6gBq2DTgBfcZfJ7yNhuuzqOY/8Z+asdv72ZmUj96ubxhsKQOcveOPXVKxV9/me4kmKIoFAr6PvMc836ZZbDnKcQ/FTuxGzp0KB9//DE6nXk2owshysaaNWpsbaFZs8IHWH1342Mu3f+d7s6vGSgy46tmVZNh1efz41/fsDB5CNm60p+48He70lcz7+ILRLiN4xm75mV6rX+ysoJnn9Wya7f5rmkH0KJaKx5o77Pz4vaiKwtRBordFduhQwdu3LiBWq3G8R/Lxe/Zs6csYjMo6Yote+WtOVsUrjSe1+3b0LKlHePGZVOnTsH/KDx39yhTz4cxtPoHOKk9CqxnrrJ199l8/SNua9J5u8ZKqls/U+JzFNYVq9VrWHFlAgdvxvDvapNwtazxtCE/kUuXlGzebMEnn9zHhFevKdL+lJ/4/uIOdvbb89hleuS70LSUt+dVVFdssSdPzJs3r1QCEkJUHAsXWtKwobbQpO6e9jbzLg6im/OwCpnUAVgqrYlwHcsvt+IYf7Yzg6q9RxfnwaWydt+VB2dZlDwMHVqGVl+Arcp463F5eupQKuHkSSV+fubb+9PKozXr//iGvZf30MGrk7HDERVMsRO7Fi1alGUcQggzk5ysYNUqS+bPL7x78ePLUXhZ16NhpY6GCaycUigUtKjcA2+bBnx7bSG7/lrF0Orzn3i9O40+h7jrn7D+2mw6OPanZeVQlArjdoMqFNCkqZYdOyzw8zPfSRQqhYredfvxwS+zJbETBlfsMXbZ2dksXLiQwMBAmjZtCsC+fftYvXp1mQUnhDBdU6da0b17Ds7OBQ9x+Omv9fxx5xDdnIcZMLLyzdWyBkOrz6eeXSumnQ9n/sXBnLlb9HqhD+Xosvk+fQXDf2/A/psbGVp9PgGO4UZP6h5q1FDLkV9V3Lpl7EjKVrvqHUi+fZGDqQeMHYqoYIqd2M2cOZMzZ87wwQcf5HUP1K1bl2+++abMghNCmKaDB1UcPqwiPLzgxYivZ1/i85S36OP2FpZK6wLrVURKhYpmDiFEeX2KndKBuRf+zZg/AliXNouTWT9xX3snb9alVq/lWnYy+29s4aPkYQxJrMX3Gcvp7TqaQe7TcS5n3du2tuBbL3fBYnOmUqroVacvH/wyy9ihiAqm2J+s+Ph4du7cia2tLUplbj7o5ubG1atXyyw4IYTp0Wph/Pjc5U0KWoxYq9ey8OIQWlUOL9MdD0ydtcqOtlX60dqxN+fu/cb5u7+xP3MjqdnnAD3WSnvu67KwV1Whmo03tSz9ebX6QhzVbsYOvVBNmuj47jsLevbUmPUkik5egWw8s47frv1KY9cmxg5HVBDFTuzUajXaf+wHk5GR8cgMWSFExbZ2rRqAtm0LXt5k6/XF3Ndl0bYUFuatCJQKFXVtm1LXtmneazm6bB7o7mKtssVCYYm9vTVZWWW7XEppqVFDhx44dUpJgwbmO4lCrVLTs3Zv5ifMZVX3tcYOR1QQxe6KDQkJYdy4cVy6dAmAa9euMX36dHr06FFmwQkhTMutW/D++5YMHpxTYEvMpfun2XBtHr1c3yg3475MkVppib2FIxYKS2OHUmIKBTRtomX7DvPujgUIqtGVX9IO8Xt6orFDERVEsRO70aNH4+XlRc+ePbl16xbBwcG4uLgwcuTIsoxPCGFC5s2zonFjLXXrPr4VRqvX8GHyy3SuMqjCLm0icjVurOXIERW3bplxXyxgZWFNaK2eLDwiS4YJwyj2P5eSk5OpWbMmr776KlqtlqCgIHx8fMoyNiGECTl7VsHatWoWLrxXYJ2NV+ejUljQ3KGbASMT5ZGNDdT31bJrl4pevQqeZGMOgr27M/KHoZzPPEstxzrGDkeYuSJb7PR6Pe+++y5hYWF8+umn7N69m+joaHr37s27774r++EJIQCYONGa3r1zqFLl8eUX751i643FhLtElcrCu8L0NW2qIy7OAnPfqdJWbUuIdw8WHplv7FBEBVBkYrdu3ToOHz7MunXr2L17N+vWrWPPnj2sXbuWhIQE1q6VAaFCVHTff6/i7Fkl3bs/vuVFq9ew6NJQAp1eoLKFi4GjE+WVl5cOtVrP8ePFHhVksrrXCmNbUiyXbicbOxRh5or8NMXExDBp0iQaNmyY7/WGDRsyYcIEYmJiyiw4IUT59+ABTJhgzYsvZqNWP75OzLWPUGJB00rBhg1OlGsKxf+32m0z/0kUlSwr0aVGMB9Jq50oY0UmdufOnaN58+aPLWvevDnnzp0r9aCEEKbj008tcXPT0bTp4/vTUu6fYdP1BfR0eV26YMUjGjXScuqkivR08/+7EVo7nM1nN3Ll9hVjhyLMWJGJnVarl96HQAAAIABJREFUxd7e/rFl9vb26Mx9cIQQokBpaQqWLLHkxRdzHluu0+tYcmk4HRz7U0VdzcDRCVNgZQV+flp27jT/pW8crRzp5BXEnP1zjB2KMGNFtn9rNBoOHjxY4CSJfy5aLISoOKZNsyIwUIOHx+O/H3amf8k93W1aVg41cGTClDRrpmXNGjURERoszLxXtmftXoz5cRTDfKNwtXU1djjCDBX5EXJ2dmbChAkFljs5ORXrQklJSYwfP57MzEwcHR2ZM2cO3t7e+epotVpmzJjBTz/9hEKhYNiwYURERBRZtnHjRlasWIFSqUSn0xEREcELL7xQrLiEEE/m8GEle/eq+Oijx+92kJ5zhTVp0xjsMUsWIhaFqlZNT5Uqeg4fVtG6tXk3FjjZOBNYK5AlRz9kepuZxg5HmKEiE7tdu3aVyoWmTJnCgAEDCA8PJyYmhsmTJ7Ny5cp8dbZu3UpycjI7d+4kMzOTXr16ERAQgKenZ6FlwcHB9OnTB4VCQVZWFmFhYbRo0YJ69eqVSuxCiPxy94O1ZuDAHGxsHi3X6/V8fGkULRx64GZZw/ABCpPTvLmW2O8szD6xA+j/bH+GbhnKKP/RuNjKLHFRugwyxzw9PZ3ExERCQ3O7Y0JDQ0lMTCQjIyNfvbi4OCIiIlAqlTg5OREUFMT27duLLLO3t88blH3//n1ycnJkkLYQZWj1ajV6PbRv//hfwgdvxnD5wWnaVYkwcGTCVPn66ki5rCA52fy/u13sXGhTvT3LfvvI2KEIM2SQxC41NRU3NzdUqtzuGJVKhaurK6mpqY/U8/D43zZD7u7upKWlFVkG8MMPP9CjRw86derEK6+8IrtiCFFG/voLZs2yZMiQ7MfuB3tHm8lnKWMIqzrSJPcxFcZhYQFNm+mIjTXzQXb/r1edPqxKXEH6vXRjhyLMjNl8ggIDAwkMDOTKlSuMHDmS9u3bU6tWrWIf7+z8+Jm/onS5uFQydgiiBB73vKZMgfbtoUmTx/TBAl/+MZpnKwfwrEuzsg5P/IO9vbWxQ3gqHdrD3LkQFaWmgMUYzEZdj/9r777Do6rSB45/p2QmvZIKKEVKCERKMIiAGgMJJCQRhACCvxUIKiAYFxVFqaKiLlbQXduu4gKyKkhAQERWQUGalKWX0NITAgSSTGbm/v5AIxhKhGTulPfzPDwwOXdm3juHM+fNOfee04S4pnF8sHcOr/SSfWTtnSP1XTZJ7MLDw8nPz8disaDT6bBYLBQUFBAeHl7juJycnOrFkC8epbta2cUiIiJo164da9eu/VOJXXFxGVarbI9Wn4KDfSgsPKt2GKKWLldfu3ZpWbDAg9dfr6C0tOZz9pz7iR+KFjOm0RzKyi5/U4WoH97e7g7/met00KKFG198YSElxXn3j/X396S09DxJN6fx17XjeLDVI3KtnR2zt75Lq9VcdTDKJlOxQUFBREZGkpWVBUBWVhaRkZE17qhNTExk0aJFWK1WSkpKWL16NQkJCdcsu3iR5JKSEjZu3EjLli1tcWpCuAxFgSefNDJokBlf35rlVVYTc46PJjFoJB46Jx9uEfXmttssZGU5//6xAA08gune6C7e3Cq7UYi6Y7Op2KlTpzJx4kTmzp2Lr68vs2ZdWKAxIyODcePG0a5dO1JTU9m+fTu9evUCYMyYMTRu3BjgqmULFy5k/fr16PV6FEVh6NChdOvWzVanJoRL+PxzPadPa7jnnsuPpHxZMBtfXRBRXtL2xPVr3NiK0aiwZYuWzp2dP7vrd8t9ZK4dy9gOjxHqJYt4ixunUa608rCLkanY+mdvw9ni6i6ur7Nn4fbbvcjMNNG6dc3O9mTlAZ46cBcPN3wDfzdZdFUNzjAV+5tfftGyZ4+OmTMr1Q6lXvw2Ffubf+76gCCPBrzU41UVoxJXYm99l11MxQohHNvLLxuJjrZcNqn7bc267v4DJKkTdaJtWysnTmrIznb+pU8A0lr05/P9Czlx9rjaoQgnIImdEOKq9uzR8tlneu6///L7wX536lNKzfl08Uu1cWTCWen1cFtnC1995TQLN1yVv9GfXk16M+tn2YlC3DhJ7IQQV/TbDRMDBpjx969ZfsZcxL9ynqFv8Fh0sm2YqEMxMRY2bNBz6pRrjNql3nIvK7OXceDUfrVDEQ5OEjshxBV9/rme4mINvXpd/oaJD04+RTvvu2hobGHjyISz8/KCdu0sLF/uGr8weLl5k9L8Xp7fMFXtUISDk8ROCHFZpaUwZYqRjIwqdJfpW3ec/Y6dZWu5O/B+2wcnXMLtt1tYscKNCue4J+Sa+jRNZlPeRn4p2Kp2KMKBSWInhLisZ5+Fjh2ttGxZ84aJSms5c06MIanBwxi1l9+BQogb1aCBws03W1m92jWutTPq3bmvxUCm/vgssmCFuF6S2Akhati5U8uCBTBkiOmy5QvzXiDU0JRWXrE2jky4mq5dLSxZosdiUTsS27jn5l6cOHucb4+tUjsU4aAksRNCXMJigccfd2fECC67w8SR8h18U/IRvYMybB+ccDk33WTFx0dh/XrXuNZOr9Vzf+QDTFk/CbPVebdVE/VHEjshxCU++cQNsxl+3bHvEhbFwtvHHyE+8P/w0QfWPECIetCtm4VFi1xjmzGAzmGxuOs9mL9nntqhCAckiZ0QolphoYYXXzSQkWFCe5lvh2WFcwENHX162Tw24bpatLCiKLB5s2t0WRqNhmFt/sJLPz9PWVWZ2uEIB+MarUQIUSvPPmvkrrss3HxzzQu38yqP8FnBS6QEj0WjcY21xYR90Gige3cLn33mhqvcU9AioCVRDdrxxpa/qR2KcDCS2AkhAPj+ex0//aRj4MCaO0woisLbxx+hu/99BLlFqBCdcHWRkVbKyjRs3+463dbQyAf45/8+IPv0EbVDEQ7EdVqIEOKKKirgr391Z/jwKtzda5avLvkXp82FdPFLs31wQgBaLfToYebTT11n1C7IowHJzVKYsv4ZtUMRDkQSOyEEr79uoGFDK50711xTosh0go9znyU1eJxsGyZUFRVl5exZDdu2uU7X1bd5GtsKt/LDif+qHYpwEK7TOoQQl3XggJYPPzQwfPiVpmAfJta3L2HGpipEJ8TvdDq4804z8+e7zqidUWfkgTYP8tT3j1NlqdlGhfgjSeyEcGFWK2RmGhkwoIqgoJo95bclH1NUdZLuAQNUiE6Imtq0sXK2TMOWLa7TfXUJ74q/MYB3t89ROxThAFynZQghavj3v904c0ZDQkLNhVALKo7zr9xJpAU/hk7jGls6Cfun00FcnJmPP3ZzmXXtNBoNw9tm8Oa22Zw8e0LtcISdk8ROCBdVUKBhxgwDDz1kQveHS+esipUX9z5AF78UmYIVdieytRU0sG6d61zzGe4dQZ+myTzzwxNqhyLsnM0SuyNHjpCenk5CQgLp6elkZ2fXOMZisTBt2jTi4+Pp2bMnixYtqlXZnDlzSEpKom/fvvTr148ffvjBFqckhEN75hkjcXEWmjSpOQW7vOgdTpuL6eYvU7DC/mg0EH+PhXnz3KhyocvO0m7pz46i7azM/lrtUIQds1liN2XKFIYMGcLKlSsZMmQIkydPrnHM0qVLOXbsGKtWrWLhwoW89dZbnDhx4ppl0dHR/Oc//2Hp0qW88MILZGZmUlFRYatTE8LhrF6tY/NmHQMG1OwVj1fsZWH+iwxu/JTcBSvsVrNmVgICFFascJ3LBAw6Aw9Fj+aJ/z7GWdMZtcMRdsomiV1xcTG7d+8mOTkZgOTkZHbv3k1JScklxy1fvpwBAwag1WoJDAwkPj6eFStWXLOse/fueHh4ANCqVSsURaG0tNQWpyaEwykru7BmXUaGCaPx0rIqq4nXjj7I3QFDCTY2VCdAIWqpZ08zn32mp8yFdt1qF3wr0Q3aM+3H59QORdgpmyR2ubm5hIaGovv1Qh6dTkdISAi5ubk1jouI+H1V+/DwcPLy8q5ZdrHFixdz0003ERYWVh+nIoTDe+EFI23aWGjfvuaV55/mTcVd601n394qRCbEnxMWphAZqfDZZ25qh2JTD0T9ha+PLGNDzo9qhyLskFONYf/888+88cYbfPjhh3/6uUFB3vUQkfij4GAftUNwaRs3wpIl8N574Od3aWe45dRqvi9dwOMt/463/sIIuLf3ZbahEHbLFesrORleeUVHerobDR1okNnf3/P6n4sn47o8SuZ/x7DjkR14ul3/a4nacaS+yyaJXXh4OPn5+VgsFnQ6HRaLhYKCAsLDw2scl5OTQ3R0NHDpKN3VygC2bdvGE088wdy5c2nWrNmfjrG4uAyr1UVWvFRJcLAPhYVn1Q7DZZlMMGyYJ8OGmVEUCxdfrXDaXMjz+4aSFjweKoyUUYG3tztlZXKtqqNw1frSaqFrVx2zZ2t57rlKtcOpFX9/T0pLz9/Qa7T17Uhj77U8+lUmL/V4tY4iE5djb32XVqu56mCUTaZig4KCiIyMJCsrC4CsrCwiIyMJDAy85LjExEQWLVqE1WqlpKSE1atXk5CQcM2yHTt2kJmZyZtvvklUVJQtTkkIh/P66wYCAhS6dbt02zCrYmX20b8Q7X0XzT07qBSdENfv9tstHD+uYfNm11rBa0TbDLIOLeb7E2vVDkXYEZu1gqlTpzJv3jwSEhKYN28e06ZNAyAjI4OdO3cCkJqaSqNGjejVqxcDBw5kzJgxNG7c+Jpl06ZNo6KigsmTJ5Oamkpqair79u2z1akJYff27tXy/vsGMjKq0GguLftP/sucNZcQFzhMneCEuEF6PSQmmnn/fYNLLX/ibfDhoVvH8Oi3D3Om8rTa4Qg7oVEUV9lx7+pkKrb+2dtwtqswmyEx0ZOuXS01dpjYcXYtfzv6fzzU6HV89UGXlLnq1J6jkvqC+fPdaNfOwqBBNXdSsSd1MRV7sb9vn4unmyfv9vygzl5T/M7e+i67mIoVQqjn3Xfd0GguLA1xsSLTSWYfe5B+IY/XSOqEcES9e5vJynIjJ0dz7YOdyF+ihrM572cW7VugdijCDkhiJ4QTO3RIwxtvGHn4YRPai1q7yVrBi9kD6OLbV66rE07D31+hRw8zc+cacKW5KKPencc6TWDSuqc4cvqw2uEIlUliJ4STslhgzBgPBgyoIizs915OURTmHB+Dty6QO/z7qxihEHUvNtbCqVL47jvX2jWlqV8z+rcYwKhVD2KymNQOR6hIEjshnNQ777hhNl+YnrrYksI3OXB+M6nB49D88U4KIRycTgepKWY++siNkhLX+v+d1CwFD707U3+cpHYoQkWS2AnhhPbv1/Lmm0ZGj750Cnbj6SwWF77GkLBnMWhdbzFb4RoiIhRiYqzMnevmUlOyGo2GMe3Hk3X4K5YeWqx2OEIlktgJ4WRMJnjoIXcGD64iNPT3Xu3Q+W28ffxhBoVOwt8tVMUIhah/d95p5sQJLd9/71pTst4GH/7a6Sn+unY8h0sPqh2OUIEkdkI4mVdeMeDlpVxyF2x+ZTYzj9xH3wZjaOTeSsXohLANvR7uvdfM+++7UVTkWlOytwS0YFCrIQxdnk6ZyX6W6RC2IYmdEE5k40Yd8+a58fDDpuqFiEur8plyOIk7/PvRxvsOdQMUwoYaNrQSG2vhjTcNWK1qR2NbvZr0pqlfc8Z8+xCyXK1rkcROCCdRWnphCnbUqCoCAi787JzlNFMPpxDl1Y1Yv77qBiiECrp3t3D6NCxbZpOt0e2GRqMho93DZJ8+zOtbZC9ZVyKJnRBOQFFg/Hh3OnWycNttF/aCLbecZfrhNMKNzbkrYIjKEQqhDp0O+vczs/AzN44cca0pWTedGxNiJvL+zr+z/HCW2uEIG5HETggn8NFHbhw4oGXYsAsbZVZYzjH9cBq++iB6B42SZU2ESwsKUkhMrOKVVwxUuNiua4EeQTzR+Wke+24MOwu3qx2OsAFJ7IRwcFu2aJk1y0Bmpgk3Nyi3lDHjyL146fzp22AsWo00cyHa32olLEzhH/8wqB2KzbUIaMnIdg9x//KB5J/LUzscUc/kG18IB1ZUpOHBBz14+OEqIiIUysynmHyoDx5aH1KCJakT4mJJSWZ279ayerVrLYECcEfD7txzU08GZfWnrKpM7XBEPZJvfSEcVGUl/OUv7vToceG6ulNVeUw61ItQQxNSg8eh1bhe5yXE1RiNMHBgFf/8l4HsbNe7PKF/i4E09G7EgyuGUmWpUjscUU8ksRPCASkKPP64O3o9pKdXcbJiP08duJsWHjEkBI2Qa+qEuIKQEIXeiVW8+KKRc+fUjsa2NBoNo6If4XzVOSb8d7wsg+KkJLETwgHNnm3gl1+0PPqoib3n1/PMwXju8O/PXYGDJakT4hpuvdVK8+ZWXn3V6HLr2+m0OjI7PcGW/E28sHG62uGIeiCJnRAO5qOP3PjkEzcmTqxk/blPeDF7EPeGZNLJt5faoQnhMBISzJSehvnzXWt9OwAPvQfPxE7hiwOLePeXt9UOR9QxSeyEcCCff67n1VcNPPNsGf85/zgL82fyYMQL3OLZSe3QhHAoOh2kD6zi22/1rF/vetej+hn9eK7LNN7+5Q0W7v232uGIOmSzxO7IkSOkp6eTkJBAeno62dnZNY6xWCxMmzaN+Ph4evbsyaJFi2pVtm7dOvr160fbtm2ZNWuWLU5HCJubP1/Ps88aGfv0Ed4uS+Rw+S9kNJxNiOFmtUMTwiF5e8OgQVW8866BQ4dc7xKGYM8Qnu0ylak/TuKrg1+qHY6oIzZL7KZMmcKQIUNYuXIlQ4YMYfLkyTWOWbp0KceOHWPVqlUsXLiQt956ixMnTlyzrHHjxsycOZMRI0bY6nSEsKn333dj5kwj6ZOymH3+dhoaWzAk7Dk8dN5qhyaEQ4uIUOibXMXMF4yUlLhectfY5yYmdZnKE99nsir7a7XDEXXAJoldcXExu3fvJjk5GYDk5GR2795NSUnJJcctX76cAQMGoNVqCQwMJD4+nhUrVlyz7OabbyYyMhK93vWulRDOzWKBZ54x8s57VtpNyOTT8yPpHzKBuwIHy3ImQtSRqCgrMZ0szJjhejtTADT1a8bE257l0W8fZs2xb9QOR9wgmyR2ubm5hIaGotNd6Ih0Oh0hISHk5ubWOC4iIqL6cXh4OHl5edcsE8IZFRdrGDzYgx/278IyshN5mm080ugtmnpEqx2aEE6ne3cLgUEKr7jgnbIALQNa8eRtz/DINyMluXNwMsT1q6AgmdKyheBgH7VDcAjr1kH6EBP+qdPICZtDcthDdA7oZfOlTLy93W36fuLGSH3dmMGD4IMP4J//9CQzE+qzufn7e9bfi1+nLv4xzPCewehvM5h37zx6t+itdkh2w5H6LpskduHh4eTn52OxWNDpdFgsFgoKCggPD69xXE5ODtHRF0YkLh6lu1pZXSguLsNqlcUa61NwsA+FhWfVDsOulZfDCy8Ymf/DZtweHI7iHcTDwW/iq2/AuXOVNo3F29udsjIXnJdyUFJfdaNfvwtLCn34oYX+/c318h7+/p6Ulp6vl9e+UQ0NTXkyZhL3fzGU2Xe9RVKzvmqHpDp767u0Ws1VB6NsMhUbFBREZGQkWVlZAGRlZREZGUlgYOAlxyUmJrJo0SKsVislJSWsXr2ahISEa5YJ4QzWrNFxR3wli60PowxKJS4sjcFhz+Krb6B2aEK4DA8PuP9+M8uW611yT1mAVoGtmRQ7hQlrx/GffZ+pHY74k2w2FTt16lQmTpzI3Llz8fX1rV6WJCMjg3HjxtGuXTtSU1PZvn07vXpdWGh1zJgxNG7cGOCqZZs3b+bxxx+nrKwMRVFYtmwZM2fOpHv37rY6PSGu26FDGiZP0fOz+Z9UDXmOaP87iAt4R+54FUIlfn4Kw4ZW8dFHbvj6Ktx2m+tddNfc/xYm3z6DKT8+Q1nVGf7SdqTaIYla0iiyWRwgU7G2YG/D2WorKNDwt78Z+GzjBgypY/H11dAnOIMI4y1qhwbI1J6jkfqqeydOaPn0Uz1PPmmiXbu6S+7seSr2j/LO5TJjwxSGtB7GE52fdsktC+2t77KLqVghxO9On4YXXjDQJSmH5X79cRucTnzjPoxo+JLdJHVCCGjUyMrAgWZeftnA/v2ul9AAhHmFM/OOWXx58HOe+O9jmK31c92hqDuS2AlhI+fPwxtvGIi5q4xF5eOxDo8lulkI4256l2ifu1zyN2Eh7F3TplbS0sw8/7zRJXenAPB3D2Ba15nsLNrBsOWDOFd1Tu2QxFVIYidEPTOb4eOP3ejc3cy/jk/DNKoNTVoXMe7md+kRMAA3rVHtEIUQV9GqlZXkvmamTTNy+LBrJndebl48EzsZDdD3ywTyz8k6svZKEjsh6omiwOrVOrrdrfDqhtmcG3ELobdu5ZHGr5PYYCReOj+1QxRC1FKbSCtJSWamTjW67LSsXqtndPtx3Brcnp7/uZNfCraqHZK4DFmgWIh6sG+flqeetfI/j3eoGjSL5t5tGBj4EsGGxmqHJoS4TlFRVnQ6MzNmGHn6aRNt2rje3bIajYb7WqbTyLsxA5fey0s9XqVfiwFqhyUuIomdEHXo9GmYOcvKgoMfoOnxEk19WnB34DTCjE3VDk0IUQdat7ai15t58UUDjz5qcsmlUAC6RHQlzCucaT8+x5a8TUztOhM3nZvaYQlkuZNqstxJ/bO3W8brktUKnyysZMpX/8Ic+wpNfVoQF5zu0He5yvIZjkXqy7ZOnNAyf76ewYPNJCb+uTtFHWm5k2spM53lzW2vYVWsfJQ4jzCv8Gs/ycHYW98ly50IUc82bCuj4/g3mZjbhvA7v2Jks+cY2miSQyd1Qoira9TIyvDhVXz+hZ6//90Ns4uuAuJt8GHibc/SOjCSuxfewarsr9UOyeXJiN2vZMSu/tnbbz036lBeMaM+fJdd7v+gkaYTKc3uI8z9ZrXDqjMyAuRYpL7UUV4On3/uhlYLEyaYCAy8dj/iTCN2F9td/D/e2voafZr1ZUrXGXjoPdQOqU7YW98lI3ZC1LHsU8dI/fuTdJ3fnnzr/3io8auMavNXp0rqhBC14+EBgwdXER5uJfNxI1u2uG632iYoilfufI2Dpfu5c8HtbM77We2QXJKM2P1KRuzqn7391vNnbcvfyuSVb7Kp5Ft88vqQ1iqZWyIC1Q6r3sgIkGOR+lLfkSNavlys59ZoK8OHm/Dxufxxzjpid7Efc9bxwc5/MKDVIJ66bRLebo6797W99V3XGrGTxO5XktjVP3trHLVhtpr5+sgyXl3/NgeLjmE4nEbvW3oS3doDZ98oQhIFxyL1ZR8qK+Hbb/X8b7eWIYPNxMeb0ekuPcYVEjuA0spSPtn9EXuKdzOrx2wSm/ZRO6TrYm99lyR2tSSJXf2zt8ZxNUXlRXy6+1/8fev7lJcEwd5U7mnRhY7ttTW+pJ2VJAqORerLvpw8qeGbb/SUl0N6upk77rBUf3e4SmL3mx2F23l/57s09WvO891eonVgpNoh/Sn21ndJYldLktjVP3trHH9kVaz8mLOOf+78iFVHvsEtpxvag8nc1bY57dtb0bvYqo+SKDgWqS/7oyhw4ICWdet0lJVp6NPHTFycmZtucq3EDi7Mfqw4sowvDiyiT7MUnug8kQjvhmqHVSv21ndJYldLktjVP3trHL85eiabRfsW8PHOTykv01Oxqzfh5XHc3smLVi2tLjNC90eSKDgWqS/7duyYli1btOzeo6NjBw1du1bSsaMFD+e4cbTWzprOsuTgF6w+upL7WqbzaMdMu0/w7K3vksSuliSxq3/21DjyzuWy9NAS5m1fxOEzB9EfvwvN4Xg63NSCDu2tBAfL/wVJFByL1JdjKC+Hw4fd2brVwrFjWlq1tnJbZwvt21sID1ec/trd35RWnGLxoS/47thqEpr0YUyH8bQJilI7rMuyp74LJLGrNUns6p+ajUNRFPaW7GXB1hUsO/wVOaYDaE7cjkd+D6ICOtCmtY6bbrKidd2VCmqQRMGxSH05jt/qqrwcDh7UcvCQloMHtLi5QfStFtrfaqVdOysBAc7fJ5WZzrIy+2u+zl5GU99mjGg3iqRmKbjr3dUOrZokdg5KErv6Z8vGcf48/LQ7h5V7f2RDwXcc1qymqgoMBbFEKLG0CWhLy+ZutVpM1FVJouBYpL4cx+XqSlGgsFDDocNajmZrOXxYS0CAlehoK7feaiUqynLF5VOcgdlqZlPeRr45upJDpQdJataXAa0G0SW8K3qtuhc4S2J3BUeOHGHixImUlpbi7+/PrFmzaNKkySXHWCwWnn/+eX744Qc0Gg2jRo1iwIABN1RWW5LY1b+6ahzl5Re+AIuKNOTna8nL03Aot5jdxf8ju3I7hcYNVAb/jNZ4Hp9z0YTQhtY+HWkVHoGfn4vMc9QBSRQci9SX46hNXVkskJen5fBhDdlHtRw7qiUs7EKSFx1toU0bK+72M6hVp4rKi1h34r/8mLOOovJCet6cSELT3nRr2IMAd9uvHepoiZ3N0uApU6YwZMgQUlNTWbJkCZMnT+bjjz++5JilS5dy7NgxVq1aRWlpKWlpadx+++00atTousuE/auouJCoFRRofk3YtBQVXUjcCgs1FBdrKC5RKK4o4pT5JBafbNzDs9EF78catIdK7/1Yfc/j79WcELcmtPVqyS3+vQkxNkTjKhesCCGcik4HDRtaadgQune3YDbDiRNaDh/RMm+eGydParn55t+TvFatrHh5qR113Wjg0YC0Fv1Ja9GfgvMF/Jy7gXe3z+HRbx+hmX9zbg/vSpeIrnQMiSHCW77n/8gmI3bFxcUkJCSwceNGdDodFouF2NhYVq1aRWDg79n3qFGj6NevH4mJiQBMnz6diIgIRo4ced1ltY9RRuzqmqLAqVILR05UciyngpKzGvYfPs3JggryS8opLC3n1LnzmJRzeAacwd3vDG4+p9F6nkLxKMZiLKJNPpxnAAANOUlEQVTKrYgKXRHlmmLcNd7464MJMITipw8mwC2EBm6NaeDWCD99sDTuOiYjQI5F6stx1EVdmUxw/LiW7Gwtx49rOH5cS0iIlRYtrbRsodC0qYWbblKc6q7bKksVB0r3sbd4D/tL97G/ZB+gENWgHZGBUbQOiqS53y008WtKmFc4Wk3dXDQtI3aXkZubS2hoKLpf143Q6XSEhISQm5t7SWKXm5tLRERE9ePw8HDy8vJuqKy2tFrnTAoURcGsmKmyVmGymKiymi78banCZDVhslRislRRYanAZDFR+evfFZYKKs2VmKyVVJgrLjyuKqfMVEG5ycS5ygrOV1VQYTJRbr7wHJOlEpPVhAUTFo0JRVsJWgsaixGtYkCHEV2IG25hBgw6I010Blrr3THqjbhpDRg07rhp3HHXNcBd2wR3jSceel88tT546XzRaQxqf5wuxcvTiE5xznbhjKS+HEed1JUXBAdAx+gLDy0WKCzUkZur4eRRDdu3XJj98PRSCAtVCA62Ehyi4O+n4OcHvr4K3t7g4aFgMOAgd+N6EOPRmZjwzsCF/u10ZSnHzh4jtyyHbYWbWXl0OYXn8ykzlRHk2YAQj1BCPIMJ8ggmyKMB/kZ//Ix++Bh88dJ742Pwxl3vgYfeAw+95xWv57OnHOFasbjYkqtXFhDgJGPYQgghhKhTVxshszc2WdwhPDyc/Px8LBYLcOFmh4KCAsLDw2scl5OTU/04NzeXsLCwGyoTQgghhHAVNknsgoKCiIyMJCsrC4CsrCwiIyMvmYYFSExMZNGiRVitVkpKSli9ejUJCQk3VCaEEEII4SpsttzJoUOHmDhxImfOnMHX15dZs2bRrFkzMjIyGDduHO3atcNisTB9+nTWr18PQEZGBunp6QDXXSaEEEII4SpkgWIhhBBCCCchGygJIYQQQjgJSeyEEEIIIZyEJHZCCCGEEE5CEjshhBBCCCchiZ0QQgghhJOQxE7UuyNHjpCenk5CQgLp6elkZ2erHZLLmzVrFnFxcbRq1Yr9+/dX//xqdSX1qI5Tp06RkZFBQkICffv2ZezYsZSUlADwyy+/kJKSQkJCAsOHD6e4uLj6eVcrE/Vr9OjRpKSkkJaWxpAhQ9izZw8g7cuevf3225d8Hzp021KEqGfDhg1TFi9erCiKoixevFgZNmyYyhGJTZs2KTk5Ocrdd9+t7Nu3r/rnV6srqUd1nDp1StmwYUP145deekl5+umnFYvFosTHxyubNm1SFEVR5syZo0ycOFFRFOWqZaL+nTlzpvrf33zzjZKWlqYoirQve7Vr1y5lxIgR1d+Hjt62ZMRO1Kvi4mJ2795NcnIyAMnJyezevbt6xEGoIyYmpsaWflerK6lH9fj7+xMbG1v9uH379uTk5LBr1y6MRiMxMTEADBo0iBUrVgBctUzUPx8fn+p/l5WVodFopH3ZKZPJxPTp05k6dWr1zxy9benVDkA4t9zcXEJDQ9HpdADodDpCQkLIzc2tsaWcUNfV6kpRFKlHO2C1Wpk/fz5xcXHk5uYSERFRXRYYGIjVaqW0tPSqZf7+/mqE7nImTZrE+vXrURSF999/X9qXnXrjjTdISUmhUaNG1T9z9LYlI3ZCCOEgZsyYgaenJ0OHDlU7FHENM2fOZO3atWRmZvLyyy+rHY64jG3btrFr1y6GDBmidih1ShI7Ua/Cw8PJz8/HYrEAF/b1LSgoqDENKNR3tbqSelTfrFmzOHr0KK+//jparZbw8HBycnKqy0tKStBqtfj7+1+1TNhWWloaGzduJCwsTNqXndm0aROHDh3innvuIS4ujry8PEaMGMHRo0cdum1JYifqVVBQEJGRkWRlZQGQlZVFZGSkTC/YoavVldSjumbPns2uXbuYM2cOBoMBgLZt21JRUcHmzZsBWLBgAYmJidcsE/Xr3Llz5ObmVj9es2YNfn5+0r7s0KhRo1i3bh1r1qxhzZo1hIWF8cEHHzBy5EiHblsaRVEUtYMQzu3QoUNMnDiRM2fO4Ovry6xZs2jWrJnaYbm0559/nlWrVlFUVERAQAD+/v4sW7bsqnUl9aiOAwcOkJycTJMmTXB3dwegUaNGzJkzh61btzJlyhQqKytp2LAhr7zyCg0aNAC4apmoP0VFRYwePZry8nK0Wi1+fn489dRTREVFSfuyc3Fxcbz77ru0bNnSoduWJHZCCCGEEE5CpmKFEEIIIZyEJHZCCCGEEE5CEjshhBBCCCchiZ0QQgghhJOQxE4IIYQQwklIYieEcCmtWrXi6NGjtTr2rbfeYsKECfUc0bUlJSWxceNGtcMQQjgASeyEEHahQ4cO1X9at25NdHR09eOvvvrqss/ZuHEjPXr0sHGktrds2TJiY2Nv+HVc5fMSwpXp1Q5ACCHgwr6Nv4mLi+P555+na9euKkYkhBCOR0bshBB2zWQyMXPmTLp160a3bt2YOXMmJpOJ8+fPk5GRQUFBQfXIXn5+Pjt27CA9PZ2YmBi6devG9OnTMZlMtXqv48ePM3ToUDp06MCDDz7IqVOnLikfN24cd9xxB506deL+++/nwIEDAOzYsYOuXbtW7/UJsGrVKlJSUi77PhMnTmTq1KmMHDmSDh06MGjQIAoLC5k5cyadO3cmMTGR3bt3Vx8fFxfHjz/+CFyYHh4/fjxPPvkkHTp0ICkpiZ07d1Yf+8ep5okTJ/Laa69d8fOyWq384x//ID4+ntjYWMaPH09paSkAlZWVTJgwgdjYWGJiYujfvz9FRUW1+iyFEOqQxE4IYdfeeecdtm/fzpIlS/jqq6/YuXMnc+fOxdPTk/fee4+QkBC2bdvGtm3bCA0NRavV8vTTT7NhwwYWLFjATz/9xL///e9avdeECROIiopi48aNjB49mi+//PKS8h49erBy5Up++ukn2rRpU339XXR0NP7+/qxbt6762CVLlpCWlnbF9/r666957LHH2LBhAwaDgfT0dKKiotiwYQMJCQm8+OKLV3zumjVrSEpKYvPmzcTFxTFjxoxrntuVPq9PPvmE1atXM2/ePH744Qf8/PyYPn06AF9++SVlZWWsXbuWjRs3Mm3atOptzYQQ9kkSOyGEXVu6dCljxowhKCiIwMBAxowZc8Vr7uDCJt3t27dHr9fTqFEj0tPT2bRp0zXfJycnh507dzJ+/HgMBgOdO3cmLi7ukmPuu+8+vL29MRgMPProo+zdu5ezZ88CkJaWVh1XaWkp69atIzk5+Yrv17NnT9q2bYvRaKRnz54YjUbS0tLQ6XT06dOHPXv2XPG5nTp14s4770Sn05GamsrevXuveX5XsmDBAjIzMwkLC8NgMDB27FhWrlyJ2WxGr9dTWlrK0aNH0el0tG3bFm9v7+t+LyFE/ZNr7IQQdq2goICIiIjqxxERERQUFFzx+CNHjvDSSy+xa9cuysvLsVgsREVF1ep9fH198fT0vOS9cnNzAbBYLLz22musWLGCkpIStNoLvxefOnUKHx8fUlNT6d27N+fPn+frr78mJiaGkJCQK75fUFBQ9b/d3d0v2UTc3d2d8+fPX/G5fzy2srKyOhH7s3JychgzZkz1+QBotVqKi4tJTU0lLy+Pxx9/nDNnzpCSkkJmZiZubm5/+n2EELYhI3ZCCLsWEhJCTk5O9ePc3NzqhEmj0dQ4furUqTRr1oyVK1eydetWMjMzURTlmu8THBzMmTNnLkmoLn7fpUuX8u233/LRRx+xZcsW1qxZA1D92qGhoXTo0IFVq1axZMmSK15fV988PDwoLy+vflxYWFj978t9XmFhYbz33nts3ry5+s/OnTsJDQ3Fzc2NsWPHsnz5chYsWMDatWtZvHixTc5DCHF9JLETQti1pKQk3nnnHUpKSigpKWHOnDn07dsXuDDqVVpaWj0dCnDu3Dm8vLzw8vLi0KFDzJ8/v1bv07BhQ9q2bctbb72FyWRi8+bNfPfdd5e8rsFgICAggPLycmbPnl3jNVJTU/nggw/Yv38/vXr1usEzvz6tW7cmKysLi8XC999/f8k09OU+r8GDB/P6669z8uRJAEpKSli9ejUAGzZsYN++fVgsFry9vdHr9ZeM7Akh7I+0UCGEXRs9ejRt27YlJSWFlJQUoqKiGD16NADNmzcnKSmJ+Ph4YmJiyM/P56mnniIrK4uOHTvy3HPP0adPn1q/19/+9je2b99ObGwsc+bMueTmh7S0NCIiIujevTtJSUm0b9++xvN79uzJyZMn6dmzJx4eHjd+8tdh0qRJfPfdd8TExLB06VLi4+Oryy73eT3wwAPExcUxfPhwOnTowMCBA9mxYwcARUVFjBs3jk6dOtGnTx9uu+02UlNTVTkvIUTtaJTazFEIIYSolfj4eKZPny5r8AkhVCEjdkIIUUdWrlyJRqOhS5cuaocihHBRclesEELUgWHDhnHw4EFefvlluQ5NCKEamYoVQgghhHAS8mulEEIIIYSTkMROCCGEEMJJSGInhBBCCOEkJLETQgghhHASktgJIYQQQjgJSeyEEEIIIZzE/wPBGtbP8UZc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36" y="160338"/>
            <a:ext cx="3680931" cy="25282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167" y="160338"/>
            <a:ext cx="4230805" cy="24054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236" y="3516781"/>
            <a:ext cx="3680931" cy="26520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167" y="3516781"/>
            <a:ext cx="4230805" cy="2652005"/>
          </a:xfrm>
          <a:prstGeom prst="rect">
            <a:avLst/>
          </a:prstGeom>
        </p:spPr>
      </p:pic>
      <p:sp>
        <p:nvSpPr>
          <p:cNvPr id="16" name="Title 3"/>
          <p:cNvSpPr txBox="1">
            <a:spLocks/>
          </p:cNvSpPr>
          <p:nvPr/>
        </p:nvSpPr>
        <p:spPr>
          <a:xfrm>
            <a:off x="460374" y="559558"/>
            <a:ext cx="3429237" cy="1542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charge vs. Churn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>
            <a:spLocks noGrp="1"/>
          </p:cNvSpPr>
          <p:nvPr>
            <p:ph type="body" sz="half" idx="2"/>
          </p:nvPr>
        </p:nvSpPr>
        <p:spPr>
          <a:xfrm>
            <a:off x="460374" y="2101756"/>
            <a:ext cx="3429237" cy="446281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IN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 density estimate (KDE) plot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is high when total day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high.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there is no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effect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total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evening charge,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night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total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charge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churn. </a:t>
            </a:r>
          </a:p>
          <a:p>
            <a:pPr algn="ctr"/>
            <a:endParaRPr lang="en-IN" sz="2600" b="1" dirty="0"/>
          </a:p>
          <a:p>
            <a:pPr algn="ctr"/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7423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AnYAAAEpCAYAAAAeZG9GAAAABHNCSVQICAgIfAhkiAAAAAlwSFlzAAALEgAACxIB0t1+/AAAADh0RVh0U29mdHdhcmUAbWF0cGxvdGxpYiB2ZXJzaW9uMy4yLjIsIGh0dHA6Ly9tYXRwbG90bGliLm9yZy+WH4yJAAAgAElEQVR4nOzdeViU5frA8e/MMOwigoAgHHELMVFxx11BQQVxIzyaZZaWmpRWaupxy1xTy609zeWkoiZKuERqprmEmRuZqSiK4AKh4gaz/P7gJydSNoUZZrg/19WVzPO873u/8zrD7bMq9Hq9HiGEEEIIYfKUxg5ACCGEEEKUDknshBBCCCHMhCR2QgghhBBmQhI7IYQQQggzIYmdEEIIIYSZkMROCCGEEMJMSGInhCi2y5cv4+PjQ0JCQomOO3ToED4+PqSlpZVRZE9n8eLFdOnSxdhhmJzOnTuzbNkyY4chhPgbC2MHIIQoOR8fn0LLq1evzq5duwosnzhxIsnJyaxataq0QzNJQ4YMYeDAgaV+3oSEBAYOHMgPP/yAp6dnqZ9fCCH+SRI7IUzQvn378v589OhRRo0axbfffouLiwsAKpXKWKGZJDs7O+zs7Iwdhvh/OTk5qNVqY4chhEmSrlghTJCLi0vef5UrVwbAyckp77UTJ07Qp08fGjRoQEBAAFOnTuXu3btAbrfjhg0bOHz4MD4+Pvj4+LBp0yYAvv76a8LDw/H396dNmzaMHj2aa9eulTi+VatW0b59exo1asTLL79MampqvvKbN2/y9ttv07FjRxo2bEhwcDBfffUVDzfCOXToEL6+vo8ct3nzZpo2bZp3L//0sEs1Li6Orl270qhRI0aMGEFWVhY7d+4kODgYf39/oqKiuH379iPH/fPn+Ph4QkJCaNy4MYMGDeLChQt5dTZt2kT9+vXzXT8tLQ0fHx8OHTrE5cuX81oBAwMD8fHxYdCgQXl1v/vuO8LDw/Hz86Nz587MmjUr330lJCTQv39//P398ff3p2fPnvz000+Pve8LFy7g4+PDr7/+mu/1Y8eO4ePjkxd3dHQ03bp1w8/PjxYtWjBw4MAiu8fXrFlD9+7d8/4ujRo1Kl95Tk4OM2bMoEWLFrRu3ZqZM2ei0WjyygcNGsTEiRPzHbNs2TI6d+6c9/P48eMZPHgwq1atonPnzvj5+XH//n18fHxYs2YN77zzDv7+/rRv355PP/200HiFqOikxU4IM3P69GmGDx/O888/z7x587h8+TJTpkzhzp07zJs3jyFDhnDhwgVSUlJYvHgxAJUqVco7fty4cXh5eXHjxg3mzJnDmDFjWL16dbGvHx8fz6xZs3jnnXfo2LEjCQkJzJ07N1+d7OxsnnnmGV566SUcHBz49ddfmTp1KpUrV6Zv3760bNmSGjVqsHHjRl5//fW849avX09oaCi2trYFXv/69ets3ryZRYsWcevWLaKiooiKikKlUvHRRx+RlZVFVFQUn3zyCe+8806h5/nmm2/44IMPsLCwYMKECUyYMIH//ve/xXof3N3dWbZsGSNGjCA6Ohp3d/e8VqhNmzYxa9YsJk6cSNOmTUlLS2P69OlkZGQwb948NBoNI0aMoHfv3syePRuAP//8Exsbm8dey9vbG39/f2JiYmjSpEne699++y3+/v54e3tz8uRJpkyZwsyZM2nevDlZWVkcP3680HtYtGgRy5cv56233qJNmzbcvXuXvXv35quzevVqhg4dyvr160lMTOSdd96hbt26REREFOt9euj48ePY2dmxbNkyFApF3nu1dOlS3nzzTUaNGsVPP/3E9OnTadiwIQEBASU6vxAVhSR2QpiZL7/8kvr16zNhwgQAateuzaRJk3j99dd58803qV69OtbW1qjV6ryu24defPHFvD97eXkxefJkevfuzdWrV3Fzcyv29bt168ZLL70EQM2aNTl//jxfffVVXh0XFxeGDRuW71onTpwgNjaWvn37AhAZGcnKlSsZMWIESqWSc+fOceTIESZNmlTo9bOzs5k9ezZOTk4AdOvWjbVr17J///6817p3786BAweKPM+8efPyjnnllVcYM2YMDx48wMrKqsj3QaVSPdKa+tCSJUsYM2YMvXr1yrv/yZMn8/zzz+fd382bN+ncuTPe3t4Aef8vSHh4OAsXLmTixIlYWlqSnZ3Ntm3bGD16NACpqanY2NgQFBSEvb09UPhYzbt37/LFF1/wxhtv8Pzzz+e9/uyzz+ar17Rp07xn6e3tzaZNmzhw4ECJEzulUsncuXMf6RLv3r07zz33HAADBw5k9erV/Pzzz5LYCVEA6YoVwsycPXuW5s2b53utRYsW6PV6zp49W+ixhw4d4uWXX6ZDhw74+/szYMAAAFJSUop9/XPnzuVrNYLcX/5/p9Pp+OyzzwgPD6dly5b4+/uzdu1arly5klenV69epKen53U/btiwgWefffaR7s9/cnNzy0vGAKpWrUrVqlXzvebi4kJGRkah53F1dc13jKurK3q9nvT09EKPK0pGRgYpKSnMnj07r5vV39+foUOHAnDx4kUqV65MREQEL7/8Mq+88gqfffYZ58+fL/S83bt35969e+zZsweAPXv2cPfuXbp37w5A69at8fLyIjAwkNGjR7Nu3bpC34OzZ8/y4MED2rRpU+h1fX198/3s6urKjRs3inobHlG7du3HjnOsV69eqZxfiIpCEjshBABXrlxh2LBhVK9enQULFrBx40Y+/vhjIHccVWn66quv+PTTTxk0aBDLly9n8+bNRERE5LtOlSpVCA4OJjo6muzsbDZv3kxkZGSR57awyN8R8fduvb+/ptPpCj1PQYP3Hx6nVD769Vmc9+nh8RMnTmTz5s15/8XExLBz5868VrQZM2awadMm2rRpw+HDhwkLC2Pt2rUFnrdy5cp06tSJzZs3A7njETt37oyDgwOQO0Fk48aNLFmyBG9vb9auXUvXrl05efJkkTEX5nHv7cOxko/7Gcg3Bu+hgrqZizq/ECI/SeyEMDN16tThl19+yffa4cOHUSgU1K1bF8j9ZanVavPVOXHiBPfv32fChAk0bdqUWrVqPXHLyz8H8R85ciTfzwkJCbRr145+/fpRv359atSowcWLFx85V2RkJLt372bdunXcv3+fHj16lDiesuLk5IRWq833HiUmJuarY2lpCZAviaxatSru7u4kJSVRo0aNR/77ezfvw3GIX3zxBX379mX9+vWFxtS7d2/27t3L+fPn2bt3b15X70MqlYrmzZvzxhtvsGnTJlxcXIiNjX3suWrXro2VlRX79+8v3htSAGdn50cm4PzzfRJClB5J7IQwMy+//DKJiYnMnDmTc+fOsXfvXmbMmEFYWBgeHh4AeHp6cv78ef78808yMjLIzs6mRo0aKBQKvvrqKy5dukR8fDxLly4t8fWHDBnCtm3b+Prrr7lw4QIbN25ky5Yt+erUrFmTw4cPc/DgQZKSkli4cCHHjh175FzNmjWjZs2azJkzhx49euSNDSsPGjZsiJ2dHfPnz+fChQvs3bv3kffLw8MDpVLJjz/+SHp6et5M3DfffJNVq1bx8ccfc+bMGc6fP098fDyTJ08Gcrtj582bR0JCAikpKRw9epQjR45Qu3btQmNq164dDg4OjBkzBgcHB9q1a5dXFh8fz4oVKzh58iRXrlwhPj6etLS0As9pZ2fHSy+9xJIlS1izZg1JSUmcPn26xLNSW7duzYEDB9i2bRsXL17ks88+K/EC10KI4pPETggzU69ePT7++GMSEhIIDw9n7NixdOjQgWnTpuXV6devH35+fvTv35+AgABiY2OpV68e//nPf1i3bh09evTgyy+/zJuAURJdunRh3LhxfPHFF/Ts2ZOtW7fy9ttv56szYsQImjdvzogRI+jfvz+3bt3KtxTI3z3son04gL68cHR0ZMGCBfz222/07NmTZcuWPTLLtmrVqowZM4bPPvuMtm3bMmLECCB3/OCHH37Inj17iIiIoF+/fixevBhXV1cgt1vy4sWLjBkzhuDgYEaNGoW/v39e4lcQCwsLQkND+f333wkNDc3XLV25cmV27drFK6+8QnBwMPPmzWP48OGFTnJ48803efPNN1m5ciVhYWEMGTKEU6dOleh96tWrFwMGDGD69On07duX1NTUAp+1EOLpKfQyWEEIUY7NnTuXn3/+OW/smBBCiIJJi50Qoly6ffs2x48fZ/369QwePNjY4QghhEmQdeyEEOXSiBEjOHbsGD169KBnz57GDkcIIUyCdMUKIYQQQpgJ6YoVQgghhDATktgJIYQQQpgJSeyEEEIIIcyEJHZCCCGEEGZCEjshhBBCCDMhiZ0QQgghhJmQxE4IIYQQwkxIYieEEEIIYSYksRNCCCGEMBOS2AkhhBBCmAmDJXZJSUlERkYSHBxMZGQkFy5ceKSOVqtl2rRpBAUF0aVLF6Kjo4tVlp6ezrBhwwgLC6Nbt25MnToVjUZjiNsSQgghhCg3DJbYTZkyhQEDBrBjxw4GDBjA5MmTH6mzdetWkpOT2blzJ+vWrWPx4sVcvny5yLJPPvmE2rVrs3XrVrZs2cKpU6fYuXOnoW5NCCGEEKJcMEhil56eTmJiIqGhoQCEhoaSmJhIRkZGvnpxcXFERESgVCpxcnIiKCiI7du3F1mmUCi4c+cOOp2O7OxscnJycHNzM8StCSGEEEKUGwZJ7FJTU3Fzc0OlUgGgUqlwdXUlNTX1kXoeHh55P7u7u5OWllZk2YgRI0hKSqJt27Z5/zVt2rSsb0sIIYQQolwxi8kT27dvx8fHh3379rF3714SEhLyWvOEEEIIISoKC0NcxN3dnatXr6LValGpVGi1Wq5du4a7u/sj9a5cuULDhg2B/K10hZWtXr2amTNnolQqqVSpEp07d+bQoUOEhIQUO8a//rqDTqcvjdsVBXB2tic9PcvYYYhikudlWuR5mQ55VqalvD0vpVJBlSp2BZYbJLFzdnbG19eX2NhYwsPDiY2NxdfXFycnp3z1QkJCiI6OpmvXrmRmZhIfH8+aNWuKLPP09GTv3r00bNiQ7OxsDhw4QJcuXUoUo06nl8TOAOQ9Ni3yvEyLPC/TIc/KtJjS8zJIYgcwdepUxo8fz7Jly3BwcGDOnDkADB06lKioKPz8/AgPD+fYsWN07doVgJEjR+Ll5QVQaNmECROYMmUKYWFhaLVaWrZsyXPPPWeoWxNCCCGEKBcUer3edNLQMpSenmVSGbkpcnGpxPXrt40dhigmeV6mRZ6X6ZBnZVrK2/NSKhU4O9sXWG6wFjshhBBClA96vZ6//rpOdvZ9QBo1CnPtmhKdTmfw66pUFtjbO2JjU/B4useRxE4IIYSoYLKybqJQKHBz80ShMIsFMsqMhYUSjcawiZ1erycnJ5vMzOsAJUru5GkKIYQQFcy9e1lUquQoSV05pVAosLS0wtHRhayszBIdK09UCCGEqGB0Oi0qlXTalXdqtSVaraZEx0hiJ4QQQlRACoXC2CGIIjzJM5J0XQghyoGrVxXs36/iyBEVSUkKrl9XolSCra2eevV0NGqkJThYQ5Uqxo5UmCt/fztSUkq/vad6dR1Hj94p9fOmpl7h8OGDhIf3KdFxv/6awNKlH/Hll6tKPaYnkZp6hVdeGcR33/1QKueTxE4IIYwkPV3Bhg0WREeruXBBybPPaqlbV0eTJjqqVNGi18Pdu3D5spJ169S8+641bdtqGDs2Gz8/w8/SE+YtJUXJt9/eLfXz9u5tW+rnhNyEaMuWb0uc2JWWh7tplTeS2AkhhIGdOaNkyRI1332nplkzLb165dCwoY6Cfkc0bZqbxN29C7t3W/DcczZ06KBl5sz7/GMDHyFMUtu2zRg2bAR79+7h5s2bjBwZRceOgQAcPPgzn366BJ1Oh6NjFd55ZwKenl4sWDCX1NQUBg8egKenJzNmzH3kvKtWLef777ejUCixsbFh2bIvgNykbO7c9zl16gSgYNq0mXh71yQubis///xT3rni4rZy4MA+3ntvDnFxW9mxYxu2trZcvpzM5Mnv8dJLAwuM+9Spk3zyyWLu3MltrXzllddo3botABs3rmf9+v9iZ2dHQEDbUn0vJbETQggDOXNGyZw5luzbp6JbNw2LF9+jcuXiH29rCz16aOjcWcO6dWo6drRj6dL7tGunLbughTAQOzs7vvhiJceP/8bkye/SsWMgf/2VwYwZk1m8+DNq1qxFbOxmpk2bxOeff82YMWML7VLdti2Wffv28sknX2Fra8fNm5kolbldzUlJ55gwYTJjx07k66+/5Ouvv2TKlBlFxpiYeIIVK76henXPQuO+ffs2H3wwk3nzFlG1alVu3LjB0KEvsHLlOq5eTWPlyq9YvnwNTk7OfPDB7NJ5A/+fTJ4QQogylpqqICrKirAwG6pU0bN06X0iIjQlSur+zsYGBg/O4dVXsxk2zJoVK9SlG7AQRhAYGAzAs8/6cePGdR48eMCpUyepXfsZatasBUD37j05e/YMd+8WPWZv//6f6NWrL7a2uWvAVa7smFf2r3/V4Jln6uVdLyXlcrFi9PNrnC+pKyjukyePkZp6hbffjmLw4AG8/XYUCoWClJRLHD16hNat2+Lk5AxAeHjvYl27uKTFTgghykhWFixebMlXX1kSFKRh8eL72JVsEflCNW6s4733HvD++1bcvAlRUSATHYWpsrS0BMgbt6bVll1LtKWlVd6flUpl3rVUKlW+7UWzsx/kO87W1uYx53o0br0eateuy9Klnz9S/8SJ409/A4WQFjshhChlWi38978WtGplx9GjKubNu8/zz+eUalL3kLu7nhkz7hMdDXPnWpb+BYQwomef9ePcuTNcvHgByO1erVvXB1tbO+zs7LlzJ6vAY9u0acfmzRvzWvdu3ix6od/q1b04d+5PsrOzycnJYffuXU8Ud4MGDbl8OZlff03Ie+3330+h1+vx92/KgQP7+euvDABiY2Oe6BoFkRY7IYQoJXo97N6tYupUK5RKeOutbJ55puxnrzo6wqxZ8MYbaipX1vPaazllfk0hDKFKlSpMmjSdadMmotVqcXSswuTJ7wFQu3Yd/vWvGgwa9Bw1ang/MnkiJKQH169fY9iwl7CwsMDGxuaxLWh/16CBH82atWDQoOeoWtWFOnXqkpGRXuK4HRwcmD17AUuXfsRHH81Ho8nBw6M6c+YspE6dugwa9BLDh7+Mra0dAQFtSnz+wij0er3s/gukp2fla34Vpc/FpRLXr982dhiimOR5lczBgypmzbLk8mUlAwbk0LKl1qDdoo6Otvz55z0mTbJizpwH9OhRstXqheGUh89WWtpFqlWrke81U1vHzlCMsVfs3/3zWSmVCpyd7QusLy12QgjxhPR62LVLxaJFliQlKenbN4cxY7KxMNI3q4uLnnfeyWb0aGtq175LvXqy1p0oPlNOvsT/SGInhBAldO2aguhoC1autESp1BMaqmH06GzU5WByap06Ol58MZvnn7dh1647ODgYOyIhhCFJYieEEMVw5YqCHTss2LzZghMnVLRqpWHo0Gzq1dOVu5moHTtqOXNGyTvvWPPpp/eNHY4QwoAksRNCiMfQ6+HUKSVxcRZs22bBpUtKmjbV0q6dljfeyMbKquhzGNOLL+Ywdqw1GzZY0K+fjLcToqIwWGKXlJTE+PHjyczMxNHRkTlz5uDt7Z2vjlarZcaMGfz0008oFAqGDRtGREREkWVjx47ljz/+yDvPH3/8wdKlSwkMDDTU7QkhzMStW7BqlZr//lfN7dsKWrbU0r9/Dr6+BW/5VR5ZWcEbbzxg4kRrAgLuUL26TA4ToiIwWGI3ZcoUBgwYQHh4ODExMUyePJmVK1fmq7N161aSk5PZuXMnmZmZ9OrVi4CAADw9PQstmzv3f1OcT58+zYsvvki7du0MdWtCCDNw9y589FHuYsL+/loGD86hXj0dShNe7bNWLT0hITm88441a9bcK3ddxkKI0meQr6z09HQSExMJDQ0FIDQ0lMTERDIyMvLVi4uLIyIiAqVSiZOTE0FBQWzfvr3Isr/bsGEDYWFheStBCyFEUX7+WUWHDnYcOaJi9uz7vPFGNvXrm3ZS91Dv3hrOnFESGysjb4Tp6dcvjPPnzxo7jDyvvz6M/ft/MnYYhTLIJz01NRU3N7e87TZUKhWurq6kpqbi5OSUr56Hh0fez+7u7qSlpRVZ9lB2djZbt25lxYoVZXg3Qghz8uWXaubPt2To0BxatCi7LYyMRa2GV1/NZsIEKzp00MgsWVEg/5X1Sckq3p6pJVHd3pOjLySW+nmLS6PRYGGsNYiMwKzuND4+Hg8PD3x9fUt8bGGL/YnS4+JSydghiBIw5+el18O4cbB+PXz0EXh4lPPZEMXg6Gj72Ndbt4aff4ZPPqnEvHkGDko8lrE/W9euKbGwyN8knZJ1mS194kr9Wj03dX/kWo9z4sQxFi/+KG8LsFGj3gRgz54fmDv3fW7cuMHAgYOIiOgPQKtWTdi1ax+2traP/NyqVRNefnkYP/+8j1atWnP16lWsrCxJTr7I1atX8fNryOTJ01EoFNy5k8WHHy7g3Lk/efDgAU2bNueNN8agUqlISjrPe+9N5d69u9SuXYecnGxUKkWx7qe0KJXKEv19MUhi5+7uztWrV9FqtahUKrRaLdeuXcPd3f2ReleuXKFhw4ZA/la6wsoe2rhxI3379n2iGGXnibJXHlZbF8Vn7s/rww8t2bTJgunTH2BrC5lFbyNZrjk62pKZebfA8j59FIwebU1k5B1q1JDvOmMqD58tnU732N0UtNqy+btR1M4Nt27dZNy4t3n//bn4+TVCq9Vy505ugnf37j0++WQ5qalXeOGFSIKDQ/OSOY0m/338/We12pLPP88dy//++1M5e/YsH364DKVSyUsvDeTgwQM0b96KhQvn07hxE8aNm4ROp2PatEnExGymZ8/eTJkyicjIfxMc3IOTJ08wYsTLaLV6g+5EodPp8v19KWrnCYOknM7Ozvj6+hIbGwtAbGwsvr6++bphAUJCQoiOjkan05GRkUF8fDzBwcFFlgGkpaVx5MgRwsLCDHFLQggT9u23Fnz5pZoJE7IrTNekk5Oe0NAcpk0z/ZZJYX5OnjyBt3dN/PwaAblDthz+/8MZFNQVAHd3DypVcuD69WvFOme3bqH5fm7XriNWVlao1Wp8fHxIScntdt63by/ffLOKwYMHMGTI8/zxx2kuXUrmzp0skpLO0a1bDyB3H9lateqUyv2WJYN1xU6dOpXx48ezbNkyHBwcmDNnDgBDhw4lKioKPz8/wsPDOXbsGF275j7EkSNH4uXlBVBoGcC3335Lp06dqFy5sqFuSQhhgn7/Xcm4cdZMnXofJ6eK1XLVs6eGqChrEhKUNGsm240J0/D3yZBKpRKtNnddRpVKhV6f+/f4wYMHjxxnY5N/aIKV1d/Pk9t7mEvPzJkfUL26Z776d+5klUb4BmewxK527dpER0c/8vrnn3+e92eVSsW0adMee3xhZQDDhw9/+iCFEGYtOxuGD7dm4MDsCtkdaWUFffvmMGuWFRs33jN2OELkadDAjwsXkjh58jgNGjTM1xVbkOrVPfn990SaNWvB998/ukpGcbVp057Vq7/m7bfHo1KpyMzM5O7dO3h4VKdWrTrs2LGNLl26kZh4slzN0C2IWU2eEEKIwsyfb4m9vZ7AQPOb/VpcnTpp+fZbNYcOqWjZsuK+D6J8cXCozPvvz2Xx4oXcv38PhULJyJFvFHrMqFGjmTdvJnZ29nTuHPTE137jjbdYtmwRgwf/G4VCgVptSVTUW3h4VGfSpGnMmjWdlSuXU6tWHerVq//E1zEUhV6vr3j/bH0MmTxR9srDgGFRfOb2vE6fVhIebsMHH9znH8N7zUJRkyf+Lj5exdGjKjZvllY7YygPn620tItUq1Yj32vmutzJ07KwUBp0ssQ//fNZFTV5QlrshBAVwn/+Y0WfPhqzTOpKqmPH3Fa7gwdVtGolrXYilyknX+J/zGBddSGEKNyuXSrOnVMSHKwxdijlgoVF7kSKRYtkhx4hzI0kdkIIs6bR5LbWPf98Dmq1saMpPzp21PDrr0rOnJFfA0KYE/lECyHMWkyMBZaWmOV2YU/DygpCQjQsWSLZbkUlQ+zLvyd5RpLYCSHMlk4HCxZY0qdPDgqFsaMpf4KDNcTFqbl6Vd6ciiZ3HTcZmlDe5W5hVrLpEJLYCSHM1o4dFigU4O8vi/E+joMDtGmjYcUKabWraGxs7Ll9OzNvgV9Rvuj1erKzH5CZeR17e8cSHSuzYoUQZkmvz123rlcvjbTWFSIkRMP771sxZky2jEGsQOztK/PXX9e5evUyIF2yhVEqleh0hk+AVSoLKlWqgo2NXYmOk8ROCGGWfv5ZRWamQhbhLcK//qWnWjU927ZZ0LOndM1VFAqFAicnV2OHYRLKw7qDJSFdsUIIs/TZZ2pCQjQo5VuuSF27avj8c2muE8IcyFeeEMLspKQo2L/fgo4dpQWqOFq00HL2rJLTp+VXghCmTj7FQgizs3y5mg4dNNjYGDsS06BWQ+fOWlatklY7IUydJHZCCLNy/z6sXq2WXSZKqFMnDRs2WJCdbexIhBBPQxI7IYRZiYuzoEYNPdWry0y/knB31+PlpWfHDplTJ4Qpk8ROCGFWVq5U07mztNY9iU6dNKxeLd2xQpgySeyEEGbj4kUFiYkqWeLkCQUEaDlyREVqqiz8J4SpksROCGE2/vtfNe3aaWSh3SdkZZWb3K1fL2+gEKZKEjshhFnQanMTu06dpBv2abRvr2H9ehlnJ4SpMlhil5SURGRkJMHBwURGRnLhwoVH6mi1WqZNm0ZQUBBdunQhOjq6WGUAcXFxhIWFERoaSlhYGDdu3CjrWxJClCN796pwcNBTs6ZMmnga9erpuHVLwalT8u9+IUyRwf5ZNmXKFAYMGEB4eDgxMTFMnjyZlStX5quzdetWkpOT2blzJ5mZmfTq1YuAgAA8PT0LLTtx4gRLlizh66+/xsXFhdu3b2NpaWmoWxNClAPr1qnp0EHG1j0tpRLatdMSHa3m2WcfGDscIUQJGeSfZOnp6SQmJqRJZmAAACAASURBVBIaGgpAaGgoiYmJZGRk5KsXFxdHREQESqUSJycngoKC2L59e5FlK1asYMiQIbi4uABQqVIlrKysDHFrQohyICsLdu60oE0b6YYtDe3ba9i40QIj7HsuhHhKBmmxS01Nxc3NDZVKBYBKpcLV1ZXU1FScnJzy1fPw8Mj72d3dnbS0tCLLzp07h6enJwMHDuTu3bt06dKF4cOHo1AUf2aXs7P9U92jKB4Xl0rGDkGUgKk8r+3boVEj8Pa2NXYoRuXoWDr37+gIVarAqVOV6Ny5VE4p/sFUPlsilyk9L7MYIavVavnjjz9Yvnw52dnZvPLKK3h4eNCrV69inyM9PQudTsbmlCUXl0pcv37b2GGIYjKl5/XZZza0bKklM7PidsU6OtqSmXm31M7XqpUFX34Jfn7SHVvaTOmzJcrf81IqFYU2RhmkK9bd3Z2rV6+i1eZ+6Wq1Wq5du4a7u/sj9a5cuZL3c2pqKtWqVSuyzMPDg5CQECwtLbG3tycwMJDjx4+X9W0JIcqBq1cVHDumokWLipvUlYXWrbVs26YmJ8fYkQghSsIgiZ2zszO+vr7ExsYCEBsbi6+vb75uWICQkBCio6PR6XRkZGQQHx9PcHBwkWWhoaHs27cPvV5PTk4OBw8epF69eoa4NSGEkW3aZEGLFhpkWG3pcnHR4+6uY+9elbFDEUKUgMG6YqdOncr48eNZtmwZDg4OzJkzB4ChQ4cSFRWFn58f4eHhHDt2jK5duwIwcuRIvLy8AAot69GjBydPnqR79+4olUratm1Lv379DHVrQggj2rBBTZ8+0qxUFgICtGzcqCYwUFpDhTAVCr1eLwPLkDF2hlDeximIwpnC8zp/XkG3brZ8/vl9VBW8Yam0x9gBZGQoGD3amlOnsqRFtBSZwmdL/E95e17lYoydEEKUhU2b1AQEaCt8UldWnJz0eHvr2L1b3mAhTIUkdkIIk6TXw8aNatq1k27CstSypZZvv5W9Y4UwFZLYCSFM0qlTSu7cAR8fWUW3LLVqpSE+3oIHsuqJECZBEjshhEnatMmC1q21lGAdcvEEnJzA21vHjz9Kd6wQpkASOyGEydHr4dtv1bRtK1uIGULLllo2b5buWCFMgSR2QgiTc+SIEpUKvL1lJrshtGqlZedOC7KzjR2JEKIoktgJIUzOpk1q2rTRSDesgTg76/HyksWKhTAFktgJIUyKVgsxMbnj64ThtGypJSZGumOFKO8ksRNCmJSDB1U4OOjx9JRuWENq1UrLjh0WsnesEOWcJHZCCJOyYYMFbdpIa52hubjocXPT8fPP0h0rRHkmiZ0QwmRkZ8N336klsTOS3O5Yg20xLoR4ApLYCSFMxo8/qvD01OHqKt2wxtCqlZZt2yzQSl4tRLkl//QSQpiMDRty94YVxuHurqdyZT2HD6sM/hyu3b3G0WtH+PXqL/z5159cu3uV9PvpqBRKrFTWVLWpiq9Tfeo516eDZyfc7T0MGp8Q5YUkdkIIk3D3Lnz/vQWLF98zdigV2sPuWEMkdudvniPmz01sPR9D8q0L1K3iQ+3KdajjWJfm1VpS2aoyOr2OHG02fz34i8u3L7HhzDom7RuHt0Mt+j0TyfPPvoi92r7MYxWivJDETghhEnbutMDHR4ujo7EjqdgCArS8/74VM2c+QFkGg3l0eh3fX9zBZ8eWcfLGcVpXb8dzz/SnvnMDVMrCJ260dA8AQKPTcPLGCb6/uJ2FR+byUoOhjPSPopKlQ+kHLEQ5I4mdEMIkrFsnkybKAy8vPdbW8OuvSpo105XaefV6PduSvmPWoeno0dOtZiiv+7+JpcqyxOeyUFrQ2NWfxq7+XMlKYeOZaNp805wPOnxIV+9upRazEOWRJHZCiHIvPV3BoUMqXn5Z9rQqD1q21LJli5pmzR6UyvmOXTvKOz++ye2c20T6DKCZWwsUpbStiId9dUY1eZPj148xdu8YNp6JZkGnxdip7Url/EKUNzIrVghR7m3ZYkHTplpsbIwdiQAICNCwdasF+qecnHw7+xZjfxxNZGwf2lbvwNz2C2lerWWpJXV/19ClEQs6LOJW9k26bwzi0u3kUr+GEOWBwRK7pKQkIiMjCQ4OJjIykgsXLjxSR6vVMm3aNIKCgujSpQvR0dHFKlu8eDEBAQGEh4cTHh7OtGnTDHFLQggDWb/egjZtNMYOQ/y/GjVyM7rjx5/8V8iBK/tpv7YVqXeu8GGnpQTW6IJSUba/kqwsrBnZ+A0CPNoQsqEzv15NKNPrCWEMBuuKnTJlCgMGDCA8PJyYmBgmT57MypUr89XZunUrycnJ7Ny5k8zMTHr16kVAQACenp6FlgH06tWLcePGGep2hBAGcvGignPnVPj7SzdseaFQ5K5pFxNjQaNGJXsuGp2GmYem883p1bzWcCTNqrUooygfT6FQEFY7nGp27vw7th9reqw3eAxClCWDtNilp6eTmJhIaGgoAKGhoSQmJpKRkZGvXlxcHBERESiVSpycnAgKCmL79u1FlgkhzFd0tJrWrTVYyIjgciUgQENMjLpE3bE37t2gb0wYP6fs44MOHxk1oWperQUj/aMY+N1zJKQdNlocQpQ2gyR2qampuLm5oVLlTlVXqVS4urqSmpr6SD0Pj/8tKunu7k5aWlqRZQDfffcdYWFhDBkyhKNHj5bl7QghDESvh2++UdOhg8yGLW9q1dKj0cDJk8X7NXL8+m8Erm+LZyUvJrSajKOV8detaerWPDe5i3uOMxl/GDscIUqFWfwbuH///rz22muo1Wr279/PiBEjiIuLo0qVKsU+h7OzLGBpCC4ulYwdgigBYz+vfftArYbmza0pg/H0ZsfR0dag1+vYEb7/3o7OnQuvF/dnHINiBxHVIooO3h0MEltxBTp2QKO6z8Bt/Tg89DCudq4Gua6xP1uiZEzpeRkksXN3d+fq1atotVpUKhVarZZr167h7u7+SL0rV67QsGFDIH8rXWFlLi4ueedo06YN7u7u/Pnnn7RoUfxm/vT0LHQ62X+yLLm4VOL69dvGDkMUU3l4XsuWWdG2Ldy8KRMniuLoaEtm5l2DXrNJEyWLF1syevSdAhPvlaeWM/PQdN5pPoF6jr4Gj7E4WlZtx3m3C3Rb2Z3NvbZhbWFdptcrD58tUXzl7XkplYpCG6MM0hXr7OyMr68vsbGxAMTGxuLr64uTk1O+eiEhIURHR6PT6cjIyCA+Pp7g4OAiy65evZp3jt9//52UlBRq1qxpiFsTQpSRu3chNlZN+/bSDVte1a6tIyen4O7YJUc/Yn7CHN5rM4t6Tr4Gjq5kIusNxFZtx9i9o40dihBPxWBdsVOnTmX8+PEsW7YMBwcH5syZA8DQoUOJiorCz8+P8PBwjh07RteuXQEYOXIkXl5eAIWWLViwgFOnTqFUKlGr1cydOzdfK54QwvTExeVuIebsLC3p5dXD2bFbtljg5/e/2bF6vZ4PEubwzelVTG8zi6o2VY0YZfEoFUpGNBr1/4sYr6fvM88ZOyQhnohCr3/aJSbNg3TFlr3y1pwtCmfs59Wzpw1t22plG7FiMkZXLMDZs7ndsb/88r/u2FmH3uPbPzcwOWA6VaydCj9BOZN08xzTD0xhW994ajvWLZNrGPuzJUqmvD2vctEVK4QQJXH+vII//lDSooUkdeVd7do6NJr/LVa8MGEeG/+MZmrr900uqQOoWbk2z/n8myHbXyBbK2snCtMjiZ0QotxZtSp3iRO12tiRiKIoFNCmjZZvv1XzyW9LWJm4nCkB71HZqrKxQ3tiId7dqWRZiYUJ84wdihAlVuzELj4+Ho1GZqYJIcpWdjasXasmMFC+b0xF69Ya1pxaw7LfFjMl4D2cTLCl7u8UCgXDGg7nq5OfceLGcWOHI0SJFDuxW7RoEW3btmX69OkcO3asLGMSQlRgO3ZY4OGhx9NTxryaihtVtnE7YCwD3KbiYmuYdeDKmrNNVZ6vP5jX418lR5tj7HCEKLZiJ3ZbtmxhxYoVWFlZMWrUKIKDg1m2bBmXL18uy/iEEBXMl19Ka50pOXPnFz669Ar+mf/h9GHzWmaqk1cgdmo7Fh9daOxQhCi2J5oVq9frOXDgALNnz+bPP/+kSZMmREZGEhoailJpmsP2ZFZs2StvM4tE4YzxvM6cUdKzpw2ffHK/zMbX3dNmcfbeEc7ePULSveNkaf/ijvYWlgprqqir4aL2wte+Nb52AdipTGecmDFmxaY9SGL82U6EVR2J091WrPhazfKv7mOivwYe69rdq4z9cTQ/PLePfznUKJVzynehaSlvz6uoWbElXscuOTmZLVu2sGXLFhQKBVFRUbi7u7NmzRp27tzJkiVLnipgIUTF9eWXaoKCSn/ShEafQ8KtbezO+C/Hs3ZRzbIWHlZ1cbOsgZd1fayVtmj0OWRpMvhLk8a6tJlcevA7tW38CXEeSqvKPVErrUo3KBOXpfmL9873op1jBD52LcFOj0MlPSdOKGnUSGfs8EqNq60bobXDefent1nTI9rY4QhRpGIndmvWrCEmJoaLFy/SrVs35s6dS+PGjfPKg4ODad26dZkEKYQwf7dvw8aNaubPv19q58zRPeCHjFVsvDaPSionGlbqRKDTIGxVRe/7qNFn8/udg2y5vpgvUt6in9tYQpyHoVZallp8pkqjz2H2hX/jbdOQlpXD8l7389Px448WNGpkXsuEhNfuw5g9o9h5YRtdvbsZOxwhClXsxG7v3r289NJLBAYGYmn56BebjY0NixcvLtXghBAVx/r1avz8tFStWjpDIg7djOXzlDE4q6vT23U0/7KuX6LjLRSW+Nm3x8++PWkPkvghYyVbry9lSPU5tKrcs1RiNEV6vZ5PL7+JTq8l2HlIvrIGDXQsXWpJdjY85teEyVKr1LzsN4x3f3qH9p6dynwvWSGeRrFHQrRo0YJu3bo9ktQtX748789t27YtvciEEBWGTgeffGJJt25PP2niRnYKM8734auUsfSs+jqD3KeVOKn7p2pWNRnoPoXQqsP5KmUsH1x4gduajKeO1RR9d2MZJ7P20tftLZQKVb4yBwc97h46EhJUBRxtuhq7NsGzkhefHl9m7FCEKFSxE7ulS5c+9vWPP/641IIRQlRMO3ZYYG2tp379pxubdejmVsacCaCyhSvDvRZRy7Zx0QeVQC3bxrzmuQgdWqL+aMbJrJ9K9fzl3W+344m+OpcB1SZjpbR9bB2/Blr27DG/xA5goO+LLD36ITfu3TB2KEIUqMiu2AMHDgCg1Wo5ePAgf59Ee/nyZezs7MouOiFEhbB0qZoePTR5e42WlEafw5cp73D4Ziz9q03kX9a+pRvg31gqrele9VWesW3G3AsDiHAbR2jVkSieNHgTkfLgTxZcfInn3N6litqtwHr16+vYvl3N7dtQqeihjCalun112nl2ZM6hGczr+KGxwxHisYpM7CZOnAhAdnY2EyZMyHtdoVDg4uLCpEmTyi46IYTZ++03JRcvKhk79skG3N/WZDD7Qn90ei2veS7CRlXwMgClqY5tU4ZWn8/aqzM5e/cor3t9bLYTK+5ob/L++b50dhqEt02DQuva2EDdujr277cgJMT81iPs90wkb+waztCGw3nGycfY4QjxiGKvYzd27Fjmzp1b1vEYjaxjV/bK21pAonCGel5Dhljj4qKnZ8+SJwEpD/7kvfO9qGvTnC7OLz4y5ssQsnX32XhtPkqUjK+51mhr35XVOnZavZYZ5/tgrbSjh8trxTrmjz+UHDyoYt68B6UeT3kQc/ZbUrIuPfHyJ/JdaFrK2/Mqah27Yo+xM+ekTghhHOfOKdi/X0WXLiVP6pLuHWPi2a60qhxOcNUhRknqILdrNtJtPHYWjkw4G0RGTqpR4igrq1L/w21tOiFVXyn2MXXq6EhLU3Dlinl2T3er2YNj13/jl7RDxg5FiEcU2hXbrVs3tm3bBkCHDh0KHEOyZ8+eUg9MCGH+PvzQipAQDTY2JTvu9J2DzEyKoHvV12hg365sgisBpUJFD+fX2Ju5jnfPBvJe7e24Wv7L2GE9tT0Z37AvcwPDqi9ApSj+evYq1cM17VT8+9/m1x1rqbIk4plIph+YzJZe281+fKUwLYV+Ut977728P8+bN6/MgxFCVByXLinYts2CpUvvlei4xKyfmXXhOfq4jqGubbMyiq7kFAoFHar0x0phy4SzQUyvHYeHVR1jh/XEztxN4MsrYxns/j62KocSH9+okZYNG9RERmrMaouxhzp5BbHl3GZ2X/qBzv8KMnY4QuQpNLFr1ux/X5otWrQo82CEEBXH4sWWBAVpsC/BXIczdxOYfSGSvq5vU8e2SdkF9xRaOeZuPzbxbFem147Dy7qesUMqsRvZKcxOiqSny+u4WXk/0Tk8PPSo1ZCYqKRBA/PZYuwhlVJF/3oDee/AFDp6dUapMMPsVZikYv9NXL58Ob///jsAv/32Gx07dqRz584cPXq0WMcnJSURGRlJcHAwkZGRXLhw4ZE6Wq2WadOmERQURJcuXYiOji5W2UPnz5+nUaNGzJkzp7i3JYQwgpQUBZs2qQkLyyn2MUn3jjHjfB/CXaLKbVL3UFOHYAKdBjH5XHcu3f/d2OGUyH3tHd5P6kNzh+742gU88XkUitxWu+/jS7wluckIcG9DtvYB353fauxQhMhT7MRuxYoVeHp6AjB//nwGDx7M8OHDmTlzZrGOnzJlCgMGDGDHjh0MGDCAyZMnP1Jn69atJCcns3PnTtatW8fixYu5fPlykWWQm/hNmTKFoCBpEheivFuwwJIuXTQ4Ohav/tUHF5h+vjfdq76au+G8CWhcKZBApxf4z7nuJN9PNHY4xaLT61iQPBhndXXaOvZ76vM1aqTl8GEV90rW224yFAoFET7/Zs7hGej05tcqKUxTsRO727dvU6lSJbKysvjjjz8YNGgQERERJCUlFXlseno6iYmJhIaGAhAaGkpiYiIZGfm35ImLiyMiIgKlUomTkxNBQUFs3769yDKAzz77jI4dO+Lt7V3cWxJCGEFysoKYGDU9exavte6W5gZTz4fR1rFvuZgoURKNK3Wmi9NLTD7XwySSu6+vTOBG9mVCXUaUyoQAe3uo6a3jwAHz3IkCoJlbcxQoiT0XY+xQhABKkNi5u7vz66+/EhcXR7NmzVCpVGRlZaFSFf2BTU1Nxc3NLa+uSqXC1dWV1NTUR+p5eHjku2ZaWlqRZadPn2bfvn0MHjy4uLcjhDCSDz6wJDhYg0MxxuM/0N3jvfN9eMa2OS0rh5V9cGWgUaWOJpHcfXf9Yw7e2kL/apOwUJTeQsuNGmnZudN8u2NzW+36M/vwDLQ6rbHDEaLonSceGjt2LFFRUVhaWrJo0SIAdu/ejZ+fX5kFVxw5OTn85z//YdasWcVKMgtS2GJ/ovS4uJjZHkNmrrSf1+nTsGMHfP01VKqkLrSuXq9n+u+DqWzlRK9/vWrSS0q0sQ/B2lrNlPM9+KDh99S2b1gm13F0fPz+rUXZd2MzG67PZVSdj3CydCnVmJo2hbg4yMqy5f9H85idzpXbsfl8NHuub6d/g/7FOka+C02LKT2vYid2HTp0YN++ffleCwkJISQkpMhj3d3duXr1KlqtFpVKhVar5dq1a7i7uz9S78qVKzRsmPul9/dWuoLKrl+/TnJyMsOGDQPg1q1b6PV6srKy8i3XUhTZeaLslbfVu0XhyuJ5vfWWNWFherRaDZmZhdddnzabc7dO8pLHLO7cMf0dDHzUbch20jDmt0Am19pMbVv/Uj3/k+48cTJrL3MuvMzz7lOxzHYkK/t+qcYF4OdnwaZNOl54wfzWtHuoT+3nmBg/iY4uIaiUhTcyyHehaSlvz6vUdp6A3HF2x48f58CBAxw4cICEhAQSEhKKPM7Z2RlfX19iY2MBiI2NxdfXFycnp3z1QkJCiI6ORqfTkZGRQXx8PMHBwYWWeXh4cOjQIXbt2sWuXbt48cUXee6550qU1Akhyt7Ro0p++UVF9+5F/3I/kBnDtvTP+He1SaiVVgaIzjD87DvQo+prTDsfzpk7vxg7HM7c+YW5FwbynNs4qlvVLbPrNGmiZfduC7Rm3FPZ2KUJliorYs/LWDthXMVusdu0aRPTp0/H1tYWa2vrvNcVCgU//PBDkcdPnTqV8ePHs2zZMhwcHPKWJBk6dChRUVH4+fkRHh7OsWPH6Nq1KwAjR47Ey8sLoNAyIUT5ptfDtGlW9OunwaqIPO3S/dMsuzyS56tNpZKFU+GVTVB9+zZYKNTMSOrDmBoraFwp0ChxJN07xoykvvRyeYOaNmXTNfyQq6seBwc9v/6qpHlz85w9qlAo6Fs3gnm/zCKsdi9Z104YjUKv1xer/7Fdu3bMmDGDDh06lHVMRiFdsWWvvDVni8KV5vOKj1cxfrw1Cxbcp7ChsPe0t3n7TFtaVA6lqUNwqVy7vLp47yTrrs7iVc8PaePY96nPV5Ku2NN3DjEzKYIeVV/jWfu2T33t4khIUJKSomTixGyDXM8Y9Ho94/aO4d2Wkwmt3bPAevJdaFrK2/Mqta5YrVZL27aG+QIQQpgPjQYmT7bi+edzCk3q9Ho9iy69iod1XbNP6gBq2DTgBfcZfJ7yNhuuzqOY/8Z+asdv72ZmUj96ubxhsKQOcveOPXVKxV9/me4kmKIoFAr6PvMc836ZZbDnKcQ/FTuxGzp0KB9//DE6nXk2owshysaaNWpsbaFZs8IHWH1342Mu3f+d7s6vGSgy46tmVZNh1efz41/fsDB5CNm60p+48He70lcz7+ILRLiN4xm75mV6rX+ysoJnn9Wya7f5rmkH0KJaKx5o77Pz4vaiKwtRBordFduhQwdu3LiBWq3G8R/Lxe/Zs6csYjMo6Yote+WtOVsUrjSe1+3b0LKlHePGZVOnTsH/KDx39yhTz4cxtPoHOKk9CqxnrrJ199l8/SNua9J5u8ZKqls/U+JzFNYVq9VrWHFlAgdvxvDvapNwtazxtCE/kUuXlGzebMEnn9zHhFevKdL+lJ/4/uIOdvbb89hleuS70LSUt+dVVFdssSdPzJs3r1QCEkJUHAsXWtKwobbQpO6e9jbzLg6im/OwCpnUAVgqrYlwHcsvt+IYf7Yzg6q9RxfnwaWydt+VB2dZlDwMHVqGVl+Arcp463F5eupQKuHkSSV+fubb+9PKozXr//iGvZf30MGrk7HDERVMsRO7Fi1alGUcQggzk5ysYNUqS+bPL7x78ePLUXhZ16NhpY6GCaycUigUtKjcA2+bBnx7bSG7/lrF0Orzn3i9O40+h7jrn7D+2mw6OPanZeVQlArjdoMqFNCkqZYdOyzw8zPfSRQqhYredfvxwS+zJbETBlfsMXbZ2dksXLiQwMBAmjZtCsC+fftYvXp1mQUnhDBdU6da0b17Ds7OBQ9x+Omv9fxx5xDdnIcZMLLyzdWyBkOrz6eeXSumnQ9n/sXBnLlb9HqhD+Xosvk+fQXDf2/A/psbGVp9PgGO4UZP6h5q1FDLkV9V3Lpl7EjKVrvqHUi+fZGDqQeMHYqoYIqd2M2cOZMzZ87wwQcf5HUP1K1bl2+++abMghNCmKaDB1UcPqwiPLzgxYivZ1/i85S36OP2FpZK6wLrVURKhYpmDiFEeX2KndKBuRf+zZg/AliXNouTWT9xX3snb9alVq/lWnYy+29s4aPkYQxJrMX3Gcvp7TqaQe7TcS5n3du2tuBbL3fBYnOmUqroVacvH/wyy9ihiAqm2J+s+Ph4du7cia2tLUplbj7o5ubG1atXyyw4IYTp0Wph/Pjc5U0KWoxYq9ey8OIQWlUOL9MdD0ydtcqOtlX60dqxN+fu/cb5u7+xP3MjqdnnAD3WSnvu67KwV1Whmo03tSz9ebX6QhzVbsYOvVBNmuj47jsLevbUmPUkik5egWw8s47frv1KY9cmxg5HVBDFTuzUajXaf+wHk5GR8cgMWSFExbZ2rRqAtm0LXt5k6/XF3Ndl0bYUFuatCJQKFXVtm1LXtmneazm6bB7o7mKtssVCYYm9vTVZWWW7XEppqVFDhx44dUpJgwbmO4lCrVLTs3Zv5ifMZVX3tcYOR1QQxe6KDQkJYdy4cVy6dAmAa9euMX36dHr06FFmwQkhTMutW/D++5YMHpxTYEvMpfun2XBtHr1c3yg3475MkVppib2FIxYKS2OHUmIKBTRtomX7DvPujgUIqtGVX9IO8Xt6orFDERVEsRO70aNH4+XlRc+ePbl16xbBwcG4uLgwcuTIsoxPCGFC5s2zonFjLXXrPr4VRqvX8GHyy3SuMqjCLm0icjVurOXIERW3bplxXyxgZWFNaK2eLDwiS4YJwyj2P5eSk5OpWbMmr776KlqtlqCgIHx8fMoyNiGECTl7VsHatWoWLrxXYJ2NV+ejUljQ3KGbASMT5ZGNDdT31bJrl4pevQqeZGMOgr27M/KHoZzPPEstxzrGDkeYuSJb7PR6Pe+++y5hYWF8+umn7N69m+joaHr37s27774r++EJIQCYONGa3r1zqFLl8eUX751i643FhLtElcrCu8L0NW2qIy7OAnPfqdJWbUuIdw8WHplv7FBEBVBkYrdu3ToOHz7MunXr2L17N+vWrWPPnj2sXbuWhIQE1q6VAaFCVHTff6/i7Fkl3bs/vuVFq9ew6NJQAp1eoLKFi4GjE+WVl5cOtVrP8ePFHhVksrrXCmNbUiyXbicbOxRh5or8NMXExDBp0iQaNmyY7/WGDRsyYcIEYmJiyiw4IUT59+ABTJhgzYsvZqNWP75OzLWPUGJB00rBhg1OlGsKxf+32m0z/0kUlSwr0aVGMB9Jq50oY0UmdufOnaN58+aPLWvevDnnzp0r9aCEEKbj008tcXPT0bTp4/vTUu6fYdP1BfR0eV26YMUjGjXScuqkivR08/+7EVo7nM1nN3Ll9hVjhyLMWJGJnVarl96HQAAAIABJREFUxd7e/rFl9vb26Mx9cIQQokBpaQqWLLHkxRdzHluu0+tYcmk4HRz7U0VdzcDRCVNgZQV+flp27jT/pW8crRzp5BXEnP1zjB2KMGNFtn9rNBoOHjxY4CSJfy5aLISoOKZNsyIwUIOHx+O/H3amf8k93W1aVg41cGTClDRrpmXNGjURERoszLxXtmftXoz5cRTDfKNwtXU1djjCDBX5EXJ2dmbChAkFljs5ORXrQklJSYwfP57MzEwcHR2ZM2cO3t7e+epotVpmzJjBTz/9hEKhYNiwYURERBRZtnHjRlasWIFSqUSn0xEREcELL7xQrLiEEE/m8GEle/eq+Oijx+92kJ5zhTVp0xjsMUsWIhaFqlZNT5Uqeg4fVtG6tXk3FjjZOBNYK5AlRz9kepuZxg5HmKEiE7tdu3aVyoWmTJnCgAEDCA8PJyYmhsmTJ7Ny5cp8dbZu3UpycjI7d+4kMzOTXr16ERAQgKenZ6FlwcHB9OnTB4VCQVZWFmFhYbRo0YJ69eqVSuxCiPxy94O1ZuDAHGxsHi3X6/V8fGkULRx64GZZw/ABCpPTvLmW2O8szD6xA+j/bH+GbhnKKP/RuNjKLHFRugwyxzw9PZ3ExERCQ3O7Y0JDQ0lMTCQjIyNfvbi4OCIiIlAqlTg5OREUFMT27duLLLO3t88blH3//n1ycnJkkLYQZWj1ajV6PbRv//hfwgdvxnD5wWnaVYkwcGTCVPn66ki5rCA52fy/u13sXGhTvT3LfvvI2KEIM2SQxC41NRU3NzdUqtzuGJVKhaurK6mpqY/U8/D43zZD7u7upKWlFVkG8MMPP9CjRw86derEK6+8IrtiCFFG/voLZs2yZMiQ7MfuB3tHm8lnKWMIqzrSJPcxFcZhYQFNm+mIjTXzQXb/r1edPqxKXEH6vXRjhyLMjNl8ggIDAwkMDOTKlSuMHDmS9u3bU6tWrWIf7+z8+Jm/onS5uFQydgiiBB73vKZMgfbtoUmTx/TBAl/+MZpnKwfwrEuzsg5P/IO9vbWxQ3gqHdrD3LkQFaWmgMUYzEZdj/9r777Do6rSB45/p2QmvZIKKEVKCERKMIiAGgMJJCQRhACCvxUIKiAYFxVFqaKiLlbQXduu4gKyKkhAQERWQUGalKWX0NITAgSSTGbm/v5AIxhKhGTulPfzPDwwOXdm3juHM+fNOfee04S4pnF8sHcOr/SSfWTtnSP1XTZJ7MLDw8nPz8disaDT6bBYLBQUFBAeHl7juJycnOrFkC8epbta2cUiIiJo164da9eu/VOJXXFxGVarbI9Wn4KDfSgsPKt2GKKWLldfu3ZpWbDAg9dfr6C0tOZz9pz7iR+KFjOm0RzKyi5/U4WoH97e7g7/met00KKFG198YSElxXn3j/X396S09DxJN6fx17XjeLDVI3KtnR2zt75Lq9VcdTDKJlOxQUFBREZGkpWVBUBWVhaRkZE17qhNTExk0aJFWK1WSkpKWL16NQkJCdcsu3iR5JKSEjZu3EjLli1tcWpCuAxFgSefNDJokBlf35rlVVYTc46PJjFoJB46Jx9uEfXmttssZGU5//6xAA08gune6C7e3Cq7UYi6Y7Op2KlTpzJx4kTmzp2Lr68vs2ZdWKAxIyODcePG0a5dO1JTU9m+fTu9evUCYMyYMTRu3BjgqmULFy5k/fr16PV6FEVh6NChdOvWzVanJoRL+PxzPadPa7jnnsuPpHxZMBtfXRBRXtL2xPVr3NiK0aiwZYuWzp2dP7vrd8t9ZK4dy9gOjxHqJYt4ixunUa608rCLkanY+mdvw9ni6i6ur7Nn4fbbvcjMNNG6dc3O9mTlAZ46cBcPN3wDfzdZdFUNzjAV+5tfftGyZ4+OmTMr1Q6lXvw2Ffubf+76gCCPBrzU41UVoxJXYm99l11MxQohHNvLLxuJjrZcNqn7bc267v4DJKkTdaJtWysnTmrIznb+pU8A0lr05/P9Czlx9rjaoQgnIImdEOKq9uzR8tlneu6///L7wX536lNKzfl08Uu1cWTCWen1cFtnC1995TQLN1yVv9GfXk16M+tn2YlC3DhJ7IQQV/TbDRMDBpjx969ZfsZcxL9ynqFv8Fh0sm2YqEMxMRY2bNBz6pRrjNql3nIvK7OXceDUfrVDEQ5OEjshxBV9/rme4mINvXpd/oaJD04+RTvvu2hobGHjyISz8/KCdu0sLF/uGr8weLl5k9L8Xp7fMFXtUISDk8ROCHFZpaUwZYqRjIwqdJfpW3ec/Y6dZWu5O/B+2wcnXMLtt1tYscKNCue4J+Sa+jRNZlPeRn4p2Kp2KMKBSWInhLisZ5+Fjh2ttGxZ84aJSms5c06MIanBwxi1l9+BQogb1aCBws03W1m92jWutTPq3bmvxUCm/vgssmCFuF6S2Akhati5U8uCBTBkiOmy5QvzXiDU0JRWXrE2jky4mq5dLSxZosdiUTsS27jn5l6cOHucb4+tUjsU4aAksRNCXMJigccfd2fECC67w8SR8h18U/IRvYMybB+ccDk33WTFx0dh/XrXuNZOr9Vzf+QDTFk/CbPVebdVE/VHEjshxCU++cQNsxl+3bHvEhbFwtvHHyE+8P/w0QfWPECIetCtm4VFi1xjmzGAzmGxuOs9mL9nntqhCAckiZ0QolphoYYXXzSQkWFCe5lvh2WFcwENHX162Tw24bpatLCiKLB5s2t0WRqNhmFt/sJLPz9PWVWZ2uEIB+MarUQIUSvPPmvkrrss3HxzzQu38yqP8FnBS6QEj0WjcY21xYR90Gige3cLn33mhqvcU9AioCVRDdrxxpa/qR2KcDCS2AkhAPj+ex0//aRj4MCaO0woisLbxx+hu/99BLlFqBCdcHWRkVbKyjRs3+463dbQyAf45/8+IPv0EbVDEQ7EdVqIEOKKKirgr391Z/jwKtzda5avLvkXp82FdPFLs31wQgBaLfToYebTT11n1C7IowHJzVKYsv4ZtUMRDkQSOyEEr79uoGFDK50711xTosh0go9znyU1eJxsGyZUFRVl5exZDdu2uU7X1bd5GtsKt/LDif+qHYpwEK7TOoQQl3XggJYPPzQwfPiVpmAfJta3L2HGpipEJ8TvdDq4804z8+e7zqidUWfkgTYP8tT3j1NlqdlGhfgjSeyEcGFWK2RmGhkwoIqgoJo95bclH1NUdZLuAQNUiE6Imtq0sXK2TMOWLa7TfXUJ74q/MYB3t89ROxThAFynZQghavj3v904c0ZDQkLNhVALKo7zr9xJpAU/hk7jGls6Cfun00FcnJmPP3ZzmXXtNBoNw9tm8Oa22Zw8e0LtcISdk8ROCBdVUKBhxgwDDz1kQveHS+esipUX9z5AF78UmYIVdieytRU0sG6d61zzGe4dQZ+myTzzwxNqhyLsnM0SuyNHjpCenk5CQgLp6elkZ2fXOMZisTBt2jTi4+Pp2bMnixYtqlXZnDlzSEpKom/fvvTr148ffvjBFqckhEN75hkjcXEWmjSpOQW7vOgdTpuL6eYvU7DC/mg0EH+PhXnz3KhyocvO0m7pz46i7azM/lrtUIQds1liN2XKFIYMGcLKlSsZMmQIkydPrnHM0qVLOXbsGKtWrWLhwoW89dZbnDhx4ppl0dHR/Oc//2Hp0qW88MILZGZmUlFRYatTE8LhrF6tY/NmHQMG1OwVj1fsZWH+iwxu/JTcBSvsVrNmVgICFFascJ3LBAw6Aw9Fj+aJ/z7GWdMZtcMRdsomiV1xcTG7d+8mOTkZgOTkZHbv3k1JScklxy1fvpwBAwag1WoJDAwkPj6eFStWXLOse/fueHh4ANCqVSsURaG0tNQWpyaEwykru7BmXUaGCaPx0rIqq4nXjj7I3QFDCTY2VCdAIWqpZ08zn32mp8yFdt1qF3wr0Q3aM+3H59QORdgpmyR2ubm5hIaGovv1Qh6dTkdISAi5ubk1jouI+H1V+/DwcPLy8q5ZdrHFixdz0003ERYWVh+nIoTDe+EFI23aWGjfvuaV55/mTcVd601n394qRCbEnxMWphAZqfDZZ25qh2JTD0T9ha+PLGNDzo9qhyLskFONYf/888+88cYbfPjhh3/6uUFB3vUQkfij4GAftUNwaRs3wpIl8N574Od3aWe45dRqvi9dwOMt/463/sIIuLf3ZbahEHbLFesrORleeUVHerobDR1okNnf3/P6n4sn47o8SuZ/x7DjkR14ul3/a4nacaS+yyaJXXh4OPn5+VgsFnQ6HRaLhYKCAsLDw2scl5OTQ3R0NHDpKN3VygC2bdvGE088wdy5c2nWrNmfjrG4uAyr1UVWvFRJcLAPhYVn1Q7DZZlMMGyYJ8OGmVEUCxdfrXDaXMjz+4aSFjweKoyUUYG3tztlZXKtqqNw1frSaqFrVx2zZ2t57rlKtcOpFX9/T0pLz9/Qa7T17Uhj77U8+lUmL/V4tY4iE5djb32XVqu56mCUTaZig4KCiIyMJCsrC4CsrCwiIyMJDAy85LjExEQWLVqE1WqlpKSE1atXk5CQcM2yHTt2kJmZyZtvvklUVJQtTkkIh/P66wYCAhS6dbt02zCrYmX20b8Q7X0XzT07qBSdENfv9tstHD+uYfNm11rBa0TbDLIOLeb7E2vVDkXYEZu1gqlTpzJv3jwSEhKYN28e06ZNAyAjI4OdO3cCkJqaSqNGjejVqxcDBw5kzJgxNG7c+Jpl06ZNo6KigsmTJ5Oamkpqair79u2z1akJYff27tXy/vsGMjKq0GguLftP/sucNZcQFzhMneCEuEF6PSQmmnn/fYNLLX/ibfDhoVvH8Oi3D3Om8rTa4Qg7oVEUV9lx7+pkKrb+2dtwtqswmyEx0ZOuXS01dpjYcXYtfzv6fzzU6HV89UGXlLnq1J6jkvqC+fPdaNfOwqBBNXdSsSd1MRV7sb9vn4unmyfv9vygzl5T/M7e+i67mIoVQqjn3Xfd0GguLA1xsSLTSWYfe5B+IY/XSOqEcES9e5vJynIjJ0dz7YOdyF+ihrM572cW7VugdijCDkhiJ4QTO3RIwxtvGHn4YRPai1q7yVrBi9kD6OLbV66rE07D31+hRw8zc+cacKW5KKPencc6TWDSuqc4cvqw2uEIlUliJ4STslhgzBgPBgyoIizs915OURTmHB+Dty6QO/z7qxihEHUvNtbCqVL47jvX2jWlqV8z+rcYwKhVD2KymNQOR6hIEjshnNQ777hhNl+YnrrYksI3OXB+M6nB49D88U4KIRycTgepKWY++siNkhLX+v+d1CwFD707U3+cpHYoQkWS2AnhhPbv1/Lmm0ZGj750Cnbj6SwWF77GkLBnMWhdbzFb4RoiIhRiYqzMnevmUlOyGo2GMe3Hk3X4K5YeWqx2OEIlktgJ4WRMJnjoIXcGD64iNPT3Xu3Q+W28ffxhBoVOwt8tVMUIhah/d95p5sQJLd9/71pTst4GH/7a6Sn+unY8h0sPqh2OUIEkdkI4mVdeMeDlpVxyF2x+ZTYzj9xH3wZjaOTeSsXohLANvR7uvdfM+++7UVTkWlOytwS0YFCrIQxdnk6ZyX6W6RC2IYmdEE5k40Yd8+a58fDDpuqFiEur8plyOIk7/PvRxvsOdQMUwoYaNrQSG2vhjTcNWK1qR2NbvZr0pqlfc8Z8+xCyXK1rkcROCCdRWnphCnbUqCoCAi787JzlNFMPpxDl1Y1Yv77qBiiECrp3t3D6NCxbZpOt0e2GRqMho93DZJ8+zOtbZC9ZVyKJnRBOQFFg/Hh3OnWycNttF/aCLbecZfrhNMKNzbkrYIjKEQqhDp0O+vczs/AzN44cca0pWTedGxNiJvL+zr+z/HCW2uEIG5HETggn8NFHbhw4oGXYsAsbZVZYzjH9cBq++iB6B42SZU2ESwsKUkhMrOKVVwxUuNiua4EeQTzR+Wke+24MOwu3qx2OsAFJ7IRwcFu2aJk1y0Bmpgk3Nyi3lDHjyL146fzp22AsWo00cyHa32olLEzhH/8wqB2KzbUIaMnIdg9x//KB5J/LUzscUc/kG18IB1ZUpOHBBz14+OEqIiIUysynmHyoDx5aH1KCJakT4mJJSWZ279ayerVrLYECcEfD7txzU08GZfWnrKpM7XBEPZJvfSEcVGUl/OUv7vToceG6ulNVeUw61ItQQxNSg8eh1bhe5yXE1RiNMHBgFf/8l4HsbNe7PKF/i4E09G7EgyuGUmWpUjscUU8ksRPCASkKPP64O3o9pKdXcbJiP08duJsWHjEkBI2Qa+qEuIKQEIXeiVW8+KKRc+fUjsa2NBoNo6If4XzVOSb8d7wsg+KkJLETwgHNnm3gl1+0PPqoib3n1/PMwXju8O/PXYGDJakT4hpuvdVK8+ZWXn3V6HLr2+m0OjI7PcGW/E28sHG62uGIeiCJnRAO5qOP3PjkEzcmTqxk/blPeDF7EPeGZNLJt5faoQnhMBISzJSehvnzXWt9OwAPvQfPxE7hiwOLePeXt9UOR9QxSeyEcCCff67n1VcNPPNsGf85/zgL82fyYMQL3OLZSe3QhHAoOh2kD6zi22/1rF/vetej+hn9eK7LNN7+5Q0W7v232uGIOmSzxO7IkSOkp6eTkJBAeno62dnZNY6xWCxMmzaN+Ph4evbsyaJFi2pVtm7dOvr160fbtm2ZNWuWLU5HCJubP1/Ps88aGfv0Ed4uS+Rw+S9kNJxNiOFmtUMTwiF5e8OgQVW8866BQ4dc7xKGYM8Qnu0ylak/TuKrg1+qHY6oIzZL7KZMmcKQIUNYuXIlQ4YMYfLkyTWOWbp0KceOHWPVqlUsXLiQt956ixMnTlyzrHHjxsycOZMRI0bY6nSEsKn333dj5kwj6ZOymH3+dhoaWzAk7Dk8dN5qhyaEQ4uIUOibXMXMF4yUlLhectfY5yYmdZnKE99nsir7a7XDEXXAJoldcXExu3fvJjk5GYDk5GR2795NSUnJJcctX76cAQMGoNVqCQwMJD4+nhUrVlyz7OabbyYyMhK93vWulRDOzWKBZ54x8s57VtpNyOTT8yPpHzKBuwIHy3ImQtSRqCgrMZ0szJjhejtTADT1a8bE257l0W8fZs2xb9QOR9wgmyR2ubm5hIaGotNd6Ih0Oh0hISHk5ubWOC4iIqL6cXh4OHl5edcsE8IZFRdrGDzYgx/278IyshN5mm080ugtmnpEqx2aEE6ne3cLgUEKr7jgnbIALQNa8eRtz/DINyMluXNwMsT1q6AgmdKyheBgH7VDcAjr1kH6EBP+qdPICZtDcthDdA7oZfOlTLy93W36fuLGSH3dmMGD4IMP4J//9CQzE+qzufn7e9bfi1+nLv4xzPCewehvM5h37zx6t+itdkh2w5H6LpskduHh4eTn52OxWNDpdFgsFgoKCggPD69xXE5ODtHRF0YkLh6lu1pZXSguLsNqlcUa61NwsA+FhWfVDsOulZfDCy8Ymf/DZtweHI7iHcTDwW/iq2/AuXOVNo3F29udsjIXnJdyUFJfdaNfvwtLCn34oYX+/c318h7+/p6Ulp6vl9e+UQ0NTXkyZhL3fzGU2Xe9RVKzvmqHpDp767u0Ws1VB6NsMhUbFBREZGQkWVlZAGRlZREZGUlgYOAlxyUmJrJo0SKsVislJSWsXr2ahISEa5YJ4QzWrNFxR3wli60PowxKJS4sjcFhz+Krb6B2aEK4DA8PuP9+M8uW611yT1mAVoGtmRQ7hQlrx/GffZ+pHY74k2w2FTt16lQmTpzI3Llz8fX1rV6WJCMjg3HjxtGuXTtSU1PZvn07vXpdWGh1zJgxNG7cGOCqZZs3b+bxxx+nrKwMRVFYtmwZM2fOpHv37rY6PSGu26FDGiZP0fOz+Z9UDXmOaP87iAt4R+54FUIlfn4Kw4ZW8dFHbvj6Ktx2m+tddNfc/xYm3z6DKT8+Q1nVGf7SdqTaIYla0iiyWRwgU7G2YG/D2WorKNDwt78Z+GzjBgypY/H11dAnOIMI4y1qhwbI1J6jkfqqeydOaPn0Uz1PPmmiXbu6S+7seSr2j/LO5TJjwxSGtB7GE52fdsktC+2t77KLqVghxO9On4YXXjDQJSmH5X79cRucTnzjPoxo+JLdJHVCCGjUyMrAgWZeftnA/v2ul9AAhHmFM/OOWXx58HOe+O9jmK31c92hqDuS2AlhI+fPwxtvGIi5q4xF5eOxDo8lulkI4256l2ifu1zyN2Eh7F3TplbS0sw8/7zRJXenAPB3D2Ba15nsLNrBsOWDOFd1Tu2QxFVIYidEPTOb4eOP3ejc3cy/jk/DNKoNTVoXMe7md+kRMAA3rVHtEIUQV9GqlZXkvmamTTNy+LBrJndebl48EzsZDdD3ywTyz8k6svZKEjsh6omiwOrVOrrdrfDqhtmcG3ELobdu5ZHGr5PYYCReOj+1QxRC1FKbSCtJSWamTjW67LSsXqtndPtx3Brcnp7/uZNfCraqHZK4DFmgWIh6sG+flqeetfI/j3eoGjSL5t5tGBj4EsGGxmqHJoS4TlFRVnQ6MzNmGHn6aRNt2rje3bIajYb7WqbTyLsxA5fey0s9XqVfiwFqhyUuIomdEHXo9GmYOcvKgoMfoOnxEk19WnB34DTCjE3VDk0IUQdat7ai15t58UUDjz5qcsmlUAC6RHQlzCucaT8+x5a8TUztOhM3nZvaYQlkuZNqstxJ/bO3W8brktUKnyysZMpX/8Ic+wpNfVoQF5zu0He5yvIZjkXqy7ZOnNAyf76ewYPNJCb+uTtFHWm5k2spM53lzW2vYVWsfJQ4jzCv8Gs/ycHYW98ly50IUc82bCuj4/g3mZjbhvA7v2Jks+cY2miSQyd1Qoira9TIyvDhVXz+hZ6//90Ns4uuAuJt8GHibc/SOjCSuxfewarsr9UOyeXJiN2vZMSu/tnbbz036lBeMaM+fJdd7v+gkaYTKc3uI8z9ZrXDqjMyAuRYpL7UUV4On3/uhlYLEyaYCAy8dj/iTCN2F9td/D/e2voafZr1ZUrXGXjoPdQOqU7YW98lI3ZC1LHsU8dI/fuTdJ3fnnzr/3io8auMavNXp0rqhBC14+EBgwdXER5uJfNxI1u2uG632iYoilfufI2Dpfu5c8HtbM77We2QXJKM2P1KRuzqn7391vNnbcvfyuSVb7Kp5Ft88vqQ1iqZWyIC1Q6r3sgIkGOR+lLfkSNavlys59ZoK8OHm/Dxufxxzjpid7Efc9bxwc5/MKDVIJ66bRLebo6797W99V3XGrGTxO5XktjVP3trHLVhtpr5+sgyXl3/NgeLjmE4nEbvW3oS3doDZ98oQhIFxyL1ZR8qK+Hbb/X8b7eWIYPNxMeb0ekuPcYVEjuA0spSPtn9EXuKdzOrx2wSm/ZRO6TrYm99lyR2tSSJXf2zt8ZxNUXlRXy6+1/8fev7lJcEwd5U7mnRhY7ttTW+pJ2VJAqORerLvpw8qeGbb/SUl0N6upk77rBUf3e4SmL3mx2F23l/57s09WvO891eonVgpNoh/Sn21ndJYldLktjVP3trHH9kVaz8mLOOf+78iFVHvsEtpxvag8nc1bY57dtb0bvYqo+SKDgWqS/7oyhw4ICWdet0lJVp6NPHTFycmZtucq3EDi7Mfqw4sowvDiyiT7MUnug8kQjvhmqHVSv21ndJYldLktjVP3trHL85eiabRfsW8PHOTykv01Oxqzfh5XHc3smLVi2tLjNC90eSKDgWqS/7duyYli1btOzeo6NjBw1du1bSsaMFD+e4cbTWzprOsuTgF6w+upL7WqbzaMdMu0/w7K3vksSuliSxq3/21DjyzuWy9NAS5m1fxOEzB9EfvwvN4Xg63NSCDu2tBAfL/wVJFByL1JdjKC+Hw4fd2brVwrFjWlq1tnJbZwvt21sID1ec/trd35RWnGLxoS/47thqEpr0YUyH8bQJilI7rMuyp74LJLGrNUns6p+ajUNRFPaW7GXB1hUsO/wVOaYDaE7cjkd+D6ICOtCmtY6bbrKidd2VCmqQRMGxSH05jt/qqrwcDh7UcvCQloMHtLi5QfStFtrfaqVdOysBAc7fJ5WZzrIy+2u+zl5GU99mjGg3iqRmKbjr3dUOrZokdg5KErv6Z8vGcf48/LQ7h5V7f2RDwXcc1qymqgoMBbFEKLG0CWhLy+ZutVpM1FVJouBYpL4cx+XqSlGgsFDDocNajmZrOXxYS0CAlehoK7feaiUqynLF5VOcgdlqZlPeRr45upJDpQdJataXAa0G0SW8K3qtuhc4S2J3BUeOHGHixImUlpbi7+/PrFmzaNKkySXHWCwWnn/+eX744Qc0Gg2jRo1iwIABN1RWW5LY1b+6ahzl5Re+AIuKNOTna8nL03Aot5jdxf8ju3I7hcYNVAb/jNZ4Hp9z0YTQhtY+HWkVHoGfn4vMc9QBSRQci9SX46hNXVkskJen5fBhDdlHtRw7qiUs7EKSFx1toU0bK+72M6hVp4rKi1h34r/8mLOOovJCet6cSELT3nRr2IMAd9uvHepoiZ3N0uApU6YwZMgQUlNTWbJkCZMnT+bjjz++5JilS5dy7NgxVq1aRWlpKWlpadx+++00atTousuE/auouJCoFRRofk3YtBQVXUjcCgs1FBdrKC5RKK4o4pT5JBafbNzDs9EF78catIdK7/1Yfc/j79WcELcmtPVqyS3+vQkxNkTjKhesCCGcik4HDRtaadgQune3YDbDiRNaDh/RMm+eGydParn55t+TvFatrHh5qR113Wjg0YC0Fv1Ja9GfgvMF/Jy7gXe3z+HRbx+hmX9zbg/vSpeIrnQMiSHCW77n/8gmI3bFxcUkJCSwceNGdDodFouF2NhYVq1aRWDg79n3qFGj6NevH4mJiQBMnz6diIgIRo4ced1ltY9RRuzqmqLAqVILR05UciyngpKzGvYfPs3JggryS8opLC3n1LnzmJRzeAacwd3vDG4+p9F6nkLxKMZiLKJNPpxnAAANOUlEQVTKrYgKXRHlmmLcNd7464MJMITipw8mwC2EBm6NaeDWCD99sDTuOiYjQI5F6stx1EVdmUxw/LiW7Gwtx49rOH5cS0iIlRYtrbRsodC0qYWbblKc6q7bKksVB0r3sbd4D/tL97G/ZB+gENWgHZGBUbQOiqS53y008WtKmFc4Wk3dXDQtI3aXkZubS2hoKLpf143Q6XSEhISQm5t7SWKXm5tLRERE9ePw8HDy8vJuqKy2tFrnTAoURcGsmKmyVmGymKiymi78banCZDVhslRislRRYanAZDFR+evfFZYKKs2VmKyVVJgrLjyuKqfMVEG5ycS5ygrOV1VQYTJRbr7wHJOlEpPVhAUTFo0JRVsJWgsaixGtYkCHEV2IG25hBgw6I010Blrr3THqjbhpDRg07rhp3HHXNcBd2wR3jSceel88tT546XzRaQxqf5wuxcvTiE5xznbhjKS+HEed1JUXBAdAx+gLDy0WKCzUkZur4eRRDdu3XJj98PRSCAtVCA62Ehyi4O+n4OcHvr4K3t7g4aFgMOAgd+N6EOPRmZjwzsCF/u10ZSnHzh4jtyyHbYWbWXl0OYXn8ykzlRHk2YAQj1BCPIMJ8ggmyKMB/kZ//Ix++Bh88dJ742Pwxl3vgYfeAw+95xWv57OnHOFasbjYkqtXFhDgJGPYQgghhKhTVxshszc2WdwhPDyc/Px8LBYLcOFmh4KCAsLDw2scl5OTU/04NzeXsLCwGyoTQgghhHAVNknsgoKCiIyMJCsrC4CsrCwiIyMvmYYFSExMZNGiRVitVkpKSli9ejUJCQk3VCaEEEII4SpsttzJoUOHmDhxImfOnMHX15dZs2bRrFkzMjIyGDduHO3atcNisTB9+nTWr18PQEZGBunp6QDXXSaEEEII4SpkgWIhhBBCCCchGygJIYQQQjgJSeyEEEIIIZyEJHZCCCGEEE5CEjshhBBCCCchiZ0QQgghhJOQxE7UuyNHjpCenk5CQgLp6elkZ2erHZLLmzVrFnFxcbRq1Yr9+/dX//xqdSX1qI5Tp06RkZFBQkICffv2ZezYsZSUlADwyy+/kJKSQkJCAsOHD6e4uLj6eVcrE/Vr9OjRpKSkkJaWxpAhQ9izZw8g7cuevf3225d8Hzp021KEqGfDhg1TFi9erCiKoixevFgZNmyYyhGJTZs2KTk5Ocrdd9+t7Nu3r/rnV6srqUd1nDp1StmwYUP145deekl5+umnFYvFosTHxyubNm1SFEVR5syZo0ycOFFRFOWqZaL+nTlzpvrf33zzjZKWlqYoirQve7Vr1y5lxIgR1d+Hjt62ZMRO1Kvi4mJ2795NcnIyAMnJyezevbt6xEGoIyYmpsaWflerK6lH9fj7+xMbG1v9uH379uTk5LBr1y6MRiMxMTEADBo0iBUrVgBctUzUPx8fn+p/l5WVodFopH3ZKZPJxPTp05k6dWr1zxy9benVDkA4t9zcXEJDQ9HpdADodDpCQkLIzc2tsaWcUNfV6kpRFKlHO2C1Wpk/fz5xcXHk5uYSERFRXRYYGIjVaqW0tPSqZf7+/mqE7nImTZrE+vXrURSF999/X9qXnXrjjTdISUmhUaNG1T9z9LYlI3ZCCOEgZsyYgaenJ0OHDlU7FHENM2fOZO3atWRmZvLyyy+rHY64jG3btrFr1y6GDBmidih1ShI7Ua/Cw8PJz8/HYrEAF/b1LSgoqDENKNR3tbqSelTfrFmzOHr0KK+//jparZbw8HBycnKqy0tKStBqtfj7+1+1TNhWWloaGzduJCwsTNqXndm0aROHDh3innvuIS4ujry8PEaMGMHRo0cdum1JYifqVVBQEJGRkWRlZQGQlZVFZGSkTC/YoavVldSjumbPns2uXbuYM2cOBoMBgLZt21JRUcHmzZsBWLBgAYmJidcsE/Xr3Llz5ObmVj9es2YNfn5+0r7s0KhRo1i3bh1r1qxhzZo1hIWF8cEHHzBy5EiHblsaRVEUtYMQzu3QoUNMnDiRM2fO4Ovry6xZs2jWrJnaYbm0559/nlWrVlFUVERAQAD+/v4sW7bsqnUl9aiOAwcOkJycTJMmTXB3dwegUaNGzJkzh61btzJlyhQqKytp2LAhr7zyCg0aNAC4apmoP0VFRYwePZry8nK0Wi1+fn489dRTREVFSfuyc3Fxcbz77ru0bNnSoduWJHZCCCGEEE5CpmKFEEIIIZyEJHZCCCGEEE5CEjshhBBCCCchiZ0QQgghhJOQxE4IIYQQwklIYieEcCmtWrXi6NGjtTr2rbfeYsKECfUc0bUlJSWxceNGtcMQQjgASeyEEHahQ4cO1X9at25NdHR09eOvvvrqss/ZuHEjPXr0sHGktrds2TJiY2Nv+HVc5fMSwpXp1Q5ACCHgwr6Nv4mLi+P555+na9euKkYkhBCOR0bshBB2zWQyMXPmTLp160a3bt2YOXMmJpOJ8+fPk5GRQUFBQfXIXn5+Pjt27CA9PZ2YmBi6devG9OnTMZlMtXqv48ePM3ToUDp06MCDDz7IqVOnLikfN24cd9xxB506deL+++/nwIEDAOzYsYOuXbtW7/UJsGrVKlJSUi77PhMnTmTq1KmMHDmSDh06MGjQIAoLC5k5cyadO3cmMTGR3bt3Vx8fFxfHjz/+CFyYHh4/fjxPPvkkHTp0ICkpiZ07d1Yf+8ep5okTJ/Laa69d8fOyWq384x//ID4+ntjYWMaPH09paSkAlZWVTJgwgdjYWGJiYujfvz9FRUW1+iyFEOqQxE4IYdfeeecdtm/fzpIlS/jqq6/YuXMnc+fOxdPTk/fee4+QkBC2bdvGtm3bCA0NRavV8vTTT7NhwwYWLFjATz/9xL///e9avdeECROIiopi48aNjB49mi+//PKS8h49erBy5Up++ukn2rRpU339XXR0NP7+/qxbt6762CVLlpCWlnbF9/r666957LHH2LBhAwaDgfT0dKKiotiwYQMJCQm8+OKLV3zumjVrSEpKYvPmzcTFxTFjxoxrntuVPq9PPvmE1atXM2/ePH744Qf8/PyYPn06AF9++SVlZWWsXbuWjRs3Mm3atOptzYQQ9kkSOyGEXVu6dCljxowhKCiIwMBAxowZc8Vr7uDCJt3t27dHr9fTqFEj0tPT2bRp0zXfJycnh507dzJ+/HgMBgOdO3cmLi7ukmPuu+8+vL29MRgMPProo+zdu5ezZ88CkJaWVh1XaWkp69atIzk5+Yrv17NnT9q2bYvRaKRnz54YjUbS0tLQ6XT06dOHPXv2XPG5nTp14s4770Sn05GamsrevXuveX5XsmDBAjIzMwkLC8NgMDB27FhWrlyJ2WxGr9dTWlrK0aNH0el0tG3bFm9v7+t+LyFE/ZNr7IQQdq2goICIiIjqxxERERQUFFzx+CNHjvDSSy+xa9cuysvLsVgsREVF1ep9fH198fT0vOS9cnNzAbBYLLz22musWLGCkpIStNoLvxefOnUKHx8fUlNT6d27N+fPn+frr78mJiaGkJCQK75fUFBQ9b/d3d0v2UTc3d2d8+fPX/G5fzy2srKyOhH7s3JychgzZkz1+QBotVqKi4tJTU0lLy+Pxx9/nDNnzpCSkkJmZiZubm5/+n2EELYhI3ZCCLsWEhJCTk5O9ePc3NzqhEmj0dQ4furUqTRr1oyVK1eydetWMjMzURTlmu8THBzMmTNnLkmoLn7fpUuX8u233/LRRx+xZcsW1qxZA1D92qGhoXTo0IFVq1axZMmSK15fV988PDwoLy+vflxYWFj978t9XmFhYbz33nts3ry5+s/OnTsJDQ3Fzc2NsWPHsnz5chYsWMDatWtZvHixTc5DCHF9JLETQti1pKQk3nnnHUpKSigpKWHOnDn07dsXuDDqVVpaWj0dCnDu3Dm8vLzw8vLi0KFDzJ8/v1bv07BhQ9q2bctbb72FyWRi8+bNfPfdd5e8rsFgICAggPLycmbPnl3jNVJTU/nggw/Yv38/vXr1usEzvz6tW7cmKysLi8XC999/f8k09OU+r8GDB/P6669z8uRJAEpKSli9ejUAGzZsYN++fVgsFry9vdHr9ZeM7Akh7I+0UCGEXRs9ejRt27YlJSWFlJQUoqKiGD16NADNmzcnKSmJ+Ph4YmJiyM/P56mnniIrK4uOHTvy3HPP0adPn1q/19/+9je2b99ObGwsc+bMueTmh7S0NCIiIujevTtJSUm0b9++xvN79uzJyZMn6dmzJx4eHjd+8tdh0qRJfPfdd8TExLB06VLi4+Oryy73eT3wwAPExcUxfPhwOnTowMCBA9mxYwcARUVFjBs3jk6dOtGnTx9uu+02UlNTVTkvIUTtaJTazFEIIYSolfj4eKZPny5r8AkhVCEjdkIIUUdWrlyJRqOhS5cuaocihHBRclesEELUgWHDhnHw4EFefvlluQ5NCKEamYoVQgghhHAS8mulEEIIIYSTkMROCCGEEMJJSGInhBBCCOEkJLETQgghhHASktgJIYQQQjgJSeyEEEIIIZzE/wPBGtbP8UZc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907" y="209823"/>
            <a:ext cx="4244455" cy="24054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478" y="3422635"/>
            <a:ext cx="3780429" cy="2358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478" y="160338"/>
            <a:ext cx="3678450" cy="2569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545" y="3422635"/>
            <a:ext cx="4244455" cy="2358269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/>
        </p:nvSpPr>
        <p:spPr>
          <a:xfrm>
            <a:off x="460374" y="559558"/>
            <a:ext cx="3429237" cy="1542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calls vs. Churn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half" idx="2"/>
          </p:nvPr>
        </p:nvSpPr>
        <p:spPr>
          <a:xfrm>
            <a:off x="460374" y="2101756"/>
            <a:ext cx="3429237" cy="446281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IN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 density estimate (KDE) plot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is high when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international calls are less.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there is no significant effect of total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 calls,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evening calls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total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night calls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churn. 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600" b="1" dirty="0"/>
          </a:p>
          <a:p>
            <a:pPr algn="ctr"/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17687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Key Points</a:t>
            </a:r>
            <a:endParaRPr lang="en-IN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902"/>
            <a:ext cx="10515600" cy="49814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Numerical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eatures on Churn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C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ategorical Features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&amp; Outlier detection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Suggestions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reduce customer churn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8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570" y="2238234"/>
            <a:ext cx="10686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Influence of categorical features on customer churn</a:t>
            </a:r>
            <a:endParaRPr lang="en-IN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46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AnYAAAEpCAYAAAAeZG9GAAAABHNCSVQICAgIfAhkiAAAAAlwSFlzAAALEgAACxIB0t1+/AAAADh0RVh0U29mdHdhcmUAbWF0cGxvdGxpYiB2ZXJzaW9uMy4yLjIsIGh0dHA6Ly9tYXRwbG90bGliLm9yZy+WH4yJAAAgAElEQVR4nOzdeViU5frA8e/MMOwigoAgHHELMVFxx11BQQVxIzyaZZaWmpRWaupxy1xTy609zeWkoiZKuERqprmEmRuZqSiK4AKh4gaz/P7gJydSNoUZZrg/19WVzPO873u/8zrD7bMq9Hq9HiGEEEIIYfKUxg5ACCGEEEKUDknshBBCCCHMhCR2QgghhBBmQhI7IYQQQggzIYmdEEIIIYSZkMROCCGEEMJMSGInhCi2y5cv4+PjQ0JCQomOO3ToED4+PqSlpZVRZE9n8eLFdOnSxdhhmJzOnTuzbNkyY4chhPgbC2MHIIQoOR8fn0LLq1evzq5duwosnzhxIsnJyaxataq0QzNJQ4YMYeDAgaV+3oSEBAYOHMgPP/yAp6dnqZ9fCCH+SRI7IUzQvn378v589OhRRo0axbfffouLiwsAKpXKWKGZJDs7O+zs7Iwdhvh/OTk5qNVqY4chhEmSrlghTJCLi0vef5UrVwbAyckp77UTJ07Qp08fGjRoQEBAAFOnTuXu3btAbrfjhg0bOHz4MD4+Pvj4+LBp0yYAvv76a8LDw/H396dNmzaMHj2aa9eulTi+VatW0b59exo1asTLL79MampqvvKbN2/y9ttv07FjRxo2bEhwcDBfffUVDzfCOXToEL6+vo8ct3nzZpo2bZp3L//0sEs1Li6Orl270qhRI0aMGEFWVhY7d+4kODgYf39/oqKiuH379iPH/fPn+Ph4QkJCaNy4MYMGDeLChQt5dTZt2kT9+vXzXT8tLQ0fHx8OHTrE5cuX81oBAwMD8fHxYdCgQXl1v/vuO8LDw/Hz86Nz587MmjUr330lJCTQv39//P398ff3p2fPnvz000+Pve8LFy7g4+PDr7/+mu/1Y8eO4ePjkxd3dHQ03bp1w8/PjxYtWjBw4MAiu8fXrFlD9+7d8/4ujRo1Kl95Tk4OM2bMoEWLFrRu3ZqZM2ei0WjyygcNGsTEiRPzHbNs2TI6d+6c9/P48eMZPHgwq1atonPnzvj5+XH//n18fHxYs2YN77zzDv7+/rRv355PP/200HiFqOikxU4IM3P69GmGDx/O888/z7x587h8+TJTpkzhzp07zJs3jyFDhnDhwgVSUlJYvHgxAJUqVco7fty4cXh5eXHjxg3mzJnDmDFjWL16dbGvHx8fz6xZs3jnnXfo2LEjCQkJzJ07N1+d7OxsnnnmGV566SUcHBz49ddfmTp1KpUrV6Zv3760bNmSGjVqsHHjRl5//fW849avX09oaCi2trYFXv/69ets3ryZRYsWcevWLaKiooiKikKlUvHRRx+RlZVFVFQUn3zyCe+8806h5/nmm2/44IMPsLCwYMKECUyYMIH//ve/xXof3N3dWbZsGSNGjCA6Ohp3d/e8VqhNmzYxa9YsJk6cSNOmTUlLS2P69OlkZGQwb948NBoNI0aMoHfv3syePRuAP//8Exsbm8dey9vbG39/f2JiYmjSpEne699++y3+/v54e3tz8uRJpkyZwsyZM2nevDlZWVkcP3680HtYtGgRy5cv56233qJNmzbcvXuXvXv35quzevVqhg4dyvr160lMTOSdd96hbt26REREFOt9euj48ePY2dmxbNkyFApF3nu1dOlS3nzzTUaNGsVPP/3E9OnTadiwIQEBASU6vxAVhSR2QpiZL7/8kvr16zNhwgQAateuzaRJk3j99dd58803qV69OtbW1qjV6ryu24defPHFvD97eXkxefJkevfuzdWrV3Fzcyv29bt168ZLL70EQM2aNTl//jxfffVVXh0XFxeGDRuW71onTpwgNjaWvn37AhAZGcnKlSsZMWIESqWSc+fOceTIESZNmlTo9bOzs5k9ezZOTk4AdOvWjbVr17J///6817p3786BAweKPM+8efPyjnnllVcYM2YMDx48wMrKqsj3QaVSPdKa+tCSJUsYM2YMvXr1yrv/yZMn8/zzz+fd382bN+ncuTPe3t4Aef8vSHh4OAsXLmTixIlYWlqSnZ3Ntm3bGD16NACpqanY2NgQFBSEvb09UPhYzbt37/LFF1/wxhtv8Pzzz+e9/uyzz+ar17Rp07xn6e3tzaZNmzhw4ECJEzulUsncuXMf6RLv3r07zz33HAADBw5k9erV/Pzzz5LYCVEA6YoVwsycPXuW5s2b53utRYsW6PV6zp49W+ixhw4d4uWXX6ZDhw74+/szYMAAAFJSUop9/XPnzuVrNYLcX/5/p9Pp+OyzzwgPD6dly5b4+/uzdu1arly5klenV69epKen53U/btiwgWefffaR7s9/cnNzy0vGAKpWrUrVqlXzvebi4kJGRkah53F1dc13jKurK3q9nvT09EKPK0pGRgYpKSnMnj07r5vV39+foUOHAnDx4kUqV65MREQEL7/8Mq+88gqfffYZ58+fL/S83bt35969e+zZsweAPXv2cPfuXbp37w5A69at8fLyIjAwkNGjR7Nu3bpC34OzZ8/y4MED2rRpU+h1fX198/3s6urKjRs3inobHlG7du3HjnOsV69eqZxfiIpCEjshBABXrlxh2LBhVK9enQULFrBx40Y+/vhjIHccVWn66quv+PTTTxk0aBDLly9n8+bNRERE5LtOlSpVCA4OJjo6muzsbDZv3kxkZGSR57awyN8R8fduvb+/ptPpCj1PQYP3Hx6nVD769Vmc9+nh8RMnTmTz5s15/8XExLBz5868VrQZM2awadMm2rRpw+HDhwkLC2Pt2rUFnrdy5cp06tSJzZs3A7njETt37oyDgwOQO0Fk48aNLFmyBG9vb9auXUvXrl05efJkkTEX5nHv7cOxko/7Gcg3Bu+hgrqZizq/ECI/SeyEMDN16tThl19+yffa4cOHUSgU1K1bF8j9ZanVavPVOXHiBPfv32fChAk0bdqUWrVqPXHLyz8H8R85ciTfzwkJCbRr145+/fpRv359atSowcWLFx85V2RkJLt372bdunXcv3+fHj16lDiesuLk5IRWq833HiUmJuarY2lpCZAviaxatSru7u4kJSVRo0aNR/77ezfvw3GIX3zxBX379mX9+vWFxtS7d2/27t3L+fPn2bt3b15X70MqlYrmzZvzxhtvsGnTJlxcXIiNjX3suWrXro2VlRX79+8v3htSAGdn50cm4PzzfRJClB5J7IQwMy+//DKJiYnMnDmTc+fOsXfvXmbMmEFYWBgeHh4AeHp6cv78ef78808yMjLIzs6mRo0aKBQKvvrqKy5dukR8fDxLly4t8fWHDBnCtm3b+Prrr7lw4QIbN25ky5Yt+erUrFmTw4cPc/DgQZKSkli4cCHHjh175FzNmjWjZs2azJkzhx49euSNDSsPGjZsiJ2dHfPnz+fChQvs3bv3kffLw8MDpVLJjz/+SHp6et5M3DfffJNVq1bx8ccfc+bMGc6fP098fDyTJ08Gcrtj582bR0JCAikpKRw9epQjR45Qu3btQmNq164dDg4OjBkzBgcHB9q1a5dXFh8fz4oVKzh58iRXrlwhPj6etLS0As9pZ2fHSy+9xJIlS1izZg1JSUmcPn26xLNSW7duzYEDB9i2bRsXL17ks88+K/EC10KI4pPETggzU69ePT7++GMSEhIIDw9n7NixdOjQgWnTpuXV6devH35+fvTv35+AgABiY2OpV68e//nPf1i3bh09evTgyy+/zJuAURJdunRh3LhxfPHFF/Ts2ZOtW7fy9ttv56szYsQImjdvzogRI+jfvz+3bt3KtxTI3z3son04gL68cHR0ZMGCBfz222/07NmTZcuWPTLLtmrVqowZM4bPPvuMtm3bMmLECCB3/OCHH37Inj17iIiIoF+/fixevBhXV1cgt1vy4sWLjBkzhuDgYEaNGoW/v39e4lcQCwsLQkND+f333wkNDc3XLV25cmV27drFK6+8QnBwMPPmzWP48OGFTnJ48803efPNN1m5ciVhYWEMGTKEU6dOleh96tWrFwMGDGD69On07duX1NTUAp+1EOLpKfQyWEEIUY7NnTuXn3/+OW/smBBCiIJJi50Qoly6ffs2x48fZ/369QwePNjY4QghhEmQdeyEEOXSiBEjOHbsGD169KBnz57GDkcIIUyCdMUKIYQQQpgJ6YoVQgghhDATktgJIYQQQpgJSeyEEEIIIcyEJHZCCCGEEGZCEjshhBBCCDMhiZ0QQgghhJmQxE4IIYQQwkxIYieEEEIIYSYksRNCCCGEMBOS2AkhhBBCmAmDJXZJSUlERkYSHBxMZGQkFy5ceKSOVqtl2rRpBAUF0aVLF6Kjo4tVlp6ezrBhwwgLC6Nbt25MnToVjUZjiNsSQgghhCg3DJbYTZkyhQEDBrBjxw4GDBjA5MmTH6mzdetWkpOT2blzJ+vWrWPx4sVcvny5yLJPPvmE2rVrs3XrVrZs2cKpU6fYuXOnoW5NCCGEEKJcMEhil56eTmJiIqGhoQCEhoaSmJhIRkZGvnpxcXFERESgVCpxcnIiKCiI7du3F1mmUCi4c+cOOp2O7OxscnJycHNzM8StCSGEEEKUGwZJ7FJTU3Fzc0OlUgGgUqlwdXUlNTX1kXoeHh55P7u7u5OWllZk2YgRI0hKSqJt27Z5/zVt2rSsb0sIIYQQolwxi8kT27dvx8fHh3379rF3714SEhLyWvOEEEIIISoKC0NcxN3dnatXr6LValGpVGi1Wq5du4a7u/sj9a5cuULDhg2B/K10hZWtXr2amTNnolQqqVSpEp07d+bQoUOEhIQUO8a//rqDTqcvjdsVBXB2tic9PcvYYYhikudlWuR5mQ55VqalvD0vpVJBlSp2BZYbJLFzdnbG19eX2NhYwsPDiY2NxdfXFycnp3z1QkJCiI6OpmvXrmRmZhIfH8+aNWuKLPP09GTv3r00bNiQ7OxsDhw4QJcuXUoUo06nl8TOAOQ9Ni3yvEyLPC/TIc/KtJjS8zJIYgcwdepUxo8fz7Jly3BwcGDOnDkADB06lKioKPz8/AgPD+fYsWN07doVgJEjR+Ll5QVQaNmECROYMmUKYWFhaLVaWrZsyXPPPWeoWxNCCCGEKBcUer3edNLQMpSenmVSGbkpcnGpxPXrt40dhigmeV6mRZ6X6ZBnZVrK2/NSKhU4O9sXWG6wFjshhBBClA96vZ6//rpOdvZ9QBo1CnPtmhKdTmfw66pUFtjbO2JjU/B4useRxE4IIYSoYLKybqJQKHBz80ShMIsFMsqMhYUSjcawiZ1erycnJ5vMzOsAJUru5GkKIYQQFcy9e1lUquQoSV05pVAosLS0wtHRhayszBIdK09UCCGEqGB0Oi0qlXTalXdqtSVaraZEx0hiJ4QQQlRACoXC2CGIIjzJM5J0XQghyoGrVxXs36/iyBEVSUkKrl9XolSCra2eevV0NGqkJThYQ5Uqxo5UmCt/fztSUkq/vad6dR1Hj94p9fOmpl7h8OGDhIf3KdFxv/6awNKlH/Hll6tKPaYnkZp6hVdeGcR33/1QKueTxE4IIYwkPV3Bhg0WREeruXBBybPPaqlbV0eTJjqqVNGi18Pdu3D5spJ169S8+641bdtqGDs2Gz8/w8/SE+YtJUXJt9/eLfXz9u5tW+rnhNyEaMuWb0uc2JWWh7tplTeS2AkhhIGdOaNkyRI1332nplkzLb165dCwoY6Cfkc0bZqbxN29C7t3W/DcczZ06KBl5sz7/GMDHyFMUtu2zRg2bAR79+7h5s2bjBwZRceOgQAcPPgzn366BJ1Oh6NjFd55ZwKenl4sWDCX1NQUBg8egKenJzNmzH3kvKtWLef777ejUCixsbFh2bIvgNykbO7c9zl16gSgYNq0mXh71yQubis///xT3rni4rZy4MA+3ntvDnFxW9mxYxu2trZcvpzM5Mnv8dJLAwuM+9Spk3zyyWLu3MltrXzllddo3botABs3rmf9+v9iZ2dHQEDbUn0vJbETQggDOXNGyZw5luzbp6JbNw2LF9+jcuXiH29rCz16aOjcWcO6dWo6drRj6dL7tGunLbughTAQOzs7vvhiJceP/8bkye/SsWMgf/2VwYwZk1m8+DNq1qxFbOxmpk2bxOeff82YMWML7VLdti2Wffv28sknX2Fra8fNm5kolbldzUlJ55gwYTJjx07k66+/5Ouvv2TKlBlFxpiYeIIVK76henXPQuO+ffs2H3wwk3nzFlG1alVu3LjB0KEvsHLlOq5eTWPlyq9YvnwNTk7OfPDB7NJ5A/+fTJ4QQogylpqqICrKirAwG6pU0bN06X0iIjQlSur+zsYGBg/O4dVXsxk2zJoVK9SlG7AQRhAYGAzAs8/6cePGdR48eMCpUyepXfsZatasBUD37j05e/YMd+8WPWZv//6f6NWrL7a2uWvAVa7smFf2r3/V4Jln6uVdLyXlcrFi9PNrnC+pKyjukyePkZp6hbffjmLw4AG8/XYUCoWClJRLHD16hNat2+Lk5AxAeHjvYl27uKTFTgghykhWFixebMlXX1kSFKRh8eL72JVsEflCNW6s4733HvD++1bcvAlRUSATHYWpsrS0BMgbt6bVll1LtKWlVd6flUpl3rVUKlW+7UWzsx/kO87W1uYx53o0br0eateuy9Klnz9S/8SJ409/A4WQFjshhChlWi38978WtGplx9GjKubNu8/zz+eUalL3kLu7nhkz7hMdDXPnWpb+BYQwomef9ePcuTNcvHgByO1erVvXB1tbO+zs7LlzJ6vAY9u0acfmzRvzWvdu3ix6od/q1b04d+5PsrOzycnJYffuXU8Ud4MGDbl8OZlff03Ie+3330+h1+vx92/KgQP7+euvDABiY2Oe6BoFkRY7IYQoJXo97N6tYupUK5RKeOutbJ55puxnrzo6wqxZ8MYbaipX1vPaazllfk0hDKFKlSpMmjSdadMmotVqcXSswuTJ7wFQu3Yd/vWvGgwa9Bw1ang/MnkiJKQH169fY9iwl7CwsMDGxuaxLWh/16CBH82atWDQoOeoWtWFOnXqkpGRXuK4HRwcmD17AUuXfsRHH81Ho8nBw6M6c+YspE6dugwa9BLDh7+Mra0dAQFtSnz+wij0er3s/gukp2fla34Vpc/FpRLXr982dhiimOR5lczBgypmzbLk8mUlAwbk0LKl1qDdoo6Otvz55z0mTbJizpwH9OhRstXqheGUh89WWtpFqlWrke81U1vHzlCMsVfs3/3zWSmVCpyd7QusLy12QgjxhPR62LVLxaJFliQlKenbN4cxY7KxMNI3q4uLnnfeyWb0aGtq175LvXqy1p0oPlNOvsT/SGInhBAldO2aguhoC1autESp1BMaqmH06GzU5WByap06Ol58MZvnn7dh1647ODgYOyIhhCFJYieEEMVw5YqCHTss2LzZghMnVLRqpWHo0Gzq1dOVu5moHTtqOXNGyTvvWPPpp/eNHY4QwoAksRNCiMfQ6+HUKSVxcRZs22bBpUtKmjbV0q6dljfeyMbKquhzGNOLL+Ywdqw1GzZY0K+fjLcToqIwWGKXlJTE+PHjyczMxNHRkTlz5uDt7Z2vjlarZcaMGfz0008oFAqGDRtGREREkWVjx47ljz/+yDvPH3/8wdKlSwkMDDTU7QkhzMStW7BqlZr//lfN7dsKWrbU0r9/Dr6+BW/5VR5ZWcEbbzxg4kRrAgLuUL26TA4ToiIwWGI3ZcoUBgwYQHh4ODExMUyePJmVK1fmq7N161aSk5PZuXMnmZmZ9OrVi4CAADw9PQstmzv3f1OcT58+zYsvvki7du0MdWtCCDNw9y589FHuYsL+/loGD86hXj0dShNe7bNWLT0hITm88441a9bcK3ddxkKI0meQr6z09HQSExMJDQ0FIDQ0lMTERDIyMvLVi4uLIyIiAqVSiZOTE0FBQWzfvr3Isr/bsGEDYWFheStBCyFEUX7+WUWHDnYcOaJi9uz7vPFGNvXrm3ZS91Dv3hrOnFESGysjb4Tp6dcvjPPnzxo7jDyvvz6M/ft/MnYYhTLIJz01NRU3N7e87TZUKhWurq6kpqbi5OSUr56Hh0fez+7u7qSlpRVZ9lB2djZbt25lxYoVZXg3Qghz8uWXaubPt2To0BxatCi7LYyMRa2GV1/NZsIEKzp00MgsWVEg/5X1Sckq3p6pJVHd3pOjLySW+nmLS6PRYGGsNYiMwKzuND4+Hg8PD3x9fUt8bGGL/YnS4+JSydghiBIw5+el18O4cbB+PXz0EXh4lPPZEMXg6Gj72Ndbt4aff4ZPPqnEvHkGDko8lrE/W9euKbGwyN8knZJ1mS194kr9Wj03dX/kWo9z4sQxFi/+KG8LsFGj3gRgz54fmDv3fW7cuMHAgYOIiOgPQKtWTdi1ax+2traP/NyqVRNefnkYP/+8j1atWnP16lWsrCxJTr7I1atX8fNryOTJ01EoFNy5k8WHHy7g3Lk/efDgAU2bNueNN8agUqlISjrPe+9N5d69u9SuXYecnGxUKkWx7qe0KJXKEv19MUhi5+7uztWrV9FqtahUKrRaLdeuXcPd3f2ReleuXKFhw4ZA/la6wsoe2rhxI3379n2iGGXnibJXHlZbF8Vn7s/rww8t2bTJgunTH2BrC5lFbyNZrjk62pKZebfA8j59FIwebU1k5B1q1JDvOmMqD58tnU732N0UtNqy+btR1M4Nt27dZNy4t3n//bn4+TVCq9Vy505ugnf37j0++WQ5qalXeOGFSIKDQ/OSOY0m/338/We12pLPP88dy//++1M5e/YsH364DKVSyUsvDeTgwQM0b96KhQvn07hxE8aNm4ROp2PatEnExGymZ8/eTJkyicjIfxMc3IOTJ08wYsTLaLV6g+5EodPp8v19KWrnCYOknM7Ozvj6+hIbGwtAbGwsvr6++bphAUJCQoiOjkan05GRkUF8fDzBwcFFlgGkpaVx5MgRwsLCDHFLQggT9u23Fnz5pZoJE7IrTNekk5Oe0NAcpk0z/ZZJYX5OnjyBt3dN/PwaAblDthz+/8MZFNQVAHd3DypVcuD69WvFOme3bqH5fm7XriNWVlao1Wp8fHxIScntdt63by/ffLOKwYMHMGTI8/zxx2kuXUrmzp0skpLO0a1bDyB3H9lateqUyv2WJYN1xU6dOpXx48ezbNkyHBwcmDNnDgBDhw4lKioKPz8/wsPDOXbsGF275j7EkSNH4uXlBVBoGcC3335Lp06dqFy5sqFuSQhhgn7/Xcm4cdZMnXofJ6eK1XLVs6eGqChrEhKUNGsm240J0/D3yZBKpRKtNnddRpVKhV6f+/f4wYMHjxxnY5N/aIKV1d/Pk9t7mEvPzJkfUL26Z776d+5klUb4BmewxK527dpER0c/8vrnn3+e92eVSsW0adMee3xhZQDDhw9/+iCFEGYtOxuGD7dm4MDsCtkdaWUFffvmMGuWFRs33jN2OELkadDAjwsXkjh58jgNGjTM1xVbkOrVPfn990SaNWvB998/ukpGcbVp057Vq7/m7bfHo1KpyMzM5O7dO3h4VKdWrTrs2LGNLl26kZh4slzN0C2IWU2eEEKIwsyfb4m9vZ7AQPOb/VpcnTpp+fZbNYcOqWjZsuK+D6J8cXCozPvvz2Xx4oXcv38PhULJyJFvFHrMqFGjmTdvJnZ29nTuHPTE137jjbdYtmwRgwf/G4VCgVptSVTUW3h4VGfSpGnMmjWdlSuXU6tWHerVq//E1zEUhV6vr3j/bH0MmTxR9srDgGFRfOb2vE6fVhIebsMHH9znH8N7zUJRkyf+Lj5exdGjKjZvllY7YygPn620tItUq1Yj32vmutzJ07KwUBp0ssQ//fNZFTV5QlrshBAVwn/+Y0WfPhqzTOpKqmPH3Fa7gwdVtGolrXYilyknX+J/zGBddSGEKNyuXSrOnVMSHKwxdijlgoVF7kSKRYtkhx4hzI0kdkIIs6bR5LbWPf98Dmq1saMpPzp21PDrr0rOnJFfA0KYE/lECyHMWkyMBZaWmOV2YU/DygpCQjQsWSLZbkUlQ+zLvyd5RpLYCSHMlk4HCxZY0qdPDgqFsaMpf4KDNcTFqbl6Vd6ciiZ3HTcZmlDe5W5hVrLpEJLYCSHM1o4dFigU4O8vi/E+joMDtGmjYcUKabWraGxs7Ll9OzNvgV9Rvuj1erKzH5CZeR17e8cSHSuzYoUQZkmvz123rlcvjbTWFSIkRMP771sxZky2jEGsQOztK/PXX9e5evUyIF2yhVEqleh0hk+AVSoLKlWqgo2NXYmOk8ROCGGWfv5ZRWamQhbhLcK//qWnWjU927ZZ0LOndM1VFAqFAicnV2OHYRLKw7qDJSFdsUIIs/TZZ2pCQjQo5VuuSF27avj8c2muE8IcyFeeEMLspKQo2L/fgo4dpQWqOFq00HL2rJLTp+VXghCmTj7FQgizs3y5mg4dNNjYGDsS06BWQ+fOWlatklY7IUydJHZCCLNy/z6sXq2WXSZKqFMnDRs2WJCdbexIhBBPQxI7IYRZiYuzoEYNPdWry0y/knB31+PlpWfHDplTJ4Qpk8ROCGFWVq5U07mztNY9iU6dNKxeLd2xQpgySeyEEGbj4kUFiYkqWeLkCQUEaDlyREVqqiz8J4SpksROCGE2/vtfNe3aaWSh3SdkZZWb3K1fL2+gEKZKEjshhFnQanMTu06dpBv2abRvr2H9ehlnJ4SpMlhil5SURGRkJMHBwURGRnLhwoVH6mi1WqZNm0ZQUBBdunQhOjq6WGUAcXFxhIWFERoaSlhYGDdu3CjrWxJClCN796pwcNBTs6ZMmnga9erpuHVLwalT8u9+IUyRwf5ZNmXKFAYMGEB4eDgxMTFMnjyZlStX5quzdetWkpOT2blzJ5mZmfTq1YuAgAA8PT0LLTtx4gRLlizh66+/xsXFhdu3b2NpaWmoWxNClAPr1qnp0EHG1j0tpRLatdMSHa3m2WcfGDscIUQJGeSfZOnp6SQmJqRJZmAAACAASURBVBIaGgpAaGgoiYmJZGRk5KsXFxdHREQESqUSJycngoKC2L59e5FlK1asYMiQIbi4uABQqVIlrKysDHFrQohyICsLdu60oE0b6YYtDe3ba9i40QIj7HsuhHhKBmmxS01Nxc3NDZVKBYBKpcLV1ZXU1FScnJzy1fPw8Mj72d3dnbS0tCLLzp07h6enJwMHDuTu3bt06dKF4cOHo1AUf2aXs7P9U92jKB4Xl0rGDkGUgKk8r+3boVEj8Pa2NXYoRuXoWDr37+gIVarAqVOV6Ny5VE4p/sFUPlsilyk9L7MYIavVavnjjz9Yvnw52dnZvPLKK3h4eNCrV69inyM9PQudTsbmlCUXl0pcv37b2GGIYjKl5/XZZza0bKklM7PidsU6OtqSmXm31M7XqpUFX34Jfn7SHVvaTOmzJcrf81IqFYU2RhmkK9bd3Z2rV6+i1eZ+6Wq1Wq5du4a7u/sj9a5cuZL3c2pqKtWqVSuyzMPDg5CQECwtLbG3tycwMJDjx4+X9W0JIcqBq1cVHDumokWLipvUlYXWrbVs26YmJ8fYkQghSsIgiZ2zszO+vr7ExsYCEBsbi6+vb75uWICQkBCio6PR6XRkZGQQHx9PcHBwkWWhoaHs27cPvV5PTk4OBw8epF69eoa4NSGEkW3aZEGLFhpkWG3pcnHR4+6uY+9elbFDEUKUgMG6YqdOncr48eNZtmwZDg4OzJkzB4ChQ4cSFRWFn58f4eHhHDt2jK5duwIwcuRIvLy8AAot69GjBydPnqR79+4olUratm1Lv379DHVrQggj2rBBTZ8+0qxUFgICtGzcqCYwUFpDhTAVCr1eLwPLkDF2hlDeximIwpnC8zp/XkG3brZ8/vl9VBW8Yam0x9gBZGQoGD3amlOnsqRFtBSZwmdL/E95e17lYoydEEKUhU2b1AQEaCt8UldWnJz0eHvr2L1b3mAhTIUkdkIIk6TXw8aNatq1k27CstSypZZvv5W9Y4UwFZLYCSFM0qlTSu7cAR8fWUW3LLVqpSE+3oIHsuqJECZBEjshhEnatMmC1q21lGAdcvEEnJzA21vHjz9Kd6wQpkASOyGEydHr4dtv1bRtK1uIGULLllo2b5buWCFMgSR2QgiTc+SIEpUKvL1lJrshtGqlZedOC7KzjR2JEKIoktgJIUzOpk1q2rTRSDesgTg76/HyksWKhTAFktgJIUyKVgsxMbnj64ThtGypJSZGumOFKO8ksRNCmJSDB1U4OOjx9JRuWENq1UrLjh0WsnesEOWcJHZCCJOyYYMFbdpIa52hubjocXPT8fPP0h0rRHkmiZ0QwmRkZ8N336klsTOS3O5Yg20xLoR4ApLYCSFMxo8/qvD01OHqKt2wxtCqlZZt2yzQSl4tRLkl//QSQpiMDRty94YVxuHurqdyZT2HD6sM/hyu3b3G0WtH+PXqL/z5159cu3uV9PvpqBRKrFTWVLWpiq9Tfeo516eDZyfc7T0MGp8Q5YUkdkIIk3D3Lnz/vQWLF98zdigV2sPuWEMkdudvniPmz01sPR9D8q0L1K3iQ+3KdajjWJfm1VpS2aoyOr2OHG02fz34i8u3L7HhzDom7RuHt0Mt+j0TyfPPvoi92r7MYxWivJDETghhEnbutMDHR4ujo7EjqdgCArS8/74VM2c+QFkGg3l0eh3fX9zBZ8eWcfLGcVpXb8dzz/SnvnMDVMrCJ260dA8AQKPTcPLGCb6/uJ2FR+byUoOhjPSPopKlQ+kHLEQ5I4mdEMIkrFsnkybKAy8vPdbW8OuvSpo105XaefV6PduSvmPWoeno0dOtZiiv+7+JpcqyxOeyUFrQ2NWfxq7+XMlKYeOZaNp805wPOnxIV+9upRazEOWRJHZCiHIvPV3BoUMqXn5Z9rQqD1q21LJli5pmzR6UyvmOXTvKOz++ye2c20T6DKCZWwsUpbStiId9dUY1eZPj148xdu8YNp6JZkGnxdip7Url/EKUNzIrVghR7m3ZYkHTplpsbIwdiQAICNCwdasF+qecnHw7+xZjfxxNZGwf2lbvwNz2C2lerWWpJXV/19ClEQs6LOJW9k26bwzi0u3kUr+GEOWBwRK7pKQkIiMjCQ4OJjIykgsXLjxSR6vVMm3aNIKCgujSpQvR0dHFKlu8eDEBAQGEh4cTHh7OtGnTDHFLQggDWb/egjZtNMYOQ/y/GjVyM7rjx5/8V8iBK/tpv7YVqXeu8GGnpQTW6IJSUba/kqwsrBnZ+A0CPNoQsqEzv15NKNPrCWEMBuuKnTJlCgMGDCA8PJyYmBgmT57MypUr89XZunUrycnJ7Ny5k8zMTHr16kVAQACenp6FlgH06tWLcePGGep2hBAGcvGignPnVPj7SzdseaFQ5K5pFxNjQaNGJXsuGp2GmYem883p1bzWcCTNqrUooygfT6FQEFY7nGp27vw7th9reqw3eAxClCWDtNilp6eTmJhIaGgoAKGhoSQmJpKRkZGvXlxcHBERESiVSpycnAgKCmL79u1FlgkhzFd0tJrWrTVYyIjgciUgQENMjLpE3bE37t2gb0wYP6fs44MOHxk1oWperQUj/aMY+N1zJKQdNlocQpQ2gyR2qampuLm5oVLlTlVXqVS4urqSmpr6SD0Pj/8tKunu7k5aWlqRZQDfffcdYWFhDBkyhKNHj5bl7QghDESvh2++UdOhg8yGLW9q1dKj0cDJk8X7NXL8+m8Erm+LZyUvJrSajKOV8detaerWPDe5i3uOMxl/GDscIUqFWfwbuH///rz22muo1Wr279/PiBEjiIuLo0qVKsU+h7OzLGBpCC4ulYwdgigBYz+vfftArYbmza0pg/H0ZsfR0dag1+vYEb7/3o7OnQuvF/dnHINiBxHVIooO3h0MEltxBTp2QKO6z8Bt/Tg89DCudq4Gua6xP1uiZEzpeRkksXN3d+fq1atotVpUKhVarZZr167h7u7+SL0rV67QsGFDIH8rXWFlLi4ueedo06YN7u7u/Pnnn7RoUfxm/vT0LHQ62X+yLLm4VOL69dvGDkMUU3l4XsuWWdG2Ldy8KRMniuLoaEtm5l2DXrNJEyWLF1syevSdAhPvlaeWM/PQdN5pPoF6jr4Gj7E4WlZtx3m3C3Rb2Z3NvbZhbWFdptcrD58tUXzl7XkplYpCG6MM0hXr7OyMr68vsbGxAMTGxuLr64uTk1O+eiEhIURHR6PT6cjIyCA+Pp7g4OAiy65evZp3jt9//52UlBRq1qxpiFsTQpSRu3chNlZN+/bSDVte1a6tIyen4O7YJUc/Yn7CHN5rM4t6Tr4Gjq5kIusNxFZtx9i9o40dihBPxWBdsVOnTmX8+PEsW7YMBwcH5syZA8DQoUOJiorCz8+P8PBwjh07RteuXQEYOXIkXl5eAIWWLViwgFOnTqFUKlGr1cydOzdfK54QwvTExeVuIebsLC3p5dXD2bFbtljg5/e/2bF6vZ4PEubwzelVTG8zi6o2VY0YZfEoFUpGNBr1/4sYr6fvM88ZOyQhnohCr3/aJSbNg3TFlr3y1pwtCmfs59Wzpw1t22plG7FiMkZXLMDZs7ndsb/88r/u2FmH3uPbPzcwOWA6VaydCj9BOZN08xzTD0xhW994ajvWLZNrGPuzJUqmvD2vctEVK4QQJXH+vII//lDSooUkdeVd7do6NJr/LVa8MGEeG/+MZmrr900uqQOoWbk2z/n8myHbXyBbK2snCtMjiZ0QotxZtSp3iRO12tiRiKIoFNCmjZZvv1XzyW9LWJm4nCkB71HZqrKxQ3tiId7dqWRZiYUJ84wdihAlVuzELj4+Ho1GZqYJIcpWdjasXasmMFC+b0xF69Ya1pxaw7LfFjMl4D2cTLCl7u8UCgXDGg7nq5OfceLGcWOHI0SJFDuxW7RoEW3btmX69OkcO3asLGMSQlRgO3ZY4OGhx9NTxryaihtVtnE7YCwD3KbiYmuYdeDKmrNNVZ6vP5jX418lR5tj7HCEKLZiJ3ZbtmxhxYoVWFlZMWrUKIKDg1m2bBmXL18uy/iEEBXMl19Ka50pOXPnFz669Ar+mf/h9GHzWmaqk1cgdmo7Fh9daOxQhCi2J5oVq9frOXDgALNnz+bPP/+kSZMmREZGEhoailJpmsP2ZFZs2StvM4tE4YzxvM6cUdKzpw2ffHK/zMbX3dNmcfbeEc7ePULSveNkaf/ijvYWlgprqqir4aL2wte+Nb52AdipTGecmDFmxaY9SGL82U6EVR2J091WrPhazfKv7mOivwYe69rdq4z9cTQ/PLePfznUKJVzynehaSlvz6uoWbElXscuOTmZLVu2sGXLFhQKBVFRUbi7u7NmzRp27tzJkiVLnipgIUTF9eWXaoKCSn/ShEafQ8KtbezO+C/Hs3ZRzbIWHlZ1cbOsgZd1fayVtmj0OWRpMvhLk8a6tJlcevA7tW38CXEeSqvKPVErrUo3KBOXpfmL9873op1jBD52LcFOj0MlPSdOKGnUSGfs8EqNq60bobXDefent1nTI9rY4QhRpGIndmvWrCEmJoaLFy/SrVs35s6dS+PGjfPKg4ODad26dZkEKYQwf7dvw8aNaubPv19q58zRPeCHjFVsvDaPSionGlbqRKDTIGxVRe/7qNFn8/udg2y5vpgvUt6in9tYQpyHoVZallp8pkqjz2H2hX/jbdOQlpXD8l7389Px448WNGpkXsuEhNfuw5g9o9h5YRtdvbsZOxwhClXsxG7v3r289NJLBAYGYmn56BebjY0NixcvLtXghBAVx/r1avz8tFStWjpDIg7djOXzlDE4q6vT23U0/7KuX6LjLRSW+Nm3x8++PWkPkvghYyVbry9lSPU5tKrcs1RiNEV6vZ5PL7+JTq8l2HlIvrIGDXQsXWpJdjY85teEyVKr1LzsN4x3f3qH9p6dynwvWSGeRrFHQrRo0YJu3bo9ktQtX748789t27YtvciEEBWGTgeffGJJt25PP2niRnYKM8734auUsfSs+jqD3KeVOKn7p2pWNRnoPoXQqsP5KmUsH1x4gduajKeO1RR9d2MZJ7P20tftLZQKVb4yBwc97h46EhJUBRxtuhq7NsGzkhefHl9m7FCEKFSxE7ulS5c+9vWPP/641IIRQlRMO3ZYYG2tp379pxubdejmVsacCaCyhSvDvRZRy7Zx0QeVQC3bxrzmuQgdWqL+aMbJrJ9K9fzl3W+344m+OpcB1SZjpbR9bB2/Blr27DG/xA5goO+LLD36ITfu3TB2KEIUqMiu2AMHDgCg1Wo5ePAgf59Ee/nyZezs7MouOiFEhbB0qZoePTR5e42WlEafw5cp73D4Ziz9q03kX9a+pRvg31gqrele9VWesW3G3AsDiHAbR2jVkSieNHgTkfLgTxZcfInn3N6litqtwHr16+vYvl3N7dtQqeihjCalun112nl2ZM6hGczr+KGxwxHisYpM7CZOnAhAdnY2EyZMyHtdoVDg4uLCpEmTyi46IYTZ++03JRcvKhk79skG3N/WZDD7Qn90ei2veS7CRlXwMgClqY5tU4ZWn8/aqzM5e/cor3t9bLYTK+5ob/L++b50dhqEt02DQuva2EDdujr277cgJMT81iPs90wkb+waztCGw3nGycfY4QjxiGKvYzd27Fjmzp1b1vEYjaxjV/bK21pAonCGel5Dhljj4qKnZ8+SJwEpD/7kvfO9qGvTnC7OLz4y5ssQsnX32XhtPkqUjK+51mhr35XVOnZavZYZ5/tgrbSjh8trxTrmjz+UHDyoYt68B6UeT3kQc/ZbUrIuPfHyJ/JdaFrK2/Mqah27Yo+xM+ekTghhHOfOKdi/X0WXLiVP6pLuHWPi2a60qhxOcNUhRknqILdrNtJtPHYWjkw4G0RGTqpR4igrq1L/w21tOiFVXyn2MXXq6EhLU3Dlinl2T3er2YNj13/jl7RDxg5FiEcU2hXbrVs3tm3bBkCHDh0KHEOyZ8+eUg9MCGH+PvzQipAQDTY2JTvu9J2DzEyKoHvV12hg365sgisBpUJFD+fX2Ju5jnfPBvJe7e24Wv7L2GE9tT0Z37AvcwPDqi9ApSj+evYq1cM17VT8+9/m1x1rqbIk4plIph+YzJZe281+fKUwLYV+Ut977728P8+bN6/MgxFCVByXLinYts2CpUvvlei4xKyfmXXhOfq4jqGubbMyiq7kFAoFHar0x0phy4SzQUyvHYeHVR1jh/XEztxN4MsrYxns/j62KocSH9+okZYNG9RERmrMaouxhzp5BbHl3GZ2X/qBzv8KMnY4QuQpNLFr1ux/X5otWrQo82CEEBXH4sWWBAVpsC/BXIczdxOYfSGSvq5vU8e2SdkF9xRaOeZuPzbxbFem147Dy7qesUMqsRvZKcxOiqSny+u4WXk/0Tk8PPSo1ZCYqKRBA/PZYuwhlVJF/3oDee/AFDp6dUapMMPsVZikYv9NXL58Ob///jsAv/32Gx07dqRz584cPXq0WMcnJSURGRlJcHAwkZGRXLhw4ZE6Wq2WadOmERQURJcuXYiOji5W2UPnz5+nUaNGzJkzp7i3JYQwgpQUBZs2qQkLyyn2MUn3jjHjfB/CXaLKbVL3UFOHYAKdBjH5XHcu3f/d2OGUyH3tHd5P6kNzh+742gU88XkUitxWu+/jS7wluckIcG9DtvYB353fauxQhMhT7MRuxYoVeHp6AjB//nwGDx7M8OHDmTlzZrGOnzJlCgMGDGDHjh0MGDCAyZMnP1Jn69atJCcns3PnTtatW8fixYu5fPlykWWQm/hNmTKFoCBpEheivFuwwJIuXTQ4Ohav/tUHF5h+vjfdq76au+G8CWhcKZBApxf4z7nuJN9PNHY4xaLT61iQPBhndXXaOvZ76vM1aqTl8GEV90rW224yFAoFET7/Zs7hGej05tcqKUxTsRO727dvU6lSJbKysvjjjz8YNGgQERERJCUlFXlseno6iYmJhIaGAhAaGkpiYiIZGfm35ImLiyMiIgKlUomTkxNBQUFs3769yDKAzz77jI4dO+Lt7V3cWxJCGEFysoKYGDU9exavte6W5gZTz4fR1rFvuZgoURKNK3Wmi9NLTD7XwySSu6+vTOBG9mVCXUaUyoQAe3uo6a3jwAHz3IkCoJlbcxQoiT0XY+xQhABKkNi5u7vz66+/EhcXR7NmzVCpVGRlZaFSFf2BTU1Nxc3NLa+uSqXC1dWV1NTUR+p5eHjku2ZaWlqRZadPn2bfvn0MHjy4uLcjhDCSDz6wJDhYg0MxxuM/0N3jvfN9eMa2OS0rh5V9cGWgUaWOJpHcfXf9Yw7e2kL/apOwUJTeQsuNGmnZudN8u2NzW+36M/vwDLQ6rbHDEaLonSceGjt2LFFRUVhaWrJo0SIAdu/ejZ+fX5kFVxw5OTn85z//YdasWcVKMgtS2GJ/ovS4uJjZHkNmrrSf1+nTsGMHfP01VKqkLrSuXq9n+u+DqWzlRK9/vWrSS0q0sQ/B2lrNlPM9+KDh99S2b1gm13F0fPz+rUXZd2MzG67PZVSdj3CydCnVmJo2hbg4yMqy5f9H85idzpXbsfl8NHuub6d/g/7FOka+C02LKT2vYid2HTp0YN++ffleCwkJISQkpMhj3d3duXr1KlqtFpVKhVar5dq1a7i7uz9S78qVKzRsmPul9/dWuoLKrl+/TnJyMsOGDQPg1q1b6PV6srKy8i3XUhTZeaLslbfVu0XhyuJ5vfWWNWFherRaDZmZhdddnzabc7dO8pLHLO7cMf0dDHzUbch20jDmt0Am19pMbVv/Uj3/k+48cTJrL3MuvMzz7lOxzHYkK/t+qcYF4OdnwaZNOl54wfzWtHuoT+3nmBg/iY4uIaiUhTcyyHehaSlvz6vUdp6A3HF2x48f58CBAxw4cICEhAQSEhKKPM7Z2RlfX19iY2MBiI2NxdfXFycnp3z1QkJCiI6ORqfTkZGRQXx8PMHBwYWWeXh4cOjQIXbt2sWuXbt48cUXee6550qU1Akhyt7Ro0p++UVF9+5F/3I/kBnDtvTP+He1SaiVVgaIzjD87DvQo+prTDsfzpk7vxg7HM7c+YW5FwbynNs4qlvVLbPrNGmiZfduC7Rm3FPZ2KUJliorYs/LWDthXMVusdu0aRPTp0/H1tYWa2vrvNcVCgU//PBDkcdPnTqV8ePHs2zZMhwcHPKWJBk6dChRUVH4+fkRHh7OsWPH6Nq1KwAjR47Ey8sLoNAyIUT5ptfDtGlW9OunwaqIPO3S/dMsuzyS56tNpZKFU+GVTVB9+zZYKNTMSOrDmBoraFwp0ChxJN07xoykvvRyeYOaNmXTNfyQq6seBwc9v/6qpHlz85w9qlAo6Fs3gnm/zCKsdi9Z104YjUKv1xer/7Fdu3bMmDGDDh06lHVMRiFdsWWvvDVni8KV5vOKj1cxfrw1Cxbcp7ChsPe0t3n7TFtaVA6lqUNwqVy7vLp47yTrrs7iVc8PaePY96nPV5Ku2NN3DjEzKYIeVV/jWfu2T33t4khIUJKSomTixGyDXM8Y9Ho94/aO4d2Wkwmt3bPAevJdaFrK2/Mqta5YrVZL27aG+QIQQpgPjQYmT7bi+edzCk3q9Ho9iy69iod1XbNP6gBq2DTgBfcZfJ7yNhuuzqOY/8Z+asdv72ZmUj96ubxhsKQOcveOPXVKxV9/me4kmKIoFAr6PvMc836ZZbDnKcQ/FTuxGzp0KB9//DE6nXk2owshysaaNWpsbaFZs8IHWH1342Mu3f+d7s6vGSgy46tmVZNh1efz41/fsDB5CNm60p+48He70lcz7+ILRLiN4xm75mV6rX+ysoJnn9Wya7f5rmkH0KJaKx5o77Pz4vaiKwtRBordFduhQwdu3LiBWq3G8R/Lxe/Zs6csYjMo6Yote+WtOVsUrjSe1+3b0LKlHePGZVOnTsH/KDx39yhTz4cxtPoHOKk9CqxnrrJ199l8/SNua9J5u8ZKqls/U+JzFNYVq9VrWHFlAgdvxvDvapNwtazxtCE/kUuXlGzebMEnn9zHhFevKdL+lJ/4/uIOdvbb89hleuS70LSUt+dVVFdssSdPzJs3r1QCEkJUHAsXWtKwobbQpO6e9jbzLg6im/OwCpnUAVgqrYlwHcsvt+IYf7Yzg6q9RxfnwaWydt+VB2dZlDwMHVqGVl+Arcp463F5eupQKuHkSSV+fubb+9PKozXr//iGvZf30MGrk7HDERVMsRO7Fi1alGUcQggzk5ysYNUqS+bPL7x78ePLUXhZ16NhpY6GCaycUigUtKjcA2+bBnx7bSG7/lrF0Orzn3i9O40+h7jrn7D+2mw6OPanZeVQlArjdoMqFNCkqZYdOyzw8zPfSRQqhYredfvxwS+zJbETBlfsMXbZ2dksXLiQwMBAmjZtCsC+fftYvXp1mQUnhDBdU6da0b17Ds7OBQ9x+Omv9fxx5xDdnIcZMLLyzdWyBkOrz6eeXSumnQ9n/sXBnLlb9HqhD+Xosvk+fQXDf2/A/psbGVp9PgGO4UZP6h5q1FDLkV9V3Lpl7EjKVrvqHUi+fZGDqQeMHYqoYIqd2M2cOZMzZ87wwQcf5HUP1K1bl2+++abMghNCmKaDB1UcPqwiPLzgxYivZ1/i85S36OP2FpZK6wLrVURKhYpmDiFEeX2KndKBuRf+zZg/AliXNouTWT9xX3snb9alVq/lWnYy+29s4aPkYQxJrMX3Gcvp7TqaQe7TcS5n3du2tuBbL3fBYnOmUqroVacvH/wyy9ihiAqm2J+s+Ph4du7cia2tLUplbj7o5ubG1atXyyw4IYTp0Wph/Pjc5U0KWoxYq9ey8OIQWlUOL9MdD0ydtcqOtlX60dqxN+fu/cb5u7+xP3MjqdnnAD3WSnvu67KwV1Whmo03tSz9ebX6QhzVbsYOvVBNmuj47jsLevbUmPUkik5egWw8s47frv1KY9cmxg5HVBDFTuzUajXaf+wHk5GR8cgMWSFExbZ2rRqAtm0LXt5k6/XF3Ndl0bYUFuatCJQKFXVtm1LXtmneazm6bB7o7mKtssVCYYm9vTVZWWW7XEppqVFDhx44dUpJgwbmO4lCrVLTs3Zv5ifMZVX3tcYOR1QQxe6KDQkJYdy4cVy6dAmAa9euMX36dHr06FFmwQkhTMutW/D++5YMHpxTYEvMpfun2XBtHr1c3yg3475MkVppib2FIxYKS2OHUmIKBTRtomX7DvPujgUIqtGVX9IO8Xt6orFDERVEsRO70aNH4+XlRc+ePbl16xbBwcG4uLgwcuTIsoxPCGFC5s2zonFjLXXrPr4VRqvX8GHyy3SuMqjCLm0icjVurOXIERW3bplxXyxgZWFNaK2eLDwiS4YJwyj2P5eSk5OpWbMmr776KlqtlqCgIHx8fMoyNiGECTl7VsHatWoWLrxXYJ2NV+ejUljQ3KGbASMT5ZGNDdT31bJrl4pevQqeZGMOgr27M/KHoZzPPEstxzrGDkeYuSJb7PR6Pe+++y5hYWF8+umn7N69m+joaHr37s27774r++EJIQCYONGa3r1zqFLl8eUX751i643FhLtElcrCu8L0NW2qIy7OAnPfqdJWbUuIdw8WHplv7FBEBVBkYrdu3ToOHz7MunXr2L17N+vWrWPPnj2sXbuWhIQE1q6VAaFCVHTff6/i7Fkl3bs/vuVFq9ew6NJQAp1eoLKFi4GjE+WVl5cOtVrP8ePFHhVksrrXCmNbUiyXbicbOxRh5or8NMXExDBp0iQaNmyY7/WGDRsyYcIEYmJiyiw4IUT59+ABTJhgzYsvZqNWP75OzLWPUGJB00rBhg1OlGsKxf+32m0z/0kUlSwr0aVGMB9Jq50oY0UmdufOnaN58+aPLWvevDnnzp0r9aCEEKbj008tcXPT0bTp4/vTUu6fYdP1BfR0eV26YMUjGjXScuqkivR08/+7EVo7nM1nN3Ll9hVjhyLMWJGJnVarl96HQAAAIABJREFUxd7e/rFl9vb26Mx9cIQQokBpaQqWLLHkxRdzHluu0+tYcmk4HRz7U0VdzcDRCVNgZQV+flp27jT/pW8crRzp5BXEnP1zjB2KMGNFtn9rNBoOHjxY4CSJfy5aLISoOKZNsyIwUIOHx+O/H3amf8k93W1aVg41cGTClDRrpmXNGjURERoszLxXtmftXoz5cRTDfKNwtXU1djjCDBX5EXJ2dmbChAkFljs5ORXrQklJSYwfP57MzEwcHR2ZM2cO3t7e+epotVpmzJjBTz/9hEKhYNiwYURERBRZtnHjRlasWIFSqUSn0xEREcELL7xQrLiEEE/m8GEle/eq+Oijx+92kJ5zhTVp0xjsMUsWIhaFqlZNT5Uqeg4fVtG6tXk3FjjZOBNYK5AlRz9kepuZxg5HmKEiE7tdu3aVyoWmTJnCgAEDCA8PJyYmhsmTJ7Ny5cp8dbZu3UpycjI7d+4kMzOTXr16ERAQgKenZ6FlwcHB9OnTB4VCQVZWFmFhYbRo0YJ69eqVSuxCiPxy94O1ZuDAHGxsHi3X6/V8fGkULRx64GZZw/ABCpPTvLmW2O8szD6xA+j/bH+GbhnKKP/RuNjKLHFRugwyxzw9PZ3ExERCQ3O7Y0JDQ0lMTCQjIyNfvbi4OCIiIlAqlTg5OREUFMT27duLLLO3t88blH3//n1ycnJkkLYQZWj1ajV6PbRv//hfwgdvxnD5wWnaVYkwcGTCVPn66ki5rCA52fy/u13sXGhTvT3LfvvI2KEIM2SQxC41NRU3NzdUqtzuGJVKhaurK6mpqY/U8/D43zZD7u7upKWlFVkG8MMPP9CjRw86derEK6+8IrtiCFFG/voLZs2yZMiQ7MfuB3tHm8lnKWMIqzrSJPcxFcZhYQFNm+mIjTXzQXb/r1edPqxKXEH6vXRjhyLMjNl8ggIDAwkMDOTKlSuMHDmS9u3bU6tWrWIf7+z8+Jm/onS5uFQydgiiBB73vKZMgfbtoUmTx/TBAl/+MZpnKwfwrEuzsg5P/IO9vbWxQ3gqHdrD3LkQFaWmgMUYzEZdj/9r777Do6rSB45/p2QmvZIKKEVKCERKMIiAGgMJJCQRhACCvxUIKiAYFxVFqaKiLlbQXduu4gKyKkhAQERWQUGalKWX0NITAgSSTGbm/v5AIxhKhGTulPfzPDwwOXdm3juHM+fNOfee04S4pnF8sHcOr/SSfWTtnSP1XTZJ7MLDw8nPz8disaDT6bBYLBQUFBAeHl7juJycnOrFkC8epbta2cUiIiJo164da9eu/VOJXXFxGVarbI9Wn4KDfSgsPKt2GKKWLldfu3ZpWbDAg9dfr6C0tOZz9pz7iR+KFjOm0RzKyi5/U4WoH97e7g7/met00KKFG198YSElxXn3j/X396S09DxJN6fx17XjeLDVI3KtnR2zt75Lq9VcdTDKJlOxQUFBREZGkpWVBUBWVhaRkZE17qhNTExk0aJFWK1WSkpKWL16NQkJCdcsu3iR5JKSEjZu3EjLli1tcWpCuAxFgSefNDJokBlf35rlVVYTc46PJjFoJB46Jx9uEfXmttssZGU5//6xAA08gune6C7e3Cq7UYi6Y7Op2KlTpzJx4kTmzp2Lr68vs2ZdWKAxIyODcePG0a5dO1JTU9m+fTu9evUCYMyYMTRu3BjgqmULFy5k/fr16PV6FEVh6NChdOvWzVanJoRL+PxzPadPa7jnnsuPpHxZMBtfXRBRXtL2xPVr3NiK0aiwZYuWzp2dP7vrd8t9ZK4dy9gOjxHqJYt4ixunUa608rCLkanY+mdvw9ni6i6ur7Nn4fbbvcjMNNG6dc3O9mTlAZ46cBcPN3wDfzdZdFUNzjAV+5tfftGyZ4+OmTMr1Q6lXvw2Ffubf+76gCCPBrzU41UVoxJXYm99l11MxQohHNvLLxuJjrZcNqn7bc267v4DJKkTdaJtWysnTmrIznb+pU8A0lr05/P9Czlx9rjaoQgnIImdEOKq9uzR8tlneu6///L7wX536lNKzfl08Uu1cWTCWen1cFtnC1995TQLN1yVv9GfXk16M+tn2YlC3DhJ7IQQV/TbDRMDBpjx969ZfsZcxL9ynqFv8Fh0sm2YqEMxMRY2bNBz6pRrjNql3nIvK7OXceDUfrVDEQ5OEjshxBV9/rme4mINvXpd/oaJD04+RTvvu2hobGHjyISz8/KCdu0sLF/uGr8weLl5k9L8Xp7fMFXtUISDk8ROCHFZpaUwZYqRjIwqdJfpW3ec/Y6dZWu5O/B+2wcnXMLtt1tYscKNCue4J+Sa+jRNZlPeRn4p2Kp2KMKBSWInhLisZ5+Fjh2ttGxZ84aJSms5c06MIanBwxi1l9+BQogb1aCBws03W1m92jWutTPq3bmvxUCm/vgssmCFuF6S2Akhati5U8uCBTBkiOmy5QvzXiDU0JRWXrE2jky4mq5dLSxZosdiUTsS27jn5l6cOHucb4+tUjsU4aAksRNCXMJigccfd2fECC67w8SR8h18U/IRvYMybB+ccDk33WTFx0dh/XrXuNZOr9Vzf+QDTFk/CbPVebdVE/VHEjshxCU++cQNsxl+3bHvEhbFwtvHHyE+8P/w0QfWPECIetCtm4VFi1xjmzGAzmGxuOs9mL9nntqhCAckiZ0QolphoYYXXzSQkWFCe5lvh2WFcwENHX162Tw24bpatLCiKLB5s2t0WRqNhmFt/sJLPz9PWVWZ2uEIB+MarUQIUSvPPmvkrrss3HxzzQu38yqP8FnBS6QEj0WjcY21xYR90Gige3cLn33mhqvcU9AioCVRDdrxxpa/qR2KcDCS2AkhAPj+ex0//aRj4MCaO0woisLbxx+hu/99BLlFqBCdcHWRkVbKyjRs3+463dbQyAf45/8+IPv0EbVDEQ7EdVqIEOKKKirgr391Z/jwKtzda5avLvkXp82FdPFLs31wQgBaLfToYebTT11n1C7IowHJzVKYsv4ZtUMRDkQSOyEEr79uoGFDK50711xTosh0go9znyU1eJxsGyZUFRVl5exZDdu2uU7X1bd5GtsKt/LDif+qHYpwEK7TOoQQl3XggJYPPzQwfPiVpmAfJta3L2HGpipEJ8TvdDq4804z8+e7zqidUWfkgTYP8tT3j1NlqdlGhfgjSeyEcGFWK2RmGhkwoIqgoJo95bclH1NUdZLuAQNUiE6Imtq0sXK2TMOWLa7TfXUJ74q/MYB3t89ROxThAFynZQghavj3v904c0ZDQkLNhVALKo7zr9xJpAU/hk7jGls6Cfun00FcnJmPP3ZzmXXtNBoNw9tm8Oa22Zw8e0LtcISdk8ROCBdVUKBhxgwDDz1kQveHS+esipUX9z5AF78UmYIVdieytRU0sG6d61zzGe4dQZ+myTzzwxNqhyLsnM0SuyNHjpCenk5CQgLp6elkZ2fXOMZisTBt2jTi4+Pp2bMnixYtqlXZnDlzSEpKom/fvvTr148ffvjBFqckhEN75hkjcXEWmjSpOQW7vOgdTpuL6eYvU7DC/mg0EH+PhXnz3KhyocvO0m7pz46i7azM/lrtUIQds1liN2XKFIYMGcLKlSsZMmQIkydPrnHM0qVLOXbsGKtWrWLhwoW89dZbnDhx4ppl0dHR/Oc//2Hp0qW88MILZGZmUlFRYatTE8LhrF6tY/NmHQMG1OwVj1fsZWH+iwxu/JTcBSvsVrNmVgICFFascJ3LBAw6Aw9Fj+aJ/z7GWdMZtcMRdsomiV1xcTG7d+8mOTkZgOTkZHbv3k1JScklxy1fvpwBAwag1WoJDAwkPj6eFStWXLOse/fueHh4ANCqVSsURaG0tNQWpyaEwykru7BmXUaGCaPx0rIqq4nXjj7I3QFDCTY2VCdAIWqpZ08zn32mp8yFdt1qF3wr0Q3aM+3H59QORdgpmyR2ubm5hIaGovv1Qh6dTkdISAi5ubk1jouI+H1V+/DwcPLy8q5ZdrHFixdz0003ERYWVh+nIoTDe+EFI23aWGjfvuaV55/mTcVd601n394qRCbEnxMWphAZqfDZZ25qh2JTD0T9ha+PLGNDzo9qhyLskFONYf/888+88cYbfPjhh3/6uUFB3vUQkfij4GAftUNwaRs3wpIl8N574Od3aWe45dRqvi9dwOMt/463/sIIuLf3ZbahEHbLFesrORleeUVHerobDR1okNnf3/P6n4sn47o8SuZ/x7DjkR14ul3/a4nacaS+yyaJXXh4OPn5+VgsFnQ6HRaLhYKCAsLDw2scl5OTQ3R0NHDpKN3VygC2bdvGE088wdy5c2nWrNmfjrG4uAyr1UVWvFRJcLAPhYVn1Q7DZZlMMGyYJ8OGmVEUCxdfrXDaXMjz+4aSFjweKoyUUYG3tztlZXKtqqNw1frSaqFrVx2zZ2t57rlKtcOpFX9/T0pLz9/Qa7T17Uhj77U8+lUmL/V4tY4iE5djb32XVqu56mCUTaZig4KCiIyMJCsrC4CsrCwiIyMJDAy85LjExEQWLVqE1WqlpKSE1atXk5CQcM2yHTt2kJmZyZtvvklUVJQtTkkIh/P66wYCAhS6dbt02zCrYmX20b8Q7X0XzT07qBSdENfv9tstHD+uYfNm11rBa0TbDLIOLeb7E2vVDkXYEZu1gqlTpzJv3jwSEhKYN28e06ZNAyAjI4OdO3cCkJqaSqNGjejVqxcDBw5kzJgxNG7c+Jpl06ZNo6KigsmTJ5Oamkpqair79u2z1akJYff27tXy/vsGMjKq0GguLftP/sucNZcQFzhMneCEuEF6PSQmmnn/fYNLLX/ibfDhoVvH8Oi3D3Om8rTa4Qg7oVEUV9lx7+pkKrb+2dtwtqswmyEx0ZOuXS01dpjYcXYtfzv6fzzU6HV89UGXlLnq1J6jkvqC+fPdaNfOwqBBNXdSsSd1MRV7sb9vn4unmyfv9vygzl5T/M7e+i67mIoVQqjn3Xfd0GguLA1xsSLTSWYfe5B+IY/XSOqEcES9e5vJynIjJ0dz7YOdyF+ihrM572cW7VugdijCDkhiJ4QTO3RIwxtvGHn4YRPai1q7yVrBi9kD6OLbV66rE07D31+hRw8zc+cacKW5KKPencc6TWDSuqc4cvqw2uEIlUliJ4STslhgzBgPBgyoIizs915OURTmHB+Dty6QO/z7qxihEHUvNtbCqVL47jvX2jWlqV8z+rcYwKhVD2KymNQOR6hIEjshnNQ777hhNl+YnrrYksI3OXB+M6nB49D88U4KIRycTgepKWY++siNkhLX+v+d1CwFD707U3+cpHYoQkWS2AnhhPbv1/Lmm0ZGj750Cnbj6SwWF77GkLBnMWhdbzFb4RoiIhRiYqzMnevmUlOyGo2GMe3Hk3X4K5YeWqx2OEIlktgJ4WRMJnjoIXcGD64iNPT3Xu3Q+W28ffxhBoVOwt8tVMUIhah/d95p5sQJLd9/71pTst4GH/7a6Sn+unY8h0sPqh2OUIEkdkI4mVdeMeDlpVxyF2x+ZTYzj9xH3wZjaOTeSsXohLANvR7uvdfM+++7UVTkWlOytwS0YFCrIQxdnk6ZyX6W6RC2IYmdEE5k40Yd8+a58fDDpuqFiEur8plyOIk7/PvRxvsOdQMUwoYaNrQSG2vhjTcNWK1qR2NbvZr0pqlfc8Z8+xCyXK1rkcROCCdRWnphCnbUqCoCAi787JzlNFMPpxDl1Y1Yv77qBiiECrp3t3D6NCxbZpOt0e2GRqMho93DZJ8+zOtbZC9ZVyKJnRBOQFFg/Hh3OnWycNttF/aCLbecZfrhNMKNzbkrYIjKEQqhDp0O+vczs/AzN44cca0pWTedGxNiJvL+zr+z/HCW2uEIG5HETggn8NFHbhw4oGXYsAsbZVZYzjH9cBq++iB6B42SZU2ESwsKUkhMrOKVVwxUuNiua4EeQTzR+Wke+24MOwu3qx2OsAFJ7IRwcFu2aJk1y0Bmpgk3Nyi3lDHjyL146fzp22AsWo00cyHa32olLEzhH/8wqB2KzbUIaMnIdg9x//KB5J/LUzscUc/kG18IB1ZUpOHBBz14+OEqIiIUysynmHyoDx5aH1KCJakT4mJJSWZ279ayerVrLYECcEfD7txzU08GZfWnrKpM7XBEPZJvfSEcVGUl/OUv7vToceG6ulNVeUw61ItQQxNSg8eh1bhe5yXE1RiNMHBgFf/8l4HsbNe7PKF/i4E09G7EgyuGUmWpUjscUU8ksRPCASkKPP64O3o9pKdXcbJiP08duJsWHjEkBI2Qa+qEuIKQEIXeiVW8+KKRc+fUjsa2NBoNo6If4XzVOSb8d7wsg+KkJLETwgHNnm3gl1+0PPqoib3n1/PMwXju8O/PXYGDJakT4hpuvdVK8+ZWXn3V6HLr2+m0OjI7PcGW/E28sHG62uGIeiCJnRAO5qOP3PjkEzcmTqxk/blPeDF7EPeGZNLJt5faoQnhMBISzJSehvnzXWt9OwAPvQfPxE7hiwOLePeXt9UOR9QxSeyEcCCff67n1VcNPPNsGf85/zgL82fyYMQL3OLZSe3QhHAoOh2kD6zi22/1rF/vetej+hn9eK7LNN7+5Q0W7v232uGIOmSzxO7IkSOkp6eTkJBAeno62dnZNY6xWCxMmzaN+Ph4evbsyaJFi2pVtm7dOvr160fbtm2ZNWuWLU5HCJubP1/Ps88aGfv0Ed4uS+Rw+S9kNJxNiOFmtUMTwiF5e8OgQVW8866BQ4dc7xKGYM8Qnu0ylak/TuKrg1+qHY6oIzZL7KZMmcKQIUNYuXIlQ4YMYfLkyTWOWbp0KceOHWPVqlUsXLiQt956ixMnTlyzrHHjxsycOZMRI0bY6nSEsKn333dj5kwj6ZOymH3+dhoaWzAk7Dk8dN5qhyaEQ4uIUOibXMXMF4yUlLhectfY5yYmdZnKE99nsir7a7XDEXXAJoldcXExu3fvJjk5GYDk5GR2795NSUnJJcctX76cAQMGoNVqCQwMJD4+nhUrVlyz7OabbyYyMhK93vWulRDOzWKBZ54x8s57VtpNyOTT8yPpHzKBuwIHy3ImQtSRqCgrMZ0szJjhejtTADT1a8bE257l0W8fZs2xb9QOR9wgmyR2ubm5hIaGotNd6Ih0Oh0hISHk5ubWOC4iIqL6cXh4OHl5edcsE8IZFRdrGDzYgx/278IyshN5mm080ugtmnpEqx2aEE6ne3cLgUEKr7jgnbIALQNa8eRtz/DINyMluXNwMsT1q6AgmdKyheBgH7VDcAjr1kH6EBP+qdPICZtDcthDdA7oZfOlTLy93W36fuLGSH3dmMGD4IMP4J//9CQzE+qzufn7e9bfi1+nLv4xzPCewehvM5h37zx6t+itdkh2w5H6LpskduHh4eTn52OxWNDpdFgsFgoKCggPD69xXE5ODtHRF0YkLh6lu1pZXSguLsNqlcUa61NwsA+FhWfVDsOulZfDCy8Ymf/DZtweHI7iHcTDwW/iq2/AuXOVNo3F29udsjIXnJdyUFJfdaNfvwtLCn34oYX+/c318h7+/p6Ulp6vl9e+UQ0NTXkyZhL3fzGU2Xe9RVKzvmqHpDp767u0Ws1VB6NsMhUbFBREZGQkWVlZAGRlZREZGUlgYOAlxyUmJrJo0SKsVislJSWsXr2ahISEa5YJ4QzWrNFxR3wli60PowxKJS4sjcFhz+Krb6B2aEK4DA8PuP9+M8uW611yT1mAVoGtmRQ7hQlrx/GffZ+pHY74k2w2FTt16lQmTpzI3Llz8fX1rV6WJCMjg3HjxtGuXTtSU1PZvn07vXpdWGh1zJgxNG7cGOCqZZs3b+bxxx+nrKwMRVFYtmwZM2fOpHv37rY6PSGu26FDGiZP0fOz+Z9UDXmOaP87iAt4R+54FUIlfn4Kw4ZW8dFHbvj6Ktx2m+tddNfc/xYm3z6DKT8+Q1nVGf7SdqTaIYla0iiyWRwgU7G2YG/D2WorKNDwt78Z+GzjBgypY/H11dAnOIMI4y1qhwbI1J6jkfqqeydOaPn0Uz1PPmmiXbu6S+7seSr2j/LO5TJjwxSGtB7GE52fdsktC+2t77KLqVghxO9On4YXXjDQJSmH5X79cRucTnzjPoxo+JLdJHVCCGjUyMrAgWZeftnA/v2ul9AAhHmFM/OOWXx58HOe+O9jmK31c92hqDuS2AlhI+fPwxtvGIi5q4xF5eOxDo8lulkI4256l2ifu1zyN2Eh7F3TplbS0sw8/7zRJXenAPB3D2Ba15nsLNrBsOWDOFd1Tu2QxFVIYidEPTOb4eOP3ejc3cy/jk/DNKoNTVoXMe7md+kRMAA3rVHtEIUQV9GqlZXkvmamTTNy+LBrJndebl48EzsZDdD3ywTyz8k6svZKEjsh6omiwOrVOrrdrfDqhtmcG3ELobdu5ZHGr5PYYCReOj+1QxRC1FKbSCtJSWamTjW67LSsXqtndPtx3Brcnp7/uZNfCraqHZK4DFmgWIh6sG+flqeetfI/j3eoGjSL5t5tGBj4EsGGxmqHJoS4TlFRVnQ6MzNmGHn6aRNt2rje3bIajYb7WqbTyLsxA5fey0s9XqVfiwFqhyUuIomdEHXo9GmYOcvKgoMfoOnxEk19WnB34DTCjE3VDk0IUQdat7ai15t58UUDjz5qcsmlUAC6RHQlzCucaT8+x5a8TUztOhM3nZvaYQlkuZNqstxJ/bO3W8brktUKnyysZMpX/8Ic+wpNfVoQF5zu0He5yvIZjkXqy7ZOnNAyf76ewYPNJCb+uTtFHWm5k2spM53lzW2vYVWsfJQ4jzCv8Gs/ycHYW98ly50IUc82bCuj4/g3mZjbhvA7v2Jks+cY2miSQyd1Qoira9TIyvDhVXz+hZ6//90Ns4uuAuJt8GHibc/SOjCSuxfewarsr9UOyeXJiN2vZMSu/tnbbz036lBeMaM+fJdd7v+gkaYTKc3uI8z9ZrXDqjMyAuRYpL7UUV4On3/uhlYLEyaYCAy8dj/iTCN2F9td/D/e2voafZr1ZUrXGXjoPdQOqU7YW98lI3ZC1LHsU8dI/fuTdJ3fnnzr/3io8auMavNXp0rqhBC14+EBgwdXER5uJfNxI1u2uG632iYoilfufI2Dpfu5c8HtbM77We2QXJKM2P1KRuzqn7391vNnbcvfyuSVb7Kp5Ft88vqQ1iqZWyIC1Q6r3sgIkGOR+lLfkSNavlys59ZoK8OHm/Dxufxxzjpid7Efc9bxwc5/MKDVIJ66bRLebo6797W99V3XGrGTxO5XktjVP3trHLVhtpr5+sgyXl3/NgeLjmE4nEbvW3oS3doDZ98oQhIFxyL1ZR8qK+Hbb/X8b7eWIYPNxMeb0ekuPcYVEjuA0spSPtn9EXuKdzOrx2wSm/ZRO6TrYm99lyR2tSSJXf2zt8ZxNUXlRXy6+1/8fev7lJcEwd5U7mnRhY7ttTW+pJ2VJAqORerLvpw8qeGbb/SUl0N6upk77rBUf3e4SmL3mx2F23l/57s09WvO891eonVgpNoh/Sn21ndJYldLktjVP3trHH9kVaz8mLOOf+78iFVHvsEtpxvag8nc1bY57dtb0bvYqo+SKDgWqS/7oyhw4ICWdet0lJVp6NPHTFycmZtucq3EDi7Mfqw4sowvDiyiT7MUnug8kQjvhmqHVSv21ndJYldLktjVP3trHL85eiabRfsW8PHOTykv01Oxqzfh5XHc3smLVi2tLjNC90eSKDgWqS/7duyYli1btOzeo6NjBw1du1bSsaMFD+e4cbTWzprOsuTgF6w+upL7WqbzaMdMu0/w7K3vksSuliSxq3/21DjyzuWy9NAS5m1fxOEzB9EfvwvN4Xg63NSCDu2tBAfL/wVJFByL1JdjKC+Hw4fd2brVwrFjWlq1tnJbZwvt21sID1ec/trd35RWnGLxoS/47thqEpr0YUyH8bQJilI7rMuyp74LJLGrNUns6p+ajUNRFPaW7GXB1hUsO/wVOaYDaE7cjkd+D6ICOtCmtY6bbrKidd2VCmqQRMGxSH05jt/qqrwcDh7UcvCQloMHtLi5QfStFtrfaqVdOysBAc7fJ5WZzrIy+2u+zl5GU99mjGg3iqRmKbjr3dUOrZokdg5KErv6Z8vGcf48/LQ7h5V7f2RDwXcc1qymqgoMBbFEKLG0CWhLy+ZutVpM1FVJouBYpL4cx+XqSlGgsFDDocNajmZrOXxYS0CAlehoK7feaiUqynLF5VOcgdlqZlPeRr45upJDpQdJataXAa0G0SW8K3qtuhc4S2J3BUeOHGHixImUlpbi7+/PrFmzaNKkySXHWCwWnn/+eX744Qc0Gg2jRo1iwIABN1RWW5LY1b+6ahzl5Re+AIuKNOTna8nL03Aot5jdxf8ju3I7hcYNVAb/jNZ4Hp9z0YTQhtY+HWkVHoGfn4vMc9QBSRQci9SX46hNXVkskJen5fBhDdlHtRw7qiUs7EKSFx1toU0bK+72M6hVp4rKi1h34r/8mLOOovJCet6cSELT3nRr2IMAd9uvHepoiZ3N0uApU6YwZMgQUlNTWbJkCZMnT+bjjz++5JilS5dy7NgxVq1aRWlpKWlpadx+++00atTousuE/auouJCoFRRofk3YtBQVXUjcCgs1FBdrKC5RKK4o4pT5JBafbNzDs9EF78catIdK7/1Yfc/j79WcELcmtPVqyS3+vQkxNkTjKhesCCGcik4HDRtaadgQune3YDbDiRNaDh/RMm+eGydParn55t+TvFatrHh5qR113Wjg0YC0Fv1Ja9GfgvMF/Jy7gXe3z+HRbx+hmX9zbg/vSpeIrnQMiSHCW77n/8gmI3bFxcUkJCSwceNGdDodFouF2NhYVq1aRWDg79n3qFGj6NevH4mJiQBMnz6diIgIRo4ced1ltY9RRuzqmqLAqVILR05UciyngpKzGvYfPs3JggryS8opLC3n1LnzmJRzeAacwd3vDG4+p9F6nkLxKMZiLKJNPpxnAAANOUlEQVTKrYgKXRHlmmLcNd7464MJMITipw8mwC2EBm6NaeDWCD99sDTuOiYjQI5F6stx1EVdmUxw/LiW7Gwtx49rOH5cS0iIlRYtrbRsodC0qYWbblKc6q7bKksVB0r3sbd4D/tL97G/ZB+gENWgHZGBUbQOiqS53y008WtKmFc4Wk3dXDQtI3aXkZubS2hoKLpf143Q6XSEhISQm5t7SWKXm5tLRERE9ePw8HDy8vJuqKy2tFrnTAoURcGsmKmyVmGymKiymi78banCZDVhslRislRRYanAZDFR+evfFZYKKs2VmKyVVJgrLjyuKqfMVEG5ycS5ygrOV1VQYTJRbr7wHJOlEpPVhAUTFo0JRVsJWgsaixGtYkCHEV2IG25hBgw6I010Blrr3THqjbhpDRg07rhp3HHXNcBd2wR3jSceel88tT546XzRaQxqf5wuxcvTiE5xznbhjKS+HEed1JUXBAdAx+gLDy0WKCzUkZur4eRRDdu3XJj98PRSCAtVCA62Ehyi4O+n4OcHvr4K3t7g4aFgMOAgd+N6EOPRmZjwzsCF/u10ZSnHzh4jtyyHbYWbWXl0OYXn8ykzlRHk2YAQj1BCPIMJ8ggmyKMB/kZ//Ix++Bh88dJ742Pwxl3vgYfeAw+95xWv57OnHOFasbjYkqtXFhDgJGPYQgghhKhTVxshszc2WdwhPDyc/Px8LBYLcOFmh4KCAsLDw2scl5OTU/04NzeXsLCwGyoTQgghhHAVNknsgoKCiIyMJCsrC4CsrCwiIyMvmYYFSExMZNGiRVitVkpKSli9ejUJCQk3VCaEEEII4SpsttzJoUOHmDhxImfOnMHX15dZs2bRrFkzMjIyGDduHO3atcNisTB9+nTWr18PQEZGBunp6QDXXSaEEEII4SpkgWIhhBBCCCchGygJIYQQQjgJSeyEEEIIIZyEJHZCCCGEEE5CEjshhBBCCCchiZ0QQgghhJOQxE7UuyNHjpCenk5CQgLp6elkZ2erHZLLmzVrFnFxcbRq1Yr9+/dX//xqdSX1qI5Tp06RkZFBQkICffv2ZezYsZSUlADwyy+/kJKSQkJCAsOHD6e4uLj6eVcrE/Vr9OjRpKSkkJaWxpAhQ9izZw8g7cuevf3225d8Hzp021KEqGfDhg1TFi9erCiKoixevFgZNmyYyhGJTZs2KTk5Ocrdd9+t7Nu3r/rnV6srqUd1nDp1StmwYUP145deekl5+umnFYvFosTHxyubNm1SFEVR5syZo0ycOFFRFOWqZaL+nTlzpvrf33zzjZKWlqYoirQve7Vr1y5lxIgR1d+Hjt62ZMRO1Kvi4mJ2795NcnIyAMnJyezevbt6xEGoIyYmpsaWflerK6lH9fj7+xMbG1v9uH379uTk5LBr1y6MRiMxMTEADBo0iBUrVgBctUzUPx8fn+p/l5WVodFopH3ZKZPJxPTp05k6dWr1zxy9benVDkA4t9zcXEJDQ9HpdADodDpCQkLIzc2tsaWcUNfV6kpRFKlHO2C1Wpk/fz5xcXHk5uYSERFRXRYYGIjVaqW0tPSqZf7+/mqE7nImTZrE+vXrURSF999/X9qXnXrjjTdISUmhUaNG1T9z9LYlI3ZCCOEgZsyYgaenJ0OHDlU7FHENM2fOZO3atWRmZvLyyy+rHY64jG3btrFr1y6GDBmidih1ShI7Ua/Cw8PJz8/HYrEAF/b1LSgoqDENKNR3tbqSelTfrFmzOHr0KK+//jparZbw8HBycnKqy0tKStBqtfj7+1+1TNhWWloaGzduJCwsTNqXndm0aROHDh3innvuIS4ujry8PEaMGMHRo0cdum1JYifqVVBQEJGRkWRlZQGQlZVFZGSkTC/YoavVldSjumbPns2uXbuYM2cOBoMBgLZt21JRUcHmzZsBWLBgAYmJidcsE/Xr3Llz5ObmVj9es2YNfn5+0r7s0KhRo1i3bh1r1qxhzZo1hIWF8cEHHzBy5EiHblsaRVEUtYMQzu3QoUNMnDiRM2fO4Ovry6xZs2jWrJnaYbm0559/nlWrVlFUVERAQAD+/v4sW7bsqnUl9aiOAwcOkJycTJMmTXB3dwegUaNGzJkzh61btzJlyhQqKytp2LAhr7zyCg0aNAC4apmoP0VFRYwePZry8nK0Wi1+fn489dRTREVFSfuyc3Fxcbz77ru0bNnSoduWJHZCCCGEEE5CpmKFEEIIIZyEJHZCCCGEEE5CEjshhBBCCCchiZ0QQgghhJOQxE4IIYQQwklIYieEcCmtWrXi6NGjtTr2rbfeYsKECfUc0bUlJSWxceNGtcMQQjgASeyEEHahQ4cO1X9at25NdHR09eOvvvrqss/ZuHEjPXr0sHGktrds2TJiY2Nv+HVc5fMSwpXp1Q5ACCHgwr6Nv4mLi+P555+na9euKkYkhBCOR0bshBB2zWQyMXPmTLp160a3bt2YOXMmJpOJ8+fPk5GRQUFBQfXIXn5+Pjt27CA9PZ2YmBi6devG9OnTMZlMtXqv48ePM3ToUDp06MCDDz7IqVOnLikfN24cd9xxB506deL+++/nwIEDAOzYsYOuXbtW7/UJsGrVKlJSUi77PhMnTmTq1KmMHDmSDh06MGjQIAoLC5k5cyadO3cmMTGR3bt3Vx8fFxfHjz/+CFyYHh4/fjxPPvkkHTp0ICkpiZ07d1Yf+8ep5okTJ/Laa69d8fOyWq384x//ID4+ntjYWMaPH09paSkAlZWVTJgwgdjYWGJiYujfvz9FRUW1+iyFEOqQxE4IYdfeeecdtm/fzpIlS/jqq6/YuXMnc+fOxdPTk/fee4+QkBC2bdvGtm3bCA0NRavV8vTTT7NhwwYWLFjATz/9xL///e9avdeECROIiopi48aNjB49mi+//PKS8h49erBy5Up++ukn2rRpU339XXR0NP7+/qxbt6762CVLlpCWlnbF9/r666957LHH2LBhAwaDgfT0dKKiotiwYQMJCQm8+OKLV3zumjVrSEpKYvPmzcTFxTFjxoxrntuVPq9PPvmE1atXM2/ePH744Qf8/PyYPn06AF9++SVlZWWsXbuWjRs3Mm3atOptzYQQ9kkSOyGEXVu6dCljxowhKCiIwMBAxowZc8Vr7uDCJt3t27dHr9fTqFEj0tPT2bRp0zXfJycnh507dzJ+/HgMBgOdO3cmLi7ukmPuu+8+vL29MRgMPProo+zdu5ezZ88CkJaWVh1XaWkp69atIzk5+Yrv17NnT9q2bYvRaKRnz54YjUbS0tLQ6XT06dOHPXv2XPG5nTp14s4770Sn05GamsrevXuveX5XsmDBAjIzMwkLC8NgMDB27FhWrlyJ2WxGr9dTWlrK0aNH0el0tG3bFm9v7+t+LyFE/ZNr7IQQdq2goICIiIjqxxERERQUFFzx+CNHjvDSSy+xa9cuysvLsVgsREVF1ep9fH198fT0vOS9cnNzAbBYLLz22musWLGCkpIStNoLvxefOnUKHx8fUlNT6d27N+fPn+frr78mJiaGkJCQK75fUFBQ9b/d3d0v2UTc3d2d8+fPX/G5fzy2srKyOhH7s3JychgzZkz1+QBotVqKi4tJTU0lLy+Pxx9/nDNnzpCSkkJmZiZubm5/+n2EELYhI3ZCCLsWEhJCTk5O9ePc3NzqhEmj0dQ4furUqTRr1oyVK1eydetWMjMzURTlmu8THBzMmTNnLkmoLn7fpUuX8u233/LRRx+xZcsW1qxZA1D92qGhoXTo0IFVq1axZMmSK15fV988PDwoLy+vflxYWFj978t9XmFhYbz33nts3ry5+s/OnTsJDQ3Fzc2NsWPHsnz5chYsWMDatWtZvHixTc5DCHF9JLETQti1pKQk3nnnHUpKSigpKWHOnDn07dsXuDDqVVpaWj0dCnDu3Dm8vLzw8vLi0KFDzJ8/v1bv07BhQ9q2bctbb72FyWRi8+bNfPfdd5e8rsFgICAggPLycmbPnl3jNVJTU/nggw/Yv38/vXr1usEzvz6tW7cmKysLi8XC999/f8k09OU+r8GDB/P6669z8uRJAEpKSli9ejUAGzZsYN++fVgsFry9vdHr9ZeM7Akh7I+0UCGEXRs9ejRt27YlJSWFlJQUoqKiGD16NADNmzcnKSmJ+Ph4YmJiyM/P56mnniIrK4uOHTvy3HPP0adPn1q/19/+9je2b99ObGwsc+bMueTmh7S0NCIiIujevTtJSUm0b9++xvN79uzJyZMn6dmzJx4eHjd+8tdh0qRJfPfdd8TExLB06VLi4+Oryy73eT3wwAPExcUxfPhwOnTowMCBA9mxYwcARUVFjBs3jk6dOtGnTx9uu+02UlNTVTkvIUTtaJTazFEIIYSolfj4eKZPny5r8AkhVCEjdkIIUUdWrlyJRqOhS5cuaocihHBRclesEELUgWHDhnHw4EFefvlluQ5NCKEamYoVQgghhHAS8mulEEIIIYSTkMROCCGEEMJJSGInhBBCCOEkJLETQgghhHASktgJIYQQQjgJSeyEEEIIIZzE/wPBGtbP8UZc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252" y="2265527"/>
            <a:ext cx="7226678" cy="3330053"/>
          </a:xfrm>
          <a:prstGeom prst="rect">
            <a:avLst/>
          </a:prstGeom>
        </p:spPr>
      </p:pic>
      <p:sp>
        <p:nvSpPr>
          <p:cNvPr id="15" name="Title 3"/>
          <p:cNvSpPr txBox="1">
            <a:spLocks/>
          </p:cNvSpPr>
          <p:nvPr/>
        </p:nvSpPr>
        <p:spPr>
          <a:xfrm>
            <a:off x="460374" y="559558"/>
            <a:ext cx="3429237" cy="1514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vs.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/>
          <p:cNvSpPr>
            <a:spLocks noGrp="1"/>
          </p:cNvSpPr>
          <p:nvPr>
            <p:ph type="body" sz="half" idx="2"/>
          </p:nvPr>
        </p:nvSpPr>
        <p:spPr>
          <a:xfrm>
            <a:off x="460374" y="2265527"/>
            <a:ext cx="3429237" cy="349382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IN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 plot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states where the churn is more.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NJ, TX and MD are the states where customer churn is relatively high.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9682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AnYAAAEpCAYAAAAeZG9GAAAABHNCSVQICAgIfAhkiAAAAAlwSFlzAAALEgAACxIB0t1+/AAAADh0RVh0U29mdHdhcmUAbWF0cGxvdGxpYiB2ZXJzaW9uMy4yLjIsIGh0dHA6Ly9tYXRwbG90bGliLm9yZy+WH4yJAAAgAElEQVR4nOzdeViU5frA8e/MMOwigoAgHHELMVFxx11BQQVxIzyaZZaWmpRWaupxy1xTy609zeWkoiZKuERqprmEmRuZqSiK4AKh4gaz/P7gJydSNoUZZrg/19WVzPO873u/8zrD7bMq9Hq9HiGEEEIIYfKUxg5ACCGEEEKUDknshBBCCCHMhCR2QgghhBBmQhI7IYQQQggzIYmdEEIIIYSZkMROCCGEEMJMSGInhCi2y5cv4+PjQ0JCQomOO3ToED4+PqSlpZVRZE9n8eLFdOnSxdhhmJzOnTuzbNkyY4chhPgbC2MHIIQoOR8fn0LLq1evzq5duwosnzhxIsnJyaxataq0QzNJQ4YMYeDAgaV+3oSEBAYOHMgPP/yAp6dnqZ9fCCH+SRI7IUzQvn378v589OhRRo0axbfffouLiwsAKpXKWKGZJDs7O+zs7Iwdhvh/OTk5qNVqY4chhEmSrlghTJCLi0vef5UrVwbAyckp77UTJ07Qp08fGjRoQEBAAFOnTuXu3btAbrfjhg0bOHz4MD4+Pvj4+LBp0yYAvv76a8LDw/H396dNmzaMHj2aa9eulTi+VatW0b59exo1asTLL79MampqvvKbN2/y9ttv07FjRxo2bEhwcDBfffUVDzfCOXToEL6+vo8ct3nzZpo2bZp3L//0sEs1Li6Orl270qhRI0aMGEFWVhY7d+4kODgYf39/oqKiuH379iPH/fPn+Ph4QkJCaNy4MYMGDeLChQt5dTZt2kT9+vXzXT8tLQ0fHx8OHTrE5cuX81oBAwMD8fHxYdCgQXl1v/vuO8LDw/Hz86Nz587MmjUr330lJCTQv39//P398ff3p2fPnvz000+Pve8LFy7g4+PDr7/+mu/1Y8eO4ePjkxd3dHQ03bp1w8/PjxYtWjBw4MAiu8fXrFlD9+7d8/4ujRo1Kl95Tk4OM2bMoEWLFrRu3ZqZM2ei0WjyygcNGsTEiRPzHbNs2TI6d+6c9/P48eMZPHgwq1atonPnzvj5+XH//n18fHxYs2YN77zzDv7+/rRv355PP/200HiFqOikxU4IM3P69GmGDx/O888/z7x587h8+TJTpkzhzp07zJs3jyFDhnDhwgVSUlJYvHgxAJUqVco7fty4cXh5eXHjxg3mzJnDmDFjWL16dbGvHx8fz6xZs3jnnXfo2LEjCQkJzJ07N1+d7OxsnnnmGV566SUcHBz49ddfmTp1KpUrV6Zv3760bNmSGjVqsHHjRl5//fW849avX09oaCi2trYFXv/69ets3ryZRYsWcevWLaKiooiKikKlUvHRRx+RlZVFVFQUn3zyCe+8806h5/nmm2/44IMPsLCwYMKECUyYMIH//ve/xXof3N3dWbZsGSNGjCA6Ohp3d/e8VqhNmzYxa9YsJk6cSNOmTUlLS2P69OlkZGQwb948NBoNI0aMoHfv3syePRuAP//8Exsbm8dey9vbG39/f2JiYmjSpEne699++y3+/v54e3tz8uRJpkyZwsyZM2nevDlZWVkcP3680HtYtGgRy5cv56233qJNmzbcvXuXvXv35quzevVqhg4dyvr160lMTOSdd96hbt26REREFOt9euj48ePY2dmxbNkyFApF3nu1dOlS3nzzTUaNGsVPP/3E9OnTadiwIQEBASU6vxAVhSR2QpiZL7/8kvr16zNhwgQAateuzaRJk3j99dd58803qV69OtbW1qjV6ryu24defPHFvD97eXkxefJkevfuzdWrV3Fzcyv29bt168ZLL70EQM2aNTl//jxfffVVXh0XFxeGDRuW71onTpwgNjaWvn37AhAZGcnKlSsZMWIESqWSc+fOceTIESZNmlTo9bOzs5k9ezZOTk4AdOvWjbVr17J///6817p3786BAweKPM+8efPyjnnllVcYM2YMDx48wMrKqsj3QaVSPdKa+tCSJUsYM2YMvXr1yrv/yZMn8/zzz+fd382bN+ncuTPe3t4Aef8vSHh4OAsXLmTixIlYWlqSnZ3Ntm3bGD16NACpqanY2NgQFBSEvb09UPhYzbt37/LFF1/wxhtv8Pzzz+e9/uyzz+ar17Rp07xn6e3tzaZNmzhw4ECJEzulUsncuXMf6RLv3r07zz33HAADBw5k9erV/Pzzz5LYCVEA6YoVwsycPXuW5s2b53utRYsW6PV6zp49W+ixhw4d4uWXX6ZDhw74+/szYMAAAFJSUop9/XPnzuVrNYLcX/5/p9Pp+OyzzwgPD6dly5b4+/uzdu1arly5klenV69epKen53U/btiwgWefffaR7s9/cnNzy0vGAKpWrUrVqlXzvebi4kJGRkah53F1dc13jKurK3q9nvT09EKPK0pGRgYpKSnMnj07r5vV39+foUOHAnDx4kUqV65MREQEL7/8Mq+88gqfffYZ58+fL/S83bt35969e+zZsweAPXv2cPfuXbp37w5A69at8fLyIjAwkNGjR7Nu3bpC34OzZ8/y4MED2rRpU+h1fX198/3s6urKjRs3inobHlG7du3HjnOsV69eqZxfiIpCEjshBABXrlxh2LBhVK9enQULFrBx40Y+/vhjIHccVWn66quv+PTTTxk0aBDLly9n8+bNRERE5LtOlSpVCA4OJjo6muzsbDZv3kxkZGSR57awyN8R8fduvb+/ptPpCj1PQYP3Hx6nVD769Vmc9+nh8RMnTmTz5s15/8XExLBz5868VrQZM2awadMm2rRpw+HDhwkLC2Pt2rUFnrdy5cp06tSJzZs3A7njETt37oyDgwOQO0Fk48aNLFmyBG9vb9auXUvXrl05efJkkTEX5nHv7cOxko/7Gcg3Bu+hgrqZizq/ECI/SeyEMDN16tThl19+yffa4cOHUSgU1K1bF8j9ZanVavPVOXHiBPfv32fChAk0bdqUWrVqPXHLyz8H8R85ciTfzwkJCbRr145+/fpRv359atSowcWLFx85V2RkJLt372bdunXcv3+fHj16lDiesuLk5IRWq833HiUmJuarY2lpCZAviaxatSru7u4kJSVRo0aNR/77ezfvw3GIX3zxBX379mX9+vWFxtS7d2/27t3L+fPn2bt3b15X70MqlYrmzZvzxhtvsGnTJlxcXIiNjX3suWrXro2VlRX79+8v3htSAGdn50cm4PzzfRJClB5J7IQwMy+//DKJiYnMnDmTc+fOsXfvXmbMmEFYWBgeHh4AeHp6cv78ef78808yMjLIzs6mRo0aKBQKvvrqKy5dukR8fDxLly4t8fWHDBnCtm3b+Prrr7lw4QIbN25ky5Yt+erUrFmTw4cPc/DgQZKSkli4cCHHjh175FzNmjWjZs2azJkzhx49euSNDSsPGjZsiJ2dHfPnz+fChQvs3bv3kffLw8MDpVLJjz/+SHp6et5M3DfffJNVq1bx8ccfc+bMGc6fP098fDyTJ08Gcrtj582bR0JCAikpKRw9epQjR45Qu3btQmNq164dDg4OjBkzBgcHB9q1a5dXFh8fz4oVKzh58iRXrlwhPj6etLS0As9pZ2fHSy+9xJIlS1izZg1JSUmcPn26xLNSW7duzYEDB9i2bRsXL17ks88+K/EC10KI4pPETggzU69ePT7++GMSEhIIDw9n7NixdOjQgWnTpuXV6devH35+fvTv35+AgABiY2OpV68e//nPf1i3bh09evTgyy+/zJuAURJdunRh3LhxfPHFF/Ts2ZOtW7fy9ttv56szYsQImjdvzogRI+jfvz+3bt3KtxTI3z3son04gL68cHR0ZMGCBfz222/07NmTZcuWPTLLtmrVqowZM4bPPvuMtm3bMmLECCB3/OCHH37Inj17iIiIoF+/fixevBhXV1cgt1vy4sWLjBkzhuDgYEaNGoW/v39e4lcQCwsLQkND+f333wkNDc3XLV25cmV27drFK6+8QnBwMPPmzWP48OGFTnJ48803efPNN1m5ciVhYWEMGTKEU6dOleh96tWrFwMGDGD69On07duX1NTUAp+1EOLpKfQyWEEIUY7NnTuXn3/+OW/smBBCiIJJi50Qoly6ffs2x48fZ/369QwePNjY4QghhEmQdeyEEOXSiBEjOHbsGD169KBnz57GDkcIIUyCdMUKIYQQQpgJ6YoVQgghhDATktgJIYQQQpgJSeyEEEIIIcyEJHZCCCGEEGZCEjshhBBCCDMhiZ0QQgghhJmQxE4IIYQQwkxIYieEEEIIYSYksRNCCCGEMBOS2AkhhBBCmAmDJXZJSUlERkYSHBxMZGQkFy5ceKSOVqtl2rRpBAUF0aVLF6Kjo4tVlp6ezrBhwwgLC6Nbt25MnToVjUZjiNsSQgghhCg3DJbYTZkyhQEDBrBjxw4GDBjA5MmTH6mzdetWkpOT2blzJ+vWrWPx4sVcvny5yLJPPvmE2rVrs3XrVrZs2cKpU6fYuXOnoW5NCCGEEKJcMEhil56eTmJiIqGhoQCEhoaSmJhIRkZGvnpxcXFERESgVCpxcnIiKCiI7du3F1mmUCi4c+cOOp2O7OxscnJycHNzM8StCSGEEEKUGwZJ7FJTU3Fzc0OlUgGgUqlwdXUlNTX1kXoeHh55P7u7u5OWllZk2YgRI0hKSqJt27Z5/zVt2rSsb0sIIYQQolwxi8kT27dvx8fHh3379rF3714SEhLyWvOEEEIIISoKC0NcxN3dnatXr6LValGpVGi1Wq5du4a7u/sj9a5cuULDhg2B/K10hZWtXr2amTNnolQqqVSpEp07d+bQoUOEhIQUO8a//rqDTqcvjdsVBXB2tic9PcvYYYhikudlWuR5mQ55VqalvD0vpVJBlSp2BZYbJLFzdnbG19eX2NhYwsPDiY2NxdfXFycnp3z1QkJCiI6OpmvXrmRmZhIfH8+aNWuKLPP09GTv3r00bNiQ7OxsDhw4QJcuXUoUo06nl8TOAOQ9Ni3yvEyLPC/TIc/KtJjS8zJIYgcwdepUxo8fz7Jly3BwcGDOnDkADB06lKioKPz8/AgPD+fYsWN07doVgJEjR+Ll5QVQaNmECROYMmUKYWFhaLVaWrZsyXPPPWeoWxNCCCGEKBcUer3edNLQMpSenmVSGbkpcnGpxPXrt40dhigmeV6mRZ6X6ZBnZVrK2/NSKhU4O9sXWG6wFjshhBBClA96vZ6//rpOdvZ9QBo1CnPtmhKdTmfw66pUFtjbO2JjU/B4useRxE4IIYSoYLKybqJQKHBz80ShMIsFMsqMhYUSjcawiZ1erycnJ5vMzOsAJUru5GkKIYQQFcy9e1lUquQoSV05pVAosLS0wtHRhayszBIdK09UCCGEqGB0Oi0qlXTalXdqtSVaraZEx0hiJ4QQQlRACoXC2CGIIjzJM5J0XQghyoGrVxXs36/iyBEVSUkKrl9XolSCra2eevV0NGqkJThYQ5Uqxo5UmCt/fztSUkq/vad6dR1Hj94p9fOmpl7h8OGDhIf3KdFxv/6awNKlH/Hll6tKPaYnkZp6hVdeGcR33/1QKueTxE4IIYwkPV3Bhg0WREeruXBBybPPaqlbV0eTJjqqVNGi18Pdu3D5spJ169S8+641bdtqGDs2Gz8/w8/SE+YtJUXJt9/eLfXz9u5tW+rnhNyEaMuWb0uc2JWWh7tplTeS2AkhhIGdOaNkyRI1332nplkzLb165dCwoY6Cfkc0bZqbxN29C7t3W/DcczZ06KBl5sz7/GMDHyFMUtu2zRg2bAR79+7h5s2bjBwZRceOgQAcPPgzn366BJ1Oh6NjFd55ZwKenl4sWDCX1NQUBg8egKenJzNmzH3kvKtWLef777ejUCixsbFh2bIvgNykbO7c9zl16gSgYNq0mXh71yQubis///xT3rni4rZy4MA+3ntvDnFxW9mxYxu2trZcvpzM5Mnv8dJLAwuM+9Spk3zyyWLu3MltrXzllddo3botABs3rmf9+v9iZ2dHQEDbUn0vJbETQggDOXNGyZw5luzbp6JbNw2LF9+jcuXiH29rCz16aOjcWcO6dWo6drRj6dL7tGunLbughTAQOzs7vvhiJceP/8bkye/SsWMgf/2VwYwZk1m8+DNq1qxFbOxmpk2bxOeff82YMWML7VLdti2Wffv28sknX2Fra8fNm5kolbldzUlJ55gwYTJjx07k66+/5Ouvv2TKlBlFxpiYeIIVK76henXPQuO+ffs2H3wwk3nzFlG1alVu3LjB0KEvsHLlOq5eTWPlyq9YvnwNTk7OfPDB7NJ5A/+fTJ4QQogylpqqICrKirAwG6pU0bN06X0iIjQlSur+zsYGBg/O4dVXsxk2zJoVK9SlG7AQRhAYGAzAs8/6cePGdR48eMCpUyepXfsZatasBUD37j05e/YMd+8WPWZv//6f6NWrL7a2uWvAVa7smFf2r3/V4Jln6uVdLyXlcrFi9PNrnC+pKyjukyePkZp6hbffjmLw4AG8/XYUCoWClJRLHD16hNat2+Lk5AxAeHjvYl27uKTFTgghykhWFixebMlXX1kSFKRh8eL72JVsEflCNW6s4733HvD++1bcvAlRUSATHYWpsrS0BMgbt6bVll1LtKWlVd6flUpl3rVUKlW+7UWzsx/kO87W1uYx53o0br0eateuy9Klnz9S/8SJ409/A4WQFjshhChlWi38978WtGplx9GjKubNu8/zz+eUalL3kLu7nhkz7hMdDXPnWpb+BYQwomef9ePcuTNcvHgByO1erVvXB1tbO+zs7LlzJ6vAY9u0acfmzRvzWvdu3ix6od/q1b04d+5PsrOzycnJYffuXU8Ud4MGDbl8OZlff03Ie+3330+h1+vx92/KgQP7+euvDABiY2Oe6BoFkRY7IYQoJXo97N6tYupUK5RKeOutbJ55puxnrzo6wqxZ8MYbaipX1vPaazllfk0hDKFKlSpMmjSdadMmotVqcXSswuTJ7wFQu3Yd/vWvGgwa9Bw1ang/MnkiJKQH169fY9iwl7CwsMDGxuaxLWh/16CBH82atWDQoOeoWtWFOnXqkpGRXuK4HRwcmD17AUuXfsRHH81Ho8nBw6M6c+YspE6dugwa9BLDh7+Mra0dAQFtSnz+wij0er3s/gukp2fla34Vpc/FpRLXr982dhiimOR5lczBgypmzbLk8mUlAwbk0LKl1qDdoo6Otvz55z0mTbJizpwH9OhRstXqheGUh89WWtpFqlWrke81U1vHzlCMsVfs3/3zWSmVCpyd7QusLy12QgjxhPR62LVLxaJFliQlKenbN4cxY7KxMNI3q4uLnnfeyWb0aGtq175LvXqy1p0oPlNOvsT/SGInhBAldO2aguhoC1autESp1BMaqmH06GzU5WByap06Ol58MZvnn7dh1647ODgYOyIhhCFJYieEEMVw5YqCHTss2LzZghMnVLRqpWHo0Gzq1dOVu5moHTtqOXNGyTvvWPPpp/eNHY4QwoAksRNCiMfQ6+HUKSVxcRZs22bBpUtKmjbV0q6dljfeyMbKquhzGNOLL+Ywdqw1GzZY0K+fjLcToqIwWGKXlJTE+PHjyczMxNHRkTlz5uDt7Z2vjlarZcaMGfz0008oFAqGDRtGREREkWVjx47ljz/+yDvPH3/8wdKlSwkMDDTU7QkhzMStW7BqlZr//lfN7dsKWrbU0r9/Dr6+BW/5VR5ZWcEbbzxg4kRrAgLuUL26TA4ToiIwWGI3ZcoUBgwYQHh4ODExMUyePJmVK1fmq7N161aSk5PZuXMnmZmZ9OrVi4CAADw9PQstmzv3f1OcT58+zYsvvki7du0MdWtCCDNw9y589FHuYsL+/loGD86hXj0dShNe7bNWLT0hITm88441a9bcK3ddxkKI0meQr6z09HQSExMJDQ0FIDQ0lMTERDIyMvLVi4uLIyIiAqVSiZOTE0FBQWzfvr3Isr/bsGEDYWFheStBCyFEUX7+WUWHDnYcOaJi9uz7vPFGNvXrm3ZS91Dv3hrOnFESGysjb4Tp6dcvjPPnzxo7jDyvvz6M/ft/MnYYhTLIJz01NRU3N7e87TZUKhWurq6kpqbi5OSUr56Hh0fez+7u7qSlpRVZ9lB2djZbt25lxYoVZXg3Qghz8uWXaubPt2To0BxatCi7LYyMRa2GV1/NZsIEKzp00MgsWVEg/5X1Sckq3p6pJVHd3pOjLySW+nmLS6PRYGGsNYiMwKzuND4+Hg8PD3x9fUt8bGGL/YnS4+JSydghiBIw5+el18O4cbB+PXz0EXh4lPPZEMXg6Gj72Ndbt4aff4ZPPqnEvHkGDko8lrE/W9euKbGwyN8knZJ1mS194kr9Wj03dX/kWo9z4sQxFi/+KG8LsFGj3gRgz54fmDv3fW7cuMHAgYOIiOgPQKtWTdi1ax+2traP/NyqVRNefnkYP/+8j1atWnP16lWsrCxJTr7I1atX8fNryOTJ01EoFNy5k8WHHy7g3Lk/efDgAU2bNueNN8agUqlISjrPe+9N5d69u9SuXYecnGxUKkWx7qe0KJXKEv19MUhi5+7uztWrV9FqtahUKrRaLdeuXcPd3f2ReleuXKFhw4ZA/la6wsoe2rhxI3379n2iGGXnibJXHlZbF8Vn7s/rww8t2bTJgunTH2BrC5lFbyNZrjk62pKZebfA8j59FIwebU1k5B1q1JDvOmMqD58tnU732N0UtNqy+btR1M4Nt27dZNy4t3n//bn4+TVCq9Vy505ugnf37j0++WQ5qalXeOGFSIKDQ/OSOY0m/338/We12pLPP88dy//++1M5e/YsH364DKVSyUsvDeTgwQM0b96KhQvn07hxE8aNm4ROp2PatEnExGymZ8/eTJkyicjIfxMc3IOTJ08wYsTLaLV6g+5EodPp8v19KWrnCYOknM7Ozvj6+hIbGwtAbGwsvr6++bphAUJCQoiOjkan05GRkUF8fDzBwcFFlgGkpaVx5MgRwsLCDHFLQggT9u23Fnz5pZoJE7IrTNekk5Oe0NAcpk0z/ZZJYX5OnjyBt3dN/PwaAblDthz+/8MZFNQVAHd3DypVcuD69WvFOme3bqH5fm7XriNWVlao1Wp8fHxIScntdt63by/ffLOKwYMHMGTI8/zxx2kuXUrmzp0skpLO0a1bDyB3H9lateqUyv2WJYN1xU6dOpXx48ezbNkyHBwcmDNnDgBDhw4lKioKPz8/wsPDOXbsGF275j7EkSNH4uXlBVBoGcC3335Lp06dqFy5sqFuSQhhgn7/Xcm4cdZMnXofJ6eK1XLVs6eGqChrEhKUNGsm240J0/D3yZBKpRKtNnddRpVKhV6f+/f4wYMHjxxnY5N/aIKV1d/Pk9t7mEvPzJkfUL26Z776d+5klUb4BmewxK527dpER0c/8vrnn3+e92eVSsW0adMee3xhZQDDhw9/+iCFEGYtOxuGD7dm4MDsCtkdaWUFffvmMGuWFRs33jN2OELkadDAjwsXkjh58jgNGjTM1xVbkOrVPfn990SaNWvB998/ukpGcbVp057Vq7/m7bfHo1KpyMzM5O7dO3h4VKdWrTrs2LGNLl26kZh4slzN0C2IWU2eEEKIwsyfb4m9vZ7AQPOb/VpcnTpp+fZbNYcOqWjZsuK+D6J8cXCozPvvz2Xx4oXcv38PhULJyJFvFHrMqFGjmTdvJnZ29nTuHPTE137jjbdYtmwRgwf/G4VCgVptSVTUW3h4VGfSpGnMmjWdlSuXU6tWHerVq//E1zEUhV6vr3j/bH0MmTxR9srDgGFRfOb2vE6fVhIebsMHH9znH8N7zUJRkyf+Lj5exdGjKjZvllY7YygPn620tItUq1Yj32vmutzJ07KwUBp0ssQ//fNZFTV5QlrshBAVwn/+Y0WfPhqzTOpKqmPH3Fa7gwdVtGolrXYilyknX+J/zGBddSGEKNyuXSrOnVMSHKwxdijlgoVF7kSKRYtkhx4hzI0kdkIIs6bR5LbWPf98Dmq1saMpPzp21PDrr0rOnJFfA0KYE/lECyHMWkyMBZaWmOV2YU/DygpCQjQsWSLZbkUlQ+zLvyd5RpLYCSHMlk4HCxZY0qdPDgqFsaMpf4KDNcTFqbl6Vd6ciiZ3HTcZmlDe5W5hVrLpEJLYCSHM1o4dFigU4O8vi/E+joMDtGmjYcUKabWraGxs7Ll9OzNvgV9Rvuj1erKzH5CZeR17e8cSHSuzYoUQZkmvz123rlcvjbTWFSIkRMP771sxZky2jEGsQOztK/PXX9e5evUyIF2yhVEqleh0hk+AVSoLKlWqgo2NXYmOk8ROCGGWfv5ZRWamQhbhLcK//qWnWjU927ZZ0LOndM1VFAqFAicnV2OHYRLKw7qDJSFdsUIIs/TZZ2pCQjQo5VuuSF27avj8c2muE8IcyFeeEMLspKQo2L/fgo4dpQWqOFq00HL2rJLTp+VXghCmTj7FQgizs3y5mg4dNNjYGDsS06BWQ+fOWlatklY7IUydJHZCCLNy/z6sXq2WXSZKqFMnDRs2WJCdbexIhBBPQxI7IYRZiYuzoEYNPdWry0y/knB31+PlpWfHDplTJ4Qpk8ROCGFWVq5U07mztNY9iU6dNKxeLd2xQpgySeyEEGbj4kUFiYkqWeLkCQUEaDlyREVqqiz8J4SpksROCGE2/vtfNe3aaWSh3SdkZZWb3K1fL2+gEKZKEjshhFnQanMTu06dpBv2abRvr2H9ehlnJ4SpMlhil5SURGRkJMHBwURGRnLhwoVH6mi1WqZNm0ZQUBBdunQhOjq6WGUAcXFxhIWFERoaSlhYGDdu3CjrWxJClCN796pwcNBTs6ZMmnga9erpuHVLwalT8u9+IUyRwf5ZNmXKFAYMGEB4eDgxMTFMnjyZlStX5quzdetWkpOT2blzJ5mZmfTq1YuAgAA8PT0LLTtx4gRLlizh66+/xsXFhdu3b2NpaWmoWxNClAPr1qnp0EHG1j0tpRLatdMSHa3m2WcfGDscIUQJGeSfZOnp6SQmJqRJZmAAACAASURBVBIaGgpAaGgoiYmJZGRk5KsXFxdHREQESqUSJycngoKC2L59e5FlK1asYMiQIbi4uABQqVIlrKysDHFrQohyICsLdu60oE0b6YYtDe3ba9i40QIj7HsuhHhKBmmxS01Nxc3NDZVKBYBKpcLV1ZXU1FScnJzy1fPw8Mj72d3dnbS0tCLLzp07h6enJwMHDuTu3bt06dKF4cOHo1AUf2aXs7P9U92jKB4Xl0rGDkGUgKk8r+3boVEj8Pa2NXYoRuXoWDr37+gIVarAqVOV6Ny5VE4p/sFUPlsilyk9L7MYIavVavnjjz9Yvnw52dnZvPLKK3h4eNCrV69inyM9PQudTsbmlCUXl0pcv37b2GGIYjKl5/XZZza0bKklM7PidsU6OtqSmXm31M7XqpUFX34Jfn7SHVvaTOmzJcrf81IqFYU2RhmkK9bd3Z2rV6+i1eZ+6Wq1Wq5du4a7u/sj9a5cuZL3c2pqKtWqVSuyzMPDg5CQECwtLbG3tycwMJDjx4+X9W0JIcqBq1cVHDumokWLipvUlYXWrbVs26YmJ8fYkQghSsIgiZ2zszO+vr7ExsYCEBsbi6+vb75uWICQkBCio6PR6XRkZGQQHx9PcHBwkWWhoaHs27cPvV5PTk4OBw8epF69eoa4NSGEkW3aZEGLFhpkWG3pcnHR4+6uY+9elbFDEUKUgMG6YqdOncr48eNZtmwZDg4OzJkzB4ChQ4cSFRWFn58f4eHhHDt2jK5duwIwcuRIvLy8AAot69GjBydPnqR79+4olUratm1Lv379DHVrQggj2rBBTZ8+0qxUFgICtGzcqCYwUFpDhTAVCr1eLwPLkDF2hlDeximIwpnC8zp/XkG3brZ8/vl9VBW8Yam0x9gBZGQoGD3amlOnsqRFtBSZwmdL/E95e17lYoydEEKUhU2b1AQEaCt8UldWnJz0eHvr2L1b3mAhTIUkdkIIk6TXw8aNatq1k27CstSypZZvv5W9Y4UwFZLYCSFM0qlTSu7cAR8fWUW3LLVqpSE+3oIHsuqJECZBEjshhEnatMmC1q21lGAdcvEEnJzA21vHjz9Kd6wQpkASOyGEydHr4dtv1bRtK1uIGULLllo2b5buWCFMgSR2QgiTc+SIEpUKvL1lJrshtGqlZedOC7KzjR2JEKIoktgJIUzOpk1q2rTRSDesgTg76/HyksWKhTAFktgJIUyKVgsxMbnj64ThtGypJSZGumOFKO8ksRNCmJSDB1U4OOjx9JRuWENq1UrLjh0WsnesEOWcJHZCCJOyYYMFbdpIa52hubjocXPT8fPP0h0rRHkmiZ0QwmRkZ8N336klsTOS3O5Yg20xLoR4ApLYCSFMxo8/qvD01OHqKt2wxtCqlZZt2yzQSl4tRLkl//QSQpiMDRty94YVxuHurqdyZT2HD6sM/hyu3b3G0WtH+PXqL/z5159cu3uV9PvpqBRKrFTWVLWpiq9Tfeo516eDZyfc7T0MGp8Q5YUkdkIIk3D3Lnz/vQWLF98zdigV2sPuWEMkdudvniPmz01sPR9D8q0L1K3iQ+3KdajjWJfm1VpS2aoyOr2OHG02fz34i8u3L7HhzDom7RuHt0Mt+j0TyfPPvoi92r7MYxWivJDETghhEnbutMDHR4ujo7EjqdgCArS8/74VM2c+QFkGg3l0eh3fX9zBZ8eWcfLGcVpXb8dzz/SnvnMDVMrCJ260dA8AQKPTcPLGCb6/uJ2FR+byUoOhjPSPopKlQ+kHLEQ5I4mdEMIkrFsnkybKAy8vPdbW8OuvSpo105XaefV6PduSvmPWoeno0dOtZiiv+7+JpcqyxOeyUFrQ2NWfxq7+XMlKYeOZaNp805wPOnxIV+9upRazEOWRJHZCiHIvPV3BoUMqXn5Z9rQqD1q21LJli5pmzR6UyvmOXTvKOz++ye2c20T6DKCZWwsUpbStiId9dUY1eZPj148xdu8YNp6JZkGnxdip7Url/EKUNzIrVghR7m3ZYkHTplpsbIwdiQAICNCwdasF+qecnHw7+xZjfxxNZGwf2lbvwNz2C2lerWWpJXV/19ClEQs6LOJW9k26bwzi0u3kUr+GEOWBwRK7pKQkIiMjCQ4OJjIykgsXLjxSR6vVMm3aNIKCgujSpQvR0dHFKlu8eDEBAQGEh4cTHh7OtGnTDHFLQggDWb/egjZtNMYOQ/y/GjVyM7rjx5/8V8iBK/tpv7YVqXeu8GGnpQTW6IJSUba/kqwsrBnZ+A0CPNoQsqEzv15NKNPrCWEMBuuKnTJlCgMGDCA8PJyYmBgmT57MypUr89XZunUrycnJ7Ny5k8zMTHr16kVAQACenp6FlgH06tWLcePGGep2hBAGcvGignPnVPj7SzdseaFQ5K5pFxNjQaNGJXsuGp2GmYem883p1bzWcCTNqrUooygfT6FQEFY7nGp27vw7th9reqw3eAxClCWDtNilp6eTmJhIaGgoAKGhoSQmJpKRkZGvXlxcHBERESiVSpycnAgKCmL79u1FlgkhzFd0tJrWrTVYyIjgciUgQENMjLpE3bE37t2gb0wYP6fs44MOHxk1oWperQUj/aMY+N1zJKQdNlocQpQ2gyR2qampuLm5oVLlTlVXqVS4urqSmpr6SD0Pj/8tKunu7k5aWlqRZQDfffcdYWFhDBkyhKNHj5bl7QghDESvh2++UdOhg8yGLW9q1dKj0cDJk8X7NXL8+m8Erm+LZyUvJrSajKOV8detaerWPDe5i3uOMxl/GDscIUqFWfwbuH///rz22muo1Wr279/PiBEjiIuLo0qVKsU+h7OzLGBpCC4ulYwdgigBYz+vfftArYbmza0pg/H0ZsfR0dag1+vYEb7/3o7OnQuvF/dnHINiBxHVIooO3h0MEltxBTp2QKO6z8Bt/Tg89DCudq4Gua6xP1uiZEzpeRkksXN3d+fq1atotVpUKhVarZZr167h7u7+SL0rV67QsGFDIH8rXWFlLi4ueedo06YN7u7u/Pnnn7RoUfxm/vT0LHQ62X+yLLm4VOL69dvGDkMUU3l4XsuWWdG2Ldy8KRMniuLoaEtm5l2DXrNJEyWLF1syevSdAhPvlaeWM/PQdN5pPoF6jr4Gj7E4WlZtx3m3C3Rb2Z3NvbZhbWFdptcrD58tUXzl7XkplYpCG6MM0hXr7OyMr68vsbGxAMTGxuLr64uTk1O+eiEhIURHR6PT6cjIyCA+Pp7g4OAiy65evZp3jt9//52UlBRq1qxpiFsTQpSRu3chNlZN+/bSDVte1a6tIyen4O7YJUc/Yn7CHN5rM4t6Tr4Gjq5kIusNxFZtx9i9o40dihBPxWBdsVOnTmX8+PEsW7YMBwcH5syZA8DQoUOJiorCz8+P8PBwjh07RteuXQEYOXIkXl5eAIWWLViwgFOnTqFUKlGr1cydOzdfK54QwvTExeVuIebsLC3p5dXD2bFbtljg5/e/2bF6vZ4PEubwzelVTG8zi6o2VY0YZfEoFUpGNBr1/4sYr6fvM88ZOyQhnohCr3/aJSbNg3TFlr3y1pwtCmfs59Wzpw1t22plG7FiMkZXLMDZs7ndsb/88r/u2FmH3uPbPzcwOWA6VaydCj9BOZN08xzTD0xhW994ajvWLZNrGPuzJUqmvD2vctEVK4QQJXH+vII//lDSooUkdeVd7do6NJr/LVa8MGEeG/+MZmrr900uqQOoWbk2z/n8myHbXyBbK2snCtMjiZ0QotxZtSp3iRO12tiRiKIoFNCmjZZvv1XzyW9LWJm4nCkB71HZqrKxQ3tiId7dqWRZiYUJ84wdihAlVuzELj4+Ho1GZqYJIcpWdjasXasmMFC+b0xF69Ya1pxaw7LfFjMl4D2cTLCl7u8UCgXDGg7nq5OfceLGcWOHI0SJFDuxW7RoEW3btmX69OkcO3asLGMSQlRgO3ZY4OGhx9NTxryaihtVtnE7YCwD3KbiYmuYdeDKmrNNVZ6vP5jX418lR5tj7HCEKLZiJ3ZbtmxhxYoVWFlZMWrUKIKDg1m2bBmXL18uy/iEEBXMl19Ka50pOXPnFz669Ar+mf/h9GHzWmaqk1cgdmo7Fh9daOxQhCi2J5oVq9frOXDgALNnz+bPP/+kSZMmREZGEhoailJpmsP2ZFZs2StvM4tE4YzxvM6cUdKzpw2ffHK/zMbX3dNmcfbeEc7ePULSveNkaf/ijvYWlgprqqir4aL2wte+Nb52AdipTGecmDFmxaY9SGL82U6EVR2J091WrPhazfKv7mOivwYe69rdq4z9cTQ/PLePfznUKJVzynehaSlvz6uoWbElXscuOTmZLVu2sGXLFhQKBVFRUbi7u7NmzRp27tzJkiVLnipgIUTF9eWXaoKCSn/ShEafQ8KtbezO+C/Hs3ZRzbIWHlZ1cbOsgZd1fayVtmj0OWRpMvhLk8a6tJlcevA7tW38CXEeSqvKPVErrUo3KBOXpfmL9873op1jBD52LcFOj0MlPSdOKGnUSGfs8EqNq60bobXDefent1nTI9rY4QhRpGIndmvWrCEmJoaLFy/SrVs35s6dS+PGjfPKg4ODad26dZkEKYQwf7dvw8aNaubPv19q58zRPeCHjFVsvDaPSionGlbqRKDTIGxVRe/7qNFn8/udg2y5vpgvUt6in9tYQpyHoVZallp8pkqjz2H2hX/jbdOQlpXD8l7389Px448WNGpkXsuEhNfuw5g9o9h5YRtdvbsZOxwhClXsxG7v3r289NJLBAYGYmn56BebjY0NixcvLtXghBAVx/r1avz8tFStWjpDIg7djOXzlDE4q6vT23U0/7KuX6LjLRSW+Nm3x8++PWkPkvghYyVbry9lSPU5tKrcs1RiNEV6vZ5PL7+JTq8l2HlIvrIGDXQsXWpJdjY85teEyVKr1LzsN4x3f3qH9p6dynwvWSGeRrFHQrRo0YJu3bo9ktQtX748789t27YtvciEEBWGTgeffGJJt25PP2niRnYKM8734auUsfSs+jqD3KeVOKn7p2pWNRnoPoXQqsP5KmUsH1x4gduajKeO1RR9d2MZJ7P20tftLZQKVb4yBwc97h46EhJUBRxtuhq7NsGzkhefHl9m7FCEKFSxE7ulS5c+9vWPP/641IIRQlRMO3ZYYG2tp379pxubdejmVsacCaCyhSvDvRZRy7Zx0QeVQC3bxrzmuQgdWqL+aMbJrJ9K9fzl3W+344m+OpcB1SZjpbR9bB2/Blr27DG/xA5goO+LLD36ITfu3TB2KEIUqMiu2AMHDgCg1Wo5ePAgf59Ee/nyZezs7MouOiFEhbB0qZoePTR5e42WlEafw5cp73D4Ziz9q03kX9a+pRvg31gqrele9VWesW3G3AsDiHAbR2jVkSieNHgTkfLgTxZcfInn3N6litqtwHr16+vYvl3N7dtQqeihjCalun112nl2ZM6hGczr+KGxwxHisYpM7CZOnAhAdnY2EyZMyHtdoVDg4uLCpEmTyi46IYTZ++03JRcvKhk79skG3N/WZDD7Qn90ei2veS7CRlXwMgClqY5tU4ZWn8/aqzM5e/cor3t9bLYTK+5ob/L++b50dhqEt02DQuva2EDdujr277cgJMT81iPs90wkb+waztCGw3nGycfY4QjxiGKvYzd27Fjmzp1b1vEYjaxjV/bK21pAonCGel5Dhljj4qKnZ8+SJwEpD/7kvfO9qGvTnC7OLz4y5ssQsnX32XhtPkqUjK+51mhr35XVOnZavZYZ5/tgrbSjh8trxTrmjz+UHDyoYt68B6UeT3kQc/ZbUrIuPfHyJ/JdaFrK2/Mqah27Yo+xM+ekTghhHOfOKdi/X0WXLiVP6pLuHWPi2a60qhxOcNUhRknqILdrNtJtPHYWjkw4G0RGTqpR4igrq1L/w21tOiFVXyn2MXXq6EhLU3Dlinl2T3er2YNj13/jl7RDxg5FiEcU2hXbrVs3tm3bBkCHDh0KHEOyZ8+eUg9MCGH+PvzQipAQDTY2JTvu9J2DzEyKoHvV12hg365sgisBpUJFD+fX2Ju5jnfPBvJe7e24Wv7L2GE9tT0Z37AvcwPDqi9ApSj+evYq1cM17VT8+9/m1x1rqbIk4plIph+YzJZe281+fKUwLYV+Ut977728P8+bN6/MgxFCVByXLinYts2CpUvvlei4xKyfmXXhOfq4jqGubbMyiq7kFAoFHar0x0phy4SzQUyvHYeHVR1jh/XEztxN4MsrYxns/j62KocSH9+okZYNG9RERmrMaouxhzp5BbHl3GZ2X/qBzv8KMnY4QuQpNLFr1ux/X5otWrQo82CEEBXH4sWWBAVpsC/BXIczdxOYfSGSvq5vU8e2SdkF9xRaOeZuPzbxbFem147Dy7qesUMqsRvZKcxOiqSny+u4WXk/0Tk8PPSo1ZCYqKRBA/PZYuwhlVJF/3oDee/AFDp6dUapMMPsVZikYv9NXL58Ob///jsAv/32Gx07dqRz584cPXq0WMcnJSURGRlJcHAwkZGRXLhw4ZE6Wq2WadOmERQURJcuXYiOji5W2UPnz5+nUaNGzJkzp7i3JYQwgpQUBZs2qQkLyyn2MUn3jjHjfB/CXaLKbVL3UFOHYAKdBjH5XHcu3f/d2OGUyH3tHd5P6kNzh+742gU88XkUitxWu+/jS7wluckIcG9DtvYB353fauxQhMhT7MRuxYoVeHp6AjB//nwGDx7M8OHDmTlzZrGOnzJlCgMGDGDHjh0MGDCAyZMnP1Jn69atJCcns3PnTtatW8fixYu5fPlykWWQm/hNmTKFoCBpEheivFuwwJIuXTQ4Ohav/tUHF5h+vjfdq76au+G8CWhcKZBApxf4z7nuJN9PNHY4xaLT61iQPBhndXXaOvZ76vM1aqTl8GEV90rW224yFAoFET7/Zs7hGej05tcqKUxTsRO727dvU6lSJbKysvjjjz8YNGgQERERJCUlFXlseno6iYmJhIaGAhAaGkpiYiIZGfm35ImLiyMiIgKlUomTkxNBQUFs3769yDKAzz77jI4dO+Lt7V3cWxJCGEFysoKYGDU9exavte6W5gZTz4fR1rFvuZgoURKNK3Wmi9NLTD7XwySSu6+vTOBG9mVCXUaUyoQAe3uo6a3jwAHz3IkCoJlbcxQoiT0XY+xQhABKkNi5u7vz66+/EhcXR7NmzVCpVGRlZaFSFf2BTU1Nxc3NLa+uSqXC1dWV1NTUR+p5eHjku2ZaWlqRZadPn2bfvn0MHjy4uLcjhDCSDz6wJDhYg0MxxuM/0N3jvfN9eMa2OS0rh5V9cGWgUaWOJpHcfXf9Yw7e2kL/apOwUJTeQsuNGmnZudN8u2NzW+36M/vwDLQ6rbHDEaLonSceGjt2LFFRUVhaWrJo0SIAdu/ejZ+fX5kFVxw5OTn85z//YdasWcVKMgtS2GJ/ovS4uJjZHkNmrrSf1+nTsGMHfP01VKqkLrSuXq9n+u+DqWzlRK9/vWrSS0q0sQ/B2lrNlPM9+KDh99S2b1gm13F0fPz+rUXZd2MzG67PZVSdj3CydCnVmJo2hbg4yMqy5f9H85idzpXbsfl8NHuub6d/g/7FOka+C02LKT2vYid2HTp0YN++ffleCwkJISQkpMhj3d3duXr1KlqtFpVKhVar5dq1a7i7uz9S78qVKzRsmPul9/dWuoLKrl+/TnJyMsOGDQPg1q1b6PV6srKy8i3XUhTZeaLslbfVu0XhyuJ5vfWWNWFherRaDZmZhdddnzabc7dO8pLHLO7cMf0dDHzUbch20jDmt0Am19pMbVv/Uj3/k+48cTJrL3MuvMzz7lOxzHYkK/t+qcYF4OdnwaZNOl54wfzWtHuoT+3nmBg/iY4uIaiUhTcyyHehaSlvz6vUdp6A3HF2x48f58CBAxw4cICEhAQSEhKKPM7Z2RlfX19iY2MBiI2NxdfXFycnp3z1QkJCiI6ORqfTkZGRQXx8PMHBwYWWeXh4cOjQIXbt2sWuXbt48cUXee6550qU1Akhyt7Ro0p++UVF9+5F/3I/kBnDtvTP+He1SaiVVgaIzjD87DvQo+prTDsfzpk7vxg7HM7c+YW5FwbynNs4qlvVLbPrNGmiZfduC7Rm3FPZ2KUJliorYs/LWDthXMVusdu0aRPTp0/H1tYWa2vrvNcVCgU//PBDkcdPnTqV8ePHs2zZMhwcHPKWJBk6dChRUVH4+fkRHh7OsWPH6Nq1KwAjR47Ey8sLoNAyIUT5ptfDtGlW9OunwaqIPO3S/dMsuzyS56tNpZKFU+GVTVB9+zZYKNTMSOrDmBoraFwp0ChxJN07xoykvvRyeYOaNmXTNfyQq6seBwc9v/6qpHlz85w9qlAo6Fs3gnm/zCKsdi9Z104YjUKv1xer/7Fdu3bMmDGDDh06lHVMRiFdsWWvvDVni8KV5vOKj1cxfrw1Cxbcp7ChsPe0t3n7TFtaVA6lqUNwqVy7vLp47yTrrs7iVc8PaePY96nPV5Ku2NN3DjEzKYIeVV/jWfu2T33t4khIUJKSomTixGyDXM8Y9Ho94/aO4d2Wkwmt3bPAevJdaFrK2/Mqta5YrVZL27aG+QIQQpgPjQYmT7bi+edzCk3q9Ho9iy69iod1XbNP6gBq2DTgBfcZfJ7yNhuuzqOY/8Z+asdv72ZmUj96ubxhsKQOcveOPXVKxV9/me4kmKIoFAr6PvMc836ZZbDnKcQ/FTuxGzp0KB9//DE6nXk2owshysaaNWpsbaFZs8IHWH1342Mu3f+d7s6vGSgy46tmVZNh1efz41/fsDB5CNm60p+48He70lcz7+ILRLiN4xm75mV6rX+ysoJnn9Wya7f5rmkH0KJaKx5o77Pz4vaiKwtRBordFduhQwdu3LiBWq3G8R/Lxe/Zs6csYjMo6Yote+WtOVsUrjSe1+3b0LKlHePGZVOnTsH/KDx39yhTz4cxtPoHOKk9CqxnrrJ199l8/SNua9J5u8ZKqls/U+JzFNYVq9VrWHFlAgdvxvDvapNwtazxtCE/kUuXlGzebMEnn9zHhFevKdL+lJ/4/uIOdvbb89hleuS70LSUt+dVVFdssSdPzJs3r1QCEkJUHAsXWtKwobbQpO6e9jbzLg6im/OwCpnUAVgqrYlwHcsvt+IYf7Yzg6q9RxfnwaWydt+VB2dZlDwMHVqGVl+Arcp463F5eupQKuHkSSV+fubb+9PKozXr//iGvZf30MGrk7HDERVMsRO7Fi1alGUcQggzk5ysYNUqS+bPL7x78ePLUXhZ16NhpY6GCaycUigUtKjcA2+bBnx7bSG7/lrF0Orzn3i9O40+h7jrn7D+2mw6OPanZeVQlArjdoMqFNCkqZYdOyzw8zPfSRQqhYredfvxwS+zJbETBlfsMXbZ2dksXLiQwMBAmjZtCsC+fftYvXp1mQUnhDBdU6da0b17Ds7OBQ9x+Omv9fxx5xDdnIcZMLLyzdWyBkOrz6eeXSumnQ9n/sXBnLlb9HqhD+Xosvk+fQXDf2/A/psbGVp9PgGO4UZP6h5q1FDLkV9V3Lpl7EjKVrvqHUi+fZGDqQeMHYqoYIqd2M2cOZMzZ87wwQcf5HUP1K1bl2+++abMghNCmKaDB1UcPqwiPLzgxYivZ1/i85S36OP2FpZK6wLrVURKhYpmDiFEeX2KndKBuRf+zZg/AliXNouTWT9xX3snb9alVq/lWnYy+29s4aPkYQxJrMX3Gcvp7TqaQe7TcS5n3du2tuBbL3fBYnOmUqroVacvH/wyy9ihiAqm2J+s+Ph4du7cia2tLUplbj7o5ubG1atXyyw4IYTp0Wph/Pjc5U0KWoxYq9ey8OIQWlUOL9MdD0ydtcqOtlX60dqxN+fu/cb5u7+xP3MjqdnnAD3WSnvu67KwV1Whmo03tSz9ebX6QhzVbsYOvVBNmuj47jsLevbUmPUkik5egWw8s47frv1KY9cmxg5HVBDFTuzUajXaf+wHk5GR8cgMWSFExbZ2rRqAtm0LXt5k6/XF3Ndl0bYUFuatCJQKFXVtm1LXtmneazm6bB7o7mKtssVCYYm9vTVZWWW7XEppqVFDhx44dUpJgwbmO4lCrVLTs3Zv5ifMZVX3tcYOR1QQxe6KDQkJYdy4cVy6dAmAa9euMX36dHr06FFmwQkhTMutW/D++5YMHpxTYEvMpfun2XBtHr1c3yg3475MkVppib2FIxYKS2OHUmIKBTRtomX7DvPujgUIqtGVX9IO8Xt6orFDERVEsRO70aNH4+XlRc+ePbl16xbBwcG4uLgwcuTIsoxPCGFC5s2zonFjLXXrPr4VRqvX8GHyy3SuMqjCLm0icjVurOXIERW3bplxXyxgZWFNaK2eLDwiS4YJwyj2P5eSk5OpWbMmr776KlqtlqCgIHx8fMoyNiGECTl7VsHatWoWLrxXYJ2NV+ejUljQ3KGbASMT5ZGNDdT31bJrl4pevQqeZGMOgr27M/KHoZzPPEstxzrGDkeYuSJb7PR6Pe+++y5hYWF8+umn7N69m+joaHr37s27774r++EJIQCYONGa3r1zqFLl8eUX751i643FhLtElcrCu8L0NW2qIy7OAnPfqdJWbUuIdw8WHplv7FBEBVBkYrdu3ToOHz7MunXr2L17N+vWrWPPnj2sXbuWhIQE1q6VAaFCVHTff6/i7Fkl3bs/vuVFq9ew6NJQAp1eoLKFi4GjE+WVl5cOtVrP8ePFHhVksrrXCmNbUiyXbicbOxRh5or8NMXExDBp0iQaNmyY7/WGDRsyYcIEYmJiyiw4IUT59+ABTJhgzYsvZqNWP75OzLWPUGJB00rBhg1OlGsKxf+32m0z/0kUlSwr0aVGMB9Jq50oY0UmdufOnaN58+aPLWvevDnnzp0r9aCEEKbj008tcXPT0bTp4/vTUu6fYdP1BfR0eV26YMUjGjXScuqkivR08/+7EVo7nM1nN3Ll9hVjhyLMWJGJnVarl96HQAAAIABJREFUxd7e/rFl9vb26Mx9cIQQokBpaQqWLLHkxRdzHluu0+tYcmk4HRz7U0VdzcDRCVNgZQV+flp27jT/pW8crRzp5BXEnP1zjB2KMGNFtn9rNBoOHjxY4CSJfy5aLISoOKZNsyIwUIOHx+O/H3amf8k93W1aVg41cGTClDRrpmXNGjURERoszLxXtmftXoz5cRTDfKNwtXU1djjCDBX5EXJ2dmbChAkFljs5ORXrQklJSYwfP57MzEwcHR2ZM2cO3t7e+epotVpmzJjBTz/9hEKhYNiwYURERBRZtnHjRlasWIFSqUSn0xEREcELL7xQrLiEEE/m8GEle/eq+Oijx+92kJ5zhTVp0xjsMUsWIhaFqlZNT5Uqeg4fVtG6tXk3FjjZOBNYK5AlRz9kepuZxg5HmKEiE7tdu3aVyoWmTJnCgAEDCA8PJyYmhsmTJ7Ny5cp8dbZu3UpycjI7d+4kMzOTXr16ERAQgKenZ6FlwcHB9OnTB4VCQVZWFmFhYbRo0YJ69eqVSuxCiPxy94O1ZuDAHGxsHi3X6/V8fGkULRx64GZZw/ABCpPTvLmW2O8szD6xA+j/bH+GbhnKKP/RuNjKLHFRugwyxzw9PZ3ExERCQ3O7Y0JDQ0lMTCQjIyNfvbi4OCIiIlAqlTg5OREUFMT27duLLLO3t88blH3//n1ycnJkkLYQZWj1ajV6PbRv//hfwgdvxnD5wWnaVYkwcGTCVPn66ki5rCA52fy/u13sXGhTvT3LfvvI2KEIM2SQxC41NRU3NzdUqtzuGJVKhaurK6mpqY/U8/D43zZD7u7upKWlFVkG8MMPP9CjRw86derEK6+8IrtiCFFG/voLZs2yZMiQ7MfuB3tHm8lnKWMIqzrSJPcxFcZhYQFNm+mIjTXzQXb/r1edPqxKXEH6vXRjhyLMjNl8ggIDAwkMDOTKlSuMHDmS9u3bU6tWrWIf7+z8+Jm/onS5uFQydgiiBB73vKZMgfbtoUmTx/TBAl/+MZpnKwfwrEuzsg5P/IO9vbWxQ3gqHdrD3LkQFaWmgMUYzEZdj/9r777Do6rSB45/p2QmvZIKKEVKCERKMIiAGgMJJCQRhACCvxUIKiAYFxVFqaKiLlbQXduu4gKyKkhAQERWQUGalKWX0NITAgSSTGbm/v5AIxhKhGTulPfzPDwwOXdm3juHM+fNOfee04S4pnF8sHcOr/SSfWTtnSP1XTZJ7MLDw8nPz8disaDT6bBYLBQUFBAeHl7juJycnOrFkC8epbta2cUiIiJo164da9eu/VOJXXFxGVarbI9Wn4KDfSgsPKt2GKKWLldfu3ZpWbDAg9dfr6C0tOZz9pz7iR+KFjOm0RzKyi5/U4WoH97e7g7/met00KKFG198YSElxXn3j/X396S09DxJN6fx17XjeLDVI3KtnR2zt75Lq9VcdTDKJlOxQUFBREZGkpWVBUBWVhaRkZE17qhNTExk0aJFWK1WSkpKWL16NQkJCdcsu3iR5JKSEjZu3EjLli1tcWpCuAxFgSefNDJokBlf35rlVVYTc46PJjFoJB46Jx9uEfXmttssZGU5//6xAA08gune6C7e3Cq7UYi6Y7Op2KlTpzJx4kTmzp2Lr68vs2ZdWKAxIyODcePG0a5dO1JTU9m+fTu9evUCYMyYMTRu3BjgqmULFy5k/fr16PV6FEVh6NChdOvWzVanJoRL+PxzPadPa7jnnsuPpHxZMBtfXRBRXtL2xPVr3NiK0aiwZYuWzp2dP7vrd8t9ZK4dy9gOjxHqJYt4ixunUa608rCLkanY+mdvw9ni6i6ur7Nn4fbbvcjMNNG6dc3O9mTlAZ46cBcPN3wDfzdZdFUNzjAV+5tfftGyZ4+OmTMr1Q6lXvw2Ffubf+76gCCPBrzU41UVoxJXYm99l11MxQohHNvLLxuJjrZcNqn7bc267v4DJKkTdaJtWysnTmrIznb+pU8A0lr05/P9Czlx9rjaoQgnIImdEOKq9uzR8tlneu6///L7wX536lNKzfl08Uu1cWTCWen1cFtnC1995TQLN1yVv9GfXk16M+tn2YlC3DhJ7IQQV/TbDRMDBpjx969ZfsZcxL9ynqFv8Fh0sm2YqEMxMRY2bNBz6pRrjNql3nIvK7OXceDUfrVDEQ5OEjshxBV9/rme4mINvXpd/oaJD04+RTvvu2hobGHjyISz8/KCdu0sLF/uGr8weLl5k9L8Xp7fMFXtUISDk8ROCHFZpaUwZYqRjIwqdJfpW3ec/Y6dZWu5O/B+2wcnXMLtt1tYscKNCue4J+Sa+jRNZlPeRn4p2Kp2KMKBSWInhLisZ5+Fjh2ttGxZ84aJSms5c06MIanBwxi1l9+BQogb1aCBws03W1m92jWutTPq3bmvxUCm/vgssmCFuF6S2Akhati5U8uCBTBkiOmy5QvzXiDU0JRWXrE2jky4mq5dLSxZosdiUTsS27jn5l6cOHucb4+tUjsU4aAksRNCXMJigccfd2fECC67w8SR8h18U/IRvYMybB+ccDk33WTFx0dh/XrXuNZOr9Vzf+QDTFk/CbPVebdVE/VHEjshxCU++cQNsxl+3bHvEhbFwtvHHyE+8P/w0QfWPECIetCtm4VFi1xjmzGAzmGxuOs9mL9nntqhCAckiZ0QolphoYYXXzSQkWFCe5lvh2WFcwENHX162Tw24bpatLCiKLB5s2t0WRqNhmFt/sJLPz9PWVWZ2uEIB+MarUQIUSvPPmvkrrss3HxzzQu38yqP8FnBS6QEj0WjcY21xYR90Gige3cLn33mhqvcU9AioCVRDdrxxpa/qR2KcDCS2AkhAPj+ex0//aRj4MCaO0woisLbxx+hu/99BLlFqBCdcHWRkVbKyjRs3+463dbQyAf45/8+IPv0EbVDEQ7EdVqIEOKKKirgr391Z/jwKtzda5avLvkXp82FdPFLs31wQgBaLfToYebTT11n1C7IowHJzVKYsv4ZtUMRDkQSOyEEr79uoGFDK50711xTosh0go9znyU1eJxsGyZUFRVl5exZDdu2uU7X1bd5GtsKt/LDif+qHYpwEK7TOoQQl3XggJYPPzQwfPiVpmAfJta3L2HGpipEJ8TvdDq4804z8+e7zqidUWfkgTYP8tT3j1NlqdlGhfgjSeyEcGFWK2RmGhkwoIqgoJo95bclH1NUdZLuAQNUiE6Imtq0sXK2TMOWLa7TfXUJ74q/MYB3t89ROxThAFynZQghavj3v904c0ZDQkLNhVALKo7zr9xJpAU/hk7jGls6Cfun00FcnJmPP3ZzmXXtNBoNw9tm8Oa22Zw8e0LtcISdk8ROCBdVUKBhxgwDDz1kQveHS+esipUX9z5AF78UmYIVdieytRU0sG6d61zzGe4dQZ+myTzzwxNqhyLsnM0SuyNHjpCenk5CQgLp6elkZ2fXOMZisTBt2jTi4+Pp2bMnixYtqlXZnDlzSEpKom/fvvTr148ffvjBFqckhEN75hkjcXEWmjSpOQW7vOgdTpuL6eYvU7DC/mg0EH+PhXnz3KhyocvO0m7pz46i7azM/lrtUIQds1liN2XKFIYMGcLKlSsZMmQIkydPrnHM0qVLOXbsGKtWrWLhwoW89dZbnDhx4ppl0dHR/Oc//2Hp0qW88MILZGZmUlFRYatTE8LhrF6tY/NmHQMG1OwVj1fsZWH+iwxu/JTcBSvsVrNmVgICFFascJ3LBAw6Aw9Fj+aJ/z7GWdMZtcMRdsomiV1xcTG7d+8mOTkZgOTkZHbv3k1JScklxy1fvpwBAwag1WoJDAwkPj6eFStWXLOse/fueHh4ANCqVSsURaG0tNQWpyaEwykru7BmXUaGCaPx0rIqq4nXjj7I3QFDCTY2VCdAIWqpZ08zn32mp8yFdt1qF3wr0Q3aM+3H59QORdgpmyR2ubm5hIaGovv1Qh6dTkdISAi5ubk1jouI+H1V+/DwcPLy8q5ZdrHFixdz0003ERYWVh+nIoTDe+EFI23aWGjfvuaV55/mTcVd601n394qRCbEnxMWphAZqfDZZ25qh2JTD0T9ha+PLGNDzo9qhyLskFONYf/888+88cYbfPjhh3/6uUFB3vUQkfij4GAftUNwaRs3wpIl8N574Od3aWe45dRqvi9dwOMt/463/sIIuLf3ZbahEHbLFesrORleeUVHerobDR1okNnf3/P6n4sn47o8SuZ/x7DjkR14ul3/a4nacaS+yyaJXXh4OPn5+VgsFnQ6HRaLhYKCAsLDw2scl5OTQ3R0NHDpKN3VygC2bdvGE088wdy5c2nWrNmfjrG4uAyr1UVWvFRJcLAPhYVn1Q7DZZlMMGyYJ8OGmVEUCxdfrXDaXMjz+4aSFjweKoyUUYG3tztlZXKtqqNw1frSaqFrVx2zZ2t57rlKtcOpFX9/T0pLz9/Qa7T17Uhj77U8+lUmL/V4tY4iE5djb32XVqu56mCUTaZig4KCiIyMJCsrC4CsrCwiIyMJDAy85LjExEQWLVqE1WqlpKSE1atXk5CQcM2yHTt2kJmZyZtvvklUVJQtTkkIh/P66wYCAhS6dbt02zCrYmX20b8Q7X0XzT07qBSdENfv9tstHD+uYfNm11rBa0TbDLIOLeb7E2vVDkXYEZu1gqlTpzJv3jwSEhKYN28e06ZNAyAjI4OdO3cCkJqaSqNGjejVqxcDBw5kzJgxNG7c+Jpl06ZNo6KigsmTJ5Oamkpqair79u2z1akJYff27tXy/vsGMjKq0GguLftP/sucNZcQFzhMneCEuEF6PSQmmnn/fYNLLX/ibfDhoVvH8Oi3D3Om8rTa4Qg7oVEUV9lx7+pkKrb+2dtwtqswmyEx0ZOuXS01dpjYcXYtfzv6fzzU6HV89UGXlLnq1J6jkvqC+fPdaNfOwqBBNXdSsSd1MRV7sb9vn4unmyfv9vygzl5T/M7e+i67mIoVQqjn3Xfd0GguLA1xsSLTSWYfe5B+IY/XSOqEcES9e5vJynIjJ0dz7YOdyF+ihrM572cW7VugdijCDkhiJ4QTO3RIwxtvGHn4YRPai1q7yVrBi9kD6OLbV66rE07D31+hRw8zc+cacKW5KKPencc6TWDSuqc4cvqw2uEIlUliJ4STslhgzBgPBgyoIizs915OURTmHB+Dty6QO/z7qxihEHUvNtbCqVL47jvX2jWlqV8z+rcYwKhVD2KymNQOR6hIEjshnNQ777hhNl+YnrrYksI3OXB+M6nB49D88U4KIRycTgepKWY++siNkhLX+v+d1CwFD707U3+cpHYoQkWS2AnhhPbv1/Lmm0ZGj750Cnbj6SwWF77GkLBnMWhdbzFb4RoiIhRiYqzMnevmUlOyGo2GMe3Hk3X4K5YeWqx2OEIlktgJ4WRMJnjoIXcGD64iNPT3Xu3Q+W28ffxhBoVOwt8tVMUIhah/d95p5sQJLd9/71pTst4GH/7a6Sn+unY8h0sPqh2OUIEkdkI4mVdeMeDlpVxyF2x+ZTYzj9xH3wZjaOTeSsXohLANvR7uvdfM+++7UVTkWlOytwS0YFCrIQxdnk6ZyX6W6RC2IYmdEE5k40Yd8+a58fDDpuqFiEur8plyOIk7/PvRxvsOdQMUwoYaNrQSG2vhjTcNWK1qR2NbvZr0pqlfc8Z8+xCyXK1rkcROCCdRWnphCnbUqCoCAi787JzlNFMPpxDl1Y1Yv77qBiiECrp3t3D6NCxbZpOt0e2GRqMho93DZJ8+zOtbZC9ZVyKJnRBOQFFg/Hh3OnWycNttF/aCLbecZfrhNMKNzbkrYIjKEQqhDp0O+vczs/AzN44cca0pWTedGxNiJvL+zr+z/HCW2uEIG5HETggn8NFHbhw4oGXYsAsbZVZYzjH9cBq++iB6B42SZU2ESwsKUkhMrOKVVwxUuNiua4EeQTzR+Wke+24MOwu3qx2OsAFJ7IRwcFu2aJk1y0Bmpgk3Nyi3lDHjyL146fzp22AsWo00cyHa32olLEzhH/8wqB2KzbUIaMnIdg9x//KB5J/LUzscUc/kG18IB1ZUpOHBBz14+OEqIiIUysynmHyoDx5aH1KCJakT4mJJSWZ279ayerVrLYECcEfD7txzU08GZfWnrKpM7XBEPZJvfSEcVGUl/OUv7vToceG6ulNVeUw61ItQQxNSg8eh1bhe5yXE1RiNMHBgFf/8l4HsbNe7PKF/i4E09G7EgyuGUmWpUjscUU8ksRPCASkKPP64O3o9pKdXcbJiP08duJsWHjEkBI2Qa+qEuIKQEIXeiVW8+KKRc+fUjsa2NBoNo6If4XzVOSb8d7wsg+KkJLETwgHNnm3gl1+0PPqoib3n1/PMwXju8O/PXYGDJakT4hpuvdVK8+ZWXn3V6HLr2+m0OjI7PcGW/E28sHG62uGIeiCJnRAO5qOP3PjkEzcmTqxk/blPeDF7EPeGZNLJt5faoQnhMBISzJSehvnzXWt9OwAPvQfPxE7hiwOLePeXt9UOR9QxSeyEcCCff67n1VcNPPNsGf85/zgL82fyYMQL3OLZSe3QhHAoOh2kD6zi22/1rF/vetej+hn9eK7LNN7+5Q0W7v232uGIOmSzxO7IkSOkp6eTkJBAeno62dnZNY6xWCxMmzaN+Ph4evbsyaJFi2pVtm7dOvr160fbtm2ZNWuWLU5HCJubP1/Ps88aGfv0Ed4uS+Rw+S9kNJxNiOFmtUMTwiF5e8OgQVW8866BQ4dc7xKGYM8Qnu0ylak/TuKrg1+qHY6oIzZL7KZMmcKQIUNYuXIlQ4YMYfLkyTWOWbp0KceOHWPVqlUsXLiQt956ixMnTlyzrHHjxsycOZMRI0bY6nSEsKn333dj5kwj6ZOymH3+dhoaWzAk7Dk8dN5qhyaEQ4uIUOibXMXMF4yUlLhectfY5yYmdZnKE99nsir7a7XDEXXAJoldcXExu3fvJjk5GYDk5GR2795NSUnJJcctX76cAQMGoNVqCQwMJD4+nhUrVlyz7OabbyYyMhK93vWulRDOzWKBZ54x8s57VtpNyOTT8yPpHzKBuwIHy3ImQtSRqCgrMZ0szJjhejtTADT1a8bE257l0W8fZs2xb9QOR9wgmyR2ubm5hIaGotNd6Ih0Oh0hISHk5ubWOC4iIqL6cXh4OHl5edcsE8IZFRdrGDzYgx/278IyshN5mm080ugtmnpEqx2aEE6ne3cLgUEKr7jgnbIALQNa8eRtz/DINyMluXNwMsT1q6AgmdKyheBgH7VDcAjr1kH6EBP+qdPICZtDcthDdA7oZfOlTLy93W36fuLGSH3dmMGD4IMP4J//9CQzE+qzufn7e9bfi1+nLv4xzPCewehvM5h37zx6t+itdkh2w5H6LpskduHh4eTn52OxWNDpdFgsFgoKCggPD69xXE5ODtHRF0YkLh6lu1pZXSguLsNqlcUa61NwsA+FhWfVDsOulZfDCy8Ymf/DZtweHI7iHcTDwW/iq2/AuXOVNo3F29udsjIXnJdyUFJfdaNfvwtLCn34oYX+/c318h7+/p6Ulp6vl9e+UQ0NTXkyZhL3fzGU2Xe9RVKzvmqHpDp767u0Ws1VB6NsMhUbFBREZGQkWVlZAGRlZREZGUlgYOAlxyUmJrJo0SKsVislJSWsXr2ahISEa5YJ4QzWrNFxR3wli60PowxKJS4sjcFhz+Krb6B2aEK4DA8PuP9+M8uW611yT1mAVoGtmRQ7hQlrx/GffZ+pHY74k2w2FTt16lQmTpzI3Llz8fX1rV6WJCMjg3HjxtGuXTtSU1PZvn07vXpdWGh1zJgxNG7cGOCqZZs3b+bxxx+nrKwMRVFYtmwZM2fOpHv37rY6PSGu26FDGiZP0fOz+Z9UDXmOaP87iAt4R+54FUIlfn4Kw4ZW8dFHbvj6Ktx2m+tddNfc/xYm3z6DKT8+Q1nVGf7SdqTaIYla0iiyWRwgU7G2YG/D2WorKNDwt78Z+GzjBgypY/H11dAnOIMI4y1qhwbI1J6jkfqqeydOaPn0Uz1PPmmiXbu6S+7seSr2j/LO5TJjwxSGtB7GE52fdsktC+2t77KLqVghxO9On4YXXjDQJSmH5X79cRucTnzjPoxo+JLdJHVCCGjUyMrAgWZeftnA/v2ul9AAhHmFM/OOWXx58HOe+O9jmK31c92hqDuS2AlhI+fPwxtvGIi5q4xF5eOxDo8lulkI4256l2ifu1zyN2Eh7F3TplbS0sw8/7zRJXenAPB3D2Ba15nsLNrBsOWDOFd1Tu2QxFVIYidEPTOb4eOP3ejc3cy/jk/DNKoNTVoXMe7md+kRMAA3rVHtEIUQV9GqlZXkvmamTTNy+LBrJndebl48EzsZDdD3ywTyz8k6svZKEjsh6omiwOrVOrrdrfDqhtmcG3ELobdu5ZHGr5PYYCReOj+1QxRC1FKbSCtJSWamTjW67LSsXqtndPtx3Brcnp7/uZNfCraqHZK4DFmgWIh6sG+flqeetfI/j3eoGjSL5t5tGBj4EsGGxmqHJoS4TlFRVnQ6MzNmGHn6aRNt2rje3bIajYb7WqbTyLsxA5fey0s9XqVfiwFqhyUuIomdEHXo9GmYOcvKgoMfoOnxEk19WnB34DTCjE3VDk0IUQdat7ai15t58UUDjz5qcsmlUAC6RHQlzCucaT8+x5a8TUztOhM3nZvaYQlkuZNqstxJ/bO3W8brktUKnyysZMpX/8Ic+wpNfVoQF5zu0He5yvIZjkXqy7ZOnNAyf76ewYPNJCb+uTtFHWm5k2spM53lzW2vYVWsfJQ4jzCv8Gs/ycHYW98ly50IUc82bCuj4/g3mZjbhvA7v2Jks+cY2miSQyd1Qoira9TIyvDhVXz+hZ6//90Ns4uuAuJt8GHibc/SOjCSuxfewarsr9UOyeXJiN2vZMSu/tnbbz036lBeMaM+fJdd7v+gkaYTKc3uI8z9ZrXDqjMyAuRYpL7UUV4On3/uhlYLEyaYCAy8dj/iTCN2F9td/D/e2voafZr1ZUrXGXjoPdQOqU7YW98lI3ZC1LHsU8dI/fuTdJ3fnnzr/3io8auMavNXp0rqhBC14+EBgwdXER5uJfNxI1u2uG632iYoilfufI2Dpfu5c8HtbM77We2QXJKM2P1KRuzqn7391vNnbcvfyuSVb7Kp5Ft88vqQ1iqZWyIC1Q6r3sgIkGOR+lLfkSNavlys59ZoK8OHm/Dxufxxzjpid7Efc9bxwc5/MKDVIJ66bRLebo6797W99V3XGrGTxO5XktjVP3trHLVhtpr5+sgyXl3/NgeLjmE4nEbvW3oS3doDZ98oQhIFxyL1ZR8qK+Hbb/X8b7eWIYPNxMeb0ekuPcYVEjuA0spSPtn9EXuKdzOrx2wSm/ZRO6TrYm99lyR2tSSJXf2zt8ZxNUXlRXy6+1/8fev7lJcEwd5U7mnRhY7ttTW+pJ2VJAqORerLvpw8qeGbb/SUl0N6upk77rBUf3e4SmL3mx2F23l/57s09WvO891eonVgpNoh/Sn21ndJYldLktjVP3trHH9kVaz8mLOOf+78iFVHvsEtpxvag8nc1bY57dtb0bvYqo+SKDgWqS/7oyhw4ICWdet0lJVp6NPHTFycmZtucq3EDi7Mfqw4sowvDiyiT7MUnug8kQjvhmqHVSv21ndJYldLktjVP3trHL85eiabRfsW8PHOTykv01Oxqzfh5XHc3smLVi2tLjNC90eSKDgWqS/7duyYli1btOzeo6NjBw1du1bSsaMFD+e4cbTWzprOsuTgF6w+upL7WqbzaMdMu0/w7K3vksSuliSxq3/21DjyzuWy9NAS5m1fxOEzB9EfvwvN4Xg63NSCDu2tBAfL/wVJFByL1JdjKC+Hw4fd2brVwrFjWlq1tnJbZwvt21sID1ec/trd35RWnGLxoS/47thqEpr0YUyH8bQJilI7rMuyp74LJLGrNUns6p+ajUNRFPaW7GXB1hUsO/wVOaYDaE7cjkd+D6ICOtCmtY6bbrKidd2VCmqQRMGxSH05jt/qqrwcDh7UcvCQloMHtLi5QfStFtrfaqVdOysBAc7fJ5WZzrIy+2u+zl5GU99mjGg3iqRmKbjr3dUOrZokdg5KErv6Z8vGcf48/LQ7h5V7f2RDwXcc1qymqgoMBbFEKLG0CWhLy+ZutVpM1FVJouBYpL4cx+XqSlGgsFDDocNajmZrOXxYS0CAlehoK7feaiUqynLF5VOcgdlqZlPeRr45upJDpQdJataXAa0G0SW8K3qtuhc4S2J3BUeOHGHixImUlpbi7+/PrFmzaNKkySXHWCwWnn/+eX744Qc0Gg2jRo1iwIABN1RWW5LY1b+6ahzl5Re+AIuKNOTna8nL03Aot5jdxf8ju3I7hcYNVAb/jNZ4Hp9z0YTQhtY+HWkVHoGfn4vMc9QBSRQci9SX46hNXVkskJen5fBhDdlHtRw7qiUs7EKSFx1toU0bK+72M6hVp4rKi1h34r/8mLOOovJCet6cSELT3nRr2IMAd9uvHepoiZ3N0uApU6YwZMgQUlNTWbJkCZMnT+bjjz++5JilS5dy7NgxVq1aRWlpKWlpadx+++00atTousuE/auouJCoFRRofk3YtBQVXUjcCgs1FBdrKC5RKK4o4pT5JBafbNzDs9EF78catIdK7/1Yfc/j79WcELcmtPVqyS3+vQkxNkTjKhesCCGcik4HDRtaadgQune3YDbDiRNaDh/RMm+eGydParn55t+TvFatrHh5qR113Wjg0YC0Fv1Ja9GfgvMF/Jy7gXe3z+HRbx+hmX9zbg/vSpeIrnQMiSHCW77n/8gmI3bFxcUkJCSwceNGdDodFouF2NhYVq1aRWDg79n3qFGj6NevH4mJiQBMnz6diIgIRo4ced1ltY9RRuzqmqLAqVILR05UciyngpKzGvYfPs3JggryS8opLC3n1LnzmJRzeAacwd3vDG4+p9F6nkLxKMZiLKJNPpxnAAANOUlEQVTKrYgKXRHlmmLcNd7464MJMITipw8mwC2EBm6NaeDWCD99sDTuOiYjQI5F6stx1EVdmUxw/LiW7Gwtx49rOH5cS0iIlRYtrbRsodC0qYWbblKc6q7bKksVB0r3sbd4D/tL97G/ZB+gENWgHZGBUbQOiqS53y008WtKmFc4Wk3dXDQtI3aXkZubS2hoKLpf143Q6XSEhISQm5t7SWKXm5tLRERE9ePw8HDy8vJuqKy2tFrnTAoURcGsmKmyVmGymKiymi78banCZDVhslRislRRYanAZDFR+evfFZYKKs2VmKyVVJgrLjyuKqfMVEG5ycS5ygrOV1VQYTJRbr7wHJOlEpPVhAUTFo0JRVsJWgsaixGtYkCHEV2IG25hBgw6I010Blrr3THqjbhpDRg07rhp3HHXNcBd2wR3jSceel88tT546XzRaQxqf5wuxcvTiE5xznbhjKS+HEed1JUXBAdAx+gLDy0WKCzUkZur4eRRDdu3XJj98PRSCAtVCA62Ehyi4O+n4OcHvr4K3t7g4aFgMOAgd+N6EOPRmZjwzsCF/u10ZSnHzh4jtyyHbYWbWXl0OYXn8ykzlRHk2YAQj1BCPIMJ8ggmyKMB/kZ//Ix++Bh88dJ742Pwxl3vgYfeAw+95xWv57OnHOFasbjYkqtXFhDgJGPYQgghhKhTVxshszc2WdwhPDyc/Px8LBYLcOFmh4KCAsLDw2scl5OTU/04NzeXsLCwGyoTQgghhHAVNknsgoKCiIyMJCsrC4CsrCwiIyMvmYYFSExMZNGiRVitVkpKSli9ejUJCQk3VCaEEEII4SpsttzJoUOHmDhxImfOnMHX15dZs2bRrFkzMjIyGDduHO3atcNisTB9+nTWr18PQEZGBunp6QDXXSaEEEII4SpkgWIhhBBCCCchGygJIYQQQjgJSeyEEEIIIZyEJHZCCCGEEE5CEjshhBBCCCchiZ0QQgghhJOQxE7UuyNHjpCenk5CQgLp6elkZ2erHZLLmzVrFnFxcbRq1Yr9+/dX//xqdSX1qI5Tp06RkZFBQkICffv2ZezYsZSUlADwyy+/kJKSQkJCAsOHD6e4uLj6eVcrE/Vr9OjRpKSkkJaWxpAhQ9izZw8g7cuevf3225d8Hzp021KEqGfDhg1TFi9erCiKoixevFgZNmyYyhGJTZs2KTk5Ocrdd9+t7Nu3r/rnV6srqUd1nDp1StmwYUP145deekl5+umnFYvFosTHxyubNm1SFEVR5syZo0ycOFFRFOWqZaL+nTlzpvrf33zzjZKWlqYoirQve7Vr1y5lxIgR1d+Hjt62ZMRO1Kvi4mJ2795NcnIyAMnJyezevbt6xEGoIyYmpsaWflerK6lH9fj7+xMbG1v9uH379uTk5LBr1y6MRiMxMTEADBo0iBUrVgBctUzUPx8fn+p/l5WVodFopH3ZKZPJxPTp05k6dWr1zxy9benVDkA4t9zcXEJDQ9HpdADodDpCQkLIzc2tsaWcUNfV6kpRFKlHO2C1Wpk/fz5xcXHk5uYSERFRXRYYGIjVaqW0tPSqZf7+/mqE7nImTZrE+vXrURSF999/X9qXnXrjjTdISUmhUaNG1T9z9LYlI3ZCCOEgZsyYgaenJ0OHDlU7FHENM2fOZO3atWRmZvLyyy+rHY64jG3btrFr1y6GDBmidih1ShI7Ua/Cw8PJz8/HYrEAF/b1LSgoqDENKNR3tbqSelTfrFmzOHr0KK+//jparZbw8HBycnKqy0tKStBqtfj7+1+1TNhWWloaGzduJCwsTNqXndm0aROHDh3innvuIS4ujry8PEaMGMHRo0cdum1JYifqVVBQEJGRkWRlZQGQlZVFZGSkTC/YoavVldSjumbPns2uXbuYM2cOBoMBgLZt21JRUcHmzZsBWLBgAYmJidcsE/Xr3Llz5ObmVj9es2YNfn5+0r7s0KhRo1i3bh1r1qxhzZo1hIWF8cEHHzBy5EiHblsaRVEUtYMQzu3QoUNMnDiRM2fO4Ovry6xZs2jWrJnaYbm0559/nlWrVlFUVERAQAD+/v4sW7bsqnUl9aiOAwcOkJycTJMmTXB3dwegUaNGzJkzh61btzJlyhQqKytp2LAhr7zyCg0aNAC4apmoP0VFRYwePZry8nK0Wi1+fn489dRTREVFSfuyc3Fxcbz77ru0bNnSoduWJHZCCCGEEE5CpmKFEEIIIZyEJHZCCCGEEE5CEjshhBBCCCchiZ0QQgghhJOQxE4IIYQQwklIYieEcCmtWrXi6NGjtTr2rbfeYsKECfUc0bUlJSWxceNGtcMQQjgASeyEEHahQ4cO1X9at25NdHR09eOvvvrqss/ZuHEjPXr0sHGktrds2TJiY2Nv+HVc5fMSwpXp1Q5ACCHgwr6Nv4mLi+P555+na9euKkYkhBCOR0bshBB2zWQyMXPmTLp160a3bt2YOXMmJpOJ8+fPk5GRQUFBQfXIXn5+Pjt27CA9PZ2YmBi6devG9OnTMZlMtXqv48ePM3ToUDp06MCDDz7IqVOnLikfN24cd9xxB506deL+++/nwIEDAOzYsYOuXbtW7/UJsGrVKlJSUi77PhMnTmTq1KmMHDmSDh06MGjQIAoLC5k5cyadO3cmMTGR3bt3Vx8fFxfHjz/+CFyYHh4/fjxPPvkkHTp0ICkpiZ07d1Yf+8ep5okTJ/Laa69d8fOyWq384x//ID4+ntjYWMaPH09paSkAlZWVTJgwgdjYWGJiYujfvz9FRUW1+iyFEOqQxE4IYdfeeecdtm/fzpIlS/jqq6/YuXMnc+fOxdPTk/fee4+QkBC2bdvGtm3bCA0NRavV8vTTT7NhwwYWLFjATz/9xL///e9avdeECROIiopi48aNjB49mi+//PKS8h49erBy5Up++ukn2rRpU339XXR0NP7+/qxbt6762CVLlpCWlnbF9/r666957LHH2LBhAwaDgfT0dKKiotiwYQMJCQm8+OKLV3zumjVrSEpKYvPmzcTFxTFjxoxrntuVPq9PPvmE1atXM2/ePH744Qf8/PyYPn06AF9++SVlZWWsXbuWjRs3Mm3atOptzYQQ9kkSOyGEXVu6dCljxowhKCiIwMBAxowZc8Vr7uDCJt3t27dHr9fTqFEj0tPT2bRp0zXfJycnh507dzJ+/HgMBgOdO3cmLi7ukmPuu+8+vL29MRgMPProo+zdu5ezZ88CkJaWVh1XaWkp69atIzk5+Yrv17NnT9q2bYvRaKRnz54YjUbS0tLQ6XT06dOHPXv2XPG5nTp14s4770Sn05GamsrevXuveX5XsmDBAjIzMwkLC8NgMDB27FhWrlyJ2WxGr9dTWlrK0aNH0el0tG3bFm9v7+t+LyFE/ZNr7IQQdq2goICIiIjqxxERERQUFFzx+CNHjvDSSy+xa9cuysvLsVgsREVF1ep9fH198fT0vOS9cnNzAbBYLLz22musWLGCkpIStNoLvxefOnUKHx8fUlNT6d27N+fPn+frr78mJiaGkJCQK75fUFBQ9b/d3d0v2UTc3d2d8+fPX/G5fzy2srKyOhH7s3JychgzZkz1+QBotVqKi4tJTU0lLy+Pxx9/nDNnzpCSkkJmZiZubm5/+n2EELYhI3ZCCLsWEhJCTk5O9ePc3NzqhEmj0dQ4furUqTRr1oyVK1eydetWMjMzURTlmu8THBzMmTNnLkmoLn7fpUuX8u233/LRRx+xZcsW1qxZA1D92qGhoXTo0IFVq1axZMmSK15fV988PDwoLy+vflxYWFj978t9XmFhYbz33nts3ry5+s/OnTsJDQ3Fzc2NsWPHsnz5chYsWMDatWtZvHixTc5DCHF9JLETQti1pKQk3nnnHUpKSigpKWHOnDn07dsXuDDqVVpaWj0dCnDu3Dm8vLzw8vLi0KFDzJ8/v1bv07BhQ9q2bctbb72FyWRi8+bNfPfdd5e8rsFgICAggPLycmbPnl3jNVJTU/nggw/Yv38/vXr1usEzvz6tW7cmKysLi8XC999/f8k09OU+r8GDB/P6669z8uRJAEpKSli9ejUAGzZsYN++fVgsFry9vdHr9ZeM7Akh7I+0UCGEXRs9ejRt27YlJSWFlJQUoqKiGD16NADNmzcnKSmJ+Ph4YmJiyM/P56mnniIrK4uOHTvy3HPP0adPn1q/19/+9je2b99ObGwsc+bMueTmh7S0NCIiIujevTtJSUm0b9++xvN79uzJyZMn6dmzJx4eHjd+8tdh0qRJfPfdd8TExLB06VLi4+Oryy73eT3wwAPExcUxfPhwOnTowMCBA9mxYwcARUVFjBs3jk6dOtGnTx9uu+02UlNTVTkvIUTtaJTazFEIIYSolfj4eKZPny5r8AkhVCEjdkIIUUdWrlyJRqOhS5cuaocihHBRclesEELUgWHDhnHw4EFefvlluQ5NCKEamYoVQgghhHAS8mulEEIIIYSTkMROCCGEEMJJSGInhBBCCOEkJLETQgghhHASktgJIYQQQjgJSeyEEEIIIZzE/wPBGtbP8UZc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868" y="873945"/>
            <a:ext cx="3536732" cy="2879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512" y="922287"/>
            <a:ext cx="3798488" cy="2643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600" y="4074565"/>
            <a:ext cx="3771744" cy="2783435"/>
          </a:xfrm>
          <a:prstGeom prst="rect">
            <a:avLst/>
          </a:prstGeom>
        </p:spPr>
      </p:pic>
      <p:sp>
        <p:nvSpPr>
          <p:cNvPr id="11" name="Title 3"/>
          <p:cNvSpPr txBox="1">
            <a:spLocks/>
          </p:cNvSpPr>
          <p:nvPr/>
        </p:nvSpPr>
        <p:spPr>
          <a:xfrm>
            <a:off x="460374" y="559558"/>
            <a:ext cx="3429237" cy="1705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categorical features vs. churn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half" idx="2"/>
          </p:nvPr>
        </p:nvSpPr>
        <p:spPr>
          <a:xfrm>
            <a:off x="460374" y="2101756"/>
            <a:ext cx="3429237" cy="446281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 plot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have churned among those most of them have not opted for international plan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who have churned among those most of them have not opted for voice mail plan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who have churned among those most of them have called customer service once.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600" b="1" dirty="0"/>
          </a:p>
          <a:p>
            <a:pPr algn="ctr"/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15541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5218" y="1760562"/>
            <a:ext cx="106861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matrix</a:t>
            </a:r>
          </a:p>
          <a:p>
            <a:pPr algn="ctr"/>
            <a:r>
              <a:rPr lang="en-IN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endParaRPr lang="en-IN" sz="7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N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 detection</a:t>
            </a:r>
            <a:endParaRPr lang="en-IN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66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AnYAAAEpCAYAAAAeZG9GAAAABHNCSVQICAgIfAhkiAAAAAlwSFlzAAALEgAACxIB0t1+/AAAADh0RVh0U29mdHdhcmUAbWF0cGxvdGxpYiB2ZXJzaW9uMy4yLjIsIGh0dHA6Ly9tYXRwbG90bGliLm9yZy+WH4yJAAAgAElEQVR4nOzdeViU5frA8e/MMOwigoAgHHELMVFxx11BQQVxIzyaZZaWmpRWaupxy1xTy609zeWkoiZKuERqprmEmRuZqSiK4AKh4gaz/P7gJydSNoUZZrg/19WVzPO873u/8zrD7bMq9Hq9HiGEEEIIYfKUxg5ACCGEEEKUDknshBBCCCHMhCR2QgghhBBmQhI7IYQQQggzIYmdEEIIIYSZkMROCCGEEMJMSGInhCi2y5cv4+PjQ0JCQomOO3ToED4+PqSlpZVRZE9n8eLFdOnSxdhhmJzOnTuzbNkyY4chhPgbC2MHIIQoOR8fn0LLq1evzq5duwosnzhxIsnJyaxataq0QzNJQ4YMYeDAgaV+3oSEBAYOHMgPP/yAp6dnqZ9fCCH+SRI7IUzQvn378v589OhRRo0axbfffouLiwsAKpXKWKGZJDs7O+zs7Iwdhvh/OTk5qNVqY4chhEmSrlghTJCLi0vef5UrVwbAyckp77UTJ07Qp08fGjRoQEBAAFOnTuXu3btAbrfjhg0bOHz4MD4+Pvj4+LBp0yYAvv76a8LDw/H396dNmzaMHj2aa9eulTi+VatW0b59exo1asTLL79MampqvvKbN2/y9ttv07FjRxo2bEhwcDBfffUVDzfCOXToEL6+vo8ct3nzZpo2bZp3L//0sEs1Li6Orl270qhRI0aMGEFWVhY7d+4kODgYf39/oqKiuH379iPH/fPn+Ph4QkJCaNy4MYMGDeLChQt5dTZt2kT9+vXzXT8tLQ0fHx8OHTrE5cuX81oBAwMD8fHxYdCgQXl1v/vuO8LDw/Hz86Nz587MmjUr330lJCTQv39//P398ff3p2fPnvz000+Pve8LFy7g4+PDr7/+mu/1Y8eO4ePjkxd3dHQ03bp1w8/PjxYtWjBw4MAiu8fXrFlD9+7d8/4ujRo1Kl95Tk4OM2bMoEWLFrRu3ZqZM2ei0WjyygcNGsTEiRPzHbNs2TI6d+6c9/P48eMZPHgwq1atonPnzvj5+XH//n18fHxYs2YN77zzDv7+/rRv355PP/200HiFqOikxU4IM3P69GmGDx/O888/z7x587h8+TJTpkzhzp07zJs3jyFDhnDhwgVSUlJYvHgxAJUqVco7fty4cXh5eXHjxg3mzJnDmDFjWL16dbGvHx8fz6xZs3jnnXfo2LEjCQkJzJ07N1+d7OxsnnnmGV566SUcHBz49ddfmTp1KpUrV6Zv3760bNmSGjVqsHHjRl5//fW849avX09oaCi2trYFXv/69ets3ryZRYsWcevWLaKiooiKikKlUvHRRx+RlZVFVFQUn3zyCe+8806h5/nmm2/44IMPsLCwYMKECUyYMIH//ve/xXof3N3dWbZsGSNGjCA6Ohp3d/e8VqhNmzYxa9YsJk6cSNOmTUlLS2P69OlkZGQwb948NBoNI0aMoHfv3syePRuAP//8Exsbm8dey9vbG39/f2JiYmjSpEne699++y3+/v54e3tz8uRJpkyZwsyZM2nevDlZWVkcP3680HtYtGgRy5cv56233qJNmzbcvXuXvXv35quzevVqhg4dyvr160lMTOSdd96hbt26REREFOt9euj48ePY2dmxbNkyFApF3nu1dOlS3nzzTUaNGsVPP/3E9OnTadiwIQEBASU6vxAVhSR2QpiZL7/8kvr16zNhwgQAateuzaRJk3j99dd58803qV69OtbW1qjV6ryu24defPHFvD97eXkxefJkevfuzdWrV3Fzcyv29bt168ZLL70EQM2aNTl//jxfffVVXh0XFxeGDRuW71onTpwgNjaWvn37AhAZGcnKlSsZMWIESqWSc+fOceTIESZNmlTo9bOzs5k9ezZOTk4AdOvWjbVr17J///6817p3786BAweKPM+8efPyjnnllVcYM2YMDx48wMrKqsj3QaVSPdKa+tCSJUsYM2YMvXr1yrv/yZMn8/zzz+fd382bN+ncuTPe3t4Aef8vSHh4OAsXLmTixIlYWlqSnZ3Ntm3bGD16NACpqanY2NgQFBSEvb09UPhYzbt37/LFF1/wxhtv8Pzzz+e9/uyzz+ar17Rp07xn6e3tzaZNmzhw4ECJEzulUsncuXMf6RLv3r07zz33HAADBw5k9erV/Pzzz5LYCVEA6YoVwsycPXuW5s2b53utRYsW6PV6zp49W+ixhw4d4uWXX6ZDhw74+/szYMAAAFJSUop9/XPnzuVrNYLcX/5/p9Pp+OyzzwgPD6dly5b4+/uzdu1arly5klenV69epKen53U/btiwgWefffaR7s9/cnNzy0vGAKpWrUrVqlXzvebi4kJGRkah53F1dc13jKurK3q9nvT09EKPK0pGRgYpKSnMnj07r5vV39+foUOHAnDx4kUqV65MREQEL7/8Mq+88gqfffYZ58+fL/S83bt35969e+zZsweAPXv2cPfuXbp37w5A69at8fLyIjAwkNGjR7Nu3bpC34OzZ8/y4MED2rRpU+h1fX198/3s6urKjRs3inobHlG7du3HjnOsV69eqZxfiIpCEjshBABXrlxh2LBhVK9enQULFrBx40Y+/vhjIHccVWn66quv+PTTTxk0aBDLly9n8+bNRERE5LtOlSpVCA4OJjo6muzsbDZv3kxkZGSR57awyN8R8fduvb+/ptPpCj1PQYP3Hx6nVD769Vmc9+nh8RMnTmTz5s15/8XExLBz5868VrQZM2awadMm2rRpw+HDhwkLC2Pt2rUFnrdy5cp06tSJzZs3A7njETt37oyDgwOQO0Fk48aNLFmyBG9vb9auXUvXrl05efJkkTEX5nHv7cOxko/7Gcg3Bu+hgrqZizq/ECI/SeyEMDN16tThl19+yffa4cOHUSgU1K1bF8j9ZanVavPVOXHiBPfv32fChAk0bdqUWrVqPXHLyz8H8R85ciTfzwkJCbRr145+/fpRv359atSowcWLFx85V2RkJLt372bdunXcv3+fHj16lDiesuLk5IRWq833HiUmJuarY2lpCZAviaxatSru7u4kJSVRo0aNR/77ezfvw3GIX3zxBX379mX9+vWFxtS7d2/27t3L+fPn2bt3b15X70MqlYrmzZvzxhtvsGnTJlxcXIiNjX3suWrXro2VlRX79+8v3htSAGdn50cm4PzzfRJClB5J7IQwMy+//DKJiYnMnDmTc+fOsXfvXmbMmEFYWBgeHh4AeHp6cv78ef78808yMjLIzs6mRo0aKBQKvvrqKy5dukR8fDxLly4t8fWHDBnCtm3b+Prrr7lw4QIbN25ky5Yt+erUrFmTw4cPc/DgQZKSkli4cCHHjh175FzNmjWjZs2azJkzhx49euSNDSsPGjZsiJ2dHfPnz+fChQvs3bv3kffLw8MDpVLJjz/+SHp6et5M3DfffJNVq1bx8ccfc+bMGc6fP098fDyTJ08Gcrtj582bR0JCAikpKRw9epQjR45Qu3btQmNq164dDg4OjBkzBgcHB9q1a5dXFh8fz4oVKzh58iRXrlwhPj6etLS0As9pZ2fHSy+9xJIlS1izZg1JSUmcPn26xLNSW7duzYEDB9i2bRsXL17ks88+K/EC10KI4pPETggzU69ePT7++GMSEhIIDw9n7NixdOjQgWnTpuXV6devH35+fvTv35+AgABiY2OpV68e//nPf1i3bh09evTgyy+/zJuAURJdunRh3LhxfPHFF/Ts2ZOtW7fy9ttv56szYsQImjdvzogRI+jfvz+3bt3KtxTI3z3son04gL68cHR0ZMGCBfz222/07NmTZcuWPTLLtmrVqowZM4bPPvuMtm3bMmLECCB3/OCHH37Inj17iIiIoF+/fixevBhXV1cgt1vy4sWLjBkzhuDgYEaNGoW/v39e4lcQCwsLQkND+f333wkNDc3XLV25cmV27drFK6+8QnBwMPPmzWP48OGFTnJ48803efPNN1m5ciVhYWEMGTKEU6dOleh96tWrFwMGDGD69On07duX1NTUAp+1EOLpKfQyWEEIUY7NnTuXn3/+OW/smBBCiIJJi50Qoly6ffs2x48fZ/369QwePNjY4QghhEmQdeyEEOXSiBEjOHbsGD169KBnz57GDkcIIUyCdMUKIYQQQpgJ6YoVQgghhDATktgJIYQQQpgJSeyEEEIIIcyEJHZCCCGEEGZCEjshhBBCCDMhiZ0QQgghhJmQxE4IIYQQwkxIYieEEEIIYSYksRNCCCGEMBOS2AkhhBBCmAmDJXZJSUlERkYSHBxMZGQkFy5ceKSOVqtl2rRpBAUF0aVLF6Kjo4tVlp6ezrBhwwgLC6Nbt25MnToVjUZjiNsSQgghhCg3DJbYTZkyhQEDBrBjxw4GDBjA5MmTH6mzdetWkpOT2blzJ+vWrWPx4sVcvny5yLJPPvmE2rVrs3XrVrZs2cKpU6fYuXOnoW5NCCGEEKJcMEhil56eTmJiIqGhoQCEhoaSmJhIRkZGvnpxcXFERESgVCpxcnIiKCiI7du3F1mmUCi4c+cOOp2O7OxscnJycHNzM8StCSGEEEKUGwZJ7FJTU3Fzc0OlUgGgUqlwdXUlNTX1kXoeHh55P7u7u5OWllZk2YgRI0hKSqJt27Z5/zVt2rSsb0sIIYQQolwxi8kT27dvx8fHh3379rF3714SEhLyWvOEEEIIISoKC0NcxN3dnatXr6LValGpVGi1Wq5du4a7u/sj9a5cuULDhg2B/K10hZWtXr2amTNnolQqqVSpEp07d+bQoUOEhIQUO8a//rqDTqcvjdsVBXB2tic9PcvYYYhikudlWuR5mQ55VqalvD0vpVJBlSp2BZYbJLFzdnbG19eX2NhYwsPDiY2NxdfXFycnp3z1QkJCiI6OpmvXrmRmZhIfH8+aNWuKLPP09GTv3r00bNiQ7OxsDhw4QJcuXUoUo06nl8TOAOQ9Ni3yvEyLPC/TIc/KtJjS8zJIYgcwdepUxo8fz7Jly3BwcGDOnDkADB06lKioKPz8/AgPD+fYsWN07doVgJEjR+Ll5QVQaNmECROYMmUKYWFhaLVaWrZsyXPPPWeoWxNCCCGEKBcUer3edNLQMpSenmVSGbkpcnGpxPXrt40dhigmeV6mRZ6X6ZBnZVrK2/NSKhU4O9sXWG6wFjshhBBClA96vZ6//rpOdvZ9QBo1CnPtmhKdTmfw66pUFtjbO2JjU/B4useRxE4IIYSoYLKybqJQKHBz80ShMIsFMsqMhYUSjcawiZ1erycnJ5vMzOsAJUru5GkKIYQQFcy9e1lUquQoSV05pVAosLS0wtHRhayszBIdK09UCCGEqGB0Oi0qlXTalXdqtSVaraZEx0hiJ4QQQlRACoXC2CGIIjzJM5J0XQghyoGrVxXs36/iyBEVSUkKrl9XolSCra2eevV0NGqkJThYQ5Uqxo5UmCt/fztSUkq/vad6dR1Hj94p9fOmpl7h8OGDhIf3KdFxv/6awNKlH/Hll6tKPaYnkZp6hVdeGcR33/1QKueTxE4IIYwkPV3Bhg0WREeruXBBybPPaqlbV0eTJjqqVNGi18Pdu3D5spJ169S8+641bdtqGDs2Gz8/w8/SE+YtJUXJt9/eLfXz9u5tW+rnhNyEaMuWb0uc2JWWh7tplTeS2AkhhIGdOaNkyRI1332nplkzLb165dCwoY6Cfkc0bZqbxN29C7t3W/DcczZ06KBl5sz7/GMDHyFMUtu2zRg2bAR79+7h5s2bjBwZRceOgQAcPPgzn366BJ1Oh6NjFd55ZwKenl4sWDCX1NQUBg8egKenJzNmzH3kvKtWLef777ejUCixsbFh2bIvgNykbO7c9zl16gSgYNq0mXh71yQubis///xT3rni4rZy4MA+3ntvDnFxW9mxYxu2trZcvpzM5Mnv8dJLAwuM+9Spk3zyyWLu3MltrXzllddo3botABs3rmf9+v9iZ2dHQEDbUn0vJbETQggDOXNGyZw5luzbp6JbNw2LF9+jcuXiH29rCz16aOjcWcO6dWo6drRj6dL7tGunLbughTAQOzs7vvhiJceP/8bkye/SsWMgf/2VwYwZk1m8+DNq1qxFbOxmpk2bxOeff82YMWML7VLdti2Wffv28sknX2Fra8fNm5kolbldzUlJ55gwYTJjx07k66+/5Ouvv2TKlBlFxpiYeIIVK76henXPQuO+ffs2H3wwk3nzFlG1alVu3LjB0KEvsHLlOq5eTWPlyq9YvnwNTk7OfPDB7NJ5A/+fTJ4QQogylpqqICrKirAwG6pU0bN06X0iIjQlSur+zsYGBg/O4dVXsxk2zJoVK9SlG7AQRhAYGAzAs8/6cePGdR48eMCpUyepXfsZatasBUD37j05e/YMd+8WPWZv//6f6NWrL7a2uWvAVa7smFf2r3/V4Jln6uVdLyXlcrFi9PNrnC+pKyjukyePkZp6hbffjmLw4AG8/XYUCoWClJRLHD16hNat2+Lk5AxAeHjvYl27uKTFTgghykhWFixebMlXX1kSFKRh8eL72JVsEflCNW6s4733HvD++1bcvAlRUSATHYWpsrS0BMgbt6bVll1LtKWlVd6flUpl3rVUKlW+7UWzsx/kO87W1uYx53o0br0eateuy9Klnz9S/8SJ409/A4WQFjshhChlWi38978WtGplx9GjKubNu8/zz+eUalL3kLu7nhkz7hMdDXPnWpb+BYQwomef9ePcuTNcvHgByO1erVvXB1tbO+zs7LlzJ6vAY9u0acfmzRvzWvdu3ix6od/q1b04d+5PsrOzycnJYffuXU8Ud4MGDbl8OZlff03Ie+3330+h1+vx92/KgQP7+euvDABiY2Oe6BoFkRY7IYQoJXo97N6tYupUK5RKeOutbJ55puxnrzo6wqxZ8MYbaipX1vPaazllfk0hDKFKlSpMmjSdadMmotVqcXSswuTJ7wFQu3Yd/vWvGgwa9Bw1ang/MnkiJKQH169fY9iwl7CwsMDGxuaxLWh/16CBH82atWDQoOeoWtWFOnXqkpGRXuK4HRwcmD17AUuXfsRHH81Ho8nBw6M6c+YspE6dugwa9BLDh7+Mra0dAQFtSnz+wij0er3s/gukp2fla34Vpc/FpRLXr982dhiimOR5lczBgypmzbLk8mUlAwbk0LKl1qDdoo6Otvz55z0mTbJizpwH9OhRstXqheGUh89WWtpFqlWrke81U1vHzlCMsVfs3/3zWSmVCpyd7QusLy12QgjxhPR62LVLxaJFliQlKenbN4cxY7KxMNI3q4uLnnfeyWb0aGtq175LvXqy1p0oPlNOvsT/SGInhBAldO2aguhoC1autESp1BMaqmH06GzU5WByap06Ol58MZvnn7dh1647ODgYOyIhhCFJYieEEMVw5YqCHTss2LzZghMnVLRqpWHo0Gzq1dOVu5moHTtqOXNGyTvvWPPpp/eNHY4QwoAksRNCiMfQ6+HUKSVxcRZs22bBpUtKmjbV0q6dljfeyMbKquhzGNOLL+Ywdqw1GzZY0K+fjLcToqIwWGKXlJTE+PHjyczMxNHRkTlz5uDt7Z2vjlarZcaMGfz0008oFAqGDRtGREREkWVjx47ljz/+yDvPH3/8wdKlSwkMDDTU7QkhzMStW7BqlZr//lfN7dsKWrbU0r9/Dr6+BW/5VR5ZWcEbbzxg4kRrAgLuUL26TA4ToiIwWGI3ZcoUBgwYQHh4ODExMUyePJmVK1fmq7N161aSk5PZuXMnmZmZ9OrVi4CAADw9PQstmzv3f1OcT58+zYsvvki7du0MdWtCCDNw9y589FHuYsL+/loGD86hXj0dShNe7bNWLT0hITm88441a9bcK3ddxkKI0meQr6z09HQSExMJDQ0FIDQ0lMTERDIyMvLVi4uLIyIiAqVSiZOTE0FBQWzfvr3Isr/bsGEDYWFheStBCyFEUX7+WUWHDnYcOaJi9uz7vPFGNvXrm3ZS91Dv3hrOnFESGysjb4Tp6dcvjPPnzxo7jDyvvz6M/ft/MnYYhTLIJz01NRU3N7e87TZUKhWurq6kpqbi5OSUr56Hh0fez+7u7qSlpRVZ9lB2djZbt25lxYoVZXg3Qghz8uWXaubPt2To0BxatCi7LYyMRa2GV1/NZsIEKzp00MgsWVEg/5X1Sckq3p6pJVHd3pOjLySW+nmLS6PRYGGsNYiMwKzuND4+Hg8PD3x9fUt8bGGL/YnS4+JSydghiBIw5+el18O4cbB+PXz0EXh4lPPZEMXg6Gj72Ndbt4aff4ZPPqnEvHkGDko8lrE/W9euKbGwyN8knZJ1mS194kr9Wj03dX/kWo9z4sQxFi/+KG8LsFGj3gRgz54fmDv3fW7cuMHAgYOIiOgPQKtWTdi1ax+2traP/NyqVRNefnkYP/+8j1atWnP16lWsrCxJTr7I1atX8fNryOTJ01EoFNy5k8WHHy7g3Lk/efDgAU2bNueNN8agUqlISjrPe+9N5d69u9SuXYecnGxUKkWx7qe0KJXKEv19MUhi5+7uztWrV9FqtahUKrRaLdeuXcPd3f2ReleuXKFhw4ZA/la6wsoe2rhxI3379n2iGGXnibJXHlZbF8Vn7s/rww8t2bTJgunTH2BrC5lFbyNZrjk62pKZebfA8j59FIwebU1k5B1q1JDvOmMqD58tnU732N0UtNqy+btR1M4Nt27dZNy4t3n//bn4+TVCq9Vy505ugnf37j0++WQ5qalXeOGFSIKDQ/OSOY0m/338/We12pLPP88dy//++1M5e/YsH364DKVSyUsvDeTgwQM0b96KhQvn07hxE8aNm4ROp2PatEnExGymZ8/eTJkyicjIfxMc3IOTJ08wYsTLaLV6g+5EodPp8v19KWrnCYOknM7Ozvj6+hIbGwtAbGwsvr6++bphAUJCQoiOjkan05GRkUF8fDzBwcFFlgGkpaVx5MgRwsLCDHFLQggT9u23Fnz5pZoJE7IrTNekk5Oe0NAcpk0z/ZZJYX5OnjyBt3dN/PwaAblDthz+/8MZFNQVAHd3DypVcuD69WvFOme3bqH5fm7XriNWVlao1Wp8fHxIScntdt63by/ffLOKwYMHMGTI8/zxx2kuXUrmzp0skpLO0a1bDyB3H9lateqUyv2WJYN1xU6dOpXx48ezbNkyHBwcmDNnDgBDhw4lKioKPz8/wsPDOXbsGF275j7EkSNH4uXlBVBoGcC3335Lp06dqFy5sqFuSQhhgn7/Xcm4cdZMnXofJ6eK1XLVs6eGqChrEhKUNGsm240J0/D3yZBKpRKtNnddRpVKhV6f+/f4wYMHjxxnY5N/aIKV1d/Pk9t7mEvPzJkfUL26Z776d+5klUb4BmewxK527dpER0c/8vrnn3+e92eVSsW0adMee3xhZQDDhw9/+iCFEGYtOxuGD7dm4MDsCtkdaWUFffvmMGuWFRs33jN2OELkadDAjwsXkjh58jgNGjTM1xVbkOrVPfn990SaNWvB998/ukpGcbVp057Vq7/m7bfHo1KpyMzM5O7dO3h4VKdWrTrs2LGNLl26kZh4slzN0C2IWU2eEEKIwsyfb4m9vZ7AQPOb/VpcnTpp+fZbNYcOqWjZsuK+D6J8cXCozPvvz2Xx4oXcv38PhULJyJFvFHrMqFGjmTdvJnZ29nTuHPTE137jjbdYtmwRgwf/G4VCgVptSVTUW3h4VGfSpGnMmjWdlSuXU6tWHerVq//E1zEUhV6vr3j/bH0MmTxR9srDgGFRfOb2vE6fVhIebsMHH9znH8N7zUJRkyf+Lj5exdGjKjZvllY7YygPn620tItUq1Yj32vmutzJ07KwUBp0ssQ//fNZFTV5QlrshBAVwn/+Y0WfPhqzTOpKqmPH3Fa7gwdVtGolrXYilyknX+J/zGBddSGEKNyuXSrOnVMSHKwxdijlgoVF7kSKRYtkhx4hzI0kdkIIs6bR5LbWPf98Dmq1saMpPzp21PDrr0rOnJFfA0KYE/lECyHMWkyMBZaWmOV2YU/DygpCQjQsWSLZbkUlQ+zLvyd5RpLYCSHMlk4HCxZY0qdPDgqFsaMpf4KDNcTFqbl6Vd6ciiZ3HTcZmlDe5W5hVrLpEJLYCSHM1o4dFigU4O8vi/E+joMDtGmjYcUKabWraGxs7Ll9OzNvgV9Rvuj1erKzH5CZeR17e8cSHSuzYoUQZkmvz123rlcvjbTWFSIkRMP771sxZky2jEGsQOztK/PXX9e5evUyIF2yhVEqleh0hk+AVSoLKlWqgo2NXYmOk8ROCGGWfv5ZRWamQhbhLcK//qWnWjU927ZZ0LOndM1VFAqFAicnV2OHYRLKw7qDJSFdsUIIs/TZZ2pCQjQo5VuuSF27avj8c2muE8IcyFeeEMLspKQo2L/fgo4dpQWqOFq00HL2rJLTp+VXghCmTj7FQgizs3y5mg4dNNjYGDsS06BWQ+fOWlatklY7IUydJHZCCLNy/z6sXq2WXSZKqFMnDRs2WJCdbexIhBBPQxI7IYRZiYuzoEYNPdWry0y/knB31+PlpWfHDplTJ4Qpk8ROCGFWVq5U07mztNY9iU6dNKxeLd2xQpgySeyEEGbj4kUFiYkqWeLkCQUEaDlyREVqqiz8J4SpksROCGE2/vtfNe3aaWSh3SdkZZWb3K1fL2+gEKZKEjshhFnQanMTu06dpBv2abRvr2H9ehlnJ4SpMlhil5SURGRkJMHBwURGRnLhwoVH6mi1WqZNm0ZQUBBdunQhOjq6WGUAcXFxhIWFERoaSlhYGDdu3CjrWxJClCN796pwcNBTs6ZMmnga9erpuHVLwalT8u9+IUyRwf5ZNmXKFAYMGEB4eDgxMTFMnjyZlStX5quzdetWkpOT2blzJ5mZmfTq1YuAgAA8PT0LLTtx4gRLlizh66+/xsXFhdu3b2NpaWmoWxNClAPr1qnp0EHG1j0tpRLatdMSHa3m2WcfGDscIUQJGeSfZOnp6SQmJqRJZmAAACAASURBVBIaGgpAaGgoiYmJZGRk5KsXFxdHREQESqUSJycngoKC2L59e5FlK1asYMiQIbi4uABQqVIlrKysDHFrQohyICsLdu60oE0b6YYtDe3ba9i40QIj7HsuhHhKBmmxS01Nxc3NDZVKBYBKpcLV1ZXU1FScnJzy1fPw8Mj72d3dnbS0tCLLzp07h6enJwMHDuTu3bt06dKF4cOHo1AUf2aXs7P9U92jKB4Xl0rGDkGUgKk8r+3boVEj8Pa2NXYoRuXoWDr37+gIVarAqVOV6Ny5VE4p/sFUPlsilyk9L7MYIavVavnjjz9Yvnw52dnZvPLKK3h4eNCrV69inyM9PQudTsbmlCUXl0pcv37b2GGIYjKl5/XZZza0bKklM7PidsU6OtqSmXm31M7XqpUFX34Jfn7SHVvaTOmzJcrf81IqFYU2RhmkK9bd3Z2rV6+i1eZ+6Wq1Wq5du4a7u/sj9a5cuZL3c2pqKtWqVSuyzMPDg5CQECwtLbG3tycwMJDjx4+X9W0JIcqBq1cVHDumokWLipvUlYXWrbVs26YmJ8fYkQghSsIgiZ2zszO+vr7ExsYCEBsbi6+vb75uWICQkBCio6PR6XRkZGQQHx9PcHBwkWWhoaHs27cPvV5PTk4OBw8epF69eoa4NSGEkW3aZEGLFhpkWG3pcnHR4+6uY+9elbFDEUKUgMG6YqdOncr48eNZtmwZDg4OzJkzB4ChQ4cSFRWFn58f4eHhHDt2jK5duwIwcuRIvLy8AAot69GjBydPnqR79+4olUratm1Lv379DHVrQggj2rBBTZ8+0qxUFgICtGzcqCYwUFpDhTAVCr1eLwPLkDF2hlDeximIwpnC8zp/XkG3brZ8/vl9VBW8Yam0x9gBZGQoGD3amlOnsqRFtBSZwmdL/E95e17lYoydEEKUhU2b1AQEaCt8UldWnJz0eHvr2L1b3mAhTIUkdkIIk6TXw8aNatq1k27CstSypZZvv5W9Y4UwFZLYCSFM0qlTSu7cAR8fWUW3LLVqpSE+3oIHsuqJECZBEjshhEnatMmC1q21lGAdcvEEnJzA21vHjz9Kd6wQpkASOyGEydHr4dtv1bRtK1uIGULLllo2b5buWCFMgSR2QgiTc+SIEpUKvL1lJrshtGqlZedOC7KzjR2JEKIoktgJIUzOpk1q2rTRSDesgTg76/HyksWKhTAFktgJIUyKVgsxMbnj64ThtGypJSZGumOFKO8ksRNCmJSDB1U4OOjx9JRuWENq1UrLjh0WsnesEOWcJHZCCJOyYYMFbdpIa52hubjocXPT8fPP0h0rRHkmiZ0QwmRkZ8N336klsTOS3O5Yg20xLoR4ApLYCSFMxo8/qvD01OHqKt2wxtCqlZZt2yzQSl4tRLkl//QSQpiMDRty94YVxuHurqdyZT2HD6sM/hyu3b3G0WtH+PXqL/z5159cu3uV9PvpqBRKrFTWVLWpiq9Tfeo516eDZyfc7T0MGp8Q5YUkdkIIk3D3Lnz/vQWLF98zdigV2sPuWEMkdudvniPmz01sPR9D8q0L1K3iQ+3KdajjWJfm1VpS2aoyOr2OHG02fz34i8u3L7HhzDom7RuHt0Mt+j0TyfPPvoi92r7MYxWivJDETghhEnbutMDHR4ujo7EjqdgCArS8/74VM2c+QFkGg3l0eh3fX9zBZ8eWcfLGcVpXb8dzz/SnvnMDVMrCJ260dA8AQKPTcPLGCb6/uJ2FR+byUoOhjPSPopKlQ+kHLEQ5I4mdEMIkrFsnkybKAy8vPdbW8OuvSpo105XaefV6PduSvmPWoeno0dOtZiiv+7+JpcqyxOeyUFrQ2NWfxq7+XMlKYeOZaNp805wPOnxIV+9upRazEOWRJHZCiHIvPV3BoUMqXn5Z9rQqD1q21LJli5pmzR6UyvmOXTvKOz++ye2c20T6DKCZWwsUpbStiId9dUY1eZPj148xdu8YNp6JZkGnxdip7Url/EKUNzIrVghR7m3ZYkHTplpsbIwdiQAICNCwdasF+qecnHw7+xZjfxxNZGwf2lbvwNz2C2lerWWpJXV/19ClEQs6LOJW9k26bwzi0u3kUr+GEOWBwRK7pKQkIiMjCQ4OJjIykgsXLjxSR6vVMm3aNIKCgujSpQvR0dHFKlu8eDEBAQGEh4cTHh7OtGnTDHFLQggDWb/egjZtNMYOQ/y/GjVyM7rjx5/8V8iBK/tpv7YVqXeu8GGnpQTW6IJSUba/kqwsrBnZ+A0CPNoQsqEzv15NKNPrCWEMBuuKnTJlCgMGDCA8PJyYmBgmT57MypUr89XZunUrycnJ7Ny5k8zMTHr16kVAQACenp6FlgH06tWLcePGGep2hBAGcvGignPnVPj7SzdseaFQ5K5pFxNjQaNGJXsuGp2GmYem883p1bzWcCTNqrUooygfT6FQEFY7nGp27vw7th9reqw3eAxClCWDtNilp6eTmJhIaGgoAKGhoSQmJpKRkZGvXlxcHBERESiVSpycnAgKCmL79u1FlgkhzFd0tJrWrTVYyIjgciUgQENMjLpE3bE37t2gb0wYP6fs44MOHxk1oWperQUj/aMY+N1zJKQdNlocQpQ2gyR2qampuLm5oVLlTlVXqVS4urqSmpr6SD0Pj/8tKunu7k5aWlqRZQDfffcdYWFhDBkyhKNHj5bl7QghDESvh2++UdOhg8yGLW9q1dKj0cDJk8X7NXL8+m8Erm+LZyUvJrSajKOV8detaerWPDe5i3uOMxl/GDscIUqFWfwbuH///rz22muo1Wr279/PiBEjiIuLo0qVKsU+h7OzLGBpCC4ulYwdgigBYz+vfftArYbmza0pg/H0ZsfR0dag1+vYEb7/3o7OnQuvF/dnHINiBxHVIooO3h0MEltxBTp2QKO6z8Bt/Tg89DCudq4Gua6xP1uiZEzpeRkksXN3d+fq1atotVpUKhVarZZr167h7u7+SL0rV67QsGFDIH8rXWFlLi4ueedo06YN7u7u/Pnnn7RoUfxm/vT0LHQ62X+yLLm4VOL69dvGDkMUU3l4XsuWWdG2Ldy8KRMniuLoaEtm5l2DXrNJEyWLF1syevSdAhPvlaeWM/PQdN5pPoF6jr4Gj7E4WlZtx3m3C3Rb2Z3NvbZhbWFdptcrD58tUXzl7XkplYpCG6MM0hXr7OyMr68vsbGxAMTGxuLr64uTk1O+eiEhIURHR6PT6cjIyCA+Pp7g4OAiy65evZp3jt9//52UlBRq1qxpiFsTQpSRu3chNlZN+/bSDVte1a6tIyen4O7YJUc/Yn7CHN5rM4t6Tr4Gjq5kIusNxFZtx9i9o40dihBPxWBdsVOnTmX8+PEsW7YMBwcH5syZA8DQoUOJiorCz8+P8PBwjh07RteuXQEYOXIkXl5eAIWWLViwgFOnTqFUKlGr1cydOzdfK54QwvTExeVuIebsLC3p5dXD2bFbtljg5/e/2bF6vZ4PEubwzelVTG8zi6o2VY0YZfEoFUpGNBr1/4sYr6fvM88ZOyQhnohCr3/aJSbNg3TFlr3y1pwtCmfs59Wzpw1t22plG7FiMkZXLMDZs7ndsb/88r/u2FmH3uPbPzcwOWA6VaydCj9BOZN08xzTD0xhW994ajvWLZNrGPuzJUqmvD2vctEVK4QQJXH+vII//lDSooUkdeVd7do6NJr/LVa8MGEeG/+MZmrr900uqQOoWbk2z/n8myHbXyBbK2snCtMjiZ0QotxZtSp3iRO12tiRiKIoFNCmjZZvv1XzyW9LWJm4nCkB71HZqrKxQ3tiId7dqWRZiYUJ84wdihAlVuzELj4+Ho1GZqYJIcpWdjasXasmMFC+b0xF69Ya1pxaw7LfFjMl4D2cTLCl7u8UCgXDGg7nq5OfceLGcWOHI0SJFDuxW7RoEW3btmX69OkcO3asLGMSQlRgO3ZY4OGhx9NTxryaihtVtnE7YCwD3KbiYmuYdeDKmrNNVZ6vP5jX418lR5tj7HCEKLZiJ3ZbtmxhxYoVWFlZMWrUKIKDg1m2bBmXL18uy/iEEBXMl19Ka50pOXPnFz669Ar+mf/h9GHzWmaqk1cgdmo7Fh9daOxQhCi2J5oVq9frOXDgALNnz+bPP/+kSZMmREZGEhoailJpmsP2ZFZs2StvM4tE4YzxvM6cUdKzpw2ffHK/zMbX3dNmcfbeEc7ePULSveNkaf/ijvYWlgprqqir4aL2wte+Nb52AdipTGecmDFmxaY9SGL82U6EVR2J091WrPhazfKv7mOivwYe69rdq4z9cTQ/PLePfznUKJVzynehaSlvz6uoWbElXscuOTmZLVu2sGXLFhQKBVFRUbi7u7NmzRp27tzJkiVLnipgIUTF9eWXaoKCSn/ShEafQ8KtbezO+C/Hs3ZRzbIWHlZ1cbOsgZd1fayVtmj0OWRpMvhLk8a6tJlcevA7tW38CXEeSqvKPVErrUo3KBOXpfmL9873op1jBD52LcFOj0MlPSdOKGnUSGfs8EqNq60bobXDefent1nTI9rY4QhRpGIndmvWrCEmJoaLFy/SrVs35s6dS+PGjfPKg4ODad26dZkEKYQwf7dvw8aNaubPv19q58zRPeCHjFVsvDaPSionGlbqRKDTIGxVRe/7qNFn8/udg2y5vpgvUt6in9tYQpyHoVZallp8pkqjz2H2hX/jbdOQlpXD8l7389Px448WNGpkXsuEhNfuw5g9o9h5YRtdvbsZOxwhClXsxG7v3r289NJLBAYGYmn56BebjY0NixcvLtXghBAVx/r1avz8tFStWjpDIg7djOXzlDE4q6vT23U0/7KuX6LjLRSW+Nm3x8++PWkPkvghYyVbry9lSPU5tKrcs1RiNEV6vZ5PL7+JTq8l2HlIvrIGDXQsXWpJdjY85teEyVKr1LzsN4x3f3qH9p6dynwvWSGeRrFHQrRo0YJu3bo9ktQtX748789t27YtvciEEBWGTgeffGJJt25PP2niRnYKM8734auUsfSs+jqD3KeVOKn7p2pWNRnoPoXQqsP5KmUsH1x4gduajKeO1RR9d2MZJ7P20tftLZQKVb4yBwc97h46EhJUBRxtuhq7NsGzkhefHl9m7FCEKFSxE7ulS5c+9vWPP/641IIRQlRMO3ZYYG2tp379pxubdejmVsacCaCyhSvDvRZRy7Zx0QeVQC3bxrzmuQgdWqL+aMbJrJ9K9fzl3W+344m+OpcB1SZjpbR9bB2/Blr27DG/xA5goO+LLD36ITfu3TB2KEIUqMiu2AMHDgCg1Wo5ePAgf59Ee/nyZezs7MouOiFEhbB0qZoePTR5e42WlEafw5cp73D4Ziz9q03kX9a+pRvg31gqrele9VWesW3G3AsDiHAbR2jVkSieNHgTkfLgTxZcfInn3N6litqtwHr16+vYvl3N7dtQqeihjCalun112nl2ZM6hGczr+KGxwxHisYpM7CZOnAhAdnY2EyZMyHtdoVDg4uLCpEmTyi46IYTZ++03JRcvKhk79skG3N/WZDD7Qn90ei2veS7CRlXwMgClqY5tU4ZWn8/aqzM5e/cor3t9bLYTK+5ob/L++b50dhqEt02DQuva2EDdujr277cgJMT81iPs90wkb+waztCGw3nGycfY4QjxiGKvYzd27Fjmzp1b1vEYjaxjV/bK21pAonCGel5Dhljj4qKnZ8+SJwEpD/7kvfO9qGvTnC7OLz4y5ssQsnX32XhtPkqUjK+51mhr35XVOnZavZYZ5/tgrbSjh8trxTrmjz+UHDyoYt68B6UeT3kQc/ZbUrIuPfHyJ/JdaFrK2/Mqah27Yo+xM+ekTghhHOfOKdi/X0WXLiVP6pLuHWPi2a60qhxOcNUhRknqILdrNtJtPHYWjkw4G0RGTqpR4igrq1L/w21tOiFVXyn2MXXq6EhLU3Dlinl2T3er2YNj13/jl7RDxg5FiEcU2hXbrVs3tm3bBkCHDh0KHEOyZ8+eUg9MCGH+PvzQipAQDTY2JTvu9J2DzEyKoHvV12hg365sgisBpUJFD+fX2Ju5jnfPBvJe7e24Wv7L2GE9tT0Z37AvcwPDqi9ApSj+evYq1cM17VT8+9/m1x1rqbIk4plIph+YzJZe281+fKUwLYV+Ut977728P8+bN6/MgxFCVByXLinYts2CpUvvlei4xKyfmXXhOfq4jqGubbMyiq7kFAoFHar0x0phy4SzQUyvHYeHVR1jh/XEztxN4MsrYxns/j62KocSH9+okZYNG9RERmrMaouxhzp5BbHl3GZ2X/qBzv8KMnY4QuQpNLFr1ux/X5otWrQo82CEEBXH4sWWBAVpsC/BXIczdxOYfSGSvq5vU8e2SdkF9xRaOeZuPzbxbFem147Dy7qesUMqsRvZKcxOiqSny+u4WXk/0Tk8PPSo1ZCYqKRBA/PZYuwhlVJF/3oDee/AFDp6dUapMMPsVZikYv9NXL58Ob///jsAv/32Gx07dqRz584cPXq0WMcnJSURGRlJcHAwkZGRXLhw4ZE6Wq2WadOmERQURJcuXYiOji5W2UPnz5+nUaNGzJkzp7i3JYQwgpQUBZs2qQkLyyn2MUn3jjHjfB/CXaLKbVL3UFOHYAKdBjH5XHcu3f/d2OGUyH3tHd5P6kNzh+742gU88XkUitxWu+/jS7wluckIcG9DtvYB353fauxQhMhT7MRuxYoVeHp6AjB//nwGDx7M8OHDmTlzZrGOnzJlCgMGDGDHjh0MGDCAyZMnP1Jn69atJCcns3PnTtatW8fixYu5fPlykWWQm/hNmTKFoCBpEheivFuwwJIuXTQ4Ohav/tUHF5h+vjfdq76au+G8CWhcKZBApxf4z7nuJN9PNHY4xaLT61iQPBhndXXaOvZ76vM1aqTl8GEV90rW224yFAoFET7/Zs7hGej05tcqKUxTsRO727dvU6lSJbKysvjjjz8YNGgQERERJCUlFXlseno6iYmJhIaGAhAaGkpiYiIZGfm35ImLiyMiIgKlUomTkxNBQUFs3769yDKAzz77jI4dO+Lt7V3cWxJCGEFysoKYGDU9exavte6W5gZTz4fR1rFvuZgoURKNK3Wmi9NLTD7XwySSu6+vTOBG9mVCXUaUyoQAe3uo6a3jwAHz3IkCoJlbcxQoiT0XY+xQhABKkNi5u7vz66+/EhcXR7NmzVCpVGRlZaFSFf2BTU1Nxc3NLa+uSqXC1dWV1NTUR+p5eHjku2ZaWlqRZadPn2bfvn0MHjy4uLcjhDCSDz6wJDhYg0MxxuM/0N3jvfN9eMa2OS0rh5V9cGWgUaWOJpHcfXf9Yw7e2kL/apOwUJTeQsuNGmnZudN8u2NzW+36M/vwDLQ6rbHDEaLonSceGjt2LFFRUVhaWrJo0SIAdu/ejZ+fX5kFVxw5OTn85z//YdasWcVKMgtS2GJ/ovS4uJjZHkNmrrSf1+nTsGMHfP01VKqkLrSuXq9n+u+DqWzlRK9/vWrSS0q0sQ/B2lrNlPM9+KDh99S2b1gm13F0fPz+rUXZd2MzG67PZVSdj3CydCnVmJo2hbg4yMqy5f9H85idzpXbsfl8NHuub6d/g/7FOka+C02LKT2vYid2HTp0YN++ffleCwkJISQkpMhj3d3duXr1KlqtFpVKhVar5dq1a7i7uz9S78qVKzRsmPul9/dWuoLKrl+/TnJyMsOGDQPg1q1b6PV6srKy8i3XUhTZeaLslbfVu0XhyuJ5vfWWNWFherRaDZmZhdddnzabc7dO8pLHLO7cMf0dDHzUbch20jDmt0Am19pMbVv/Uj3/k+48cTJrL3MuvMzz7lOxzHYkK/t+qcYF4OdnwaZNOl54wfzWtHuoT+3nmBg/iY4uIaiUhTcyyHehaSlvz6vUdp6A3HF2x48f58CBAxw4cICEhAQSEhKKPM7Z2RlfX19iY2MBiI2NxdfXFycnp3z1QkJCiI6ORqfTkZGRQXx8PMHBwYWWeXh4cOjQIXbt2sWuXbt48cUXee6550qU1Akhyt7Ro0p++UVF9+5F/3I/kBnDtvTP+He1SaiVVgaIzjD87DvQo+prTDsfzpk7vxg7HM7c+YW5FwbynNs4qlvVLbPrNGmiZfduC7Rm3FPZ2KUJliorYs/LWDthXMVusdu0aRPTp0/H1tYWa2vrvNcVCgU//PBDkcdPnTqV8ePHs2zZMhwcHPKWJBk6dChRUVH4+fkRHh7OsWPH6Nq1KwAjR47Ey8sLoNAyIUT5ptfDtGlW9OunwaqIPO3S/dMsuzyS56tNpZKFU+GVTVB9+zZYKNTMSOrDmBoraFwp0ChxJN07xoykvvRyeYOaNmXTNfyQq6seBwc9v/6qpHlz85w9qlAo6Fs3gnm/zCKsdi9Z104YjUKv1xer/7Fdu3bMmDGDDh06lHVMRiFdsWWvvDVni8KV5vOKj1cxfrw1Cxbcp7ChsPe0t3n7TFtaVA6lqUNwqVy7vLp47yTrrs7iVc8PaePY96nPV5Ku2NN3DjEzKYIeVV/jWfu2T33t4khIUJKSomTixGyDXM8Y9Ho94/aO4d2Wkwmt3bPAevJdaFrK2/Mqta5YrVZL27aG+QIQQpgPjQYmT7bi+edzCk3q9Ho9iy69iod1XbNP6gBq2DTgBfcZfJ7yNhuuzqOY/8Z+asdv72ZmUj96ubxhsKQOcveOPXVKxV9/me4kmKIoFAr6PvMc836ZZbDnKcQ/FTuxGzp0KB9//DE6nXk2owshysaaNWpsbaFZs8IHWH1342Mu3f+d7s6vGSgy46tmVZNh1efz41/fsDB5CNm60p+48He70lcz7+ILRLiN4xm75mV6rX+ysoJnn9Wya7f5rmkH0KJaKx5o77Pz4vaiKwtRBordFduhQwdu3LiBWq3G8R/Lxe/Zs6csYjMo6Yote+WtOVsUrjSe1+3b0LKlHePGZVOnTsH/KDx39yhTz4cxtPoHOKk9CqxnrrJ199l8/SNua9J5u8ZKqls/U+JzFNYVq9VrWHFlAgdvxvDvapNwtazxtCE/kUuXlGzebMEnn9zHhFevKdL+lJ/4/uIOdvbb89hleuS70LSUt+dVVFdssSdPzJs3r1QCEkJUHAsXWtKwobbQpO6e9jbzLg6im/OwCpnUAVgqrYlwHcsvt+IYf7Yzg6q9RxfnwaWydt+VB2dZlDwMHVqGVl+Arcp463F5eupQKuHkSSV+fubb+9PKozXr//iGvZf30MGrk7HDERVMsRO7Fi1alGUcQggzk5ysYNUqS+bPL7x78ePLUXhZ16NhpY6GCaycUigUtKjcA2+bBnx7bSG7/lrF0Orzn3i9O40+h7jrn7D+2mw6OPanZeVQlArjdoMqFNCkqZYdOyzw8zPfSRQqhYredfvxwS+zJbETBlfsMXbZ2dksXLiQwMBAmjZtCsC+fftYvXp1mQUnhDBdU6da0b17Ds7OBQ9x+Omv9fxx5xDdnIcZMLLyzdWyBkOrz6eeXSumnQ9n/sXBnLlb9HqhD+Xosvk+fQXDf2/A/psbGVp9PgGO4UZP6h5q1FDLkV9V3Lpl7EjKVrvqHUi+fZGDqQeMHYqoYIqd2M2cOZMzZ87wwQcf5HUP1K1bl2+++abMghNCmKaDB1UcPqwiPLzgxYivZ1/i85S36OP2FpZK6wLrVURKhYpmDiFEeX2KndKBuRf+zZg/AliXNouTWT9xX3snb9alVq/lWnYy+29s4aPkYQxJrMX3Gcvp7TqaQe7TcS5n3du2tuBbL3fBYnOmUqroVacvH/wyy9ihiAqm2J+s+Ph4du7cia2tLUplbj7o5ubG1atXyyw4IYTp0Wph/Pjc5U0KWoxYq9ey8OIQWlUOL9MdD0ydtcqOtlX60dqxN+fu/cb5u7+xP3MjqdnnAD3WSnvu67KwV1Whmo03tSz9ebX6QhzVbsYOvVBNmuj47jsLevbUmPUkik5egWw8s47frv1KY9cmxg5HVBDFTuzUajXaf+wHk5GR8cgMWSFExbZ2rRqAtm0LXt5k6/XF3Ndl0bYUFuatCJQKFXVtm1LXtmneazm6bB7o7mKtssVCYYm9vTVZWWW7XEppqVFDhx44dUpJgwbmO4lCrVLTs3Zv5ifMZVX3tcYOR1QQxe6KDQkJYdy4cVy6dAmAa9euMX36dHr06FFmwQkhTMutW/D++5YMHpxTYEvMpfun2XBtHr1c3yg3475MkVppib2FIxYKS2OHUmIKBTRtomX7DvPujgUIqtGVX9IO8Xt6orFDERVEsRO70aNH4+XlRc+ePbl16xbBwcG4uLgwcuTIsoxPCGFC5s2zonFjLXXrPr4VRqvX8GHyy3SuMqjCLm0icjVurOXIERW3bplxXyxgZWFNaK2eLDwiS4YJwyj2P5eSk5OpWbMmr776KlqtlqCgIHx8fMoyNiGECTl7VsHatWoWLrxXYJ2NV+ejUljQ3KGbASMT5ZGNDdT31bJrl4pevQqeZGMOgr27M/KHoZzPPEstxzrGDkeYuSJb7PR6Pe+++y5hYWF8+umn7N69m+joaHr37s27774r++EJIQCYONGa3r1zqFLl8eUX751i643FhLtElcrCu8L0NW2qIy7OAnPfqdJWbUuIdw8WHplv7FBEBVBkYrdu3ToOHz7MunXr2L17N+vWrWPPnj2sXbuWhIQE1q6VAaFCVHTff6/i7Fkl3bs/vuVFq9ew6NJQAp1eoLKFi4GjE+WVl5cOtVrP8ePFHhVksrrXCmNbUiyXbicbOxRh5or8NMXExDBp0iQaNmyY7/WGDRsyYcIEYmJiyiw4IUT59+ABTJhgzYsvZqNWP75OzLWPUGJB00rBhg1OlGsKxf+32m0z/0kUlSwr0aVGMB9Jq50oY0UmdufOnaN58+aPLWvevDnnzp0r9aCEEKbj008tcXPT0bTp4/vTUu6fYdP1BfR0eV26YMUjGjXScuqkivR08/+7EVo7nM1nN3Ll9hVjhyLMWJGJnVarl96HQAAAIABJREFUxd7e/rFl9vb26Mx9cIQQokBpaQqWLLHkxRdzHluu0+tYcmk4HRz7U0VdzcDRCVNgZQV+flp27jT/pW8crRzp5BXEnP1zjB2KMGNFtn9rNBoOHjxY4CSJfy5aLISoOKZNsyIwUIOHx+O/H3amf8k93W1aVg41cGTClDRrpmXNGjURERoszLxXtmftXoz5cRTDfKNwtXU1djjCDBX5EXJ2dmbChAkFljs5ORXrQklJSYwfP57MzEwcHR2ZM2cO3t7e+epotVpmzJjBTz/9hEKhYNiwYURERBRZtnHjRlasWIFSqUSn0xEREcELL7xQrLiEEE/m8GEle/eq+Oijx+92kJ5zhTVp0xjsMUsWIhaFqlZNT5Uqeg4fVtG6tXk3FjjZOBNYK5AlRz9kepuZxg5HmKEiE7tdu3aVyoWmTJnCgAEDCA8PJyYmhsmTJ7Ny5cp8dbZu3UpycjI7d+4kMzOTXr16ERAQgKenZ6FlwcHB9OnTB4VCQVZWFmFhYbRo0YJ69eqVSuxCiPxy94O1ZuDAHGxsHi3X6/V8fGkULRx64GZZw/ABCpPTvLmW2O8szD6xA+j/bH+GbhnKKP/RuNjKLHFRugwyxzw9PZ3ExERCQ3O7Y0JDQ0lMTCQjIyNfvbi4OCIiIlAqlTg5OREUFMT27duLLLO3t88blH3//n1ycnJkkLYQZWj1ajV6PbRv//hfwgdvxnD5wWnaVYkwcGTCVPn66ki5rCA52fy/u13sXGhTvT3LfvvI2KEIM2SQxC41NRU3NzdUqtzuGJVKhaurK6mpqY/U8/D43zZD7u7upKWlFVkG8MMPP9CjRw86derEK6+8IrtiCFFG/voLZs2yZMiQ7MfuB3tHm8lnKWMIqzrSJPcxFcZhYQFNm+mIjTXzQXb/r1edPqxKXEH6vXRjhyLMjNl8ggIDAwkMDOTKlSuMHDmS9u3bU6tWrWIf7+z8+Jm/onS5uFQydgiiBB73vKZMgfbtoUmTx/TBAl/+MZpnKwfwrEuzsg5P/IO9vbWxQ3gqHdrD3LkQFaWmgMUYzEZdj/9r777Do6rSB45/p2QmvZIKKEVKCERKMIiAGgMJJCQRhACCvxUIKiAYFxVFqaKiLlbQXduu4gKyKkhAQERWQUGalKWX0NITAgSSTGbm/v5AIxhKhGTulPfzPDwwOXdm3juHM+fNOfee04S4pnF8sHcOr/SSfWTtnSP1XTZJ7MLDw8nPz8disaDT6bBYLBQUFBAeHl7juJycnOrFkC8epbta2cUiIiJo164da9eu/VOJXXFxGVarbI9Wn4KDfSgsPKt2GKKWLldfu3ZpWbDAg9dfr6C0tOZz9pz7iR+KFjOm0RzKyi5/U4WoH97e7g7/met00KKFG198YSElxXn3j/X396S09DxJN6fx17XjeLDVI3KtnR2zt75Lq9VcdTDKJlOxQUFBREZGkpWVBUBWVhaRkZE17qhNTExk0aJFWK1WSkpKWL16NQkJCdcsu3iR5JKSEjZu3EjLli1tcWpCuAxFgSefNDJokBlf35rlVVYTc46PJjFoJB46Jx9uEfXmttssZGU5//6xAA08gune6C7e3Cq7UYi6Y7Op2KlTpzJx4kTmzp2Lr68vs2ZdWKAxIyODcePG0a5dO1JTU9m+fTu9evUCYMyYMTRu3BjgqmULFy5k/fr16PV6FEVh6NChdOvWzVanJoRL+PxzPadPa7jnnsuPpHxZMBtfXRBRXtL2xPVr3NiK0aiwZYuWzp2dP7vrd8t9ZK4dy9gOjxHqJYt4ixunUa608rCLkanY+mdvw9ni6i6ur7Nn4fbbvcjMNNG6dc3O9mTlAZ46cBcPN3wDfzdZdFUNzjAV+5tfftGyZ4+OmTMr1Q6lXvw2Ffubf+76gCCPBrzU41UVoxJXYm99l11MxQohHNvLLxuJjrZcNqn7bc267v4DJKkTdaJtWysnTmrIznb+pU8A0lr05/P9Czlx9rjaoQgnIImdEOKq9uzR8tlneu6///L7wX536lNKzfl08Uu1cWTCWen1cFtnC1995TQLN1yVv9GfXk16M+tn2YlC3DhJ7IQQV/TbDRMDBpjx969ZfsZcxL9ynqFv8Fh0sm2YqEMxMRY2bNBz6pRrjNql3nIvK7OXceDUfrVDEQ5OEjshxBV9/rme4mINvXpd/oaJD04+RTvvu2hobGHjyISz8/KCdu0sLF/uGr8weLl5k9L8Xp7fMFXtUISDk8ROCHFZpaUwZYqRjIwqdJfpW3ec/Y6dZWu5O/B+2wcnXMLtt1tYscKNCue4J+Sa+jRNZlPeRn4p2Kp2KMKBSWInhLisZ5+Fjh2ttGxZ84aJSms5c06MIanBwxi1l9+BQogb1aCBws03W1m92jWutTPq3bmvxUCm/vgssmCFuF6S2Akhati5U8uCBTBkiOmy5QvzXiDU0JRWXrE2jky4mq5dLSxZosdiUTsS27jn5l6cOHucb4+tUjsU4aAksRNCXMJigccfd2fECC67w8SR8h18U/IRvYMybB+ccDk33WTFx0dh/XrXuNZOr9Vzf+QDTFk/CbPVebdVE/VHEjshxCU++cQNsxl+3bHvEhbFwtvHHyE+8P/w0QfWPECIetCtm4VFi1xjmzGAzmGxuOs9mL9nntqhCAckiZ0QolphoYYXXzSQkWFCe5lvh2WFcwENHX162Tw24bpatLCiKLB5s2t0WRqNhmFt/sJLPz9PWVWZ2uEIB+MarUQIUSvPPmvkrrss3HxzzQu38yqP8FnBS6QEj0WjcY21xYR90Gige3cLn33mhqvcU9AioCVRDdrxxpa/qR2KcDCS2AkhAPj+ex0//aRj4MCaO0woisLbxx+hu/99BLlFqBCdcHWRkVbKyjRs3+463dbQyAf45/8+IPv0EbVDEQ7EdVqIEOKKKirgr391Z/jwKtzda5avLvkXp82FdPFLs31wQgBaLfToYebTT11n1C7IowHJzVKYsv4ZtUMRDkQSOyEEr79uoGFDK50711xTosh0go9znyU1eJxsGyZUFRVl5exZDdu2uU7X1bd5GtsKt/LDif+qHYpwEK7TOoQQl3XggJYPPzQwfPiVpmAfJta3L2HGpipEJ8TvdDq4804z8+e7zqidUWfkgTYP8tT3j1NlqdlGhfgjSeyEcGFWK2RmGhkwoIqgoJo95bclH1NUdZLuAQNUiE6Imtq0sXK2TMOWLa7TfXUJ74q/MYB3t89ROxThAFynZQghavj3v904c0ZDQkLNhVALKo7zr9xJpAU/hk7jGls6Cfun00FcnJmPP3ZzmXXtNBoNw9tm8Oa22Zw8e0LtcISdk8ROCBdVUKBhxgwDDz1kQveHS+esipUX9z5AF78UmYIVdieytRU0sG6d61zzGe4dQZ+myTzzwxNqhyLsnM0SuyNHjpCenk5CQgLp6elkZ2fXOMZisTBt2jTi4+Pp2bMnixYtqlXZnDlzSEpKom/fvvTr148ffvjBFqckhEN75hkjcXEWmjSpOQW7vOgdTpuL6eYvU7DC/mg0EH+PhXnz3KhyocvO0m7pz46i7azM/lrtUIQds1liN2XKFIYMGcLKlSsZMmQIkydPrnHM0qVLOXbsGKtWrWLhwoW89dZbnDhx4ppl0dHR/Oc//2Hp0qW88MILZGZmUlFRYatTE8LhrF6tY/NmHQMG1OwVj1fsZWH+iwxu/JTcBSvsVrNmVgICFFascJ3LBAw6Aw9Fj+aJ/z7GWdMZtcMRdsomiV1xcTG7d+8mOTkZgOTkZHbv3k1JScklxy1fvpwBAwag1WoJDAwkPj6eFStWXLOse/fueHh4ANCqVSsURaG0tNQWpyaEwykru7BmXUaGCaPx0rIqq4nXjj7I3QFDCTY2VCdAIWqpZ08zn32mp8yFdt1qF3wr0Q3aM+3H59QORdgpmyR2ubm5hIaGovv1Qh6dTkdISAi5ubk1jouI+H1V+/DwcPLy8q5ZdrHFixdz0003ERYWVh+nIoTDe+EFI23aWGjfvuaV55/mTcVd601n394qRCbEnxMWphAZqfDZZ25qh2JTD0T9ha+PLGNDzo9qhyLskFONYf/888+88cYbfPjhh3/6uUFB3vUQkfij4GAftUNwaRs3wpIl8N574Od3aWe45dRqvi9dwOMt/463/sIIuLf3ZbahEHbLFesrORleeUVHerobDR1okNnf3/P6n4sn47o8SuZ/x7DjkR14ul3/a4nacaS+yyaJXXh4OPn5+VgsFnQ6HRaLhYKCAsLDw2scl5OTQ3R0NHDpKN3VygC2bdvGE088wdy5c2nWrNmfjrG4uAyr1UVWvFRJcLAPhYVn1Q7DZZlMMGyYJ8OGmVEUCxdfrXDaXMjz+4aSFjweKoyUUYG3tztlZXKtqqNw1frSaqFrVx2zZ2t57rlKtcOpFX9/T0pLz9/Qa7T17Uhj77U8+lUmL/V4tY4iE5djb32XVqu56mCUTaZig4KCiIyMJCsrC4CsrCwiIyMJDAy85LjExEQWLVqE1WqlpKSE1atXk5CQcM2yHTt2kJmZyZtvvklUVJQtTkkIh/P66wYCAhS6dbt02zCrYmX20b8Q7X0XzT07qBSdENfv9tstHD+uYfNm11rBa0TbDLIOLeb7E2vVDkXYEZu1gqlTpzJv3jwSEhKYN28e06ZNAyAjI4OdO3cCkJqaSqNGjejVqxcDBw5kzJgxNG7c+Jpl06ZNo6KigsmTJ5Oamkpqair79u2z1akJYff27tXy/vsGMjKq0GguLftP/sucNZcQFzhMneCEuEF6PSQmmnn/fYNLLX/ibfDhoVvH8Oi3D3Om8rTa4Qg7oVEUV9lx7+pkKrb+2dtwtqswmyEx0ZOuXS01dpjYcXYtfzv6fzzU6HV89UGXlLnq1J6jkvqC+fPdaNfOwqBBNXdSsSd1MRV7sb9vn4unmyfv9vygzl5T/M7e+i67mIoVQqjn3Xfd0GguLA1xsSLTSWYfe5B+IY/XSOqEcES9e5vJynIjJ0dz7YOdyF+ihrM572cW7VugdijCDkhiJ4QTO3RIwxtvGHn4YRPai1q7yVrBi9kD6OLbV66rE07D31+hRw8zc+cacKW5KKPencc6TWDSuqc4cvqw2uEIlUliJ4STslhgzBgPBgyoIizs915OURTmHB+Dty6QO/z7qxihEHUvNtbCqVL47jvX2jWlqV8z+rcYwKhVD2KymNQOR6hIEjshnNQ777hhNl+YnrrYksI3OXB+M6nB49D88U4KIRycTgepKWY++siNkhLX+v+d1CwFD707U3+cpHYoQkWS2AnhhPbv1/Lmm0ZGj750Cnbj6SwWF77GkLBnMWhdbzFb4RoiIhRiYqzMnevmUlOyGo2GMe3Hk3X4K5YeWqx2OEIlktgJ4WRMJnjoIXcGD64iNPT3Xu3Q+W28ffxhBoVOwt8tVMUIhah/d95p5sQJLd9/71pTst4GH/7a6Sn+unY8h0sPqh2OUIEkdkI4mVdeMeDlpVxyF2x+ZTYzj9xH3wZjaOTeSsXohLANvR7uvdfM+++7UVTkWlOytwS0YFCrIQxdnk6ZyX6W6RC2IYmdEE5k40Yd8+a58fDDpuqFiEur8plyOIk7/PvRxvsOdQMUwoYaNrQSG2vhjTcNWK1qR2NbvZr0pqlfc8Z8+xCyXK1rkcROCCdRWnphCnbUqCoCAi787JzlNFMPpxDl1Y1Yv77qBiiECrp3t3D6NCxbZpOt0e2GRqMho93DZJ8+zOtbZC9ZVyKJnRBOQFFg/Hh3OnWycNttF/aCLbecZfrhNMKNzbkrYIjKEQqhDp0O+vczs/AzN44cca0pWTedGxNiJvL+zr+z/HCW2uEIG5HETggn8NFHbhw4oGXYsAsbZVZYzjH9cBq++iB6B42SZU2ESwsKUkhMrOKVVwxUuNiua4EeQTzR+Wke+24MOwu3qx2OsAFJ7IRwcFu2aJk1y0Bmpgk3Nyi3lDHjyL146fzp22AsWo00cyHa32olLEzhH/8wqB2KzbUIaMnIdg9x//KB5J/LUzscUc/kG18IB1ZUpOHBBz14+OEqIiIUysynmHyoDx5aH1KCJakT4mJJSWZ279ayerVrLYECcEfD7txzU08GZfWnrKpM7XBEPZJvfSEcVGUl/OUv7vToceG6ulNVeUw61ItQQxNSg8eh1bhe5yXE1RiNMHBgFf/8l4HsbNe7PKF/i4E09G7EgyuGUmWpUjscUU8ksRPCASkKPP64O3o9pKdXcbJiP08duJsWHjEkBI2Qa+qEuIKQEIXeiVW8+KKRc+fUjsa2NBoNo6If4XzVOSb8d7wsg+KkJLETwgHNnm3gl1+0PPqoib3n1/PMwXju8O/PXYGDJakT4hpuvdVK8+ZWXn3V6HLr2+m0OjI7PcGW/E28sHG62uGIeiCJnRAO5qOP3PjkEzcmTqxk/blPeDF7EPeGZNLJt5faoQnhMBISzJSehvnzXWt9OwAPvQfPxE7hiwOLePeXt9UOR9QxSeyEcCCff67n1VcNPPNsGf85/zgL82fyYMQL3OLZSe3QhHAoOh2kD6zi22/1rF/vetej+hn9eK7LNN7+5Q0W7v232uGIOmSzxO7IkSOkp6eTkJBAeno62dnZNY6xWCxMmzaN+Ph4evbsyaJFi2pVtm7dOvr160fbtm2ZNWuWLU5HCJubP1/Ps88aGfv0Ed4uS+Rw+S9kNJxNiOFmtUMTwiF5e8OgQVW8866BQ4dc7xKGYM8Qnu0ylak/TuKrg1+qHY6oIzZL7KZMmcKQIUNYuXIlQ4YMYfLkyTWOWbp0KceOHWPVqlUsXLiQt956ixMnTlyzrHHjxsycOZMRI0bY6nSEsKn333dj5kwj6ZOymH3+dhoaWzAk7Dk8dN5qhyaEQ4uIUOibXMXMF4yUlLhectfY5yYmdZnKE99nsir7a7XDEXXAJoldcXExu3fvJjk5GYDk5GR2795NSUnJJcctX76cAQMGoNVqCQwMJD4+nhUrVlyz7OabbyYyMhK93vWulRDOzWKBZ54x8s57VtpNyOTT8yPpHzKBuwIHy3ImQtSRqCgrMZ0szJjhejtTADT1a8bE257l0W8fZs2xb9QOR9wgmyR2ubm5hIaGotNd6Ih0Oh0hISHk5ubWOC4iIqL6cXh4OHl5edcsE8IZFRdrGDzYgx/278IyshN5mm080ugtmnpEqx2aEE6ne3cLgUEKr7jgnbIALQNa8eRtz/DINyMluXNwMsT1q6AgmdKyheBgH7VDcAjr1kH6EBP+qdPICZtDcthDdA7oZfOlTLy93W36fuLGSH3dmMGD4IMP4J//9CQzE+qzufn7e9bfi1+nLv4xzPCewehvM5h37zx6t+itdkh2w5H6LpskduHh4eTn52OxWNDpdFgsFgoKCggPD69xXE5ODtHRF0YkLh6lu1pZXSguLsNqlcUa61NwsA+FhWfVDsOulZfDCy8Ymf/DZtweHI7iHcTDwW/iq2/AuXOVNo3F29udsjIXnJdyUFJfdaNfvwtLCn34oYX+/c318h7+/p6Ulp6vl9e+UQ0NTXkyZhL3fzGU2Xe9RVKzvmqHpDp767u0Ws1VB6NsMhUbFBREZGQkWVlZAGRlZREZGUlgYOAlxyUmJrJo0SKsVislJSWsXr2ahISEa5YJ4QzWrNFxR3wli60PowxKJS4sjcFhz+Krb6B2aEK4DA8PuP9+M8uW611yT1mAVoGtmRQ7hQlrx/GffZ+pHY74k2w2FTt16lQmTpzI3Llz8fX1rV6WJCMjg3HjxtGuXTtSU1PZvn07vXpdWGh1zJgxNG7cGOCqZZs3b+bxxx+nrKwMRVFYtmwZM2fOpHv37rY6PSGu26FDGiZP0fOz+Z9UDXmOaP87iAt4R+54FUIlfn4Kw4ZW8dFHbvj6Ktx2m+tddNfc/xYm3z6DKT8+Q1nVGf7SdqTaIYla0iiyWRwgU7G2YG/D2WorKNDwt78Z+GzjBgypY/H11dAnOIMI4y1qhwbI1J6jkfqqeydOaPn0Uz1PPmmiXbu6S+7seSr2j/LO5TJjwxSGtB7GE52fdsktC+2t77KLqVghxO9On4YXXjDQJSmH5X79cRucTnzjPoxo+JLdJHVCCGjUyMrAgWZeftnA/v2ul9AAhHmFM/OOWXx58HOe+O9jmK31c92hqDuS2AlhI+fPwxtvGIi5q4xF5eOxDo8lulkI4256l2ifu1zyN2Eh7F3TplbS0sw8/7zRJXenAPB3D2Ba15nsLNrBsOWDOFd1Tu2QxFVIYidEPTOb4eOP3ejc3cy/jk/DNKoNTVoXMe7md+kRMAA3rVHtEIUQV9GqlZXkvmamTTNy+LBrJndebl48EzsZDdD3ywTyz8k6svZKEjsh6omiwOrVOrrdrfDqhtmcG3ELobdu5ZHGr5PYYCReOj+1QxRC1FKbSCtJSWamTjW67LSsXqtndPtx3Brcnp7/uZNfCraqHZK4DFmgWIh6sG+flqeetfI/j3eoGjSL5t5tGBj4EsGGxmqHJoS4TlFRVnQ6MzNmGHn6aRNt2rje3bIajYb7WqbTyLsxA5fey0s9XqVfiwFqhyUuIomdEHXo9GmYOcvKgoMfoOnxEk19WnB34DTCjE3VDk0IUQdat7ai15t58UUDjz5qcsmlUAC6RHQlzCucaT8+x5a8TUztOhM3nZvaYQlkuZNqstxJ/bO3W8brktUKnyysZMpX/8Ic+wpNfVoQF5zu0He5yvIZjkXqy7ZOnNAyf76ewYPNJCb+uTtFHWm5k2spM53lzW2vYVWsfJQ4jzCv8Gs/ycHYW98ly50IUc82bCuj4/g3mZjbhvA7v2Jks+cY2miSQyd1Qoira9TIyvDhVXz+hZ6//90Ns4uuAuJt8GHibc/SOjCSuxfewarsr9UOyeXJiN2vZMSu/tnbbz036lBeMaM+fJdd7v+gkaYTKc3uI8z9ZrXDqjMyAuRYpL7UUV4On3/uhlYLEyaYCAy8dj/iTCN2F9td/D/e2voafZr1ZUrXGXjoPdQOqU7YW98lI3ZC1LHsU8dI/fuTdJ3fnnzr/3io8auMavNXp0rqhBC14+EBgwdXER5uJfNxI1u2uG632iYoilfufI2Dpfu5c8HtbM77We2QXJKM2P1KRuzqn7391vNnbcvfyuSVb7Kp5Ft88vqQ1iqZWyIC1Q6r3sgIkGOR+lLfkSNavlys59ZoK8OHm/Dxufxxzjpid7Efc9bxwc5/MKDVIJ66bRLebo6797W99V3XGrGTxO5XktjVP3trHLVhtpr5+sgyXl3/NgeLjmE4nEbvW3oS3doDZ98oQhIFxyL1ZR8qK+Hbb/X8b7eWIYPNxMeb0ekuPcYVEjuA0spSPtn9EXuKdzOrx2wSm/ZRO6TrYm99lyR2tSSJXf2zt8ZxNUXlRXy6+1/8fev7lJcEwd5U7mnRhY7ttTW+pJ2VJAqORerLvpw8qeGbb/SUl0N6upk77rBUf3e4SmL3mx2F23l/57s09WvO891eonVgpNoh/Sn21ndJYldLktjVP3trHH9kVaz8mLOOf+78iFVHvsEtpxvag8nc1bY57dtb0bvYqo+SKDgWqS/7oyhw4ICWdet0lJVp6NPHTFycmZtucq3EDi7Mfqw4sowvDiyiT7MUnug8kQjvhmqHVSv21ndJYldLktjVP3trHL85eiabRfsW8PHOTykv01Oxqzfh5XHc3smLVi2tLjNC90eSKDgWqS/7duyYli1btOzeo6NjBw1du1bSsaMFD+e4cbTWzprOsuTgF6w+upL7WqbzaMdMu0/w7K3vksSuliSxq3/21DjyzuWy9NAS5m1fxOEzB9EfvwvN4Xg63NSCDu2tBAfL/wVJFByL1JdjKC+Hw4fd2brVwrFjWlq1tnJbZwvt21sID1ec/trd35RWnGLxoS/47thqEpr0YUyH8bQJilI7rMuyp74LJLGrNUns6p+ajUNRFPaW7GXB1hUsO/wVOaYDaE7cjkd+D6ICOtCmtY6bbrKidd2VCmqQRMGxSH05jt/qqrwcDh7UcvCQloMHtLi5QfStFtrfaqVdOysBAc7fJ5WZzrIy+2u+zl5GU99mjGg3iqRmKbjr3dUOrZokdg5KErv6Z8vGcf48/LQ7h5V7f2RDwXcc1qymqgoMBbFEKLG0CWhLy+ZutVpM1FVJouBYpL4cx+XqSlGgsFDDocNajmZrOXxYS0CAlehoK7feaiUqynLF5VOcgdlqZlPeRr45upJDpQdJataXAa0G0SW8K3qtuhc4S2J3BUeOHGHixImUlpbi7+/PrFmzaNKkySXHWCwWnn/+eX744Qc0Gg2jRo1iwIABN1RWW5LY1b+6ahzl5Re+AIuKNOTna8nL03Aot5jdxf8ju3I7hcYNVAb/jNZ4Hp9z0YTQhtY+HWkVHoGfn4vMc9QBSRQci9SX46hNXVkskJen5fBhDdlHtRw7qiUs7EKSFx1toU0bK+72M6hVp4rKi1h34r/8mLOOovJCet6cSELT3nRr2IMAd9uvHepoiZ3N0uApU6YwZMgQUlNTWbJkCZMnT+bjjz++5JilS5dy7NgxVq1aRWlpKWlpadx+++00atTousuE/auouJCoFRRofk3YtBQVXUjcCgs1FBdrKC5RKK4o4pT5JBafbNzDs9EF78catIdK7/1Yfc/j79WcELcmtPVqyS3+vQkxNkTjKhesCCGcik4HDRtaadgQune3YDbDiRNaDh/RMm+eGydParn55t+TvFatrHh5qR113Wjg0YC0Fv1Ja9GfgvMF/Jy7gXe3z+HRbx+hmX9zbg/vSpeIrnQMiSHCW77n/8gmI3bFxcUkJCSwceNGdDodFouF2NhYVq1aRWDg79n3qFGj6NevH4mJiQBMnz6diIgIRo4ced1ltY9RRuzqmqLAqVILR05UciyngpKzGvYfPs3JggryS8opLC3n1LnzmJRzeAacwd3vDG4+p9F6nkLxKMZiLKJNPpxnAAANOUlEQVTKrYgKXRHlmmLcNd7464MJMITipw8mwC2EBm6NaeDWCD99sDTuOiYjQI5F6stx1EVdmUxw/LiW7Gwtx49rOH5cS0iIlRYtrbRsodC0qYWbblKc6q7bKksVB0r3sbd4D/tL97G/ZB+gENWgHZGBUbQOiqS53y008WtKmFc4Wk3dXDQtI3aXkZubS2hoKLpf143Q6XSEhISQm5t7SWKXm5tLRERE9ePw8HDy8vJuqKy2tFrnTAoURcGsmKmyVmGymKiymi78banCZDVhslRislRRYanAZDFR+evfFZYKKs2VmKyVVJgrLjyuKqfMVEG5ycS5ygrOV1VQYTJRbr7wHJOlEpPVhAUTFo0JRVsJWgsaixGtYkCHEV2IG25hBgw6I010Blrr3THqjbhpDRg07rhp3HHXNcBd2wR3jSceel88tT546XzRaQxqf5wuxcvTiE5xznbhjKS+HEed1JUXBAdAx+gLDy0WKCzUkZur4eRRDdu3XJj98PRSCAtVCA62Ehyi4O+n4OcHvr4K3t7g4aFgMOAgd+N6EOPRmZjwzsCF/u10ZSnHzh4jtyyHbYWbWXl0OYXn8ykzlRHk2YAQj1BCPIMJ8ggmyKMB/kZ//Ix++Bh88dJ742Pwxl3vgYfeAw+95xWv57OnHOFasbjYkqtXFhDgJGPYQgghhKhTVxshszc2WdwhPDyc/Px8LBYLcOFmh4KCAsLDw2scl5OTU/04NzeXsLCwGyoTQgghhHAVNknsgoKCiIyMJCsrC4CsrCwiIyMvmYYFSExMZNGiRVitVkpKSli9ejUJCQk3VCaEEEII4SpsttzJoUOHmDhxImfOnMHX15dZs2bRrFkzMjIyGDduHO3atcNisTB9+nTWr18PQEZGBunp6QDXXSaEEEII4SpkgWIhhBBCCCchGygJIYQQQjgJSeyEEEIIIZyEJHZCCCGEEE5CEjshhBBCCCchiZ0QQgghhJOQxE7UuyNHjpCenk5CQgLp6elkZ2erHZLLmzVrFnFxcbRq1Yr9+/dX//xqdSX1qI5Tp06RkZFBQkICffv2ZezYsZSUlADwyy+/kJKSQkJCAsOHD6e4uLj6eVcrE/Vr9OjRpKSkkJaWxpAhQ9izZw8g7cuevf3225d8Hzp021KEqGfDhg1TFi9erCiKoixevFgZNmyYyhGJTZs2KTk5Ocrdd9+t7Nu3r/rnV6srqUd1nDp1StmwYUP145deekl5+umnFYvFosTHxyubNm1SFEVR5syZo0ycOFFRFOWqZaL+nTlzpvrf33zzjZKWlqYoirQve7Vr1y5lxIgR1d+Hjt62ZMRO1Kvi4mJ2795NcnIyAMnJyezevbt6xEGoIyYmpsaWflerK6lH9fj7+xMbG1v9uH379uTk5LBr1y6MRiMxMTEADBo0iBUrVgBctUzUPx8fn+p/l5WVodFopH3ZKZPJxPTp05k6dWr1zxy9benVDkA4t9zcXEJDQ9HpdADodDpCQkLIzc2tsaWcUNfV6kpRFKlHO2C1Wpk/fz5xcXHk5uYSERFRXRYYGIjVaqW0tPSqZf7+/mqE7nImTZrE+vXrURSF999/X9qXnXrjjTdISUmhUaNG1T9z9LYlI3ZCCOEgZsyYgaenJ0OHDlU7FHENM2fOZO3atWRmZvLyyy+rHY64jG3btrFr1y6GDBmidih1ShI7Ua/Cw8PJz8/HYrEAF/b1LSgoqDENKNR3tbqSelTfrFmzOHr0KK+//jparZbw8HBycnKqy0tKStBqtfj7+1+1TNhWWloaGzduJCwsTNqXndm0aROHDh3innvuIS4ujry8PEaMGMHRo0cdum1JYifqVVBQEJGRkWRlZQGQlZVFZGSkTC/YoavVldSjumbPns2uXbuYM2cOBoMBgLZt21JRUcHmzZsBWLBgAYmJidcsE/Xr3Llz5ObmVj9es2YNfn5+0r7s0KhRo1i3bh1r1qxhzZo1hIWF8cEHHzBy5EiHblsaRVEUtYMQzu3QoUNMnDiRM2fO4Ovry6xZs2jWrJnaYbm0559/nlWrVlFUVERAQAD+/v4sW7bsqnUl9aiOAwcOkJycTJMmTXB3dwegUaNGzJkzh61btzJlyhQqKytp2LAhr7zyCg0aNAC4apmoP0VFRYwePZry8nK0Wi1+fn489dRTREVFSfuyc3Fxcbz77ru0bNnSoduWJHZCCCGEEE5CpmKFEEIIIZyEJHZCCCGEEE5CEjshhBBCCCchiZ0QQgghhJOQxE4IIYQQwklIYieEcCmtWrXi6NGjtTr2rbfeYsKECfUc0bUlJSWxceNGtcMQQjgASeyEEHahQ4cO1X9at25NdHR09eOvvvrqss/ZuHEjPXr0sHGktrds2TJiY2Nv+HVc5fMSwpXp1Q5ACCHgwr6Nv4mLi+P555+na9euKkYkhBCOR0bshBB2zWQyMXPmTLp160a3bt2YOXMmJpOJ8+fPk5GRQUFBQfXIXn5+Pjt27CA9PZ2YmBi6devG9OnTMZlMtXqv48ePM3ToUDp06MCDDz7IqVOnLikfN24cd9xxB506deL+++/nwIEDAOzYsYOuXbtW7/UJsGrVKlJSUi77PhMnTmTq1KmMHDmSDh06MGjQIAoLC5k5cyadO3cmMTGR3bt3Vx8fFxfHjz/+CFyYHh4/fjxPPvkkHTp0ICkpiZ07d1Yf+8ep5okTJ/Laa69d8fOyWq384x//ID4+ntjYWMaPH09paSkAlZWVTJgwgdjYWGJiYujfvz9FRUW1+iyFEOqQxE4IYdfeeecdtm/fzpIlS/jqq6/YuXMnc+fOxdPTk/fee4+QkBC2bdvGtm3bCA0NRavV8vTTT7NhwwYWLFjATz/9xL///e9avdeECROIiopi48aNjB49mi+//PKS8h49erBy5Up++ukn2rRpU339XXR0NP7+/qxbt6762CVLlpCWlnbF9/r666957LHH2LBhAwaDgfT0dKKiotiwYQMJCQm8+OKLV3zumjVrSEpKYvPmzcTFxTFjxoxrntuVPq9PPvmE1atXM2/ePH744Qf8/PyYPn06AF9++SVlZWWsXbuWjRs3Mm3atOptzYQQ9kkSOyGEXVu6dCljxowhKCiIwMBAxowZc8Vr7uDCJt3t27dHr9fTqFEj0tPT2bRp0zXfJycnh507dzJ+/HgMBgOdO3cmLi7ukmPuu+8+vL29MRgMPProo+zdu5ezZ88CkJaWVh1XaWkp69atIzk5+Yrv17NnT9q2bYvRaKRnz54YjUbS0tLQ6XT06dOHPXv2XPG5nTp14s4770Sn05GamsrevXuveX5XsmDBAjIzMwkLC8NgMDB27FhWrlyJ2WxGr9dTWlrK0aNH0el0tG3bFm9v7+t+LyFE/ZNr7IQQdq2goICIiIjqxxERERQUFFzx+CNHjvDSSy+xa9cuysvLsVgsREVF1ep9fH198fT0vOS9cnNzAbBYLLz22musWLGCkpIStNoLvxefOnUKHx8fUlNT6d27N+fPn+frr78mJiaGkJCQK75fUFBQ9b/d3d0v2UTc3d2d8+fPX/G5fzy2srKyOhH7s3JychgzZkz1+QBotVqKi4tJTU0lLy+Pxx9/nDNnzpCSkkJmZiZubm5/+n2EELYhI3ZCCLsWEhJCTk5O9ePc3NzqhEmj0dQ4furUqTRr1oyVK1eydetWMjMzURTlmu8THBzMmTNnLkmoLn7fpUuX8u233/LRRx+xZcsW1qxZA1D92qGhoXTo0IFVq1axZMmSK15fV988PDwoLy+vflxYWFj978t9XmFhYbz33nts3ry5+s/OnTsJDQ3Fzc2NsWPHsnz5chYsWMDatWtZvHixTc5DCHF9JLETQti1pKQk3nnnHUpKSigpKWHOnDn07dsXuDDqVVpaWj0dCnDu3Dm8vLzw8vLi0KFDzJ8/v1bv07BhQ9q2bctbb72FyWRi8+bNfPfdd5e8rsFgICAggPLycmbPnl3jNVJTU/nggw/Yv38/vXr1usEzvz6tW7cmKysLi8XC999/f8k09OU+r8GDB/P6669z8uRJAEpKSli9ejUAGzZsYN++fVgsFry9vdHr9ZeM7Akh7I+0UCGEXRs9ejRt27YlJSWFlJQUoqKiGD16NADNmzcnKSmJ+Ph4YmJiyM/P56mnniIrK4uOHTvy3HPP0adPn1q/19/+9je2b99ObGwsc+bMueTmh7S0NCIiIujevTtJSUm0b9++xvN79uzJyZMn6dmzJx4eHjd+8tdh0qRJfPfdd8TExLB06VLi4+Oryy73eT3wwAPExcUxfPhwOnTowMCBA9mxYwcARUVFjBs3jk6dOtGnTx9uu+02UlNTVTkvIUTtaJTazFEIIYSolfj4eKZPny5r8AkhVCEjdkIIUUdWrlyJRqOhS5cuaocihHBRclesEELUgWHDhnHw4EFefvlluQ5NCKEamYoVQgghhHAS8mulEEIIIYSTkMROCCGEEMJJSGInhBBCCOEkJLETQgghhHASktgJIYQQQjgJSeyEEEIIIZzE/wPBGtbP8UZc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617" y="160339"/>
            <a:ext cx="7772612" cy="33128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11" y="3473145"/>
            <a:ext cx="8004625" cy="3411693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460374" y="559558"/>
            <a:ext cx="3429237" cy="1705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half" idx="2"/>
          </p:nvPr>
        </p:nvSpPr>
        <p:spPr>
          <a:xfrm>
            <a:off x="460374" y="2101756"/>
            <a:ext cx="3429237" cy="446281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IN" sz="2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en-IN" sz="26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plots show the interdependency between the numerical variables.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total charge and total minutes for day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evening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night and international calls are highly correlated.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600" dirty="0"/>
          </a:p>
          <a:p>
            <a:pPr algn="ctr"/>
            <a:endParaRPr lang="en-IN" sz="2600" b="1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60375" y="711958"/>
            <a:ext cx="3429236" cy="1253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23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AnYAAAEpCAYAAAAeZG9GAAAABHNCSVQICAgIfAhkiAAAAAlwSFlzAAALEgAACxIB0t1+/AAAADh0RVh0U29mdHdhcmUAbWF0cGxvdGxpYiB2ZXJzaW9uMy4yLjIsIGh0dHA6Ly9tYXRwbG90bGliLm9yZy+WH4yJAAAgAElEQVR4nOzdeViU5frA8e/MMOwigoAgHHELMVFxx11BQQVxIzyaZZaWmpRWaupxy1xTy609zeWkoiZKuERqprmEmRuZqSiK4AKh4gaz/P7gJydSNoUZZrg/19WVzPO873u/8zrD7bMq9Hq9HiGEEEIIYfKUxg5ACCGEEEKUDknshBBCCCHMhCR2QgghhBBmQhI7IYQQQggzIYmdEEIIIYSZkMROCCGEEMJMSGInhCi2y5cv4+PjQ0JCQomOO3ToED4+PqSlpZVRZE9n8eLFdOnSxdhhmJzOnTuzbNkyY4chhPgbC2MHIIQoOR8fn0LLq1evzq5duwosnzhxIsnJyaxataq0QzNJQ4YMYeDAgaV+3oSEBAYOHMgPP/yAp6dnqZ9fCCH+SRI7IUzQvn378v589OhRRo0axbfffouLiwsAKpXKWKGZJDs7O+zs7Iwdhvh/OTk5qNVqY4chhEmSrlghTJCLi0vef5UrVwbAyckp77UTJ07Qp08fGjRoQEBAAFOnTuXu3btAbrfjhg0bOHz4MD4+Pvj4+LBp0yYAvv76a8LDw/H396dNmzaMHj2aa9eulTi+VatW0b59exo1asTLL79MampqvvKbN2/y9ttv07FjRxo2bEhwcDBfffUVDzfCOXToEL6+vo8ct3nzZpo2bZp3L//0sEs1Li6Orl270qhRI0aMGEFWVhY7d+4kODgYf39/oqKiuH379iPH/fPn+Ph4QkJCaNy4MYMGDeLChQt5dTZt2kT9+vXzXT8tLQ0fHx8OHTrE5cuX81oBAwMD8fHxYdCgQXl1v/vuO8LDw/Hz86Nz587MmjUr330lJCTQv39//P398ff3p2fPnvz000+Pve8LFy7g4+PDr7/+mu/1Y8eO4ePjkxd3dHQ03bp1w8/PjxYtWjBw4MAiu8fXrFlD9+7d8/4ujRo1Kl95Tk4OM2bMoEWLFrRu3ZqZM2ei0WjyygcNGsTEiRPzHbNs2TI6d+6c9/P48eMZPHgwq1atonPnzvj5+XH//n18fHxYs2YN77zzDv7+/rRv355PP/200HiFqOikxU4IM3P69GmGDx/O888/z7x587h8+TJTpkzhzp07zJs3jyFDhnDhwgVSUlJYvHgxAJUqVco7fty4cXh5eXHjxg3mzJnDmDFjWL16dbGvHx8fz6xZs3jnnXfo2LEjCQkJzJ07N1+d7OxsnnnmGV566SUcHBz49ddfmTp1KpUrV6Zv3760bNmSGjVqsHHjRl5//fW849avX09oaCi2trYFXv/69ets3ryZRYsWcevWLaKiooiKikKlUvHRRx+RlZVFVFQUn3zyCe+8806h5/nmm2/44IMPsLCwYMKECUyYMIH//ve/xXof3N3dWbZsGSNGjCA6Ohp3d/e8VqhNmzYxa9YsJk6cSNOmTUlLS2P69OlkZGQwb948NBoNI0aMoHfv3syePRuAP//8Exsbm8dey9vbG39/f2JiYmjSpEne699++y3+/v54e3tz8uRJpkyZwsyZM2nevDlZWVkcP3680HtYtGgRy5cv56233qJNmzbcvXuXvXv35quzevVqhg4dyvr160lMTOSdd96hbt26REREFOt9euj48ePY2dmxbNkyFApF3nu1dOlS3nzzTUaNGsVPP/3E9OnTadiwIQEBASU6vxAVhSR2QpiZL7/8kvr16zNhwgQAateuzaRJk3j99dd58803qV69OtbW1qjV6ryu24defPHFvD97eXkxefJkevfuzdWrV3Fzcyv29bt168ZLL70EQM2aNTl//jxfffVVXh0XFxeGDRuW71onTpwgNjaWvn37AhAZGcnKlSsZMWIESqWSc+fOceTIESZNmlTo9bOzs5k9ezZOTk4AdOvWjbVr17J///6817p3786BAweKPM+8efPyjnnllVcYM2YMDx48wMrKqsj3QaVSPdKa+tCSJUsYM2YMvXr1yrv/yZMn8/zzz+fd382bN+ncuTPe3t4Aef8vSHh4OAsXLmTixIlYWlqSnZ3Ntm3bGD16NACpqanY2NgQFBSEvb09UPhYzbt37/LFF1/wxhtv8Pzzz+e9/uyzz+ar17Rp07xn6e3tzaZNmzhw4ECJEzulUsncuXMf6RLv3r07zz33HAADBw5k9erV/Pzzz5LYCVEA6YoVwsycPXuW5s2b53utRYsW6PV6zp49W+ixhw4d4uWXX6ZDhw74+/szYMAAAFJSUop9/XPnzuVrNYLcX/5/p9Pp+OyzzwgPD6dly5b4+/uzdu1arly5klenV69epKen53U/btiwgWefffaR7s9/cnNzy0vGAKpWrUrVqlXzvebi4kJGRkah53F1dc13jKurK3q9nvT09EKPK0pGRgYpKSnMnj07r5vV39+foUOHAnDx4kUqV65MREQEL7/8Mq+88gqfffYZ58+fL/S83bt35969e+zZsweAPXv2cPfuXbp37w5A69at8fLyIjAwkNGjR7Nu3bpC34OzZ8/y4MED2rRpU+h1fX198/3s6urKjRs3inobHlG7du3HjnOsV69eqZxfiIpCEjshBABXrlxh2LBhVK9enQULFrBx40Y+/vhjIHccVWn66quv+PTTTxk0aBDLly9n8+bNRERE5LtOlSpVCA4OJjo6muzsbDZv3kxkZGSR57awyN8R8fduvb+/ptPpCj1PQYP3Hx6nVD769Vmc9+nh8RMnTmTz5s15/8XExLBz5868VrQZM2awadMm2rRpw+HDhwkLC2Pt2rUFnrdy5cp06tSJzZs3A7njETt37oyDgwOQO0Fk48aNLFmyBG9vb9auXUvXrl05efJkkTEX5nHv7cOxko/7Gcg3Bu+hgrqZizq/ECI/SeyEMDN16tThl19+yffa4cOHUSgU1K1bF8j9ZanVavPVOXHiBPfv32fChAk0bdqUWrVqPXHLyz8H8R85ciTfzwkJCbRr145+/fpRv359atSowcWLFx85V2RkJLt372bdunXcv3+fHj16lDiesuLk5IRWq833HiUmJuarY2lpCZAviaxatSru7u4kJSVRo0aNR/77ezfvw3GIX3zxBX379mX9+vWFxtS7d2/27t3L+fPn2bt3b15X70MqlYrmzZvzxhtvsGnTJlxcXIiNjX3suWrXro2VlRX79+8v3htSAGdn50cm4PzzfRJClB5J7IQwMy+//DKJiYnMnDmTc+fOsXfvXmbMmEFYWBgeHh4AeHp6cv78ef78808yMjLIzs6mRo0aKBQKvvrqKy5dukR8fDxLly4t8fWHDBnCtm3b+Prrr7lw4QIbN25ky5Yt+erUrFmTw4cPc/DgQZKSkli4cCHHjh175FzNmjWjZs2azJkzhx49euSNDSsPGjZsiJ2dHfPnz+fChQvs3bv3kffLw8MDpVLJjz/+SHp6et5M3DfffJNVq1bx8ccfc+bMGc6fP098fDyTJ08Gcrtj582bR0JCAikpKRw9epQjR45Qu3btQmNq164dDg4OjBkzBgcHB9q1a5dXFh8fz4oVKzh58iRXrlwhPj6etLS0As9pZ2fHSy+9xJIlS1izZg1JSUmcPn26xLNSW7duzYEDB9i2bRsXL17ks88+K/EC10KI4pPETggzU69ePT7++GMSEhIIDw9n7NixdOjQgWnTpuXV6devH35+fvTv35+AgABiY2OpV68e//nPf1i3bh09evTgyy+/zJuAURJdunRh3LhxfPHFF/Ts2ZOtW7fy9ttv56szYsQImjdvzogRI+jfvz+3bt3KtxTI3z3son04gL68cHR0ZMGCBfz222/07NmTZcuWPTLLtmrVqowZM4bPPvuMtm3bMmLECCB3/OCHH37Inj17iIiIoF+/fixevBhXV1cgt1vy4sWLjBkzhuDgYEaNGoW/v39e4lcQCwsLQkND+f333wkNDc3XLV25cmV27drFK6+8QnBwMPPmzWP48OGFTnJ48803efPNN1m5ciVhYWEMGTKEU6dOleh96tWrFwMGDGD69On07duX1NTUAp+1EOLpKfQyWEEIUY7NnTuXn3/+OW/smBBCiIJJi50Qoly6ffs2x48fZ/369QwePNjY4QghhEmQdeyEEOXSiBEjOHbsGD169KBnz57GDkcIIUyCdMUKIYQQQpgJ6YoVQgghhDATktgJIYQQQpgJSeyEEEIIIcyEJHZCCCGEEGZCEjshhBBCCDMhiZ0QQgghhJmQxE4IIYQQwkxIYieEEEIIYSYksRNCCCGEMBOS2AkhhBBCmAmDJXZJSUlERkYSHBxMZGQkFy5ceKSOVqtl2rRpBAUF0aVLF6Kjo4tVlp6ezrBhwwgLC6Nbt25MnToVjUZjiNsSQgghhCg3DJbYTZkyhQEDBrBjxw4GDBjA5MmTH6mzdetWkpOT2blzJ+vWrWPx4sVcvny5yLJPPvmE2rVrs3XrVrZs2cKpU6fYuXOnoW5NCCGEEKJcMEhil56eTmJiIqGhoQCEhoaSmJhIRkZGvnpxcXFERESgVCpxcnIiKCiI7du3F1mmUCi4c+cOOp2O7OxscnJycHNzM8StCSGEEEKUGwZJ7FJTU3Fzc0OlUgGgUqlwdXUlNTX1kXoeHh55P7u7u5OWllZk2YgRI0hKSqJt27Z5/zVt2rSsb0sIIYQQolwxi8kT27dvx8fHh3379rF3714SEhLyWvOEEEIIISoKC0NcxN3dnatXr6LValGpVGi1Wq5du4a7u/sj9a5cuULDhg2B/K10hZWtXr2amTNnolQqqVSpEp07d+bQoUOEhIQUO8a//rqDTqcvjdsVBXB2tic9PcvYYYhikudlWuR5mQ55VqalvD0vpVJBlSp2BZYbJLFzdnbG19eX2NhYwsPDiY2NxdfXFycnp3z1QkJCiI6OpmvXrmRmZhIfH8+aNWuKLPP09GTv3r00bNiQ7OxsDhw4QJcuXUoUo06nl8TOAOQ9Ni3yvEyLPC/TIc/KtJjS8zJIYgcwdepUxo8fz7Jly3BwcGDOnDkADB06lKioKPz8/AgPD+fYsWN07doVgJEjR+Ll5QVQaNmECROYMmUKYWFhaLVaWrZsyXPPPWeoWxNCCCGEKBcUer3edNLQMpSenmVSGbkpcnGpxPXrt40dhigmeV6mRZ6X6ZBnZVrK2/NSKhU4O9sXWG6wFjshhBBClA96vZ6//rpOdvZ9QBo1CnPtmhKdTmfw66pUFtjbO2JjU/B4useRxE4IIYSoYLKybqJQKHBz80ShMIsFMsqMhYUSjcawiZ1erycnJ5vMzOsAJUru5GkKIYQQFcy9e1lUquQoSV05pVAosLS0wtHRhayszBIdK09UCCGEqGB0Oi0qlXTalXdqtSVaraZEx0hiJ4QQQlRACoXC2CGIIjzJM5J0XQghyoGrVxXs36/iyBEVSUkKrl9XolSCra2eevV0NGqkJThYQ5Uqxo5UmCt/fztSUkq/vad6dR1Hj94p9fOmpl7h8OGDhIf3KdFxv/6awNKlH/Hll6tKPaYnkZp6hVdeGcR33/1QKueTxE4IIYwkPV3Bhg0WREeruXBBybPPaqlbV0eTJjqqVNGi18Pdu3D5spJ169S8+641bdtqGDs2Gz8/w8/SE+YtJUXJt9/eLfXz9u5tW+rnhNyEaMuWb0uc2JWWh7tplTeS2AkhhIGdOaNkyRI1332nplkzLb165dCwoY6Cfkc0bZqbxN29C7t3W/DcczZ06KBl5sz7/GMDHyFMUtu2zRg2bAR79+7h5s2bjBwZRceOgQAcPPgzn366BJ1Oh6NjFd55ZwKenl4sWDCX1NQUBg8egKenJzNmzH3kvKtWLef777ejUCixsbFh2bIvgNykbO7c9zl16gSgYNq0mXh71yQubis///xT3rni4rZy4MA+3ntvDnFxW9mxYxu2trZcvpzM5Mnv8dJLAwuM+9Spk3zyyWLu3MltrXzllddo3botABs3rmf9+v9iZ2dHQEDbUn0vJbETQggDOXNGyZw5luzbp6JbNw2LF9+jcuXiH29rCz16aOjcWcO6dWo6drRj6dL7tGunLbughTAQOzs7vvhiJceP/8bkye/SsWMgf/2VwYwZk1m8+DNq1qxFbOxmpk2bxOeff82YMWML7VLdti2Wffv28sknX2Fra8fNm5kolbldzUlJ55gwYTJjx07k66+/5Ouvv2TKlBlFxpiYeIIVK76henXPQuO+ffs2H3wwk3nzFlG1alVu3LjB0KEvsHLlOq5eTWPlyq9YvnwNTk7OfPDB7NJ5A/+fTJ4QQogylpqqICrKirAwG6pU0bN06X0iIjQlSur+zsYGBg/O4dVXsxk2zJoVK9SlG7AQRhAYGAzAs8/6cePGdR48eMCpUyepXfsZatasBUD37j05e/YMd+8WPWZv//6f6NWrL7a2uWvAVa7smFf2r3/V4Jln6uVdLyXlcrFi9PNrnC+pKyjukyePkZp6hbffjmLw4AG8/XYUCoWClJRLHD16hNat2+Lk5AxAeHjvYl27uKTFTgghykhWFixebMlXX1kSFKRh8eL72JVsEflCNW6s4733HvD++1bcvAlRUSATHYWpsrS0BMgbt6bVll1LtKWlVd6flUpl3rVUKlW+7UWzsx/kO87W1uYx53o0br0eateuy9Klnz9S/8SJ409/A4WQFjshhChlWi38978WtGplx9GjKubNu8/zz+eUalL3kLu7nhkz7hMdDXPnWpb+BYQwomef9ePcuTNcvHgByO1erVvXB1tbO+zs7LlzJ6vAY9u0acfmzRvzWvdu3ix6od/q1b04d+5PsrOzycnJYffuXU8Ud4MGDbl8OZlff03Ie+3330+h1+vx92/KgQP7+euvDABiY2Oe6BoFkRY7IYQoJXo97N6tYupUK5RKeOutbJ55puxnrzo6wqxZ8MYbaipX1vPaazllfk0hDKFKlSpMmjSdadMmotVqcXSswuTJ7wFQu3Yd/vWvGgwa9Bw1ang/MnkiJKQH169fY9iwl7CwsMDGxuaxLWh/16CBH82atWDQoOeoWtWFOnXqkpGRXuK4HRwcmD17AUuXfsRHH81Ho8nBw6M6c+YspE6dugwa9BLDh7+Mra0dAQFtSnz+wij0er3s/gukp2fla34Vpc/FpRLXr982dhiimOR5lczBgypmzbLk8mUlAwbk0LKl1qDdoo6Otvz55z0mTbJizpwH9OhRstXqheGUh89WWtpFqlWrke81U1vHzlCMsVfs3/3zWSmVCpyd7QusLy12QgjxhPR62LVLxaJFliQlKenbN4cxY7KxMNI3q4uLnnfeyWb0aGtq175LvXqy1p0oPlNOvsT/SGInhBAldO2aguhoC1autESp1BMaqmH06GzU5WByap06Ol58MZvnn7dh1647ODgYOyIhhCFJYieEEMVw5YqCHTss2LzZghMnVLRqpWHo0Gzq1dOVu5moHTtqOXNGyTvvWPPpp/eNHY4QwoAksRNCiMfQ6+HUKSVxcRZs22bBpUtKmjbV0q6dljfeyMbKquhzGNOLL+Ywdqw1GzZY0K+fjLcToqIwWGKXlJTE+PHjyczMxNHRkTlz5uDt7Z2vjlarZcaMGfz0008oFAqGDRtGREREkWVjx47ljz/+yDvPH3/8wdKlSwkMDDTU7QkhzMStW7BqlZr//lfN7dsKWrbU0r9/Dr6+BW/5VR5ZWcEbbzxg4kRrAgLuUL26TA4ToiIwWGI3ZcoUBgwYQHh4ODExMUyePJmVK1fmq7N161aSk5PZuXMnmZmZ9OrVi4CAADw9PQstmzv3f1OcT58+zYsvvki7du0MdWtCCDNw9y589FHuYsL+/loGD86hXj0dShNe7bNWLT0hITm88441a9bcK3ddxkKI0meQr6z09HQSExMJDQ0FIDQ0lMTERDIyMvLVi4uLIyIiAqVSiZOTE0FBQWzfvr3Isr/bsGEDYWFheStBCyFEUX7+WUWHDnYcOaJi9uz7vPFGNvXrm3ZS91Dv3hrOnFESGysjb4Tp6dcvjPPnzxo7jDyvvz6M/ft/MnYYhTLIJz01NRU3N7e87TZUKhWurq6kpqbi5OSUr56Hh0fez+7u7qSlpRVZ9lB2djZbt25lxYoVZXg3Qghz8uWXaubPt2To0BxatCi7LYyMRa2GV1/NZsIEKzp00MgsWVEg/5X1Sckq3p6pJVHd3pOjLySW+nmLS6PRYGGsNYiMwKzuND4+Hg8PD3x9fUt8bGGL/YnS4+JSydghiBIw5+el18O4cbB+PXz0EXh4lPPZEMXg6Gj72Ndbt4aff4ZPPqnEvHkGDko8lrE/W9euKbGwyN8knZJ1mS194kr9Wj03dX/kWo9z4sQxFi/+KG8LsFGj3gRgz54fmDv3fW7cuMHAgYOIiOgPQKtWTdi1ax+2traP/NyqVRNefnkYP/+8j1atWnP16lWsrCxJTr7I1atX8fNryOTJ01EoFNy5k8WHHy7g3Lk/efDgAU2bNueNN8agUqlISjrPe+9N5d69u9SuXYecnGxUKkWx7qe0KJXKEv19MUhi5+7uztWrV9FqtahUKrRaLdeuXcPd3f2ReleuXKFhw4ZA/la6wsoe2rhxI3379n2iGGXnibJXHlZbF8Vn7s/rww8t2bTJgunTH2BrC5lFbyNZrjk62pKZebfA8j59FIwebU1k5B1q1JDvOmMqD58tnU732N0UtNqy+btR1M4Nt27dZNy4t3n//bn4+TVCq9Vy505ugnf37j0++WQ5qalXeOGFSIKDQ/OSOY0m/338/We12pLPP88dy//++1M5e/YsH364DKVSyUsvDeTgwQM0b96KhQvn07hxE8aNm4ROp2PatEnExGymZ8/eTJkyicjIfxMc3IOTJ08wYsTLaLV6g+5EodPp8v19KWrnCYOknM7Ozvj6+hIbGwtAbGwsvr6++bphAUJCQoiOjkan05GRkUF8fDzBwcFFlgGkpaVx5MgRwsLCDHFLQggT9u23Fnz5pZoJE7IrTNekk5Oe0NAcpk0z/ZZJYX5OnjyBt3dN/PwaAblDthz+/8MZFNQVAHd3DypVcuD69WvFOme3bqH5fm7XriNWVlao1Wp8fHxIScntdt63by/ffLOKwYMHMGTI8/zxx2kuXUrmzp0skpLO0a1bDyB3H9lateqUyv2WJYN1xU6dOpXx48ezbNkyHBwcmDNnDgBDhw4lKioKPz8/wsPDOXbsGF275j7EkSNH4uXlBVBoGcC3335Lp06dqFy5sqFuSQhhgn7/Xcm4cdZMnXofJ6eK1XLVs6eGqChrEhKUNGsm240J0/D3yZBKpRKtNnddRpVKhV6f+/f4wYMHjxxnY5N/aIKV1d/Pk9t7mEvPzJkfUL26Z776d+5klUb4BmewxK527dpER0c/8vrnn3+e92eVSsW0adMee3xhZQDDhw9/+iCFEGYtOxuGD7dm4MDsCtkdaWUFffvmMGuWFRs33jN2OELkadDAjwsXkjh58jgNGjTM1xVbkOrVPfn990SaNWvB998/ukpGcbVp057Vq7/m7bfHo1KpyMzM5O7dO3h4VKdWrTrs2LGNLl26kZh4slzN0C2IWU2eEEKIwsyfb4m9vZ7AQPOb/VpcnTpp+fZbNYcOqWjZsuK+D6J8cXCozPvvz2Xx4oXcv38PhULJyJFvFHrMqFGjmTdvJnZ29nTuHPTE137jjbdYtmwRgwf/G4VCgVptSVTUW3h4VGfSpGnMmjWdlSuXU6tWHerVq//E1zEUhV6vr3j/bH0MmTxR9srDgGFRfOb2vE6fVhIebsMHH9znH8N7zUJRkyf+Lj5exdGjKjZvllY7YygPn620tItUq1Yj32vmutzJ07KwUBp0ssQ//fNZFTV5QlrshBAVwn/+Y0WfPhqzTOpKqmPH3Fa7gwdVtGolrXYilyknX+J/zGBddSGEKNyuXSrOnVMSHKwxdijlgoVF7kSKRYtkhx4hzI0kdkIIs6bR5LbWPf98Dmq1saMpPzp21PDrr0rOnJFfA0KYE/lECyHMWkyMBZaWmOV2YU/DygpCQjQsWSLZbkUlQ+zLvyd5RpLYCSHMlk4HCxZY0qdPDgqFsaMpf4KDNcTFqbl6Vd6ciiZ3HTcZmlDe5W5hVrLpEJLYCSHM1o4dFigU4O8vi/E+joMDtGmjYcUKabWraGxs7Ll9OzNvgV9Rvuj1erKzH5CZeR17e8cSHSuzYoUQZkmvz123rlcvjbTWFSIkRMP771sxZky2jEGsQOztK/PXX9e5evUyIF2yhVEqleh0hk+AVSoLKlWqgo2NXYmOk8ROCGGWfv5ZRWamQhbhLcK//qWnWjU927ZZ0LOndM1VFAqFAicnV2OHYRLKw7qDJSFdsUIIs/TZZ2pCQjQo5VuuSF27avj8c2muE8IcyFeeEMLspKQo2L/fgo4dpQWqOFq00HL2rJLTp+VXghCmTj7FQgizs3y5mg4dNNjYGDsS06BWQ+fOWlatklY7IUydJHZCCLNy/z6sXq2WXSZKqFMnDRs2WJCdbexIhBBPQxI7IYRZiYuzoEYNPdWry0y/knB31+PlpWfHDplTJ4Qpk8ROCGFWVq5U07mztNY9iU6dNKxeLd2xQpgySeyEEGbj4kUFiYkqWeLkCQUEaDlyREVqqiz8J4SpksROCGE2/vtfNe3aaWSh3SdkZZWb3K1fL2+gEKZKEjshhFnQanMTu06dpBv2abRvr2H9ehlnJ4SpMlhil5SURGRkJMHBwURGRnLhwoVH6mi1WqZNm0ZQUBBdunQhOjq6WGUAcXFxhIWFERoaSlhYGDdu3CjrWxJClCN796pwcNBTs6ZMmnga9erpuHVLwalT8u9+IUyRwf5ZNmXKFAYMGEB4eDgxMTFMnjyZlStX5quzdetWkpOT2blzJ5mZmfTq1YuAgAA8PT0LLTtx4gRLlizh66+/xsXFhdu3b2NpaWmoWxNClAPr1qnp0EHG1j0tpRLatdMSHa3m2WcfGDscIUQJGeSfZOnp6SQmJqRJZmAAACAASURBVBIaGgpAaGgoiYmJZGRk5KsXFxdHREQESqUSJycngoKC2L59e5FlK1asYMiQIbi4uABQqVIlrKysDHFrQohyICsLdu60oE0b6YYtDe3ba9i40QIj7HsuhHhKBmmxS01Nxc3NDZVKBYBKpcLV1ZXU1FScnJzy1fPw8Mj72d3dnbS0tCLLzp07h6enJwMHDuTu3bt06dKF4cOHo1AUf2aXs7P9U92jKB4Xl0rGDkGUgKk8r+3boVEj8Pa2NXYoRuXoWDr37+gIVarAqVOV6Ny5VE4p/sFUPlsilyk9L7MYIavVavnjjz9Yvnw52dnZvPLKK3h4eNCrV69inyM9PQudTsbmlCUXl0pcv37b2GGIYjKl5/XZZza0bKklM7PidsU6OtqSmXm31M7XqpUFX34Jfn7SHVvaTOmzJcrf81IqFYU2RhmkK9bd3Z2rV6+i1eZ+6Wq1Wq5du4a7u/sj9a5cuZL3c2pqKtWqVSuyzMPDg5CQECwtLbG3tycwMJDjx4+X9W0JIcqBq1cVHDumokWLipvUlYXWrbVs26YmJ8fYkQghSsIgiZ2zszO+vr7ExsYCEBsbi6+vb75uWICQkBCio6PR6XRkZGQQHx9PcHBwkWWhoaHs27cPvV5PTk4OBw8epF69eoa4NSGEkW3aZEGLFhpkWG3pcnHR4+6uY+9elbFDEUKUgMG6YqdOncr48eNZtmwZDg4OzJkzB4ChQ4cSFRWFn58f4eHhHDt2jK5duwIwcuRIvLy8AAot69GjBydPnqR79+4olUratm1Lv379DHVrQggj2rBBTZ8+0qxUFgICtGzcqCYwUFpDhTAVCr1eLwPLkDF2hlDeximIwpnC8zp/XkG3brZ8/vl9VBW8Yam0x9gBZGQoGD3amlOnsqRFtBSZwmdL/E95e17lYoydEEKUhU2b1AQEaCt8UldWnJz0eHvr2L1b3mAhTIUkdkIIk6TXw8aNatq1k27CstSypZZvv5W9Y4UwFZLYCSFM0qlTSu7cAR8fWUW3LLVqpSE+3oIHsuqJECZBEjshhEnatMmC1q21lGAdcvEEnJzA21vHjz9Kd6wQpkASOyGEydHr4dtv1bRtK1uIGULLllo2b5buWCFMgSR2QgiTc+SIEpUKvL1lJrshtGqlZedOC7KzjR2JEKIoktgJIUzOpk1q2rTRSDesgTg76/HyksWKhTAFktgJIUyKVgsxMbnj64ThtGypJSZGumOFKO8ksRNCmJSDB1U4OOjx9JRuWENq1UrLjh0WsnesEOWcJHZCCJOyYYMFbdpIa52hubjocXPT8fPP0h0rRHkmiZ0QwmRkZ8N336klsTOS3O5Yg20xLoR4ApLYCSFMxo8/qvD01OHqKt2wxtCqlZZt2yzQSl4tRLkl//QSQpiMDRty94YVxuHurqdyZT2HD6sM/hyu3b3G0WtH+PXqL/z5159cu3uV9PvpqBRKrFTWVLWpiq9Tfeo516eDZyfc7T0MGp8Q5YUkdkIIk3D3Lnz/vQWLF98zdigV2sPuWEMkdudvniPmz01sPR9D8q0L1K3iQ+3KdajjWJfm1VpS2aoyOr2OHG02fz34i8u3L7HhzDom7RuHt0Mt+j0TyfPPvoi92r7MYxWivJDETghhEnbutMDHR4ujo7EjqdgCArS8/74VM2c+QFkGg3l0eh3fX9zBZ8eWcfLGcVpXb8dzz/SnvnMDVMrCJ260dA8AQKPTcPLGCb6/uJ2FR+byUoOhjPSPopKlQ+kHLEQ5I4mdEMIkrFsnkybKAy8vPdbW8OuvSpo105XaefV6PduSvmPWoeno0dOtZiiv+7+JpcqyxOeyUFrQ2NWfxq7+XMlKYeOZaNp805wPOnxIV+9upRazEOWRJHZCiHIvPV3BoUMqXn5Z9rQqD1q21LJli5pmzR6UyvmOXTvKOz++ye2c20T6DKCZWwsUpbStiId9dUY1eZPj148xdu8YNp6JZkGnxdip7Url/EKUNzIrVghR7m3ZYkHTplpsbIwdiQAICNCwdasF+qecnHw7+xZjfxxNZGwf2lbvwNz2C2lerWWpJXV/19ClEQs6LOJW9k26bwzi0u3kUr+GEOWBwRK7pKQkIiMjCQ4OJjIykgsXLjxSR6vVMm3aNIKCgujSpQvR0dHFKlu8eDEBAQGEh4cTHh7OtGnTDHFLQggDWb/egjZtNMYOQ/y/GjVyM7rjx5/8V8iBK/tpv7YVqXeu8GGnpQTW6IJSUba/kqwsrBnZ+A0CPNoQsqEzv15NKNPrCWEMBuuKnTJlCgMGDCA8PJyYmBgmT57MypUr89XZunUrycnJ7Ny5k8zMTHr16kVAQACenp6FlgH06tWLcePGGep2hBAGcvGignPnVPj7SzdseaFQ5K5pFxNjQaNGJXsuGp2GmYem883p1bzWcCTNqrUooygfT6FQEFY7nGp27vw7th9reqw3eAxClCWDtNilp6eTmJhIaGgoAKGhoSQmJpKRkZGvXlxcHBERESiVSpycnAgKCmL79u1FlgkhzFd0tJrWrTVYyIjgciUgQENMjLpE3bE37t2gb0wYP6fs44MOHxk1oWperQUj/aMY+N1zJKQdNlocQpQ2gyR2qampuLm5oVLlTlVXqVS4urqSmpr6SD0Pj/8tKunu7k5aWlqRZQDfffcdYWFhDBkyhKNHj5bl7QghDESvh2++UdOhg8yGLW9q1dKj0cDJk8X7NXL8+m8Erm+LZyUvJrSajKOV8detaerWPDe5i3uOMxl/GDscIUqFWfwbuH///rz22muo1Wr279/PiBEjiIuLo0qVKsU+h7OzLGBpCC4ulYwdgigBYz+vfftArYbmza0pg/H0ZsfR0dag1+vYEb7/3o7OnQuvF/dnHINiBxHVIooO3h0MEltxBTp2QKO6z8Bt/Tg89DCudq4Gua6xP1uiZEzpeRkksXN3d+fq1atotVpUKhVarZZr167h7u7+SL0rV67QsGFDIH8rXWFlLi4ueedo06YN7u7u/Pnnn7RoUfxm/vT0LHQ62X+yLLm4VOL69dvGDkMUU3l4XsuWWdG2Ldy8KRMniuLoaEtm5l2DXrNJEyWLF1syevSdAhPvlaeWM/PQdN5pPoF6jr4Gj7E4WlZtx3m3C3Rb2Z3NvbZhbWFdptcrD58tUXzl7XkplYpCG6MM0hXr7OyMr68vsbGxAMTGxuLr64uTk1O+eiEhIURHR6PT6cjIyCA+Pp7g4OAiy65evZp3jt9//52UlBRq1qxpiFsTQpSRu3chNlZN+/bSDVte1a6tIyen4O7YJUc/Yn7CHN5rM4t6Tr4Gjq5kIusNxFZtx9i9o40dihBPxWBdsVOnTmX8+PEsW7YMBwcH5syZA8DQoUOJiorCz8+P8PBwjh07RteuXQEYOXIkXl5eAIWWLViwgFOnTqFUKlGr1cydOzdfK54QwvTExeVuIebsLC3p5dXD2bFbtljg5/e/2bF6vZ4PEubwzelVTG8zi6o2VY0YZfEoFUpGNBr1/4sYr6fvM88ZOyQhnohCr3/aJSbNg3TFlr3y1pwtCmfs59Wzpw1t22plG7FiMkZXLMDZs7ndsb/88r/u2FmH3uPbPzcwOWA6VaydCj9BOZN08xzTD0xhW994ajvWLZNrGPuzJUqmvD2vctEVK4QQJXH+vII//lDSooUkdeVd7do6NJr/LVa8MGEeG/+MZmrr900uqQOoWbk2z/n8myHbXyBbK2snCtMjiZ0QotxZtSp3iRO12tiRiKIoFNCmjZZvv1XzyW9LWJm4nCkB71HZqrKxQ3tiId7dqWRZiYUJ84wdihAlVuzELj4+Ho1GZqYJIcpWdjasXasmMFC+b0xF69Ya1pxaw7LfFjMl4D2cTLCl7u8UCgXDGg7nq5OfceLGcWOHI0SJFDuxW7RoEW3btmX69OkcO3asLGMSQlRgO3ZY4OGhx9NTxryaihtVtnE7YCwD3KbiYmuYdeDKmrNNVZ6vP5jX418lR5tj7HCEKLZiJ3ZbtmxhxYoVWFlZMWrUKIKDg1m2bBmXL18uy/iEEBXMl19Ka50pOXPnFz669Ar+mf/h9GHzWmaqk1cgdmo7Fh9daOxQhCi2J5oVq9frOXDgALNnz+bPP/+kSZMmREZGEhoailJpmsP2ZFZs2StvM4tE4YzxvM6cUdKzpw2ffHK/zMbX3dNmcfbeEc7ePULSveNkaf/ijvYWlgprqqir4aL2wte+Nb52AdipTGecmDFmxaY9SGL82U6EVR2J091WrPhazfKv7mOivwYe69rdq4z9cTQ/PLePfznUKJVzynehaSlvz6uoWbElXscuOTmZLVu2sGXLFhQKBVFRUbi7u7NmzRp27tzJkiVLnipgIUTF9eWXaoKCSn/ShEafQ8KtbezO+C/Hs3ZRzbIWHlZ1cbOsgZd1fayVtmj0OWRpMvhLk8a6tJlcevA7tW38CXEeSqvKPVErrUo3KBOXpfmL9873op1jBD52LcFOj0MlPSdOKGnUSGfs8EqNq60bobXDefent1nTI9rY4QhRpGIndmvWrCEmJoaLFy/SrVs35s6dS+PGjfPKg4ODad26dZkEKYQwf7dvw8aNaubPv19q58zRPeCHjFVsvDaPSionGlbqRKDTIGxVRe/7qNFn8/udg2y5vpgvUt6in9tYQpyHoVZallp8pkqjz2H2hX/jbdOQlpXD8l7389Px448WNGpkXsuEhNfuw5g9o9h5YRtdvbsZOxwhClXsxG7v3r289NJLBAYGYmn56BebjY0NixcvLtXghBAVx/r1avz8tFStWjpDIg7djOXzlDE4q6vT23U0/7KuX6LjLRSW+Nm3x8++PWkPkvghYyVbry9lSPU5tKrcs1RiNEV6vZ5PL7+JTq8l2HlIvrIGDXQsXWpJdjY85teEyVKr1LzsN4x3f3qH9p6dynwvWSGeRrFHQrRo0YJu3bo9ktQtX748789t27YtvciEEBWGTgeffGJJt25PP2niRnYKM8734auUsfSs+jqD3KeVOKn7p2pWNRnoPoXQqsP5KmUsH1x4gduajKeO1RR9d2MZJ7P20tftLZQKVb4yBwc97h46EhJUBRxtuhq7NsGzkhefHl9m7FCEKFSxE7ulS5c+9vWPP/641IIRQlRMO3ZYYG2tp379pxubdejmVsacCaCyhSvDvRZRy7Zx0QeVQC3bxrzmuQgdWqL+aMbJrJ9K9fzl3W+344m+OpcB1SZjpbR9bB2/Blr27DG/xA5goO+LLD36ITfu3TB2KEIUqMiu2AMHDgCg1Wo5ePAgf59Ee/nyZezs7MouOiFEhbB0qZoePTR5e42WlEafw5cp73D4Ziz9q03kX9a+pRvg31gqrele9VWesW3G3AsDiHAbR2jVkSieNHgTkfLgTxZcfInn3N6litqtwHr16+vYvl3N7dtQqeihjCalun112nl2ZM6hGczr+KGxwxHisYpM7CZOnAhAdnY2EyZMyHtdoVDg4uLCpEmTyi46IYTZ++03JRcvKhk79skG3N/WZDD7Qn90ei2veS7CRlXwMgClqY5tU4ZWn8/aqzM5e/cor3t9bLYTK+5ob/L++b50dhqEt02DQuva2EDdujr277cgJMT81iPs90wkb+waztCGw3nGycfY4QjxiGKvYzd27Fjmzp1b1vEYjaxjV/bK21pAonCGel5Dhljj4qKnZ8+SJwEpD/7kvfO9qGvTnC7OLz4y5ssQsnX32XhtPkqUjK+51mhr35XVOnZavZYZ5/tgrbSjh8trxTrmjz+UHDyoYt68B6UeT3kQc/ZbUrIuPfHyJ/JdaFrK2/Mqah27Yo+xM+ekTghhHOfOKdi/X0WXLiVP6pLuHWPi2a60qhxOcNUhRknqILdrNtJtPHYWjkw4G0RGTqpR4igrq1L/w21tOiFVXyn2MXXq6EhLU3Dlinl2T3er2YNj13/jl7RDxg5FiEcU2hXbrVs3tm3bBkCHDh0KHEOyZ8+eUg9MCGH+PvzQipAQDTY2JTvu9J2DzEyKoHvV12hg365sgisBpUJFD+fX2Ju5jnfPBvJe7e24Wv7L2GE9tT0Z37AvcwPDqi9ApSj+evYq1cM17VT8+9/m1x1rqbIk4plIph+YzJZe281+fKUwLYV+Ut977728P8+bN6/MgxFCVByXLinYts2CpUvvlei4xKyfmXXhOfq4jqGubbMyiq7kFAoFHar0x0phy4SzQUyvHYeHVR1jh/XEztxN4MsrYxns/j62KocSH9+okZYNG9RERmrMaouxhzp5BbHl3GZ2X/qBzv8KMnY4QuQpNLFr1ux/X5otWrQo82CEEBXH4sWWBAVpsC/BXIczdxOYfSGSvq5vU8e2SdkF9xRaOeZuPzbxbFem147Dy7qesUMqsRvZKcxOiqSny+u4WXk/0Tk8PPSo1ZCYqKRBA/PZYuwhlVJF/3oDee/AFDp6dUapMMPsVZikYv9NXL58Ob///jsAv/32Gx07dqRz584cPXq0WMcnJSURGRlJcHAwkZGRXLhw4ZE6Wq2WadOmERQURJcuXYiOji5W2UPnz5+nUaNGzJkzp7i3JYQwgpQUBZs2qQkLyyn2MUn3jjHjfB/CXaLKbVL3UFOHYAKdBjH5XHcu3f/d2OGUyH3tHd5P6kNzh+742gU88XkUitxWu+/jS7wluckIcG9DtvYB353fauxQhMhT7MRuxYoVeHp6AjB//nwGDx7M8OHDmTlzZrGOnzJlCgMGDGDHjh0MGDCAyZMnP1Jn69atJCcns3PnTtatW8fixYu5fPlykWWQm/hNmTKFoCBpEheivFuwwJIuXTQ4Ohav/tUHF5h+vjfdq76au+G8CWhcKZBApxf4z7nuJN9PNHY4xaLT61iQPBhndXXaOvZ76vM1aqTl8GEV90rW224yFAoFET7/Zs7hGej05tcqKUxTsRO727dvU6lSJbKysvjjjz8YNGgQERERJCUlFXlseno6iYmJhIaGAhAaGkpiYiIZGfm35ImLiyMiIgKlUomTkxNBQUFs3769yDKAzz77jI4dO+Lt7V3cWxJCGEFysoKYGDU9exavte6W5gZTz4fR1rFvuZgoURKNK3Wmi9NLTD7XwySSu6+vTOBG9mVCXUaUyoQAe3uo6a3jwAHz3IkCoJlbcxQoiT0XY+xQhABKkNi5u7vz66+/EhcXR7NmzVCpVGRlZaFSFf2BTU1Nxc3NLa+uSqXC1dWV1NTUR+p5eHjku2ZaWlqRZadPn2bfvn0MHjy4uLcjhDCSDz6wJDhYg0MxxuM/0N3jvfN9eMa2OS0rh5V9cGWgUaWOJpHcfXf9Yw7e2kL/apOwUJTeQsuNGmnZudN8u2NzW+36M/vwDLQ6rbHDEaLonSceGjt2LFFRUVhaWrJo0SIAdu/ejZ+fX5kFVxw5OTn85z//YdasWcVKMgtS2GJ/ovS4uJjZHkNmrrSf1+nTsGMHfP01VKqkLrSuXq9n+u+DqWzlRK9/vWrSS0q0sQ/B2lrNlPM9+KDh99S2b1gm13F0fPz+rUXZd2MzG67PZVSdj3CydCnVmJo2hbg4yMqy5f9H85idzpXbsfl8NHuub6d/g/7FOka+C02LKT2vYid2HTp0YN++ffleCwkJISQkpMhj3d3duXr1KlqtFpVKhVar5dq1a7i7uz9S78qVKzRsmPul9/dWuoLKrl+/TnJyMsOGDQPg1q1b6PV6srKy8i3XUhTZeaLslbfVu0XhyuJ5vfWWNWFherRaDZmZhdddnzabc7dO8pLHLO7cMf0dDHzUbch20jDmt0Am19pMbVv/Uj3/k+48cTJrL3MuvMzz7lOxzHYkK/t+qcYF4OdnwaZNOl54wfzWtHuoT+3nmBg/iY4uIaiUhTcyyHehaSlvz6vUdp6A3HF2x48f58CBAxw4cICEhAQSEhKKPM7Z2RlfX19iY2MBiI2NxdfXFycnp3z1QkJCiI6ORqfTkZGRQXx8PMHBwYWWeXh4cOjQIXbt2sWuXbt48cUXee6550qU1Akhyt7Ro0p++UVF9+5F/3I/kBnDtvTP+He1SaiVVgaIzjD87DvQo+prTDsfzpk7vxg7HM7c+YW5FwbynNs4qlvVLbPrNGmiZfduC7Rm3FPZ2KUJliorYs/LWDthXMVusdu0aRPTp0/H1tYWa2vrvNcVCgU//PBDkcdPnTqV8ePHs2zZMhwcHPKWJBk6dChRUVH4+fkRHh7OsWPH6Nq1KwAjR47Ey8sLoNAyIUT5ptfDtGlW9OunwaqIPO3S/dMsuzyS56tNpZKFU+GVTVB9+zZYKNTMSOrDmBoraFwp0ChxJN07xoykvvRyeYOaNmXTNfyQq6seBwc9v/6qpHlz85w9qlAo6Fs3gnm/zCKsdi9Z104YjUKv1xer/7Fdu3bMmDGDDh06lHVMRiFdsWWvvDVni8KV5vOKj1cxfrw1Cxbcp7ChsPe0t3n7TFtaVA6lqUNwqVy7vLp47yTrrs7iVc8PaePY96nPV5Ku2NN3DjEzKYIeVV/jWfu2T33t4khIUJKSomTixGyDXM8Y9Ho94/aO4d2Wkwmt3bPAevJdaFrK2/Mqta5YrVZL27aG+QIQQpgPjQYmT7bi+edzCk3q9Ho9iy69iod1XbNP6gBq2DTgBfcZfJ7yNhuuzqOY/8Z+asdv72ZmUj96ubxhsKQOcveOPXVKxV9/me4kmKIoFAr6PvMc836ZZbDnKcQ/FTuxGzp0KB9//DE6nXk2owshysaaNWpsbaFZs8IHWH1342Mu3f+d7s6vGSgy46tmVZNh1efz41/fsDB5CNm60p+48He70lcz7+ILRLiN4xm75mV6rX+ysoJnn9Wya7f5rmkH0KJaKx5o77Pz4vaiKwtRBordFduhQwdu3LiBWq3G8R/Lxe/Zs6csYjMo6Yote+WtOVsUrjSe1+3b0LKlHePGZVOnTsH/KDx39yhTz4cxtPoHOKk9CqxnrrJ199l8/SNua9J5u8ZKqls/U+JzFNYVq9VrWHFlAgdvxvDvapNwtazxtCE/kUuXlGzebMEnn9zHhFevKdL+lJ/4/uIOdvbb89hleuS70LSUt+dVVFdssSdPzJs3r1QCEkJUHAsXWtKwobbQpO6e9jbzLg6im/OwCpnUAVgqrYlwHcsvt+IYf7Yzg6q9RxfnwaWydt+VB2dZlDwMHVqGVl+Arcp463F5eupQKuHkSSV+fubb+9PKozXr//iGvZf30MGrk7HDERVMsRO7Fi1alGUcQggzk5ysYNUqS+bPL7x78ePLUXhZ16NhpY6GCaycUigUtKjcA2+bBnx7bSG7/lrF0Orzn3i9O40+h7jrn7D+2mw6OPanZeVQlArjdoMqFNCkqZYdOyzw8zPfSRQqhYredfvxwS+zJbETBlfsMXbZ2dksXLiQwMBAmjZtCsC+fftYvXp1mQUnhDBdU6da0b17Ds7OBQ9x+Omv9fxx5xDdnIcZMLLyzdWyBkOrz6eeXSumnQ9n/sXBnLlb9HqhD+Xosvk+fQXDf2/A/psbGVp9PgGO4UZP6h5q1FDLkV9V3Lpl7EjKVrvqHUi+fZGDqQeMHYqoYIqd2M2cOZMzZ87wwQcf5HUP1K1bl2+++abMghNCmKaDB1UcPqwiPLzgxYivZ1/i85S36OP2FpZK6wLrVURKhYpmDiFEeX2KndKBuRf+zZg/AliXNouTWT9xX3snb9alVq/lWnYy+29s4aPkYQxJrMX3Gcvp7TqaQe7TcS5n3du2tuBbL3fBYnOmUqroVacvH/wyy9ihiAqm2J+s+Ph4du7cia2tLUplbj7o5ubG1atXyyw4IYTp0Wph/Pjc5U0KWoxYq9ey8OIQWlUOL9MdD0ydtcqOtlX60dqxN+fu/cb5u7+xP3MjqdnnAD3WSnvu67KwV1Whmo03tSz9ebX6QhzVbsYOvVBNmuj47jsLevbUmPUkik5egWw8s47frv1KY9cmxg5HVBDFTuzUajXaf+wHk5GR8cgMWSFExbZ2rRqAtm0LXt5k6/XF3Ndl0bYUFuatCJQKFXVtm1LXtmneazm6bB7o7mKtssVCYYm9vTVZWWW7XEppqVFDhx44dUpJgwbmO4lCrVLTs3Zv5ifMZVX3tcYOR1QQxe6KDQkJYdy4cVy6dAmAa9euMX36dHr06FFmwQkhTMutW/D++5YMHpxTYEvMpfun2XBtHr1c3yg3475MkVppib2FIxYKS2OHUmIKBTRtomX7DvPujgUIqtGVX9IO8Xt6orFDERVEsRO70aNH4+XlRc+ePbl16xbBwcG4uLgwcuTIsoxPCGFC5s2zonFjLXXrPr4VRqvX8GHyy3SuMqjCLm0icjVurOXIERW3bplxXyxgZWFNaK2eLDwiS4YJwyj2P5eSk5OpWbMmr776KlqtlqCgIHx8fMoyNiGECTl7VsHatWoWLrxXYJ2NV+ejUljQ3KGbASMT5ZGNDdT31bJrl4pevQqeZGMOgr27M/KHoZzPPEstxzrGDkeYuSJb7PR6Pe+++y5hYWF8+umn7N69m+joaHr37s27774r++EJIQCYONGa3r1zqFLl8eUX751i643FhLtElcrCu8L0NW2qIy7OAnPfqdJWbUuIdw8WHplv7FBEBVBkYrdu3ToOHz7MunXr2L17N+vWrWPPnj2sXbuWhIQE1q6VAaFCVHTff6/i7Fkl3bs/vuVFq9ew6NJQAp1eoLKFi4GjE+WVl5cOtVrP8ePFHhVksrrXCmNbUiyXbicbOxRh5or8NMXExDBp0iQaNmyY7/WGDRsyYcIEYmJiyiw4IUT59+ABTJhgzYsvZqNWP75OzLWPUGJB00rBhg1OlGsKxf+32m0z/0kUlSwr0aVGMB9Jq50oY0UmdufOnaN58+aPLWvevDnnzp0r9aCEEKbj008tcXPT0bTp4/vTUu6fYdP1BfR0eV26YMUjGjXScuqkivR08/+7EVo7nM1nN3Ll9hVjhyLMWJGJnVarl96HQAAAIABJREFUxd7e/rFl9vb26Mx9cIQQokBpaQqWLLHkxRdzHluu0+tYcmk4HRz7U0VdzcDRCVNgZQV+flp27jT/pW8crRzp5BXEnP1zjB2KMGNFtn9rNBoOHjxY4CSJfy5aLISoOKZNsyIwUIOHx+O/H3amf8k93W1aVg41cGTClDRrpmXNGjURERoszLxXtmftXoz5cRTDfKNwtXU1djjCDBX5EXJ2dmbChAkFljs5ORXrQklJSYwfP57MzEwcHR2ZM2cO3t7e+epotVpmzJjBTz/9hEKhYNiwYURERBRZtnHjRlasWIFSqUSn0xEREcELL7xQrLiEEE/m8GEle/eq+Oijx+92kJ5zhTVp0xjsMUsWIhaFqlZNT5Uqeg4fVtG6tXk3FjjZOBNYK5AlRz9kepuZxg5HmKEiE7tdu3aVyoWmTJnCgAEDCA8PJyYmhsmTJ7Ny5cp8dbZu3UpycjI7d+4kMzOTXr16ERAQgKenZ6FlwcHB9OnTB4VCQVZWFmFhYbRo0YJ69eqVSuxCiPxy94O1ZuDAHGxsHi3X6/V8fGkULRx64GZZw/ABCpPTvLmW2O8szD6xA+j/bH+GbhnKKP/RuNjKLHFRugwyxzw9PZ3ExERCQ3O7Y0JDQ0lMTCQjIyNfvbi4OCIiIlAqlTg5OREUFMT27duLLLO3t88blH3//n1ycnJkkLYQZWj1ajV6PbRv//hfwgdvxnD5wWnaVYkwcGTCVPn66ki5rCA52fy/u13sXGhTvT3LfvvI2KEIM2SQxC41NRU3NzdUqtzuGJVKhaurK6mpqY/U8/D43zZD7u7upKWlFVkG8MMPP9CjRw86derEK6+8IrtiCFFG/voLZs2yZMiQ7MfuB3tHm8lnKWMIqzrSJPcxFcZhYQFNm+mIjTXzQXb/r1edPqxKXEH6vXRjhyLMjNl8ggIDAwkMDOTKlSuMHDmS9u3bU6tWrWIf7+z8+Jm/onS5uFQydgiiBB73vKZMgfbtoUmTx/TBAl/+MZpnKwfwrEuzsg5P/IO9vbWxQ3gqHdrD3LkQFaWmgMUYzEZdj/9r777Do6rSB45/p2QmvZIKKEVKCERKMIiAGgMJJCQRhACCvxUIKiAYFxVFqaKiLlbQXduu4gKyKkhAQERWQUGalKWX0NITAgSSTGbm/v5AIxhKhGTulPfzPDwwOXdm3juHM+fNOfee04S4pnF8sHcOr/SSfWTtnSP1XTZJ7MLDw8nPz8disaDT6bBYLBQUFBAeHl7juJycnOrFkC8epbta2cUiIiJo164da9eu/VOJXXFxGVarbI9Wn4KDfSgsPKt2GKKWLldfu3ZpWbDAg9dfr6C0tOZz9pz7iR+KFjOm0RzKyi5/U4WoH97e7g7/met00KKFG198YSElxXn3j/X396S09DxJN6fx17XjeLDVI3KtnR2zt75Lq9VcdTDKJlOxQUFBREZGkpWVBUBWVhaRkZE17qhNTExk0aJFWK1WSkpKWL16NQkJCdcsu3iR5JKSEjZu3EjLli1tcWpCuAxFgSefNDJokBlf35rlVVYTc46PJjFoJB46Jx9uEfXmttssZGU5//6xAA08gune6C7e3Cq7UYi6Y7Op2KlTpzJx4kTmzp2Lr68vs2ZdWKAxIyODcePG0a5dO1JTU9m+fTu9evUCYMyYMTRu3BjgqmULFy5k/fr16PV6FEVh6NChdOvWzVanJoRL+PxzPadPa7jnnsuPpHxZMBtfXRBRXtL2xPVr3NiK0aiwZYuWzp2dP7vrd8t9ZK4dy9gOjxHqJYt4ixunUa608rCLkanY+mdvw9ni6i6ur7Nn4fbbvcjMNNG6dc3O9mTlAZ46cBcPN3wDfzdZdFUNzjAV+5tfftGyZ4+OmTMr1Q6lXvw2Ffubf+76gCCPBrzU41UVoxJXYm99l11MxQohHNvLLxuJjrZcNqn7bc267v4DJKkTdaJtWysnTmrIznb+pU8A0lr05/P9Czlx9rjaoQgnIImdEOKq9uzR8tlneu6///L7wX536lNKzfl08Uu1cWTCWen1cFtnC1995TQLN1yVv9GfXk16M+tn2YlC3DhJ7IQQV/TbDRMDBpjx969ZfsZcxL9ynqFv8Fh0sm2YqEMxMRY2bNBz6pRrjNql3nIvK7OXceDUfrVDEQ5OEjshxBV9/rme4mINvXpd/oaJD04+RTvvu2hobGHjyISz8/KCdu0sLF/uGr8weLl5k9L8Xp7fMFXtUISDk8ROCHFZpaUwZYqRjIwqdJfpW3ec/Y6dZWu5O/B+2wcnXMLtt1tYscKNCue4J+Sa+jRNZlPeRn4p2Kp2KMKBSWInhLisZ5+Fjh2ttGxZ84aJSms5c06MIanBwxi1l9+BQogb1aCBws03W1m92jWutTPq3bmvxUCm/vgssmCFuF6S2Akhati5U8uCBTBkiOmy5QvzXiDU0JRWXrE2jky4mq5dLSxZosdiUTsS27jn5l6cOHucb4+tUjsU4aAksRNCXMJigccfd2fECC67w8SR8h18U/IRvYMybB+ccDk33WTFx0dh/XrXuNZOr9Vzf+QDTFk/CbPVebdVE/VHEjshxCU++cQNsxl+3bHvEhbFwtvHHyE+8P/w0QfWPECIetCtm4VFi1xjmzGAzmGxuOs9mL9nntqhCAckiZ0QolphoYYXXzSQkWFCe5lvh2WFcwENHX162Tw24bpatLCiKLB5s2t0WRqNhmFt/sJLPz9PWVWZ2uEIB+MarUQIUSvPPmvkrrss3HxzzQu38yqP8FnBS6QEj0WjcY21xYR90Gige3cLn33mhqvcU9AioCVRDdrxxpa/qR2KcDCS2AkhAPj+ex0//aRj4MCaO0woisLbxx+hu/99BLlFqBCdcHWRkVbKyjRs3+463dbQyAf45/8+IPv0EbVDEQ7EdVqIEOKKKirgr391Z/jwKtzda5avLvkXp82FdPFLs31wQgBaLfToYebTT11n1C7IowHJzVKYsv4ZtUMRDkQSOyEEr79uoGFDK50711xTosh0go9znyU1eJxsGyZUFRVl5exZDdu2uU7X1bd5GtsKt/LDif+qHYpwEK7TOoQQl3XggJYPPzQwfPiVpmAfJta3L2HGpipEJ8TvdDq4804z8+e7zqidUWfkgTYP8tT3j1NlqdlGhfgjSeyEcGFWK2RmGhkwoIqgoJo95bclH1NUdZLuAQNUiE6Imtq0sXK2TMOWLa7TfXUJ74q/MYB3t89ROxThAFynZQghavj3v904c0ZDQkLNhVALKo7zr9xJpAU/hk7jGls6Cfun00FcnJmPP3ZzmXXtNBoNw9tm8Oa22Zw8e0LtcISdk8ROCBdVUKBhxgwDDz1kQveHS+esipUX9z5AF78UmYIVdieytRU0sG6d61zzGe4dQZ+myTzzwxNqhyLsnM0SuyNHjpCenk5CQgLp6elkZ2fXOMZisTBt2jTi4+Pp2bMnixYtqlXZnDlzSEpKom/fvvTr148ffvjBFqckhEN75hkjcXEWmjSpOQW7vOgdTpuL6eYvU7DC/mg0EH+PhXnz3KhyocvO0m7pz46i7azM/lrtUIQds1liN2XKFIYMGcLKlSsZMmQIkydPrnHM0qVLOXbsGKtWrWLhwoW89dZbnDhx4ppl0dHR/Oc//2Hp0qW88MILZGZmUlFRYatTE8LhrF6tY/NmHQMG1OwVj1fsZWH+iwxu/JTcBSvsVrNmVgICFFascJ3LBAw6Aw9Fj+aJ/z7GWdMZtcMRdsomiV1xcTG7d+8mOTkZgOTkZHbv3k1JScklxy1fvpwBAwag1WoJDAwkPj6eFStWXLOse/fueHh4ANCqVSsURaG0tNQWpyaEwykru7BmXUaGCaPx0rIqq4nXjj7I3QFDCTY2VCdAIWqpZ08zn32mp8yFdt1qF3wr0Q3aM+3H59QORdgpmyR2ubm5hIaGovv1Qh6dTkdISAi5ubk1jouI+H1V+/DwcPLy8q5ZdrHFixdz0003ERYWVh+nIoTDe+EFI23aWGjfvuaV55/mTcVd601n394qRCbEnxMWphAZqfDZZ25qh2JTD0T9ha+PLGNDzo9qhyLskFONYf/888+88cYbfPjhh3/6uUFB3vUQkfij4GAftUNwaRs3wpIl8N574Od3aWe45dRqvi9dwOMt/463/sIIuLf3ZbahEHbLFesrORleeUVHerobDR1okNnf3/P6n4sn47o8SuZ/x7DjkR14ul3/a4nacaS+yyaJXXh4OPn5+VgsFnQ6HRaLhYKCAsLDw2scl5OTQ3R0NHDpKN3VygC2bdvGE088wdy5c2nWrNmfjrG4uAyr1UVWvFRJcLAPhYVn1Q7DZZlMMGyYJ8OGmVEUCxdfrXDaXMjz+4aSFjweKoyUUYG3tztlZXKtqqNw1frSaqFrVx2zZ2t57rlKtcOpFX9/T0pLz9/Qa7T17Uhj77U8+lUmL/V4tY4iE5djb32XVqu56mCUTaZig4KCiIyMJCsrC4CsrCwiIyMJDAy85LjExEQWLVqE1WqlpKSE1atXk5CQcM2yHTt2kJmZyZtvvklUVJQtTkkIh/P66wYCAhS6dbt02zCrYmX20b8Q7X0XzT07qBSdENfv9tstHD+uYfNm11rBa0TbDLIOLeb7E2vVDkXYEZu1gqlTpzJv3jwSEhKYN28e06ZNAyAjI4OdO3cCkJqaSqNGjejVqxcDBw5kzJgxNG7c+Jpl06ZNo6KigsmTJ5Oamkpqair79u2z1akJYff27tXy/vsGMjKq0GguLftP/sucNZcQFzhMneCEuEF6PSQmmnn/fYNLLX/ibfDhoVvH8Oi3D3Om8rTa4Qg7oVEUV9lx7+pkKrb+2dtwtqswmyEx0ZOuXS01dpjYcXYtfzv6fzzU6HV89UGXlLnq1J6jkvqC+fPdaNfOwqBBNXdSsSd1MRV7sb9vn4unmyfv9vygzl5T/M7e+i67mIoVQqjn3Xfd0GguLA1xsSLTSWYfe5B+IY/XSOqEcES9e5vJynIjJ0dz7YOdyF+ihrM572cW7VugdijCDkhiJ4QTO3RIwxtvGHn4YRPai1q7yVrBi9kD6OLbV66rE07D31+hRw8zc+cacKW5KKPencc6TWDSuqc4cvqw2uEIlUliJ4STslhgzBgPBgyoIizs915OURTmHB+Dty6QO/z7qxihEHUvNtbCqVL47jvX2jWlqV8z+rcYwKhVD2KymNQOR6hIEjshnNQ777hhNl+YnrrYksI3OXB+M6nB49D88U4KIRycTgepKWY++siNkhLX+v+d1CwFD707U3+cpHYoQkWS2AnhhPbv1/Lmm0ZGj750Cnbj6SwWF77GkLBnMWhdbzFb4RoiIhRiYqzMnevmUlOyGo2GMe3Hk3X4K5YeWqx2OEIlktgJ4WRMJnjoIXcGD64iNPT3Xu3Q+W28ffxhBoVOwt8tVMUIhah/d95p5sQJLd9/71pTst4GH/7a6Sn+unY8h0sPqh2OUIEkdkI4mVdeMeDlpVxyF2x+ZTYzj9xH3wZjaOTeSsXohLANvR7uvdfM+++7UVTkWlOytwS0YFCrIQxdnk6ZyX6W6RC2IYmdEE5k40Yd8+a58fDDpuqFiEur8plyOIk7/PvRxvsOdQMUwoYaNrQSG2vhjTcNWK1qR2NbvZr0pqlfc8Z8+xCyXK1rkcROCCdRWnphCnbUqCoCAi787JzlNFMPpxDl1Y1Yv77qBiiECrp3t3D6NCxbZpOt0e2GRqMho93DZJ8+zOtbZC9ZVyKJnRBOQFFg/Hh3OnWycNttF/aCLbecZfrhNMKNzbkrYIjKEQqhDp0O+vczs/AzN44cca0pWTedGxNiJvL+zr+z/HCW2uEIG5HETggn8NFHbhw4oGXYsAsbZVZYzjH9cBq++iB6B42SZU2ESwsKUkhMrOKVVwxUuNiua4EeQTzR+Wke+24MOwu3qx2OsAFJ7IRwcFu2aJk1y0Bmpgk3Nyi3lDHjyL146fzp22AsWo00cyHa32olLEzhH/8wqB2KzbUIaMnIdg9x//KB5J/LUzscUc/kG18IB1ZUpOHBBz14+OEqIiIUysynmHyoDx5aH1KCJakT4mJJSWZ279ayerVrLYECcEfD7txzU08GZfWnrKpM7XBEPZJvfSEcVGUl/OUv7vToceG6ulNVeUw61ItQQxNSg8eh1bhe5yXE1RiNMHBgFf/8l4HsbNe7PKF/i4E09G7EgyuGUmWpUjscUU8ksRPCASkKPP64O3o9pKdXcbJiP08duJsWHjEkBI2Qa+qEuIKQEIXeiVW8+KKRc+fUjsa2NBoNo6If4XzVOSb8d7wsg+KkJLETwgHNnm3gl1+0PPqoib3n1/PMwXju8O/PXYGDJakT4hpuvdVK8+ZWXn3V6HLr2+m0OjI7PcGW/E28sHG62uGIeiCJnRAO5qOP3PjkEzcmTqxk/blPeDF7EPeGZNLJt5faoQnhMBISzJSehvnzXWt9OwAPvQfPxE7hiwOLePeXt9UOR9QxSeyEcCCff67n1VcNPPNsGf85/zgL82fyYMQL3OLZSe3QhHAoOh2kD6zi22/1rF/vetej+hn9eK7LNN7+5Q0W7v232uGIOmSzxO7IkSOkp6eTkJBAeno62dnZNY6xWCxMmzaN+Ph4evbsyaJFi2pVtm7dOvr160fbtm2ZNWuWLU5HCJubP1/Ps88aGfv0Ed4uS+Rw+S9kNJxNiOFmtUMTwiF5e8OgQVW8866BQ4dc7xKGYM8Qnu0ylak/TuKrg1+qHY6oIzZL7KZMmcKQIUNYuXIlQ4YMYfLkyTWOWbp0KceOHWPVqlUsXLiQt956ixMnTlyzrHHjxsycOZMRI0bY6nSEsKn333dj5kwj6ZOymH3+dhoaWzAk7Dk8dN5qhyaEQ4uIUOibXMXMF4yUlLhectfY5yYmdZnKE99nsir7a7XDEXXAJoldcXExu3fvJjk5GYDk5GR2795NSUnJJcctX76cAQMGoNVqCQwMJD4+nhUrVlyz7OabbyYyMhK93vWulRDOzWKBZ54x8s57VtpNyOTT8yPpHzKBuwIHy3ImQtSRqCgrMZ0szJjhejtTADT1a8bE257l0W8fZs2xb9QOR9wgmyR2ubm5hIaGotNd6Ih0Oh0hISHk5ubWOC4iIqL6cXh4OHl5edcsE8IZFRdrGDzYgx/278IyshN5mm080ugtmnpEqx2aEE6ne3cLgUEKr7jgnbIALQNa8eRtz/DINyMluXNwMsT1q6AgmdKyheBgH7VDcAjr1kH6EBP+qdPICZtDcthDdA7oZfOlTLy93W36fuLGSH3dmMGD4IMP4J//9CQzE+qzufn7e9bfi1+nLv4xzPCewehvM5h37zx6t+itdkh2w5H6LpskduHh4eTn52OxWNDpdFgsFgoKCggPD69xXE5ODtHRF0YkLh6lu1pZXSguLsNqlcUa61NwsA+FhWfVDsOulZfDCy8Ymf/DZtweHI7iHcTDwW/iq2/AuXOVNo3F29udsjIXnJdyUFJfdaNfvwtLCn34oYX+/c318h7+/p6Ulp6vl9e+UQ0NTXkyZhL3fzGU2Xe9RVKzvmqHpDp767u0Ws1VB6NsMhUbFBREZGQkWVlZAGRlZREZGUlgYOAlxyUmJrJo0SKsVislJSWsXr2ahISEa5YJ4QzWrNFxR3wli60PowxKJS4sjcFhz+Krb6B2aEK4DA8PuP9+M8uW611yT1mAVoGtmRQ7hQlrx/GffZ+pHY74k2w2FTt16lQmTpzI3Llz8fX1rV6WJCMjg3HjxtGuXTtSU1PZvn07vXpdWGh1zJgxNG7cGOCqZZs3b+bxxx+nrKwMRVFYtmwZM2fOpHv37rY6PSGu26FDGiZP0fOz+Z9UDXmOaP87iAt4R+54FUIlfn4Kw4ZW8dFHbvj6Ktx2m+tddNfc/xYm3z6DKT8+Q1nVGf7SdqTaIYla0iiyWRwgU7G2YG/D2WorKNDwt78Z+GzjBgypY/H11dAnOIMI4y1qhwbI1J6jkfqqeydOaPn0Uz1PPmmiXbu6S+7seSr2j/LO5TJjwxSGtB7GE52fdsktC+2t77KLqVghxO9On4YXXjDQJSmH5X79cRucTnzjPoxo+JLdJHVCCGjUyMrAgWZeftnA/v2ul9AAhHmFM/OOWXx58HOe+O9jmK31c92hqDuS2AlhI+fPwxtvGIi5q4xF5eOxDo8lulkI4256l2ifu1zyN2Eh7F3TplbS0sw8/7zRJXenAPB3D2Ba15nsLNrBsOWDOFd1Tu2QxFVIYidEPTOb4eOP3ejc3cy/jk/DNKoNTVoXMe7md+kRMAA3rVHtEIUQV9GqlZXkvmamTTNy+LBrJndebl48EzsZDdD3ywTyz8k6svZKEjsh6omiwOrVOrrdrfDqhtmcG3ELobdu5ZHGr5PYYCReOj+1QxRC1FKbSCtJSWamTjW67LSsXqtndPtx3Brcnp7/uZNfCraqHZK4DFmgWIh6sG+flqeetfI/j3eoGjSL5t5tGBj4EsGGxmqHJoS4TlFRVnQ6MzNmGHn6aRNt2rje3bIajYb7WqbTyLsxA5fey0s9XqVfiwFqhyUuIomdEHXo9GmYOcvKgoMfoOnxEk19WnB34DTCjE3VDk0IUQdat7ai15t58UUDjz5qcsmlUAC6RHQlzCucaT8+x5a8TUztOhM3nZvaYQlkuZNqstxJ/bO3W8brktUKnyysZMpX/8Ic+wpNfVoQF5zu0He5yvIZjkXqy7ZOnNAyf76ewYPNJCb+uTtFHWm5k2spM53lzW2vYVWsfJQ4jzCv8Gs/ycHYW98ly50IUc82bCuj4/g3mZjbhvA7v2Jks+cY2miSQyd1Qoira9TIyvDhVXz+hZ6//90Ns4uuAuJt8GHibc/SOjCSuxfewarsr9UOyeXJiN2vZMSu/tnbbz036lBeMaM+fJdd7v+gkaYTKc3uI8z9ZrXDqjMyAuRYpL7UUV4On3/uhlYLEyaYCAy8dj/iTCN2F9td/D/e2voafZr1ZUrXGXjoPdQOqU7YW98lI3ZC1LHsU8dI/fuTdJ3fnnzr/3io8auMavNXp0rqhBC14+EBgwdXER5uJfNxI1u2uG632iYoilfufI2Dpfu5c8HtbM77We2QXJKM2P1KRuzqn7391vNnbcvfyuSVb7Kp5Ft88vqQ1iqZWyIC1Q6r3sgIkGOR+lLfkSNavlys59ZoK8OHm/Dxufxxzjpid7Efc9bxwc5/MKDVIJ66bRLebo6797W99V3XGrGTxO5XktjVP3trHLVhtpr5+sgyXl3/NgeLjmE4nEbvW3oS3doDZ98oQhIFxyL1ZR8qK+Hbb/X8b7eWIYPNxMeb0ekuPcYVEjuA0spSPtn9EXuKdzOrx2wSm/ZRO6TrYm99lyR2tSSJXf2zt8ZxNUXlRXy6+1/8fev7lJcEwd5U7mnRhY7ttTW+pJ2VJAqORerLvpw8qeGbb/SUl0N6upk77rBUf3e4SmL3mx2F23l/57s09WvO891eonVgpNoh/Sn21ndJYldLktjVP3trHH9kVaz8mLOOf+78iFVHvsEtpxvag8nc1bY57dtb0bvYqo+SKDgWqS/7oyhw4ICWdet0lJVp6NPHTFycmZtucq3EDi7Mfqw4sowvDiyiT7MUnug8kQjvhmqHVSv21ndJYldLktjVP3trHL85eiabRfsW8PHOTykv01Oxqzfh5XHc3smLVi2tLjNC90eSKDgWqS/7duyYli1btOzeo6NjBw1du1bSsaMFD+e4cbTWzprOsuTgF6w+upL7WqbzaMdMu0/w7K3vksSuliSxq3/21DjyzuWy9NAS5m1fxOEzB9EfvwvN4Xg63NSCDu2tBAfL/wVJFByL1JdjKC+Hw4fd2brVwrFjWlq1tnJbZwvt21sID1ec/trd35RWnGLxoS/47thqEpr0YUyH8bQJilI7rMuyp74LJLGrNUns6p+ajUNRFPaW7GXB1hUsO/wVOaYDaE7cjkd+D6ICOtCmtY6bbrKidd2VCmqQRMGxSH05jt/qqrwcDh7UcvCQloMHtLi5QfStFtrfaqVdOysBAc7fJ5WZzrIy+2u+zl5GU99mjGg3iqRmKbjr3dUOrZokdg5KErv6Z8vGcf48/LQ7h5V7f2RDwXcc1qymqgoMBbFEKLG0CWhLy+ZutVpM1FVJouBYpL4cx+XqSlGgsFDDocNajmZrOXxYS0CAlehoK7feaiUqynLF5VOcgdlqZlPeRr45upJDpQdJataXAa0G0SW8K3qtuhc4S2J3BUeOHGHixImUlpbi7+/PrFmzaNKkySXHWCwWnn/+eX744Qc0Gg2jRo1iwIABN1RWW5LY1b+6ahzl5Re+AIuKNOTna8nL03Aot5jdxf8ju3I7hcYNVAb/jNZ4Hp9z0YTQhtY+HWkVHoGfn4vMc9QBSRQci9SX46hNXVkskJen5fBhDdlHtRw7qiUs7EKSFx1toU0bK+72M6hVp4rKi1h34r/8mLOOovJCet6cSELT3nRr2IMAd9uvHepoiZ3N0uApU6YwZMgQUlNTWbJkCZMnT+bjjz++5JilS5dy7NgxVq1aRWlpKWlpadx+++00atTousuE/auouJCoFRRofk3YtBQVXUjcCgs1FBdrKC5RKK4o4pT5JBafbNzDs9EF78catIdK7/1Yfc/j79WcELcmtPVqyS3+vQkxNkTjKhesCCGcik4HDRtaadgQune3YDbDiRNaDh/RMm+eGydParn55t+TvFatrHh5qR113Wjg0YC0Fv1Ja9GfgvMF/Jy7gXe3z+HRbx+hmX9zbg/vSpeIrnQMiSHCW77n/8gmI3bFxcUkJCSwceNGdDodFouF2NhYVq1aRWDg79n3qFGj6NevH4mJiQBMnz6diIgIRo4ced1ltY9RRuzqmqLAqVILR05UciyngpKzGvYfPs3JggryS8opLC3n1LnzmJRzeAacwd3vDG4+p9F6nkLxKMZiLKJNPpxnAAANOUlEQVTKrYgKXRHlmmLcNd7464MJMITipw8mwC2EBm6NaeDWCD99sDTuOiYjQI5F6stx1EVdmUxw/LiW7Gwtx49rOH5cS0iIlRYtrbRsodC0qYWbblKc6q7bKksVB0r3sbd4D/tL97G/ZB+gENWgHZGBUbQOiqS53y008WtKmFc4Wk3dXDQtI3aXkZubS2hoKLpf143Q6XSEhISQm5t7SWKXm5tLRERE9ePw8HDy8vJuqKy2tFrnTAoURcGsmKmyVmGymKiymi78banCZDVhslRislRRYanAZDFR+evfFZYKKs2VmKyVVJgrLjyuKqfMVEG5ycS5ygrOV1VQYTJRbr7wHJOlEpPVhAUTFo0JRVsJWgsaixGtYkCHEV2IG25hBgw6I010Blrr3THqjbhpDRg07rhp3HHXNcBd2wR3jSceel88tT546XzRaQxqf5wuxcvTiE5xznbhjKS+HEed1JUXBAdAx+gLDy0WKCzUkZur4eRRDdu3XJj98PRSCAtVCA62Ehyi4O+n4OcHvr4K3t7g4aFgMOAgd+N6EOPRmZjwzsCF/u10ZSnHzh4jtyyHbYWbWXl0OYXn8ykzlRHk2YAQj1BCPIMJ8ggmyKMB/kZ//Ix++Bh88dJ742Pwxl3vgYfeAw+95xWv57OnHOFasbjYkqtXFhDgJGPYQgghhKhTVxshszc2WdwhPDyc/Px8LBYLcOFmh4KCAsLDw2scl5OTU/04NzeXsLCwGyoTQgghhHAVNknsgoKCiIyMJCsrC4CsrCwiIyMvmYYFSExMZNGiRVitVkpKSli9ejUJCQk3VCaEEEII4SpsttzJoUOHmDhxImfOnMHX15dZs2bRrFkzMjIyGDduHO3atcNisTB9+nTWr18PQEZGBunp6QDXXSaEEEII4SpkgWIhhBBCCCchGygJIYQQQjgJSeyEEEIIIZyEJHZCCCGEEE5CEjshhBBCCCchiZ0QQgghhJOQxE7UuyNHjpCenk5CQgLp6elkZ2erHZLLmzVrFnFxcbRq1Yr9+/dX//xqdSX1qI5Tp06RkZFBQkICffv2ZezYsZSUlADwyy+/kJKSQkJCAsOHD6e4uLj6eVcrE/Vr9OjRpKSkkJaWxpAhQ9izZw8g7cuevf3225d8Hzp021KEqGfDhg1TFi9erCiKoixevFgZNmyYyhGJTZs2KTk5Ocrdd9+t7Nu3r/rnV6srqUd1nDp1StmwYUP145deekl5+umnFYvFosTHxyubNm1SFEVR5syZo0ycOFFRFOWqZaL+nTlzpvrf33zzjZKWlqYoirQve7Vr1y5lxIgR1d+Hjt62ZMRO1Kvi4mJ2795NcnIyAMnJyezevbt6xEGoIyYmpsaWflerK6lH9fj7+xMbG1v9uH379uTk5LBr1y6MRiMxMTEADBo0iBUrVgBctUzUPx8fn+p/l5WVodFopH3ZKZPJxPTp05k6dWr1zxy9benVDkA4t9zcXEJDQ9HpdADodDpCQkLIzc2tsaWcUNfV6kpRFKlHO2C1Wpk/fz5xcXHk5uYSERFRXRYYGIjVaqW0tPSqZf7+/mqE7nImTZrE+vXrURSF999/X9qXnXrjjTdISUmhUaNG1T9z9LYlI3ZCCOEgZsyYgaenJ0OHDlU7FHENM2fOZO3atWRmZvLyyy+rHY64jG3btrFr1y6GDBmidih1ShI7Ua/Cw8PJz8/HYrEAF/b1LSgoqDENKNR3tbqSelTfrFmzOHr0KK+//jparZbw8HBycnKqy0tKStBqtfj7+1+1TNhWWloaGzduJCwsTNqXndm0aROHDh3innvuIS4ujry8PEaMGMHRo0cdum1JYifqVVBQEJGRkWRlZQGQlZVFZGSkTC/YoavVldSjumbPns2uXbuYM2cOBoMBgLZt21JRUcHmzZsBWLBgAYmJidcsE/Xr3Llz5ObmVj9es2YNfn5+0r7s0KhRo1i3bh1r1qxhzZo1hIWF8cEHHzBy5EiHblsaRVEUtYMQzu3QoUNMnDiRM2fO4Ovry6xZs2jWrJnaYbm0559/nlWrVlFUVERAQAD+/v4sW7bsqnUl9aiOAwcOkJycTJMmTXB3dwegUaNGzJkzh61btzJlyhQqKytp2LAhr7zyCg0aNAC4apmoP0VFRYwePZry8nK0Wi1+fn489dRTREVFSfuyc3Fxcbz77ru0bNnSoduWJHZCCCGEEE5CpmKFEEIIIZyEJHZCCCGEEE5CEjshhBBCCCchiZ0QQgghhJOQxE4IIYQQwklIYieEcCmtWrXi6NGjtTr2rbfeYsKECfUc0bUlJSWxceNGtcMQQjgASeyEEHahQ4cO1X9at25NdHR09eOvvvrqss/ZuHEjPXr0sHGktrds2TJiY2Nv+HVc5fMSwpXp1Q5ACCHgwr6Nv4mLi+P555+na9euKkYkhBCOR0bshBB2zWQyMXPmTLp160a3bt2YOXMmJpOJ8+fPk5GRQUFBQfXIXn5+Pjt27CA9PZ2YmBi6devG9OnTMZlMtXqv48ePM3ToUDp06MCDDz7IqVOnLikfN24cd9xxB506deL+++/nwIEDAOzYsYOuXbtW7/UJsGrVKlJSUi77PhMnTmTq1KmMHDmSDh06MGjQIAoLC5k5cyadO3cmMTGR3bt3Vx8fFxfHjz/+CFyYHh4/fjxPPvkkHTp0ICkpiZ07d1Yf+8ep5okTJ/Laa69d8fOyWq384x//ID4+ntjYWMaPH09paSkAlZWVTJgwgdjYWGJiYujfvz9FRUW1+iyFEOqQxE4IYdfeeecdtm/fzpIlS/jqq6/YuXMnc+fOxdPTk/fee4+QkBC2bdvGtm3bCA0NRavV8vTTT7NhwwYWLFjATz/9xL///e9avdeECROIiopi48aNjB49mi+//PKS8h49erBy5Up++ukn2rRpU339XXR0NP7+/qxbt6762CVLlpCWlnbF9/r666957LHH2LBhAwaDgfT0dKKiotiwYQMJCQm8+OKLV3zumjVrSEpKYvPmzcTFxTFjxoxrntuVPq9PPvmE1atXM2/ePH744Qf8/PyYPn06AF9++SVlZWWsXbuWjRs3Mm3atOptzYQQ9kkSOyGEXVu6dCljxowhKCiIwMBAxowZc8Vr7uDCJt3t27dHr9fTqFEj0tPT2bRp0zXfJycnh507dzJ+/HgMBgOdO3cmLi7ukmPuu+8+vL29MRgMPProo+zdu5ezZ88CkJaWVh1XaWkp69atIzk5+Yrv17NnT9q2bYvRaKRnz54YjUbS0tLQ6XT06dOHPXv2XPG5nTp14s4770Sn05GamsrevXuveX5XsmDBAjIzMwkLC8NgMDB27FhWrlyJ2WxGr9dTWlrK0aNH0el0tG3bFm9v7+t+LyFE/ZNr7IQQdq2goICIiIjqxxERERQUFFzx+CNHjvDSSy+xa9cuysvLsVgsREVF1ep9fH198fT0vOS9cnNzAbBYLLz22musWLGCkpIStNoLvxefOnUKHx8fUlNT6d27N+fPn+frr78mJiaGkJCQK75fUFBQ9b/d3d0v2UTc3d2d8+fPX/G5fzy2srKyOhH7s3JychgzZkz1+QBotVqKi4tJTU0lLy+Pxx9/nDNnzpCSkkJmZiZubm5/+n2EELYhI3ZCCLsWEhJCTk5O9ePc3NzqhEmj0dQ4furUqTRr1oyVK1eydetWMjMzURTlmu8THBzMmTNnLkmoLn7fpUuX8u233/LRRx+xZcsW1qxZA1D92qGhoXTo0IFVq1axZMmSK15fV988PDwoLy+vflxYWFj978t9XmFhYbz33nts3ry5+s/OnTsJDQ3Fzc2NsWPHsnz5chYsWMDatWtZvHixTc5DCHF9JLETQti1pKQk3nnnHUpKSigpKWHOnDn07dsXuDDqVVpaWj0dCnDu3Dm8vLzw8vLi0KFDzJ8/v1bv07BhQ9q2bctbb72FyWRi8+bNfPfdd5e8rsFgICAggPLycmbPnl3jNVJTU/nggw/Yv38/vXr1usEzvz6tW7cmKysLi8XC999/f8k09OU+r8GDB/P6669z8uRJAEpKSli9ejUAGzZsYN++fVgsFry9vdHr9ZeM7Akh7I+0UCGEXRs9ejRt27YlJSWFlJQUoqKiGD16NADNmzcnKSmJ+Ph4YmJiyM/P56mnniIrK4uOHTvy3HPP0adPn1q/19/+9je2b99ObGwsc+bMueTmh7S0NCIiIujevTtJSUm0b9++xvN79uzJyZMn6dmzJx4eHjd+8tdh0qRJfPfdd8TExLB06VLi4+Oryy73eT3wwAPExcUxfPhwOnTowMCBA9mxYwcARUVFjBs3jk6dOtGnTx9uu+02UlNTVTkvIUTtaJTazFEIIYSolfj4eKZPny5r8AkhVCEjdkIIUUdWrlyJRqOhS5cuaocihHBRclesEELUgWHDhnHw4EFefvlluQ5NCKEamYoVQgghhHAS8mulEEIIIYSTkMROCCGEEMJJSGInhBBCCOEkJLETQgghhHASktgJIYQQQjgJSeyEEEIIIZzE/wPBGtbP8UZca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805" y="350221"/>
            <a:ext cx="3816896" cy="2390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237" y="350221"/>
            <a:ext cx="3985145" cy="2390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805" y="3668616"/>
            <a:ext cx="4102432" cy="239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1237" y="3668615"/>
            <a:ext cx="3985145" cy="2390775"/>
          </a:xfrm>
          <a:prstGeom prst="rect">
            <a:avLst/>
          </a:prstGeom>
        </p:spPr>
      </p:pic>
      <p:sp>
        <p:nvSpPr>
          <p:cNvPr id="13" name="Title 3"/>
          <p:cNvSpPr txBox="1">
            <a:spLocks/>
          </p:cNvSpPr>
          <p:nvPr/>
        </p:nvSpPr>
        <p:spPr>
          <a:xfrm>
            <a:off x="460374" y="559558"/>
            <a:ext cx="3429237" cy="1705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5"/>
          <p:cNvSpPr>
            <a:spLocks noGrp="1"/>
          </p:cNvSpPr>
          <p:nvPr>
            <p:ph type="body" sz="half" idx="2"/>
          </p:nvPr>
        </p:nvSpPr>
        <p:spPr>
          <a:xfrm>
            <a:off x="460374" y="2101756"/>
            <a:ext cx="3429237" cy="446281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lnSpcReduction="10000"/>
          </a:bodyPr>
          <a:lstStyle/>
          <a:p>
            <a:pPr algn="ctr"/>
            <a:r>
              <a:rPr lang="en-IN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outliers present in both sides of every variables. We can remove or replace these values with suitable statistical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analysis to get better results.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concluded from the plot that the charges in days are higher </a:t>
            </a:r>
          </a:p>
          <a:p>
            <a:pPr algn="ctr"/>
            <a:endParaRPr lang="en-IN" sz="2600" b="1" dirty="0"/>
          </a:p>
          <a:p>
            <a:pPr algn="ctr"/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8462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650" y="1302911"/>
            <a:ext cx="3932237" cy="1600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457650" y="2903111"/>
            <a:ext cx="3932237" cy="381158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idx="1"/>
          </p:nvPr>
        </p:nvSpPr>
        <p:spPr>
          <a:xfrm>
            <a:off x="4389887" y="987425"/>
            <a:ext cx="7278949" cy="5727274"/>
          </a:xfrm>
        </p:spPr>
      </p:sp>
    </p:spTree>
    <p:extLst>
      <p:ext uri="{BB962C8B-B14F-4D97-AF65-F5344CB8AC3E}">
        <p14:creationId xmlns:p14="http://schemas.microsoft.com/office/powerpoint/2010/main" val="34566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3" y="457199"/>
            <a:ext cx="6005015" cy="880281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Introduction</a:t>
            </a:r>
            <a:endParaRPr lang="en-IN" sz="40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252935" y="1982465"/>
            <a:ext cx="6980378" cy="450022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subscribers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from a specific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given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 of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 is a problem for telecom companies because it is more expensive to acquire a new customer than to keep existing one from leaving.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Telecom companies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predict churn on an individual customer basis and take counter measures such as discounts, special offers or other gratifications to keep their customers. 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3" y="1982465"/>
            <a:ext cx="4958687" cy="38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Data Summary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2699"/>
            <a:ext cx="10912522" cy="3630304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dataset is in csv format.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total 3333 rows and 20 columns.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compose of categorical and numerical features.</a:t>
            </a:r>
          </a:p>
          <a:p>
            <a:pPr algn="just">
              <a:lnSpc>
                <a:spcPct val="10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indicates the data of a single customer whereas columns indicates different features of customers.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 is the variable which shows whether a customer is churned or not.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missing values and duplicate values in the dataset.</a:t>
            </a:r>
          </a:p>
          <a:p>
            <a:pPr marL="0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544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Feature description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71" y="1555843"/>
            <a:ext cx="7737522" cy="5169327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ndicates the state where the customer resides.  </a:t>
            </a:r>
            <a:endParaRPr lang="en-I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 length: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duration of account (in days).</a:t>
            </a:r>
          </a:p>
          <a:p>
            <a:pPr algn="just"/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plan/Voice mail plan: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whether a customer opted for these plans or not.</a:t>
            </a:r>
          </a:p>
          <a:p>
            <a:pPr algn="just"/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minutes: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 4 columns which indicates time spent on calls during day, evening, night and on international calls.</a:t>
            </a:r>
          </a:p>
          <a:p>
            <a:pPr algn="just"/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calls: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 4 columns which indicates number of calls during day, evening, night and international calls.</a:t>
            </a:r>
          </a:p>
          <a:p>
            <a:pPr algn="just"/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charges: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 4 columns which indicate charges on calls during day, evening, night and on international calls.</a:t>
            </a:r>
          </a:p>
          <a:p>
            <a:pPr algn="just"/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calls: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how many times a customer contacted customer service.</a:t>
            </a:r>
          </a:p>
          <a:p>
            <a:pPr algn="just"/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Churn: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whether a customer churned or not.</a:t>
            </a:r>
            <a:endParaRPr lang="en-I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2375"/>
              </p:ext>
            </p:extLst>
          </p:nvPr>
        </p:nvGraphicFramePr>
        <p:xfrm>
          <a:off x="8079475" y="269591"/>
          <a:ext cx="3940032" cy="64555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8961">
                  <a:extLst>
                    <a:ext uri="{9D8B030D-6E8A-4147-A177-3AD203B41FA5}">
                      <a16:colId xmlns:a16="http://schemas.microsoft.com/office/drawing/2014/main" xmlns="" val="2394943054"/>
                    </a:ext>
                  </a:extLst>
                </a:gridCol>
                <a:gridCol w="1271071">
                  <a:extLst>
                    <a:ext uri="{9D8B030D-6E8A-4147-A177-3AD203B41FA5}">
                      <a16:colId xmlns:a16="http://schemas.microsoft.com/office/drawing/2014/main" xmlns="" val="3917524845"/>
                    </a:ext>
                  </a:extLst>
                </a:gridCol>
              </a:tblGrid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Columns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Data Types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F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7229840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613923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Account length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Int64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4991724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Area code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Int64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6038974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International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plan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996060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Voice mail plan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203440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Number vmail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messages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Int64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5196852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Total day minutes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Float64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9426468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Total day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Int64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3740574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Total day charge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Float64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2348259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Total eve minutes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Float64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6393275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Total eve calls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Int64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651500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Total eve charge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Float64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9221722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Total night minutes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Float64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3294115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Total night calls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Int64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3900390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Total night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charge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Float64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8087588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Total intl</a:t>
                      </a:r>
                      <a:r>
                        <a:rPr lang="en-IN" sz="1400" b="1" baseline="0" dirty="0" smtClean="0">
                          <a:solidFill>
                            <a:schemeClr val="tx1"/>
                          </a:solidFill>
                        </a:rPr>
                        <a:t> minutes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Float64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4561396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Total intl calls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Int64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2548747"/>
                  </a:ext>
                </a:extLst>
              </a:tr>
              <a:tr h="29095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Total intl charge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Float64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5857482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Customer service calls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Int64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3312142"/>
                  </a:ext>
                </a:extLst>
              </a:tr>
              <a:tr h="30753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Churn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>
                          <a:solidFill>
                            <a:schemeClr val="tx1"/>
                          </a:solidFill>
                        </a:rPr>
                        <a:t>Bool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1882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9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Project objectives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2699"/>
            <a:ext cx="10912522" cy="363030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and manipulate the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help assessing the quality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hidden insights of the data by different visualization tools.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highlight the main variables/factors influencing customer churn.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up with ways/recommendations to ensure customer retention.</a:t>
            </a: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507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513" y="2702258"/>
            <a:ext cx="10686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Univariate analysis</a:t>
            </a:r>
            <a:endParaRPr lang="en-IN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68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 txBox="1">
            <a:spLocks/>
          </p:cNvSpPr>
          <p:nvPr/>
        </p:nvSpPr>
        <p:spPr>
          <a:xfrm>
            <a:off x="460374" y="559558"/>
            <a:ext cx="3429237" cy="1774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state column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60374" y="2333768"/>
            <a:ext cx="3429237" cy="36985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 plot</a:t>
            </a:r>
            <a:endParaRPr lang="en-IN" sz="2600" b="1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number of users in each state.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more customers in WV, MN and NY states and less customers in CA, LA and PA states. </a:t>
            </a:r>
          </a:p>
          <a:p>
            <a:pPr algn="ctr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600" b="1" dirty="0" smtClean="0"/>
          </a:p>
          <a:p>
            <a:pPr algn="ctr"/>
            <a:endParaRPr lang="en-IN" sz="2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441" y="2333768"/>
            <a:ext cx="8028752" cy="339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71" y="1580973"/>
            <a:ext cx="5896283" cy="4873625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460374" y="559558"/>
            <a:ext cx="3429237" cy="1705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Account length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60374" y="2265528"/>
            <a:ext cx="3429237" cy="330275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plot shows the account length of each customers.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customers have account for a duration of 100 to 150 days.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600" b="1" dirty="0" smtClean="0"/>
          </a:p>
          <a:p>
            <a:pPr algn="ctr"/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11620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898</Words>
  <Application>Microsoft Office PowerPoint</Application>
  <PresentationFormat>Widescreen</PresentationFormat>
  <Paragraphs>159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Algerian</vt:lpstr>
      <vt:lpstr>Arial</vt:lpstr>
      <vt:lpstr>Arial Black</vt:lpstr>
      <vt:lpstr>Calibri</vt:lpstr>
      <vt:lpstr>Calibri Light</vt:lpstr>
      <vt:lpstr>Cooper Black</vt:lpstr>
      <vt:lpstr>Microsoft Uighur</vt:lpstr>
      <vt:lpstr>Times New Roman</vt:lpstr>
      <vt:lpstr>Wingdings</vt:lpstr>
      <vt:lpstr>Office Theme</vt:lpstr>
      <vt:lpstr>CAPSTONE PROJECT Telecom Churn Analysis</vt:lpstr>
      <vt:lpstr>Key Points</vt:lpstr>
      <vt:lpstr>Introduction</vt:lpstr>
      <vt:lpstr>Data Summary</vt:lpstr>
      <vt:lpstr>Feature description</vt:lpstr>
      <vt:lpstr>Project 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Telecom Churn Analysis</dc:title>
  <dc:creator>Windows User</dc:creator>
  <cp:lastModifiedBy>Windows User</cp:lastModifiedBy>
  <cp:revision>53</cp:revision>
  <dcterms:created xsi:type="dcterms:W3CDTF">2021-12-21T18:52:06Z</dcterms:created>
  <dcterms:modified xsi:type="dcterms:W3CDTF">2022-11-26T14:43:11Z</dcterms:modified>
</cp:coreProperties>
</file>