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Clear Sans Regular Bold" panose="020B0604020202020204" charset="0"/>
      <p:regular r:id="rId15"/>
    </p:embeddedFont>
    <p:embeddedFont>
      <p:font typeface="Congenial" panose="02000503040000020004" pitchFamily="2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 autoAdjust="0"/>
    <p:restoredTop sz="94773" autoAdjust="0"/>
  </p:normalViewPr>
  <p:slideViewPr>
    <p:cSldViewPr>
      <p:cViewPr varScale="1">
        <p:scale>
          <a:sx n="52" d="100"/>
          <a:sy n="52" d="100"/>
        </p:scale>
        <p:origin x="56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06:41:08.4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06:41:15.7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0T06:41:24.40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10174 14194 24575,'-88'-39'0,"-161"-91"0,-214-140-546,-193-129-2184,-842-583-3700,47-104 2948,1003 711 3454,-636-689 0,777 710-412,15-13 1,-355-587-1,437 588 210,39 44 536,-177-498 4031,335 783-3937,-71-220 6661,41 113-4181,3 10-3071,-19-62 191,-183-547-546,12 86-2184,-324-860-3341,55 157 1901,315 833 3531,55 123-88,43 116 940,5-14 2304,74 280-1830,5 18-495,1 1 0,-1-1 0,1 0 0,0 0 0,0 0 0,0 0-1,1 0 1,-1-1 0,1 1 0,0 0 0,0 0 0,0 0 0,1 0 0,0 0 0,1-6 0,-2 10-71,1-1-1,0 0 1,-1 1-1,1-1 1,0 1-1,0-1 1,-1 1-1,1-1 1,0 1-1,0-1 1,0 1-1,-1 0 1,1 0-1,0-1 1,0 1-1,0 0 1,0 0-1,0 0 1,0 0-1,0 0 1,-1 0-1,1 0 1,2 0-1,24 6 1283,-20-4-959,36 12 1125,75 34 1,-113-45-1561,151 72-175,258 170 0,108 144-2006,-38 42 2172,-376-321 0,-6 5 0,107 154 0,-181-230 0,-2 1 0,-2 1 0,-2 1 0,-2 1 0,-2 1 0,16 56 0,5 82 3205,3 90-3659,-32-203 715,7 74-261,-7 1 0,-7 158 0,-26-76 0,0 38 0,30-22 0,-3-203 0,2 0 0,2-1 0,1 0 0,17 44 0,113 215 0,-42-102 0,71 162 0,103 237 0,-57-2 0,-206-560 0,-1 1 0,-1 0 0,2 47 0,-9 97 0,0-167 0,2 17 6,1-1-1,1 0 1,11 41-1,-2-6-1392,-6-24-5439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2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customXml" Target="../ink/ink3.xml"/><Relationship Id="rId5" Type="http://schemas.openxmlformats.org/officeDocument/2006/relationships/image" Target="../media/image7.png"/><Relationship Id="rId10" Type="http://schemas.openxmlformats.org/officeDocument/2006/relationships/customXml" Target="../ink/ink2.xml"/><Relationship Id="rId4" Type="http://schemas.openxmlformats.org/officeDocument/2006/relationships/image" Target="../media/image2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943641" y="1286897"/>
            <a:ext cx="7301967" cy="730196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762000" y="3313160"/>
            <a:ext cx="15330706" cy="28476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Graphik Regular" panose="020B0503030202060203" pitchFamily="34" charset="0"/>
              </a:rPr>
              <a:t>Accenture North-America Data Analysis Program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19A1BE45-8301-44C6-A0D0-F8FDA800622F}"/>
              </a:ext>
            </a:extLst>
          </p:cNvPr>
          <p:cNvSpPr txBox="1"/>
          <p:nvPr/>
        </p:nvSpPr>
        <p:spPr>
          <a:xfrm>
            <a:off x="11581833" y="2135141"/>
            <a:ext cx="5677467" cy="312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endParaRPr lang="en-US" sz="19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6CC29DC-BE4A-131E-58B9-0B74193972DF}"/>
              </a:ext>
            </a:extLst>
          </p:cNvPr>
          <p:cNvSpPr txBox="1"/>
          <p:nvPr/>
        </p:nvSpPr>
        <p:spPr>
          <a:xfrm>
            <a:off x="11430000" y="1877080"/>
            <a:ext cx="5677467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Total 4 types of content are there: Photo, video, GIF and Audio and the most preferred content type are photo and video simultaneously.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Top 5 most popular categories are animal, science, healthy eating, technology, food.</a:t>
            </a:r>
          </a:p>
          <a:p>
            <a:endParaRPr lang="en-US" sz="2400" dirty="0">
              <a:latin typeface="Congenial" panose="02000503040000020004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There are 16 unique categories and animal is the most favorite category.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Sentiment types are Positive, Negative, Neutral and the sentiment with most count is Positive sentiment with 13807 count.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2" y="419100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68ED888-C2DF-148A-6CA8-71379A3D840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630" r="3929"/>
          <a:stretch/>
        </p:blipFill>
        <p:spPr>
          <a:xfrm>
            <a:off x="8600803" y="2247899"/>
            <a:ext cx="7619949" cy="57911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40F9860-BDF8-32A4-21AC-8DA330A23266}"/>
                  </a:ext>
                </a:extLst>
              </p14:cNvPr>
              <p14:cNvContentPartPr/>
              <p14:nvPr/>
            </p14:nvContentPartPr>
            <p14:xfrm>
              <a:off x="9799320" y="3063000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40F9860-BDF8-32A4-21AC-8DA330A232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36320" y="30003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8693143-D0E0-581B-6443-04FEF20CE5A8}"/>
                  </a:ext>
                </a:extLst>
              </p14:cNvPr>
              <p14:cNvContentPartPr/>
              <p14:nvPr/>
            </p14:nvContentPartPr>
            <p14:xfrm>
              <a:off x="-1356360" y="1097520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8693143-D0E0-581B-6443-04FEF20CE5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419360" y="10345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C706298-6BF5-55FE-75DF-8E7B706500FA}"/>
                  </a:ext>
                </a:extLst>
              </p14:cNvPr>
              <p14:cNvContentPartPr/>
              <p14:nvPr/>
            </p14:nvContentPartPr>
            <p14:xfrm>
              <a:off x="-4851240" y="-3662160"/>
              <a:ext cx="3662640" cy="5109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C706298-6BF5-55FE-75DF-8E7B706500F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4886880" y="-3697800"/>
                <a:ext cx="3734280" cy="5181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27681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108904" y="660403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561935" y="1443256"/>
            <a:ext cx="520127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i="1" u="sng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E2D678-8625-4BF5-4CE5-B11D55AE6732}"/>
              </a:ext>
            </a:extLst>
          </p:cNvPr>
          <p:cNvSpPr txBox="1"/>
          <p:nvPr/>
        </p:nvSpPr>
        <p:spPr>
          <a:xfrm>
            <a:off x="787060" y="4651805"/>
            <a:ext cx="96164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Over 100000 post per day</a:t>
            </a:r>
          </a:p>
          <a:p>
            <a:endParaRPr lang="en-US" sz="4800" b="1" dirty="0">
              <a:solidFill>
                <a:schemeClr val="bg1"/>
              </a:solidFill>
            </a:endParaRPr>
          </a:p>
          <a:p>
            <a:r>
              <a:rPr lang="en-US" sz="4800" b="1" dirty="0">
                <a:solidFill>
                  <a:schemeClr val="bg1"/>
                </a:solidFill>
              </a:rPr>
              <a:t>3650000 pieces of content 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per year</a:t>
            </a:r>
          </a:p>
          <a:p>
            <a:endParaRPr lang="en-US" sz="4800" b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But how to capitalize on it when its so much?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Analysis to find Social Buzz’s top 5 most popular categories of content.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8A91C9-293B-95A4-B688-C5210A2368AB}"/>
              </a:ext>
            </a:extLst>
          </p:cNvPr>
          <p:cNvSpPr txBox="1"/>
          <p:nvPr/>
        </p:nvSpPr>
        <p:spPr>
          <a:xfrm>
            <a:off x="13910934" y="1611865"/>
            <a:ext cx="4687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Andrew Fleming</a:t>
            </a:r>
          </a:p>
          <a:p>
            <a:r>
              <a:rPr lang="en-US" sz="2800" dirty="0"/>
              <a:t>[Chief Technical Architect]</a:t>
            </a:r>
          </a:p>
        </p:txBody>
      </p:sp>
      <p:pic>
        <p:nvPicPr>
          <p:cNvPr id="34" name="Picture 33" descr="A person in pink shirt and white pants&#10;&#10;Description automatically generated">
            <a:extLst>
              <a:ext uri="{FF2B5EF4-FFF2-40B4-BE49-F238E27FC236}">
                <a16:creationId xmlns:a16="http://schemas.microsoft.com/office/drawing/2014/main" id="{014DE8C5-1761-0B41-24A6-9EF8BE0F01F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8" t="12419" r="29260" b="47300"/>
          <a:stretch/>
        </p:blipFill>
        <p:spPr>
          <a:xfrm>
            <a:off x="11457474" y="7025118"/>
            <a:ext cx="2239965" cy="217805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621136E-82CA-0065-5117-27437A11DD58}"/>
              </a:ext>
            </a:extLst>
          </p:cNvPr>
          <p:cNvSpPr txBox="1"/>
          <p:nvPr/>
        </p:nvSpPr>
        <p:spPr>
          <a:xfrm>
            <a:off x="13981007" y="4866501"/>
            <a:ext cx="3800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Marcus </a:t>
            </a:r>
            <a:r>
              <a:rPr lang="en-US" sz="2800" b="1" dirty="0" err="1"/>
              <a:t>Rompton</a:t>
            </a:r>
            <a:endParaRPr lang="en-US" sz="2800" b="1" dirty="0"/>
          </a:p>
          <a:p>
            <a:r>
              <a:rPr lang="en-US" sz="2800" dirty="0"/>
              <a:t>[Senior Principle]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19C276-7678-CC21-9D8F-8A6580F9687B}"/>
              </a:ext>
            </a:extLst>
          </p:cNvPr>
          <p:cNvSpPr txBox="1"/>
          <p:nvPr/>
        </p:nvSpPr>
        <p:spPr>
          <a:xfrm>
            <a:off x="13981007" y="7784814"/>
            <a:ext cx="32940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Ruchika Sawant</a:t>
            </a:r>
          </a:p>
          <a:p>
            <a:r>
              <a:rPr lang="en-US" sz="2400" dirty="0"/>
              <a:t>[Data Analyst]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1092E3A-F83F-9832-6E4B-1D208A73FCC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040" r="12564" b="15527"/>
          <a:stretch/>
        </p:blipFill>
        <p:spPr>
          <a:xfrm>
            <a:off x="11205837" y="1109322"/>
            <a:ext cx="2435568" cy="19081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9B7E97-FF41-D405-DE72-E80FA2E3276E}"/>
              </a:ext>
            </a:extLst>
          </p:cNvPr>
          <p:cNvSpPr txBox="1"/>
          <p:nvPr/>
        </p:nvSpPr>
        <p:spPr>
          <a:xfrm>
            <a:off x="3758354" y="1351865"/>
            <a:ext cx="430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A2BF19-1D3B-47FA-D7A0-207576603494}"/>
              </a:ext>
            </a:extLst>
          </p:cNvPr>
          <p:cNvSpPr txBox="1"/>
          <p:nvPr/>
        </p:nvSpPr>
        <p:spPr>
          <a:xfrm>
            <a:off x="5788682" y="2983474"/>
            <a:ext cx="4661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761FE0-9FE8-1A50-28F4-D8E9DCB9A7FF}"/>
              </a:ext>
            </a:extLst>
          </p:cNvPr>
          <p:cNvSpPr txBox="1"/>
          <p:nvPr/>
        </p:nvSpPr>
        <p:spPr>
          <a:xfrm>
            <a:off x="9385416" y="6163644"/>
            <a:ext cx="430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BC1068-6232-A93B-81DC-FC42AFF45429}"/>
              </a:ext>
            </a:extLst>
          </p:cNvPr>
          <p:cNvSpPr txBox="1"/>
          <p:nvPr/>
        </p:nvSpPr>
        <p:spPr>
          <a:xfrm>
            <a:off x="7567932" y="4594120"/>
            <a:ext cx="430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32E0BA-1CC1-22C3-D1BD-AC2247E7C4BA}"/>
              </a:ext>
            </a:extLst>
          </p:cNvPr>
          <p:cNvSpPr txBox="1"/>
          <p:nvPr/>
        </p:nvSpPr>
        <p:spPr>
          <a:xfrm>
            <a:off x="11195046" y="7905815"/>
            <a:ext cx="430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13193" y="157996"/>
            <a:ext cx="12029404" cy="1785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  <a:p>
            <a:r>
              <a:rPr lang="en-US" sz="3600" spc="-80" dirty="0">
                <a:solidFill>
                  <a:srgbClr val="000000"/>
                </a:solidFill>
                <a:latin typeface="Congenial" panose="020F0502020204030204" pitchFamily="2" charset="0"/>
              </a:rPr>
              <a:t>                                                                      Top 5 Categories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DC541E-A40F-38B0-1609-1B893583D37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333" t="35926" r="50000" b="28434"/>
          <a:stretch/>
        </p:blipFill>
        <p:spPr>
          <a:xfrm>
            <a:off x="1981200" y="1943100"/>
            <a:ext cx="14782800" cy="7696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12FAE90E-5F7B-BADB-9583-B0F7FFA31B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4583" t="45556" r="34583" b="21731"/>
          <a:stretch/>
        </p:blipFill>
        <p:spPr>
          <a:xfrm>
            <a:off x="4153810" y="2632194"/>
            <a:ext cx="11734800" cy="67818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D9D183E-EC1F-114E-A02E-BF4A09EA863F}"/>
              </a:ext>
            </a:extLst>
          </p:cNvPr>
          <p:cNvSpPr txBox="1"/>
          <p:nvPr/>
        </p:nvSpPr>
        <p:spPr>
          <a:xfrm>
            <a:off x="2090718" y="950425"/>
            <a:ext cx="115244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48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r>
              <a:rPr lang="en-US" sz="3200" spc="-80" dirty="0">
                <a:solidFill>
                  <a:srgbClr val="000000"/>
                </a:solidFill>
                <a:latin typeface="Congenial" panose="020F0502020204030204" pitchFamily="2" charset="0"/>
              </a:rPr>
              <a:t>                                                                      Total Count of Content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CF084229-16B5-AC40-527C-913336F34CD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834" t="48431" r="7916" b="16275"/>
          <a:stretch/>
        </p:blipFill>
        <p:spPr>
          <a:xfrm>
            <a:off x="5029200" y="2552700"/>
            <a:ext cx="10711424" cy="71628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7CF7F9A-44F5-CF60-521E-437BDC3252AF}"/>
              </a:ext>
            </a:extLst>
          </p:cNvPr>
          <p:cNvSpPr txBox="1"/>
          <p:nvPr/>
        </p:nvSpPr>
        <p:spPr>
          <a:xfrm>
            <a:off x="7620000" y="1180741"/>
            <a:ext cx="5505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spc="-80" dirty="0">
                <a:solidFill>
                  <a:srgbClr val="000000"/>
                </a:solidFill>
                <a:latin typeface="Congenial" panose="020F0502020204030204" pitchFamily="2" charset="0"/>
              </a:rPr>
              <a:t>Total Count of  Sentiment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213</Words>
  <Application>Microsoft Office PowerPoint</Application>
  <PresentationFormat>Custom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Graphik Regular</vt:lpstr>
      <vt:lpstr>Arial</vt:lpstr>
      <vt:lpstr>Clear Sans Regular Bold</vt:lpstr>
      <vt:lpstr>Calibri</vt:lpstr>
      <vt:lpstr>Courier New</vt:lpstr>
      <vt:lpstr>Cambria Math</vt:lpstr>
      <vt:lpstr>Congenial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FNU LNU</cp:lastModifiedBy>
  <cp:revision>16</cp:revision>
  <dcterms:created xsi:type="dcterms:W3CDTF">2006-08-16T00:00:00Z</dcterms:created>
  <dcterms:modified xsi:type="dcterms:W3CDTF">2024-06-23T07:19:07Z</dcterms:modified>
  <dc:identifier>DAEhDyfaYKE</dc:identifier>
</cp:coreProperties>
</file>