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 hidden="1"/>
          <p:cNvSpPr/>
          <p:nvPr/>
        </p:nvSpPr>
        <p:spPr>
          <a:xfrm>
            <a:off x="10661760" y="471960"/>
            <a:ext cx="931680" cy="139716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 hidden="1"/>
          <p:cNvSpPr/>
          <p:nvPr/>
        </p:nvSpPr>
        <p:spPr>
          <a:xfrm>
            <a:off x="0" y="1296360"/>
            <a:ext cx="9196920" cy="18360"/>
          </a:xfrm>
          <a:custGeom>
            <a:avLst/>
            <a:gdLst/>
            <a:ahLst/>
            <a:cxnLst/>
            <a:rect l="l" t="t" r="r" b="b"/>
            <a:pathLst>
              <a:path w="9198610" h="20319">
                <a:moveTo>
                  <a:pt x="0" y="19908"/>
                </a:moveTo>
                <a:lnTo>
                  <a:pt x="9198594" y="0"/>
                </a:lnTo>
              </a:path>
            </a:pathLst>
          </a:custGeom>
          <a:noFill/>
          <a:ln w="38160">
            <a:solidFill>
              <a:srgbClr val="C55A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661760" y="471960"/>
            <a:ext cx="931680" cy="139716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 hidden="1"/>
          <p:cNvSpPr/>
          <p:nvPr/>
        </p:nvSpPr>
        <p:spPr>
          <a:xfrm>
            <a:off x="10661760" y="471960"/>
            <a:ext cx="931680" cy="139716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 hidden="1"/>
          <p:cNvSpPr/>
          <p:nvPr/>
        </p:nvSpPr>
        <p:spPr>
          <a:xfrm>
            <a:off x="0" y="1296360"/>
            <a:ext cx="9196920" cy="18360"/>
          </a:xfrm>
          <a:custGeom>
            <a:avLst/>
            <a:gdLst/>
            <a:ahLst/>
            <a:cxnLst/>
            <a:rect l="l" t="t" r="r" b="b"/>
            <a:pathLst>
              <a:path w="9198610" h="20319">
                <a:moveTo>
                  <a:pt x="0" y="19908"/>
                </a:moveTo>
                <a:lnTo>
                  <a:pt x="9198594" y="0"/>
                </a:lnTo>
              </a:path>
            </a:pathLst>
          </a:custGeom>
          <a:noFill/>
          <a:ln w="38160">
            <a:solidFill>
              <a:srgbClr val="C55A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10661760" y="471960"/>
            <a:ext cx="931680" cy="139716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%E2%80%93closed_principle" TargetMode="External"/><Relationship Id="rId2" Type="http://schemas.openxmlformats.org/officeDocument/2006/relationships/hyperlink" Target="https://en.wikipedia.org/wiki/Single-responsibility_principle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en.wikipedia.org/wiki/Dependency_inversion_principle" TargetMode="External"/><Relationship Id="rId5" Type="http://schemas.openxmlformats.org/officeDocument/2006/relationships/hyperlink" Target="https://en.wikipedia.org/wiki/Interface_segregation_principle" TargetMode="External"/><Relationship Id="rId4" Type="http://schemas.openxmlformats.org/officeDocument/2006/relationships/hyperlink" Target="https://en.wikipedia.org/wiki/Liskov_substitution_principl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ass_(computer_programming)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9360" y="1277640"/>
            <a:ext cx="360" cy="56520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8008"/>
                </a:lnTo>
              </a:path>
            </a:pathLst>
          </a:custGeom>
          <a:noFill/>
          <a:ln w="19080">
            <a:solidFill>
              <a:srgbClr val="C55A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484560" y="353880"/>
            <a:ext cx="63324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279"/>
              </a:lnSpc>
            </a:pPr>
            <a:r>
              <a:rPr lang="en-IN" sz="2400" b="1" strike="noStrike" spc="-1">
                <a:solidFill>
                  <a:srgbClr val="2F5597"/>
                </a:solidFill>
                <a:latin typeface="Calibri"/>
                <a:ea typeface="DejaVu Sans"/>
              </a:rPr>
              <a:t>OBJECT ORIENTED MODELLING &amp;</a:t>
            </a:r>
            <a:r>
              <a:rPr lang="en-IN" sz="2400" b="1" strike="noStrike" spc="-384">
                <a:solidFill>
                  <a:srgbClr val="2F5597"/>
                </a:solidFill>
                <a:latin typeface="Calibri"/>
                <a:ea typeface="DejaVu Sans"/>
              </a:rPr>
              <a:t> </a:t>
            </a:r>
            <a:r>
              <a:rPr lang="en-IN" sz="2400" b="1" strike="noStrike" spc="-1">
                <a:solidFill>
                  <a:srgbClr val="2F5597"/>
                </a:solidFill>
                <a:latin typeface="Calibri"/>
                <a:ea typeface="DejaVu Sans"/>
              </a:rPr>
              <a:t>DESIGN </a:t>
            </a:r>
            <a:r>
              <a:rPr lang="en-IN" sz="2400" b="1" strike="noStrike" spc="-9">
                <a:solidFill>
                  <a:srgbClr val="2F5597"/>
                </a:solidFill>
                <a:latin typeface="Calibri"/>
                <a:ea typeface="DejaVu Sans"/>
              </a:rPr>
              <a:t>(OOMD)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860720" y="3393000"/>
            <a:ext cx="5714640" cy="5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4860720" y="1728000"/>
            <a:ext cx="5721840" cy="271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3600" b="1" strike="noStrike" spc="-9">
                <a:solidFill>
                  <a:srgbClr val="C55A11"/>
                </a:solidFill>
                <a:latin typeface="Calibri"/>
                <a:ea typeface="DejaVu Sans"/>
              </a:rPr>
              <a:t>OBJECT O</a:t>
            </a:r>
            <a:r>
              <a:rPr lang="en-IN" sz="3600" b="1" strike="noStrike" spc="-1">
                <a:solidFill>
                  <a:srgbClr val="C55A11"/>
                </a:solidFill>
                <a:latin typeface="Calibri"/>
                <a:ea typeface="DejaVu Sans"/>
              </a:rPr>
              <a:t>RIENTED  MODELLING &amp;</a:t>
            </a:r>
            <a:r>
              <a:rPr lang="en-IN" sz="3600" b="1" strike="noStrike" spc="-55">
                <a:solidFill>
                  <a:srgbClr val="C55A11"/>
                </a:solidFill>
                <a:latin typeface="Calibri"/>
                <a:ea typeface="DejaVu Sans"/>
              </a:rPr>
              <a:t> </a:t>
            </a:r>
            <a:r>
              <a:rPr lang="en-IN" sz="3600" b="1" strike="noStrike" spc="-1">
                <a:solidFill>
                  <a:srgbClr val="C55A11"/>
                </a:solidFill>
                <a:latin typeface="Calibri"/>
                <a:ea typeface="DejaVu Sans"/>
              </a:rPr>
              <a:t>DESIGN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4860720" y="4396680"/>
            <a:ext cx="4166280" cy="15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4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349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Prof. Kiran Paramesh</a:t>
            </a:r>
            <a:endParaRPr lang="en-IN" sz="2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49"/>
              </a:spcBef>
            </a:pPr>
            <a:r>
              <a:rPr lang="en-IN" sz="2400" b="0" strike="noStrike" spc="-24">
                <a:solidFill>
                  <a:srgbClr val="000000"/>
                </a:solidFill>
                <a:latin typeface="Calibri"/>
                <a:ea typeface="DejaVu Sans"/>
              </a:rPr>
              <a:t>Prof. N S Kumar</a:t>
            </a:r>
            <a:endParaRPr lang="en-IN" sz="2400" b="0" strike="noStrike" spc="-1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Department of Computer</a:t>
            </a:r>
            <a:r>
              <a:rPr lang="en-IN" sz="2400" b="0" strike="noStrike" spc="-194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Science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313920" y="5489640"/>
            <a:ext cx="1065600" cy="1076400"/>
          </a:xfrm>
          <a:custGeom>
            <a:avLst/>
            <a:gdLst/>
            <a:ahLst/>
            <a:cxnLst/>
            <a:rect l="l" t="t" r="r" b="b"/>
            <a:pathLst>
              <a:path w="1067435" h="1078229">
                <a:moveTo>
                  <a:pt x="1066901" y="1032446"/>
                </a:moveTo>
                <a:lnTo>
                  <a:pt x="45720" y="1032446"/>
                </a:lnTo>
                <a:lnTo>
                  <a:pt x="45720" y="0"/>
                </a:lnTo>
                <a:lnTo>
                  <a:pt x="0" y="0"/>
                </a:lnTo>
                <a:lnTo>
                  <a:pt x="0" y="1032446"/>
                </a:lnTo>
                <a:lnTo>
                  <a:pt x="0" y="1066901"/>
                </a:lnTo>
                <a:lnTo>
                  <a:pt x="0" y="1078166"/>
                </a:lnTo>
                <a:lnTo>
                  <a:pt x="1066901" y="1078166"/>
                </a:lnTo>
                <a:lnTo>
                  <a:pt x="1066901" y="103244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7"/>
          <p:cNvSpPr/>
          <p:nvPr/>
        </p:nvSpPr>
        <p:spPr>
          <a:xfrm>
            <a:off x="4781880" y="4101120"/>
            <a:ext cx="5870520" cy="10440"/>
          </a:xfrm>
          <a:custGeom>
            <a:avLst/>
            <a:gdLst/>
            <a:ahLst/>
            <a:cxnLst/>
            <a:rect l="l" t="t" r="r" b="b"/>
            <a:pathLst>
              <a:path w="5872480" h="12064">
                <a:moveTo>
                  <a:pt x="0" y="11493"/>
                </a:moveTo>
                <a:lnTo>
                  <a:pt x="5872226" y="0"/>
                </a:lnTo>
              </a:path>
            </a:pathLst>
          </a:custGeom>
          <a:noFill/>
          <a:ln w="38160">
            <a:solidFill>
              <a:srgbClr val="C55A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8"/>
          <p:cNvSpPr/>
          <p:nvPr/>
        </p:nvSpPr>
        <p:spPr>
          <a:xfrm>
            <a:off x="1747800" y="1608480"/>
            <a:ext cx="2367360" cy="354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0" name="Group 9"/>
          <p:cNvGrpSpPr/>
          <p:nvPr/>
        </p:nvGrpSpPr>
        <p:grpSpPr>
          <a:xfrm>
            <a:off x="10501920" y="266040"/>
            <a:ext cx="1419480" cy="1866240"/>
            <a:chOff x="10501920" y="266040"/>
            <a:chExt cx="1419480" cy="1866240"/>
          </a:xfrm>
        </p:grpSpPr>
        <p:sp>
          <p:nvSpPr>
            <p:cNvPr id="91" name="CustomShape 10"/>
            <p:cNvSpPr/>
            <p:nvPr/>
          </p:nvSpPr>
          <p:spPr>
            <a:xfrm>
              <a:off x="10855800" y="266040"/>
              <a:ext cx="1065600" cy="1076400"/>
            </a:xfrm>
            <a:custGeom>
              <a:avLst/>
              <a:gdLst/>
              <a:ahLst/>
              <a:cxnLst/>
              <a:rect l="l" t="t" r="r" b="b"/>
              <a:pathLst>
                <a:path w="1067434" h="1078230">
                  <a:moveTo>
                    <a:pt x="106688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021168" y="45720"/>
                  </a:lnTo>
                  <a:lnTo>
                    <a:pt x="1021168" y="1078141"/>
                  </a:lnTo>
                  <a:lnTo>
                    <a:pt x="1066888" y="1078141"/>
                  </a:lnTo>
                  <a:lnTo>
                    <a:pt x="1066888" y="45720"/>
                  </a:lnTo>
                  <a:lnTo>
                    <a:pt x="1066888" y="11252"/>
                  </a:lnTo>
                  <a:lnTo>
                    <a:pt x="1066888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11"/>
            <p:cNvSpPr/>
            <p:nvPr/>
          </p:nvSpPr>
          <p:spPr>
            <a:xfrm>
              <a:off x="10501920" y="470880"/>
              <a:ext cx="1287360" cy="1661400"/>
            </a:xfrm>
            <a:custGeom>
              <a:avLst/>
              <a:gdLst/>
              <a:ahLst/>
              <a:cxnLst/>
              <a:rect l="l" t="t" r="r" b="b"/>
              <a:pathLst>
                <a:path w="1289050" h="1663064">
                  <a:moveTo>
                    <a:pt x="1288478" y="0"/>
                  </a:moveTo>
                  <a:lnTo>
                    <a:pt x="0" y="0"/>
                  </a:lnTo>
                  <a:lnTo>
                    <a:pt x="0" y="1662544"/>
                  </a:lnTo>
                  <a:lnTo>
                    <a:pt x="1288478" y="1662544"/>
                  </a:lnTo>
                  <a:lnTo>
                    <a:pt x="12884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3" name="CustomShape 12"/>
          <p:cNvSpPr/>
          <p:nvPr/>
        </p:nvSpPr>
        <p:spPr>
          <a:xfrm>
            <a:off x="180000" y="152280"/>
            <a:ext cx="7008480" cy="1051560"/>
          </a:xfrm>
          <a:custGeom>
            <a:avLst/>
            <a:gdLst/>
            <a:ahLst/>
            <a:cxnLst/>
            <a:rect l="l" t="t" r="r" b="b"/>
            <a:pathLst>
              <a:path w="7010400" h="1053465">
                <a:moveTo>
                  <a:pt x="7010400" y="0"/>
                </a:moveTo>
                <a:lnTo>
                  <a:pt x="0" y="0"/>
                </a:lnTo>
                <a:lnTo>
                  <a:pt x="0" y="1052944"/>
                </a:lnTo>
                <a:lnTo>
                  <a:pt x="7010400" y="1052944"/>
                </a:lnTo>
                <a:lnTo>
                  <a:pt x="70104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15920" y="288360"/>
            <a:ext cx="8414640" cy="11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2F5597"/>
                </a:solidFill>
                <a:latin typeface="Calibri"/>
                <a:ea typeface="DejaVu Sans"/>
              </a:rPr>
              <a:t>OBJECT ORIENTED MODELLING &amp;</a:t>
            </a:r>
            <a:r>
              <a:rPr lang="en-IN" sz="2400" b="1" strike="noStrike" spc="-384" dirty="0">
                <a:solidFill>
                  <a:srgbClr val="2F5597"/>
                </a:solidFill>
                <a:latin typeface="Calibri"/>
                <a:ea typeface="DejaVu Sans"/>
              </a:rPr>
              <a:t> </a:t>
            </a:r>
            <a:r>
              <a:rPr lang="en-IN" sz="2400" b="1" strike="noStrike" spc="-1" dirty="0">
                <a:solidFill>
                  <a:srgbClr val="2F5597"/>
                </a:solidFill>
                <a:latin typeface="Calibri"/>
                <a:ea typeface="DejaVu Sans"/>
              </a:rPr>
              <a:t>DESIGN </a:t>
            </a:r>
            <a:r>
              <a:rPr lang="en-IN" sz="2400" b="1" strike="noStrike" spc="-9" dirty="0">
                <a:solidFill>
                  <a:srgbClr val="2F5597"/>
                </a:solidFill>
                <a:latin typeface="Calibri"/>
                <a:ea typeface="DejaVu Sans"/>
              </a:rPr>
              <a:t>(OOMD)</a:t>
            </a:r>
            <a:br>
              <a:rPr dirty="0"/>
            </a:br>
            <a:r>
              <a:rPr lang="en-IN" sz="2400" b="1" strike="noStrike" spc="-1" dirty="0">
                <a:solidFill>
                  <a:srgbClr val="C55A11"/>
                </a:solidFill>
                <a:latin typeface="Calibri"/>
                <a:ea typeface="DejaVu Sans"/>
              </a:rPr>
              <a:t>SOLID principles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916920" y="4337640"/>
            <a:ext cx="7849440" cy="153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1216080" y="1584000"/>
            <a:ext cx="9757800" cy="46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3BEA-B593-4800-A901-85276371FB70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Principle :</a:t>
            </a:r>
          </a:p>
          <a:p>
            <a:pPr lvl="1"/>
            <a:r>
              <a:rPr lang="en-US" dirty="0"/>
              <a:t>Not a rule</a:t>
            </a:r>
          </a:p>
          <a:p>
            <a:pPr lvl="1"/>
            <a:r>
              <a:rPr lang="en-US" dirty="0"/>
              <a:t>Good guideline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SOLID :</a:t>
            </a:r>
          </a:p>
          <a:p>
            <a:pPr lvl="1"/>
            <a:r>
              <a:rPr lang="en-US" dirty="0"/>
              <a:t>Acronym</a:t>
            </a:r>
          </a:p>
          <a:p>
            <a:pPr lvl="1"/>
            <a:r>
              <a:rPr lang="en-US" dirty="0"/>
              <a:t>Good principles in Object Oriented Design</a:t>
            </a:r>
          </a:p>
          <a:p>
            <a:pPr lvl="1"/>
            <a:r>
              <a:rPr lang="en-US" dirty="0"/>
              <a:t>Concept developed by Robert C Martin (called uncle Bob)</a:t>
            </a:r>
          </a:p>
          <a:p>
            <a:pPr lvl="1"/>
            <a:r>
              <a:rPr lang="en-US" dirty="0"/>
              <a:t>Named by </a:t>
            </a:r>
            <a:r>
              <a:rPr lang="en-IN" dirty="0"/>
              <a:t>Michael Feathers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E0349-9767-4AE5-95E5-2092DE4A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FC27-9B70-4AF3-BC9E-E37959A9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96803-B65E-4FEB-9079-8A5BE5323872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>
                <a:hlinkClick r:id="rId2" tooltip="Single-responsibility principle"/>
              </a:rPr>
              <a:t>Single responsibility</a:t>
            </a:r>
            <a:endParaRPr lang="en-US" dirty="0"/>
          </a:p>
          <a:p>
            <a:r>
              <a:rPr lang="en-US" dirty="0">
                <a:hlinkClick r:id="rId3" tooltip="Open–closed principle"/>
              </a:rPr>
              <a:t>Open–closed</a:t>
            </a:r>
            <a:endParaRPr lang="en-US" dirty="0"/>
          </a:p>
          <a:p>
            <a:r>
              <a:rPr lang="en-US" dirty="0" err="1">
                <a:hlinkClick r:id="rId4" tooltip="Liskov substitution principle"/>
              </a:rPr>
              <a:t>Liskov</a:t>
            </a:r>
            <a:r>
              <a:rPr lang="en-US" dirty="0">
                <a:hlinkClick r:id="rId4" tooltip="Liskov substitution principle"/>
              </a:rPr>
              <a:t> substitution</a:t>
            </a:r>
            <a:endParaRPr lang="en-US" dirty="0"/>
          </a:p>
          <a:p>
            <a:r>
              <a:rPr lang="en-US" u="sng" dirty="0">
                <a:hlinkClick r:id="rId5"/>
              </a:rPr>
              <a:t>Interface segregation</a:t>
            </a:r>
            <a:endParaRPr lang="en-US" dirty="0"/>
          </a:p>
          <a:p>
            <a:r>
              <a:rPr lang="en-US" dirty="0">
                <a:hlinkClick r:id="rId6" tooltip="Dependency inversion principle"/>
              </a:rPr>
              <a:t>Dependency inversion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44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0CC-3CB4-451D-A506-EE8CAD04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C562E-B782-4242-AAAA-85846A3694AF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A </a:t>
            </a:r>
            <a:r>
              <a:rPr lang="en-US" dirty="0">
                <a:hlinkClick r:id="rId2" tooltip="Class (computer programming)"/>
              </a:rPr>
              <a:t>class</a:t>
            </a:r>
            <a:r>
              <a:rPr lang="en-US" dirty="0"/>
              <a:t> should only have a single responsibility</a:t>
            </a:r>
          </a:p>
          <a:p>
            <a:r>
              <a:rPr lang="en-US" dirty="0"/>
              <a:t>Change in one and only specification should require change in the class</a:t>
            </a:r>
          </a:p>
          <a:p>
            <a:r>
              <a:rPr lang="en-US" dirty="0"/>
              <a:t>Every module or class or function should be cohesive</a:t>
            </a:r>
          </a:p>
          <a:p>
            <a:r>
              <a:rPr lang="en-US" dirty="0"/>
              <a:t>“A class should have only one reason to change” : Robert C Martin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Module computes exam results and print the report ?</a:t>
            </a:r>
          </a:p>
          <a:p>
            <a:pPr lvl="1"/>
            <a:r>
              <a:rPr lang="en-US" dirty="0"/>
              <a:t>A function which finds square root of 2 numbers</a:t>
            </a:r>
          </a:p>
          <a:p>
            <a:pPr lvl="1"/>
            <a:r>
              <a:rPr lang="en-US" dirty="0"/>
              <a:t>A class which creates 3 lists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79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EAB6-DAAF-4CBB-8219-7D2009102138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Development of this concept:</a:t>
            </a:r>
          </a:p>
          <a:p>
            <a:pPr lvl="1"/>
            <a:r>
              <a:rPr lang="en-US" dirty="0"/>
              <a:t>David </a:t>
            </a:r>
            <a:r>
              <a:rPr lang="en-US" dirty="0" err="1"/>
              <a:t>Parnas</a:t>
            </a:r>
            <a:endParaRPr lang="en-US" dirty="0"/>
          </a:p>
          <a:p>
            <a:pPr lvl="2"/>
            <a:r>
              <a:rPr lang="en-US" dirty="0"/>
              <a:t>“We have tried to demonstrate by these examples that it is almost always incorrect to begin the decomposition of a system into modules on the basis of a flowchart. We propose instead that one begins with a list of difficult design decisions or design decisions </a:t>
            </a:r>
            <a:r>
              <a:rPr lang="en-US" i="1" dirty="0"/>
              <a:t>which are likely to change</a:t>
            </a:r>
            <a:r>
              <a:rPr lang="en-US" dirty="0"/>
              <a:t>. Each module is then designed to hide such a decision from the others.”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Dijkstra </a:t>
            </a:r>
          </a:p>
          <a:p>
            <a:pPr lvl="2"/>
            <a:r>
              <a:rPr lang="en-US" dirty="0"/>
              <a:t>Separation of Concerns</a:t>
            </a:r>
          </a:p>
          <a:p>
            <a:pPr lvl="1"/>
            <a:r>
              <a:rPr lang="en-US" dirty="0"/>
              <a:t>Larry </a:t>
            </a:r>
            <a:r>
              <a:rPr lang="en-IN" dirty="0"/>
              <a:t>Constantine</a:t>
            </a:r>
          </a:p>
          <a:p>
            <a:pPr lvl="2"/>
            <a:r>
              <a:rPr lang="en-IN" dirty="0"/>
              <a:t>Cohesion and Coupling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AA0CC-3CB4-451D-A506-EE8CAD04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27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38608-7733-4A86-B06D-544131CDB1CE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each software module should have one and only </a:t>
            </a:r>
          </a:p>
          <a:p>
            <a:pPr marL="0" indent="0">
              <a:buNone/>
            </a:pPr>
            <a:r>
              <a:rPr lang="en-US" dirty="0"/>
              <a:t>	one reason to change</a:t>
            </a:r>
          </a:p>
          <a:p>
            <a:r>
              <a:rPr lang="en-US" dirty="0"/>
              <a:t> What constitutes a change?</a:t>
            </a:r>
          </a:p>
          <a:p>
            <a:pPr lvl="1"/>
            <a:r>
              <a:rPr lang="en-US" dirty="0"/>
              <a:t>Debugging?</a:t>
            </a:r>
          </a:p>
          <a:p>
            <a:pPr lvl="1"/>
            <a:r>
              <a:rPr lang="en-US" dirty="0"/>
              <a:t>Refactoring?</a:t>
            </a:r>
          </a:p>
          <a:p>
            <a:r>
              <a:rPr lang="en-US" i="1" dirty="0"/>
              <a:t>Who</a:t>
            </a:r>
            <a:r>
              <a:rPr lang="en-US" dirty="0"/>
              <a:t> is the program responsible to? </a:t>
            </a:r>
          </a:p>
          <a:p>
            <a:r>
              <a:rPr lang="en-US" i="1" dirty="0"/>
              <a:t>who</a:t>
            </a:r>
            <a:r>
              <a:rPr lang="en-US" dirty="0"/>
              <a:t> must the design of the program </a:t>
            </a:r>
            <a:r>
              <a:rPr lang="en-US" i="1" dirty="0"/>
              <a:t>respond</a:t>
            </a:r>
            <a:r>
              <a:rPr lang="en-US" dirty="0"/>
              <a:t> to?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AA0CC-3CB4-451D-A506-EE8CAD04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27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0CC-3CB4-451D-A506-EE8CAD04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38608-7733-4A86-B06D-544131CDB1CE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IN" dirty="0"/>
              <a:t> public class  </a:t>
            </a:r>
            <a:r>
              <a:rPr lang="en-US" altLang="en-US" dirty="0"/>
              <a:t>Employee { </a:t>
            </a:r>
          </a:p>
          <a:p>
            <a:pPr marL="457200" lvl="1" indent="0">
              <a:buNone/>
            </a:pPr>
            <a:r>
              <a:rPr lang="en-US" altLang="en-US" dirty="0"/>
              <a:t>public Money </a:t>
            </a:r>
            <a:r>
              <a:rPr lang="en-US" altLang="en-US" dirty="0" err="1"/>
              <a:t>calculatePay</a:t>
            </a:r>
            <a:r>
              <a:rPr lang="en-US" altLang="en-US" dirty="0"/>
              <a:t>(); </a:t>
            </a:r>
          </a:p>
          <a:p>
            <a:pPr marL="457200" lvl="1" indent="0">
              <a:buNone/>
            </a:pPr>
            <a:r>
              <a:rPr lang="en-US" altLang="en-US" dirty="0"/>
              <a:t>public void save(); </a:t>
            </a:r>
          </a:p>
          <a:p>
            <a:pPr marL="457200" lvl="1" indent="0">
              <a:buNone/>
            </a:pPr>
            <a:r>
              <a:rPr lang="en-US" altLang="en-US" dirty="0"/>
              <a:t>public String </a:t>
            </a:r>
            <a:r>
              <a:rPr lang="en-US" altLang="en-US" dirty="0" err="1"/>
              <a:t>reportHours</a:t>
            </a:r>
            <a:r>
              <a:rPr lang="en-US" altLang="en-US" dirty="0"/>
              <a:t>(); </a:t>
            </a:r>
          </a:p>
          <a:p>
            <a:pPr marL="457200" lvl="1" indent="0">
              <a:buNone/>
            </a:pPr>
            <a:r>
              <a:rPr lang="en-US" altLang="en-US" dirty="0"/>
              <a:t>}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Role: CFO, CTO, COO ?</a:t>
            </a:r>
          </a:p>
          <a:p>
            <a:r>
              <a:rPr lang="en-IN" dirty="0"/>
              <a:t>Who can influence change of this class?</a:t>
            </a:r>
          </a:p>
          <a:p>
            <a:r>
              <a:rPr lang="en-IN" dirty="0"/>
              <a:t>Change Request should come from a single well identified group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CDA38A7-A642-4F5A-ABD4-FACD01F61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85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7CDA38A7-A642-4F5A-ABD4-FACD01F61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AA0CC-3CB4-451D-A506-EE8CAD04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0E0D5-FFA8-4844-A050-F9587F0F2251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Gather together the things that change for the same reasons. Separate those things that change for different reasons.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12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355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Office Theme</vt:lpstr>
      <vt:lpstr>Office Theme</vt:lpstr>
      <vt:lpstr>PowerPoint Presentation</vt:lpstr>
      <vt:lpstr>        </vt:lpstr>
      <vt:lpstr>SOLID Principles</vt:lpstr>
      <vt:lpstr>Single Responsibility Principle</vt:lpstr>
      <vt:lpstr>Single Responsibility Principle</vt:lpstr>
      <vt:lpstr>Single Responsibility Principle</vt:lpstr>
      <vt:lpstr>Single Responsibility Principle</vt:lpstr>
      <vt:lpstr>Single Responsibility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Krishna Venkataram</dc:creator>
  <dc:description/>
  <cp:lastModifiedBy>NSK</cp:lastModifiedBy>
  <cp:revision>40</cp:revision>
  <dcterms:created xsi:type="dcterms:W3CDTF">2020-08-09T05:55:29Z</dcterms:created>
  <dcterms:modified xsi:type="dcterms:W3CDTF">2020-09-22T21:26:11Z</dcterms:modified>
  <dc:language>kn-IN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2020-07-08T00:00:00Z</vt:filetime>
  </property>
  <property fmtid="{D5CDD505-2E9C-101B-9397-08002B2CF9AE}" pid="4" name="Creator">
    <vt:lpwstr>Acrobat PDFMaker 10.1 for PowerPoint</vt:lpwstr>
  </property>
  <property fmtid="{D5CDD505-2E9C-101B-9397-08002B2CF9AE}" pid="5" name="HyperlinksChanged">
    <vt:bool>false</vt:bool>
  </property>
  <property fmtid="{D5CDD505-2E9C-101B-9397-08002B2CF9AE}" pid="6" name="LastSaved">
    <vt:filetime>2020-08-09T00:00:00Z</vt:filetime>
  </property>
  <property fmtid="{D5CDD505-2E9C-101B-9397-08002B2CF9AE}" pid="7" name="LinksUpToDate">
    <vt:bool>false</vt:bool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</Properties>
</file>