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14"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Shape 2"/>
          <p:cNvSpPr>
            <a:spLocks noGrp="1" noRo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Lst>
            <a:rect l="T0" t="T1" r="T2" b="T3"/>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1" name="Shape 26"/>
          <p:cNvSpPr>
            <a:spLocks noGrp="1" noRot="1"/>
          </p:cNvSpPr>
          <p:nvPr>
            <p:ph type="sldImg" idx="2"/>
          </p:nvPr>
        </p:nvSpPr>
        <p:spPr>
          <a:noFill/>
          <a:ln/>
        </p:spPr>
      </p:sp>
      <p:sp>
        <p:nvSpPr>
          <p:cNvPr id="10242" name="Shape 27"/>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9" name="Shape 31"/>
          <p:cNvSpPr>
            <a:spLocks noGrp="1" noRot="1"/>
          </p:cNvSpPr>
          <p:nvPr>
            <p:ph type="sldImg" idx="2"/>
          </p:nvPr>
        </p:nvSpPr>
        <p:spPr>
          <a:noFill/>
          <a:ln/>
        </p:spPr>
      </p:sp>
      <p:sp>
        <p:nvSpPr>
          <p:cNvPr id="12290" name="Shape 32"/>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7" name="Shape 37"/>
          <p:cNvSpPr>
            <a:spLocks noGrp="1" noRot="1"/>
          </p:cNvSpPr>
          <p:nvPr>
            <p:ph type="sldImg" idx="2"/>
          </p:nvPr>
        </p:nvSpPr>
        <p:spPr>
          <a:noFill/>
          <a:ln/>
        </p:spPr>
      </p:sp>
      <p:sp>
        <p:nvSpPr>
          <p:cNvPr id="14338" name="Shape 38"/>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5" name="Shape 43"/>
          <p:cNvSpPr>
            <a:spLocks noGrp="1" noRot="1"/>
          </p:cNvSpPr>
          <p:nvPr>
            <p:ph type="sldImg" idx="2"/>
          </p:nvPr>
        </p:nvSpPr>
        <p:spPr>
          <a:noFill/>
          <a:ln/>
        </p:spPr>
      </p:sp>
      <p:sp>
        <p:nvSpPr>
          <p:cNvPr id="16386" name="Shape 44"/>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3" name="Shape 49"/>
          <p:cNvSpPr>
            <a:spLocks noGrp="1" noRot="1"/>
          </p:cNvSpPr>
          <p:nvPr>
            <p:ph type="sldImg" idx="2"/>
          </p:nvPr>
        </p:nvSpPr>
        <p:spPr>
          <a:noFill/>
          <a:ln/>
        </p:spPr>
      </p:sp>
      <p:sp>
        <p:nvSpPr>
          <p:cNvPr id="18434" name="Shape 50"/>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Shape 56"/>
          <p:cNvSpPr>
            <a:spLocks noGrp="1" noRot="1"/>
          </p:cNvSpPr>
          <p:nvPr>
            <p:ph type="sldImg" idx="2"/>
          </p:nvPr>
        </p:nvSpPr>
        <p:spPr>
          <a:noFill/>
          <a:ln/>
        </p:spPr>
      </p:sp>
      <p:sp>
        <p:nvSpPr>
          <p:cNvPr id="20482" name="Shape 57"/>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9" name="Shape 62"/>
          <p:cNvSpPr>
            <a:spLocks noGrp="1" noRot="1"/>
          </p:cNvSpPr>
          <p:nvPr>
            <p:ph type="sldImg" idx="2"/>
          </p:nvPr>
        </p:nvSpPr>
        <p:spPr>
          <a:noFill/>
          <a:ln/>
        </p:spPr>
      </p:sp>
      <p:sp>
        <p:nvSpPr>
          <p:cNvPr id="22530" name="Shape 63"/>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7" name="Shape 68"/>
          <p:cNvSpPr>
            <a:spLocks noGrp="1" noRot="1"/>
          </p:cNvSpPr>
          <p:nvPr>
            <p:ph type="sldImg" idx="2"/>
          </p:nvPr>
        </p:nvSpPr>
        <p:spPr>
          <a:noFill/>
          <a:ln/>
        </p:spPr>
      </p:sp>
      <p:sp>
        <p:nvSpPr>
          <p:cNvPr id="24578" name="Shape 69"/>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2840053"/>
            <a:ext cx="7772400" cy="784799"/>
          </a:xfrm>
          <a:prstGeom prst="rect">
            <a:avLst/>
          </a:prstGeom>
        </p:spPr>
        <p:txBody>
          <a:bodyPr/>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1583342"/>
            <a:ext cx="7772400" cy="1159799"/>
          </a:xfrm>
          <a:prstGeom prst="rect">
            <a:avLst/>
          </a:prstGeom>
        </p:spPr>
        <p:txBody>
          <a:bodyPr/>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99"/>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00" cy="3725699"/>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00" cy="3725699"/>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p:spPr>
        <p:txBody>
          <a:bodyPr/>
          <a:lstStyle>
            <a:lvl1pPr algn="ctr">
              <a:spcBef>
                <a:spcPts val="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Shape 5"/>
          <p:cNvSpPr txBox="1">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25" tIns="91425" rIns="91425" bIns="91425" numCol="1" anchor="b" anchorCtr="0" compatLnSpc="1">
            <a:prstTxWarp prst="textNoShape">
              <a:avLst/>
            </a:prstTxWarp>
          </a:bodyPr>
          <a:lstStyle/>
          <a:p>
            <a:pPr lvl="0"/>
            <a:endParaRPr lang="en-US" smtClean="0">
              <a:sym typeface="Arial" charset="0"/>
            </a:endParaRPr>
          </a:p>
        </p:txBody>
      </p:sp>
      <p:sp>
        <p:nvSpPr>
          <p:cNvPr id="1027" name="Shape 6"/>
          <p:cNvSpPr txBox="1">
            <a:spLocks noGrp="1"/>
          </p:cNvSpPr>
          <p:nvPr>
            <p:ph type="body" idx="1"/>
          </p:nvPr>
        </p:nvSpPr>
        <p:spPr bwMode="auto">
          <a:xfrm>
            <a:off x="457200" y="1200150"/>
            <a:ext cx="8229600" cy="3725863"/>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n-US" smtClean="0">
              <a:sym typeface="Arial" charset="0"/>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a:ea typeface="Arial"/>
          <a:cs typeface="Arial"/>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a:ea typeface="Arial"/>
          <a:cs typeface="Arial"/>
          <a:sym typeface="Arial" charset="0"/>
        </a:defRPr>
      </a:lvl2pPr>
      <a:lvl3pPr algn="l" rtl="0" eaLnBrk="0" fontAlgn="base" hangingPunct="0">
        <a:spcBef>
          <a:spcPct val="0"/>
        </a:spcBef>
        <a:spcAft>
          <a:spcPct val="0"/>
        </a:spcAft>
        <a:defRPr sz="1400">
          <a:solidFill>
            <a:srgbClr val="000000"/>
          </a:solidFill>
          <a:latin typeface="Arial"/>
          <a:ea typeface="Arial"/>
          <a:cs typeface="Arial"/>
          <a:sym typeface="Arial" charset="0"/>
        </a:defRPr>
      </a:lvl3pPr>
      <a:lvl4pPr algn="l" rtl="0" eaLnBrk="0" fontAlgn="base" hangingPunct="0">
        <a:spcBef>
          <a:spcPct val="0"/>
        </a:spcBef>
        <a:spcAft>
          <a:spcPct val="0"/>
        </a:spcAft>
        <a:defRPr sz="1400">
          <a:solidFill>
            <a:srgbClr val="000000"/>
          </a:solidFill>
          <a:latin typeface="Arial"/>
          <a:ea typeface="Arial"/>
          <a:cs typeface="Arial"/>
          <a:sym typeface="Arial" charset="0"/>
        </a:defRPr>
      </a:lvl4pPr>
      <a:lvl5pPr algn="l" rtl="0" eaLnBrk="0" fontAlgn="base" hangingPunct="0">
        <a:spcBef>
          <a:spcPct val="0"/>
        </a:spcBef>
        <a:spcAft>
          <a:spcPct val="0"/>
        </a:spcAft>
        <a:defRPr sz="1400">
          <a:solidFill>
            <a:srgbClr val="000000"/>
          </a:solidFill>
          <a:latin typeface="Arial"/>
          <a:ea typeface="Arial"/>
          <a:cs typeface="Arial"/>
          <a:sym typeface="Arial" charset="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23"/>
          <p:cNvSpPr txBox="1">
            <a:spLocks noGrp="1"/>
          </p:cNvSpPr>
          <p:nvPr>
            <p:ph type="ctrTitle"/>
          </p:nvPr>
        </p:nvSpPr>
        <p:spPr>
          <a:xfrm>
            <a:off x="685800" y="1582738"/>
            <a:ext cx="7772400" cy="1160462"/>
          </a:xfrm>
        </p:spPr>
        <p:txBody>
          <a:bodyPr>
            <a:noAutofit/>
          </a:bodyPr>
          <a:lstStyle/>
          <a:p>
            <a:pPr eaLnBrk="1" fontAlgn="auto" hangingPunct="1">
              <a:spcAft>
                <a:spcPts val="0"/>
              </a:spcAft>
              <a:buClr>
                <a:schemeClr val="lt1"/>
              </a:buClr>
              <a:defRPr/>
            </a:pPr>
            <a:r>
              <a:rPr lang="en" b="1">
                <a:solidFill>
                  <a:schemeClr val="accent5"/>
                </a:solidFill>
                <a:sym typeface="Arial"/>
              </a:rPr>
              <a:t>MY FINANCE BUDDY</a:t>
            </a:r>
          </a:p>
        </p:txBody>
      </p:sp>
      <p:sp>
        <p:nvSpPr>
          <p:cNvPr id="24" name="Shape 24"/>
          <p:cNvSpPr txBox="1">
            <a:spLocks noGrp="1"/>
          </p:cNvSpPr>
          <p:nvPr>
            <p:ph type="subTitle" idx="1"/>
          </p:nvPr>
        </p:nvSpPr>
        <p:spPr>
          <a:xfrm>
            <a:off x="685800" y="2840038"/>
            <a:ext cx="7772400" cy="784225"/>
          </a:xfrm>
        </p:spPr>
        <p:txBody>
          <a:bodyPr>
            <a:noAutofit/>
          </a:bodyPr>
          <a:lstStyle/>
          <a:p>
            <a:pPr eaLnBrk="1" fontAlgn="auto" hangingPunct="1">
              <a:spcAft>
                <a:spcPts val="0"/>
              </a:spcAft>
              <a:buSzPct val="100000"/>
              <a:defRPr/>
            </a:pPr>
            <a:r>
              <a:rPr lang="en" sz="3000">
                <a:sym typeface="Arial"/>
              </a:rPr>
              <a:t>Mukund </a:t>
            </a:r>
            <a:r>
              <a:rPr lang="en" sz="3000">
                <a:solidFill>
                  <a:schemeClr val="accent5"/>
                </a:solidFill>
                <a:sym typeface="Arial"/>
              </a:rPr>
              <a:t>S</a:t>
            </a:r>
            <a:r>
              <a:rPr lang="en" sz="3000">
                <a:sym typeface="Arial"/>
              </a:rPr>
              <a:t>alia </a:t>
            </a:r>
          </a:p>
          <a:p>
            <a:pPr eaLnBrk="1" fontAlgn="auto" hangingPunct="1">
              <a:spcAft>
                <a:spcPts val="0"/>
              </a:spcAft>
              <a:buSzPct val="100000"/>
              <a:defRPr/>
            </a:pPr>
            <a:r>
              <a:rPr lang="en" sz="3000">
                <a:sym typeface="Arial"/>
              </a:rPr>
              <a:t>Satbir </a:t>
            </a:r>
            <a:r>
              <a:rPr lang="en" sz="3000">
                <a:solidFill>
                  <a:schemeClr val="accent5"/>
                </a:solidFill>
                <a:sym typeface="Arial"/>
              </a:rPr>
              <a:t>S</a:t>
            </a:r>
            <a:r>
              <a:rPr lang="en" sz="3000">
                <a:sym typeface="Arial"/>
              </a:rPr>
              <a:t>aini</a:t>
            </a:r>
          </a:p>
          <a:p>
            <a:pPr eaLnBrk="1" fontAlgn="auto" hangingPunct="1">
              <a:spcAft>
                <a:spcPts val="0"/>
              </a:spcAft>
              <a:buSzPct val="100000"/>
              <a:defRPr/>
            </a:pPr>
            <a:r>
              <a:rPr lang="en" sz="3000">
                <a:sym typeface="Arial"/>
              </a:rPr>
              <a:t>Shu </a:t>
            </a:r>
            <a:r>
              <a:rPr lang="en" sz="3000">
                <a:solidFill>
                  <a:schemeClr val="accent5"/>
                </a:solidFill>
                <a:sym typeface="Arial"/>
              </a:rPr>
              <a:t>Z</a:t>
            </a:r>
            <a:r>
              <a:rPr lang="en" sz="3000">
                <a:sym typeface="Arial"/>
              </a:rPr>
              <a:t>hang</a:t>
            </a:r>
          </a:p>
          <a:p>
            <a:pPr eaLnBrk="1" fontAlgn="auto" hangingPunct="1">
              <a:spcAft>
                <a:spcPts val="0"/>
              </a:spcAft>
              <a:buSzPct val="100000"/>
              <a:defRPr/>
            </a:pPr>
            <a:r>
              <a:rPr lang="en" sz="3000">
                <a:sym typeface="Arial"/>
              </a:rPr>
              <a:t> Robina </a:t>
            </a:r>
            <a:r>
              <a:rPr lang="en" sz="3000">
                <a:solidFill>
                  <a:schemeClr val="accent5"/>
                </a:solidFill>
                <a:sym typeface="Arial"/>
              </a:rPr>
              <a:t>B</a:t>
            </a:r>
            <a:r>
              <a:rPr lang="en" sz="3000">
                <a:sym typeface="Arial"/>
              </a:rPr>
              <a:t>hatia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txBox="1">
            <a:spLocks noGrp="1"/>
          </p:cNvSpPr>
          <p:nvPr>
            <p:ph type="body" idx="1"/>
          </p:nvPr>
        </p:nvSpPr>
        <p:spPr>
          <a:xfrm>
            <a:off x="347663" y="652463"/>
            <a:ext cx="8229600" cy="4079875"/>
          </a:xfrm>
        </p:spPr>
        <p:txBody>
          <a:bodyPr>
            <a:noAutofit/>
          </a:bodyPr>
          <a:lstStyle/>
          <a:p>
            <a:pPr eaLnBrk="1" hangingPunct="1">
              <a:lnSpc>
                <a:spcPct val="90000"/>
              </a:lnSpc>
              <a:spcBef>
                <a:spcPct val="0"/>
              </a:spcBef>
              <a:buClr>
                <a:srgbClr val="FFFFFF"/>
              </a:buClr>
            </a:pPr>
            <a:r>
              <a:rPr lang="en-US" sz="3200" b="1" smtClean="0">
                <a:solidFill>
                  <a:srgbClr val="F4A447"/>
                </a:solidFill>
                <a:latin typeface="Arial" charset="0"/>
                <a:cs typeface="Arial" charset="0"/>
              </a:rPr>
              <a:t>Functional Properties</a:t>
            </a:r>
          </a:p>
          <a:p>
            <a:pPr eaLnBrk="1" hangingPunct="1">
              <a:lnSpc>
                <a:spcPct val="90000"/>
              </a:lnSpc>
              <a:spcBef>
                <a:spcPct val="0"/>
              </a:spcBef>
              <a:buClr>
                <a:srgbClr val="FFFFFF"/>
              </a:buClr>
            </a:pPr>
            <a:endParaRPr lang="en-US" sz="2600" smtClean="0">
              <a:solidFill>
                <a:srgbClr val="F4A447"/>
              </a:solidFill>
              <a:latin typeface="Arial" charset="0"/>
              <a:cs typeface="Arial" charset="0"/>
            </a:endParaRPr>
          </a:p>
          <a:p>
            <a:pPr eaLnBrk="1" hangingPunct="1">
              <a:lnSpc>
                <a:spcPct val="90000"/>
              </a:lnSpc>
              <a:spcBef>
                <a:spcPct val="0"/>
              </a:spcBef>
              <a:buClr>
                <a:srgbClr val="FFFFFF"/>
              </a:buClr>
            </a:pPr>
            <a:r>
              <a:rPr lang="en-US" sz="2600" smtClean="0">
                <a:solidFill>
                  <a:srgbClr val="FFFFFF"/>
                </a:solidFill>
                <a:latin typeface="Arial" charset="0"/>
                <a:cs typeface="Arial" charset="0"/>
              </a:rPr>
              <a:t>A quick and easy to use application that manages your finances!</a:t>
            </a:r>
          </a:p>
          <a:p>
            <a:pPr eaLnBrk="1" hangingPunct="1">
              <a:lnSpc>
                <a:spcPct val="90000"/>
              </a:lnSpc>
              <a:spcBef>
                <a:spcPct val="0"/>
              </a:spcBef>
              <a:buClr>
                <a:srgbClr val="FFFFFF"/>
              </a:buClr>
            </a:pPr>
            <a:endParaRPr lang="en-US" sz="2600" smtClean="0">
              <a:solidFill>
                <a:srgbClr val="FFFFFF"/>
              </a:solidFill>
              <a:latin typeface="Arial" charset="0"/>
              <a:cs typeface="Arial" charset="0"/>
            </a:endParaRPr>
          </a:p>
          <a:p>
            <a:pPr eaLnBrk="1" hangingPunct="1">
              <a:lnSpc>
                <a:spcPct val="90000"/>
              </a:lnSpc>
              <a:spcBef>
                <a:spcPct val="0"/>
              </a:spcBef>
              <a:buClr>
                <a:srgbClr val="FFFFFF"/>
              </a:buClr>
            </a:pPr>
            <a:r>
              <a:rPr lang="en-US" sz="2600" smtClean="0">
                <a:solidFill>
                  <a:srgbClr val="FFFFFF"/>
                </a:solidFill>
                <a:latin typeface="Arial" charset="0"/>
                <a:cs typeface="Arial" charset="0"/>
              </a:rPr>
              <a:t>Set a financial goal and save money to achieve that goal with the help of My Finance Buddy!</a:t>
            </a:r>
          </a:p>
          <a:p>
            <a:pPr eaLnBrk="1" hangingPunct="1">
              <a:lnSpc>
                <a:spcPct val="90000"/>
              </a:lnSpc>
              <a:spcBef>
                <a:spcPct val="0"/>
              </a:spcBef>
              <a:buClr>
                <a:srgbClr val="FFFFFF"/>
              </a:buClr>
            </a:pPr>
            <a:endParaRPr lang="en-US" sz="2600" smtClean="0">
              <a:solidFill>
                <a:srgbClr val="FFFFFF"/>
              </a:solidFill>
              <a:latin typeface="Arial" charset="0"/>
              <a:cs typeface="Arial" charset="0"/>
            </a:endParaRPr>
          </a:p>
          <a:p>
            <a:pPr eaLnBrk="1" hangingPunct="1">
              <a:lnSpc>
                <a:spcPct val="90000"/>
              </a:lnSpc>
              <a:spcBef>
                <a:spcPct val="0"/>
              </a:spcBef>
              <a:buClr>
                <a:srgbClr val="FFFFFF"/>
              </a:buClr>
            </a:pPr>
            <a:r>
              <a:rPr lang="en-US" sz="2600" smtClean="0">
                <a:solidFill>
                  <a:srgbClr val="FFFFFF"/>
                </a:solidFill>
                <a:latin typeface="Arial" charset="0"/>
                <a:cs typeface="Arial" charset="0"/>
              </a:rPr>
              <a:t>Collaborate with your friends and save more for a set financial goal!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txBox="1">
            <a:spLocks noGrp="1"/>
          </p:cNvSpPr>
          <p:nvPr>
            <p:ph type="subTitle" idx="1"/>
          </p:nvPr>
        </p:nvSpPr>
        <p:spPr>
          <a:xfrm>
            <a:off x="685800" y="2840038"/>
            <a:ext cx="7772400" cy="784225"/>
          </a:xfrm>
        </p:spPr>
        <p:txBody>
          <a:bodyPr>
            <a:noAutofit/>
          </a:bodyPr>
          <a:lstStyle/>
          <a:p>
            <a:pPr eaLnBrk="1" fontAlgn="auto" hangingPunct="1">
              <a:spcAft>
                <a:spcPts val="0"/>
              </a:spcAft>
              <a:buSzPct val="100000"/>
              <a:defRPr/>
            </a:pPr>
            <a:r>
              <a:rPr lang="en" sz="1800">
                <a:solidFill>
                  <a:schemeClr val="accent5"/>
                </a:solidFill>
                <a:sym typeface="Arial"/>
              </a:rPr>
              <a:t>https://www.youtube.com/watch?v=5yjiufpo9tY</a:t>
            </a:r>
          </a:p>
        </p:txBody>
      </p:sp>
      <p:sp>
        <p:nvSpPr>
          <p:cNvPr id="13314" name="Shape 35"/>
          <p:cNvSpPr txBox="1">
            <a:spLocks noGrp="1"/>
          </p:cNvSpPr>
          <p:nvPr>
            <p:ph type="ctrTitle"/>
          </p:nvPr>
        </p:nvSpPr>
        <p:spPr>
          <a:xfrm>
            <a:off x="685800" y="1582738"/>
            <a:ext cx="7772400" cy="1160462"/>
          </a:xfrm>
        </p:spPr>
        <p:txBody>
          <a:bodyPr/>
          <a:lstStyle/>
          <a:p>
            <a:pPr eaLnBrk="1" hangingPunct="1">
              <a:spcBef>
                <a:spcPct val="0"/>
              </a:spcBef>
              <a:buClr>
                <a:srgbClr val="FFFFFF"/>
              </a:buClr>
              <a:buSzTx/>
            </a:pPr>
            <a:r>
              <a:rPr lang="en-US" b="1" smtClean="0">
                <a:solidFill>
                  <a:srgbClr val="FFFFFF"/>
                </a:solidFill>
                <a:latin typeface="Arial" charset="0"/>
                <a:cs typeface="Arial" charset="0"/>
              </a:rPr>
              <a:t>YouTube Video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txBox="1">
            <a:spLocks noGrp="1"/>
          </p:cNvSpPr>
          <p:nvPr>
            <p:ph type="title"/>
          </p:nvPr>
        </p:nvSpPr>
        <p:spPr>
          <a:xfrm>
            <a:off x="457200" y="206375"/>
            <a:ext cx="8229600" cy="857250"/>
          </a:xfrm>
        </p:spPr>
        <p:txBody>
          <a:bodyPr>
            <a:noAutofit/>
          </a:bodyPr>
          <a:lstStyle/>
          <a:p>
            <a:pPr eaLnBrk="1" fontAlgn="auto" hangingPunct="1">
              <a:spcAft>
                <a:spcPts val="0"/>
              </a:spcAft>
              <a:buClr>
                <a:schemeClr val="lt1"/>
              </a:buClr>
              <a:buSzPct val="100000"/>
              <a:defRPr/>
            </a:pPr>
            <a:r>
              <a:rPr lang="en" sz="3600" b="1">
                <a:solidFill>
                  <a:schemeClr val="accent5"/>
                </a:solidFill>
                <a:sym typeface="Arial"/>
              </a:rPr>
              <a:t>Functional Properties</a:t>
            </a:r>
          </a:p>
        </p:txBody>
      </p:sp>
      <p:sp>
        <p:nvSpPr>
          <p:cNvPr id="15362" name="Shape 41"/>
          <p:cNvSpPr txBox="1">
            <a:spLocks noGrp="1"/>
          </p:cNvSpPr>
          <p:nvPr>
            <p:ph type="body" idx="1"/>
          </p:nvPr>
        </p:nvSpPr>
        <p:spPr>
          <a:xfrm>
            <a:off x="457200" y="1200150"/>
            <a:ext cx="8229600" cy="3725863"/>
          </a:xfrm>
        </p:spPr>
        <p:txBody>
          <a:bodyPr/>
          <a:lstStyle/>
          <a:p>
            <a:pPr eaLnBrk="1" hangingPunct="1">
              <a:spcBef>
                <a:spcPct val="0"/>
              </a:spcBef>
              <a:buClr>
                <a:srgbClr val="FFFFFF"/>
              </a:buClr>
            </a:pPr>
            <a:r>
              <a:rPr lang="en-US" sz="3000" smtClean="0">
                <a:solidFill>
                  <a:srgbClr val="FFFFFF"/>
                </a:solidFill>
                <a:latin typeface="Arial" charset="0"/>
                <a:cs typeface="Arial" charset="0"/>
              </a:rPr>
              <a:t>1. User registration and Login</a:t>
            </a:r>
          </a:p>
          <a:p>
            <a:pPr eaLnBrk="1" hangingPunct="1">
              <a:spcBef>
                <a:spcPct val="0"/>
              </a:spcBef>
              <a:buClr>
                <a:srgbClr val="FFFFFF"/>
              </a:buClr>
            </a:pPr>
            <a:r>
              <a:rPr lang="en-US" sz="3000" smtClean="0">
                <a:solidFill>
                  <a:srgbClr val="FFFFFF"/>
                </a:solidFill>
                <a:latin typeface="Arial" charset="0"/>
                <a:cs typeface="Arial" charset="0"/>
              </a:rPr>
              <a:t>2. Set, update, manage and delete a financial goal</a:t>
            </a:r>
          </a:p>
          <a:p>
            <a:pPr eaLnBrk="1" hangingPunct="1">
              <a:spcBef>
                <a:spcPct val="0"/>
              </a:spcBef>
              <a:buClr>
                <a:srgbClr val="FFFFFF"/>
              </a:buClr>
            </a:pPr>
            <a:r>
              <a:rPr lang="en-US" sz="3000" smtClean="0">
                <a:solidFill>
                  <a:srgbClr val="FFFFFF"/>
                </a:solidFill>
                <a:latin typeface="Arial" charset="0"/>
                <a:cs typeface="Arial" charset="0"/>
              </a:rPr>
              <a:t>3. Add a friend </a:t>
            </a:r>
          </a:p>
          <a:p>
            <a:pPr eaLnBrk="1" hangingPunct="1">
              <a:spcBef>
                <a:spcPct val="0"/>
              </a:spcBef>
              <a:buClr>
                <a:srgbClr val="FFFFFF"/>
              </a:buClr>
            </a:pPr>
            <a:r>
              <a:rPr lang="en-US" sz="3000" smtClean="0">
                <a:solidFill>
                  <a:srgbClr val="FFFFFF"/>
                </a:solidFill>
                <a:latin typeface="Arial" charset="0"/>
                <a:cs typeface="Arial" charset="0"/>
              </a:rPr>
              <a:t>4. Collaborate with friends towards goals</a:t>
            </a:r>
          </a:p>
          <a:p>
            <a:pPr eaLnBrk="1" hangingPunct="1">
              <a:spcBef>
                <a:spcPct val="0"/>
              </a:spcBef>
              <a:buClr>
                <a:srgbClr val="FFFFFF"/>
              </a:buClr>
            </a:pPr>
            <a:r>
              <a:rPr lang="en-US" sz="3000" smtClean="0">
                <a:solidFill>
                  <a:srgbClr val="FFFFFF"/>
                </a:solidFill>
                <a:latin typeface="Arial" charset="0"/>
                <a:cs typeface="Arial" charset="0"/>
              </a:rPr>
              <a:t>5. Change settings for the appearance of the Dashboard and privacy of the profile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txBox="1">
            <a:spLocks noGrp="1"/>
          </p:cNvSpPr>
          <p:nvPr>
            <p:ph type="title"/>
          </p:nvPr>
        </p:nvSpPr>
        <p:spPr>
          <a:xfrm>
            <a:off x="457200" y="206375"/>
            <a:ext cx="8229600" cy="857250"/>
          </a:xfrm>
        </p:spPr>
        <p:txBody>
          <a:bodyPr>
            <a:noAutofit/>
          </a:bodyPr>
          <a:lstStyle/>
          <a:p>
            <a:pPr eaLnBrk="1" fontAlgn="auto" hangingPunct="1">
              <a:spcAft>
                <a:spcPts val="0"/>
              </a:spcAft>
              <a:buClr>
                <a:schemeClr val="lt1"/>
              </a:buClr>
              <a:buSzPct val="100000"/>
              <a:defRPr/>
            </a:pPr>
            <a:r>
              <a:rPr lang="en" sz="3600" b="1">
                <a:solidFill>
                  <a:schemeClr val="accent5"/>
                </a:solidFill>
                <a:sym typeface="Arial"/>
              </a:rPr>
              <a:t>Non Functional Properties</a:t>
            </a:r>
          </a:p>
        </p:txBody>
      </p:sp>
      <p:sp>
        <p:nvSpPr>
          <p:cNvPr id="17410" name="Shape 47"/>
          <p:cNvSpPr txBox="1">
            <a:spLocks noGrp="1"/>
          </p:cNvSpPr>
          <p:nvPr>
            <p:ph type="body" idx="1"/>
          </p:nvPr>
        </p:nvSpPr>
        <p:spPr>
          <a:xfrm>
            <a:off x="457200" y="1200150"/>
            <a:ext cx="8229600" cy="3725863"/>
          </a:xfrm>
        </p:spPr>
        <p:txBody>
          <a:bodyPr/>
          <a:lstStyle/>
          <a:p>
            <a:pPr eaLnBrk="1" hangingPunct="1">
              <a:spcBef>
                <a:spcPct val="0"/>
              </a:spcBef>
              <a:buClr>
                <a:srgbClr val="FFFFFF"/>
              </a:buClr>
            </a:pPr>
            <a:r>
              <a:rPr lang="en-US" sz="3000" smtClean="0">
                <a:solidFill>
                  <a:srgbClr val="FFFFFF"/>
                </a:solidFill>
                <a:latin typeface="Arial" charset="0"/>
                <a:cs typeface="Arial" charset="0"/>
              </a:rPr>
              <a:t>1. User friendly</a:t>
            </a:r>
          </a:p>
          <a:p>
            <a:pPr eaLnBrk="1" hangingPunct="1">
              <a:spcBef>
                <a:spcPct val="0"/>
              </a:spcBef>
              <a:buClr>
                <a:srgbClr val="FFFFFF"/>
              </a:buClr>
            </a:pPr>
            <a:r>
              <a:rPr lang="en-US" sz="3000" smtClean="0">
                <a:solidFill>
                  <a:srgbClr val="FFFFFF"/>
                </a:solidFill>
                <a:latin typeface="Arial" charset="0"/>
                <a:cs typeface="Arial" charset="0"/>
              </a:rPr>
              <a:t>2. Cost Benefit</a:t>
            </a:r>
          </a:p>
          <a:p>
            <a:pPr eaLnBrk="1" hangingPunct="1">
              <a:spcBef>
                <a:spcPct val="0"/>
              </a:spcBef>
              <a:buClr>
                <a:srgbClr val="FFFFFF"/>
              </a:buClr>
            </a:pPr>
            <a:r>
              <a:rPr lang="en-US" sz="3000" smtClean="0">
                <a:solidFill>
                  <a:srgbClr val="FFFFFF"/>
                </a:solidFill>
                <a:latin typeface="Arial" charset="0"/>
                <a:cs typeface="Arial" charset="0"/>
              </a:rPr>
              <a:t>3. Accuracy</a:t>
            </a:r>
          </a:p>
          <a:p>
            <a:pPr eaLnBrk="1" hangingPunct="1">
              <a:spcBef>
                <a:spcPct val="0"/>
              </a:spcBef>
              <a:buClr>
                <a:srgbClr val="FFFFFF"/>
              </a:buClr>
            </a:pPr>
            <a:r>
              <a:rPr lang="en-US" sz="3000" smtClean="0">
                <a:solidFill>
                  <a:srgbClr val="FFFFFF"/>
                </a:solidFill>
                <a:latin typeface="Arial" charset="0"/>
                <a:cs typeface="Arial" charset="0"/>
              </a:rPr>
              <a:t>4. Scalability</a:t>
            </a:r>
          </a:p>
          <a:p>
            <a:pPr eaLnBrk="1" hangingPunct="1">
              <a:spcBef>
                <a:spcPct val="0"/>
              </a:spcBef>
              <a:buClr>
                <a:srgbClr val="FFFFFF"/>
              </a:buClr>
            </a:pPr>
            <a:endParaRPr lang="en-US" sz="3000" smtClean="0">
              <a:solidFill>
                <a:srgbClr val="FFFFFF"/>
              </a:solidFill>
              <a:latin typeface="Arial" charset="0"/>
              <a:cs typeface="Arial" charset="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txBox="1">
            <a:spLocks noGrp="1"/>
          </p:cNvSpPr>
          <p:nvPr>
            <p:ph type="title"/>
          </p:nvPr>
        </p:nvSpPr>
        <p:spPr>
          <a:xfrm>
            <a:off x="365125" y="-71438"/>
            <a:ext cx="8229600" cy="857251"/>
          </a:xfrm>
        </p:spPr>
        <p:txBody>
          <a:bodyPr>
            <a:noAutofit/>
          </a:bodyPr>
          <a:lstStyle/>
          <a:p>
            <a:pPr eaLnBrk="1" fontAlgn="auto" hangingPunct="1">
              <a:spcAft>
                <a:spcPts val="0"/>
              </a:spcAft>
              <a:buClr>
                <a:schemeClr val="lt1"/>
              </a:buClr>
              <a:buSzPct val="100000"/>
              <a:defRPr/>
            </a:pPr>
            <a:r>
              <a:rPr lang="en" sz="3600" b="1">
                <a:solidFill>
                  <a:schemeClr val="accent5"/>
                </a:solidFill>
                <a:sym typeface="Arial"/>
              </a:rPr>
              <a:t>Client-Server Architecture</a:t>
            </a:r>
          </a:p>
        </p:txBody>
      </p:sp>
      <p:sp>
        <p:nvSpPr>
          <p:cNvPr id="19458" name="Shape 53"/>
          <p:cNvSpPr txBox="1">
            <a:spLocks noGrp="1"/>
          </p:cNvSpPr>
          <p:nvPr>
            <p:ph type="body" idx="1"/>
          </p:nvPr>
        </p:nvSpPr>
        <p:spPr>
          <a:xfrm>
            <a:off x="457200" y="1200150"/>
            <a:ext cx="8229600" cy="3725863"/>
          </a:xfrm>
        </p:spPr>
        <p:txBody>
          <a:bodyPr/>
          <a:lstStyle/>
          <a:p>
            <a:pPr eaLnBrk="1" hangingPunct="1">
              <a:spcBef>
                <a:spcPct val="0"/>
              </a:spcBef>
              <a:buClr>
                <a:srgbClr val="FFFFFF"/>
              </a:buClr>
            </a:pPr>
            <a:endParaRPr lang="en-US" sz="3000" smtClean="0">
              <a:solidFill>
                <a:srgbClr val="FFFFFF"/>
              </a:solidFill>
              <a:latin typeface="Arial" charset="0"/>
              <a:cs typeface="Arial" charset="0"/>
            </a:endParaRPr>
          </a:p>
        </p:txBody>
      </p:sp>
      <p:pic>
        <p:nvPicPr>
          <p:cNvPr id="19459" name="Shape 54"/>
          <p:cNvPicPr preferRelativeResize="0">
            <a:picLocks noChangeAspect="1" noChangeArrowheads="1"/>
          </p:cNvPicPr>
          <p:nvPr/>
        </p:nvPicPr>
        <p:blipFill>
          <a:blip r:embed="rId3"/>
          <a:srcRect l="-111" r="-24034"/>
          <a:stretch>
            <a:fillRect/>
          </a:stretch>
        </p:blipFill>
        <p:spPr bwMode="auto">
          <a:xfrm>
            <a:off x="320675" y="658813"/>
            <a:ext cx="9001125" cy="4267200"/>
          </a:xfrm>
          <a:prstGeom prst="rect">
            <a:avLst/>
          </a:prstGeom>
          <a:noFill/>
          <a:ln w="9525">
            <a:noFill/>
            <a:miter lim="800000"/>
            <a:headEnd/>
            <a:tailEnd/>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txBox="1">
            <a:spLocks noGrp="1"/>
          </p:cNvSpPr>
          <p:nvPr>
            <p:ph type="title"/>
          </p:nvPr>
        </p:nvSpPr>
        <p:spPr>
          <a:xfrm>
            <a:off x="311150" y="-377825"/>
            <a:ext cx="8229600" cy="1123950"/>
          </a:xfrm>
        </p:spPr>
        <p:txBody>
          <a:bodyPr>
            <a:noAutofit/>
          </a:bodyPr>
          <a:lstStyle/>
          <a:p>
            <a:pPr eaLnBrk="1" fontAlgn="auto" hangingPunct="1">
              <a:spcAft>
                <a:spcPts val="0"/>
              </a:spcAft>
              <a:buClr>
                <a:schemeClr val="lt1"/>
              </a:buClr>
              <a:buSzPct val="100000"/>
              <a:defRPr/>
            </a:pPr>
            <a:r>
              <a:rPr lang="en" sz="3600" b="1">
                <a:solidFill>
                  <a:schemeClr val="accent5"/>
                </a:solidFill>
                <a:sym typeface="Arial"/>
              </a:rPr>
              <a:t>Model-View-Controller Architecture</a:t>
            </a:r>
          </a:p>
        </p:txBody>
      </p:sp>
      <p:pic>
        <p:nvPicPr>
          <p:cNvPr id="21506" name="Shape 60"/>
          <p:cNvPicPr preferRelativeResize="0">
            <a:picLocks noChangeAspect="1" noChangeArrowheads="1"/>
          </p:cNvPicPr>
          <p:nvPr/>
        </p:nvPicPr>
        <p:blipFill>
          <a:blip r:embed="rId3"/>
          <a:srcRect/>
          <a:stretch>
            <a:fillRect/>
          </a:stretch>
        </p:blipFill>
        <p:spPr bwMode="auto">
          <a:xfrm>
            <a:off x="377825" y="666750"/>
            <a:ext cx="7027863" cy="4287838"/>
          </a:xfrm>
          <a:prstGeom prst="rect">
            <a:avLst/>
          </a:prstGeom>
          <a:noFill/>
          <a:ln w="9525">
            <a:noFill/>
            <a:miter lim="800000"/>
            <a:headEnd/>
            <a:tailEnd/>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txBox="1">
            <a:spLocks noGrp="1"/>
          </p:cNvSpPr>
          <p:nvPr>
            <p:ph type="title"/>
          </p:nvPr>
        </p:nvSpPr>
        <p:spPr>
          <a:xfrm>
            <a:off x="457200" y="206375"/>
            <a:ext cx="8229600" cy="857250"/>
          </a:xfrm>
        </p:spPr>
        <p:txBody>
          <a:bodyPr>
            <a:noAutofit/>
          </a:bodyPr>
          <a:lstStyle/>
          <a:p>
            <a:pPr eaLnBrk="1" fontAlgn="auto" hangingPunct="1">
              <a:spcAft>
                <a:spcPts val="0"/>
              </a:spcAft>
              <a:buClr>
                <a:schemeClr val="lt1"/>
              </a:buClr>
              <a:buSzPct val="100000"/>
              <a:defRPr/>
            </a:pPr>
            <a:r>
              <a:rPr lang="en" sz="3600" b="1">
                <a:solidFill>
                  <a:schemeClr val="accent5"/>
                </a:solidFill>
                <a:sym typeface="Arial"/>
              </a:rPr>
              <a:t>Future</a:t>
            </a:r>
          </a:p>
        </p:txBody>
      </p:sp>
      <p:sp>
        <p:nvSpPr>
          <p:cNvPr id="23554" name="Shape 66"/>
          <p:cNvSpPr txBox="1">
            <a:spLocks noGrp="1"/>
          </p:cNvSpPr>
          <p:nvPr>
            <p:ph type="body" idx="1"/>
          </p:nvPr>
        </p:nvSpPr>
        <p:spPr>
          <a:xfrm>
            <a:off x="457200" y="1200150"/>
            <a:ext cx="8229600" cy="3725863"/>
          </a:xfrm>
        </p:spPr>
        <p:txBody>
          <a:bodyPr/>
          <a:lstStyle/>
          <a:p>
            <a:pPr eaLnBrk="1" hangingPunct="1">
              <a:spcBef>
                <a:spcPct val="0"/>
              </a:spcBef>
              <a:buClr>
                <a:srgbClr val="FFFFFF"/>
              </a:buClr>
            </a:pPr>
            <a:r>
              <a:rPr lang="en-US" sz="3000" smtClean="0">
                <a:solidFill>
                  <a:srgbClr val="FFFFFF"/>
                </a:solidFill>
                <a:latin typeface="Arial" charset="0"/>
                <a:cs typeface="Arial" charset="0"/>
              </a:rPr>
              <a:t>Many of the functional properties that were proposed have been reached. The difficulties faced were to be able to make the application accurate in terms of calculations including rate of interest and other accounts related factors.</a:t>
            </a:r>
          </a:p>
        </p:txBody>
      </p:sp>
    </p:spTree>
  </p:cSld>
  <p:clrMapOvr>
    <a:masterClrMapping/>
  </p:clrMapOvr>
  <p:transitio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Words>
  <PresentationFormat>On-screen Show (16:9)</PresentationFormat>
  <Paragraphs>29</Paragraphs>
  <Slides>8</Slides>
  <Notes>8</Notes>
  <HiddenSlides>0</HiddenSlides>
  <MMClips>0</MMClips>
  <ScaleCrop>false</ScaleCrop>
  <HeadingPairs>
    <vt:vector size="6" baseType="variant">
      <vt:variant>
        <vt:lpstr>Fonts Used</vt:lpstr>
      </vt:variant>
      <vt:variant>
        <vt:i4>1</vt:i4>
      </vt:variant>
      <vt:variant>
        <vt:lpstr>Design Template</vt:lpstr>
      </vt:variant>
      <vt:variant>
        <vt:i4>1</vt:i4>
      </vt:variant>
      <vt:variant>
        <vt:lpstr>Slide Titles</vt:lpstr>
      </vt:variant>
      <vt:variant>
        <vt:i4>8</vt:i4>
      </vt:variant>
    </vt:vector>
  </HeadingPairs>
  <TitlesOfParts>
    <vt:vector size="10" baseType="lpstr">
      <vt:lpstr>Arial</vt:lpstr>
      <vt:lpstr>dark-gradient</vt:lpstr>
      <vt:lpstr>MY FINANCE BUDDY</vt:lpstr>
      <vt:lpstr>Slide 1</vt:lpstr>
      <vt:lpstr>YouTube Video</vt:lpstr>
      <vt:lpstr>Functional Properties</vt:lpstr>
      <vt:lpstr>Non Functional Properties</vt:lpstr>
      <vt:lpstr>Client-Server Architecture</vt:lpstr>
      <vt:lpstr>Model-View-Controller Architecture</vt:lpstr>
      <vt:lpstr>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FINANCE BUDDY</dc:title>
  <cp:lastModifiedBy>Kira</cp:lastModifiedBy>
  <cp:revision>1</cp:revision>
  <dcterms:modified xsi:type="dcterms:W3CDTF">2014-07-21T03:17:34Z</dcterms:modified>
</cp:coreProperties>
</file>