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7" r:id="rId3"/>
    <p:sldId id="274" r:id="rId4"/>
    <p:sldId id="276" r:id="rId5"/>
    <p:sldId id="277" r:id="rId6"/>
    <p:sldId id="278" r:id="rId7"/>
    <p:sldId id="279" r:id="rId8"/>
    <p:sldId id="298" r:id="rId9"/>
    <p:sldId id="299" r:id="rId10"/>
    <p:sldId id="300" r:id="rId11"/>
    <p:sldId id="305" r:id="rId12"/>
    <p:sldId id="306" r:id="rId13"/>
    <p:sldId id="280" r:id="rId14"/>
    <p:sldId id="281" r:id="rId15"/>
    <p:sldId id="286" r:id="rId16"/>
    <p:sldId id="283" r:id="rId17"/>
    <p:sldId id="285" r:id="rId18"/>
    <p:sldId id="282" r:id="rId19"/>
    <p:sldId id="301" r:id="rId20"/>
    <p:sldId id="302" r:id="rId21"/>
    <p:sldId id="304" r:id="rId22"/>
    <p:sldId id="288" r:id="rId23"/>
    <p:sldId id="292" r:id="rId24"/>
    <p:sldId id="293" r:id="rId25"/>
    <p:sldId id="289"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0B105-0F98-4374-92A6-7B2636443737}" type="datetimeFigureOut">
              <a:rPr lang="en-US" smtClean="0"/>
              <a:t>6/15/2021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F6D78-AD2E-428F-91D6-DF34DAFA8E96}" type="slidenum">
              <a:rPr lang="en-US" smtClean="0"/>
              <a:t>‹#›</a:t>
            </a:fld>
            <a:endParaRPr lang="en-US" dirty="0"/>
          </a:p>
        </p:txBody>
      </p:sp>
    </p:spTree>
    <p:extLst>
      <p:ext uri="{BB962C8B-B14F-4D97-AF65-F5344CB8AC3E}">
        <p14:creationId xmlns:p14="http://schemas.microsoft.com/office/powerpoint/2010/main" val="358371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EF6D78-AD2E-428F-91D6-DF34DAFA8E96}" type="slidenum">
              <a:rPr lang="en-US" smtClean="0"/>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14F2090-1210-4227-8744-DA9734A21399}"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4F2090-1210-4227-8744-DA9734A21399}"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4F2090-1210-4227-8744-DA9734A21399}"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4F2090-1210-4227-8744-DA9734A213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4456D4-C49E-4FBB-BECB-16D0F825FBAC}" type="datetimeFigureOut">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4F2090-1210-4227-8744-DA9734A21399}"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BB4456D4-C49E-4FBB-BECB-16D0F825FBAC}" type="datetimeFigureOut">
              <a:rPr lang="en-US" smtClean="0"/>
              <a:t>6/15/2021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F14F2090-1210-4227-8744-DA9734A21399}"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76200"/>
            <a:ext cx="7406640" cy="1524000"/>
          </a:xfrm>
        </p:spPr>
        <p:txBody>
          <a:bodyPr>
            <a:normAutofit fontScale="90000"/>
          </a:bodyPr>
          <a:lstStyle/>
          <a:p>
            <a:pPr algn="ctr"/>
            <a:r>
              <a:rPr lang="en-US"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REVIEW</a:t>
            </a:r>
            <a:br>
              <a:rPr lang="en-US"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r>
              <a:rPr lang="en-US"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INSPECTION OF MECHANICAL JOB USING IMAGE PROCESSING AND DEEP LEARNING</a:t>
            </a:r>
            <a:endPar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95400" y="3048000"/>
            <a:ext cx="7406640" cy="3581400"/>
          </a:xfrm>
        </p:spPr>
        <p:txBody>
          <a:bodyPr>
            <a:normAutofit lnSpcReduction="10000"/>
          </a:bodyPr>
          <a:lstStyle/>
          <a:p>
            <a:pPr algn="ctr"/>
            <a:r>
              <a:rPr lang="en-US" sz="2000" dirty="0" smtClean="0">
                <a:latin typeface="Times New Roman" panose="02020603050405020304" pitchFamily="18" charset="0"/>
                <a:cs typeface="Times New Roman" panose="02020603050405020304" pitchFamily="18" charset="0"/>
              </a:rPr>
              <a:t>Submitted in partial fulfillment of  B.E.(ENTC)</a:t>
            </a:r>
          </a:p>
          <a:p>
            <a:pPr algn="ctr"/>
            <a:r>
              <a:rPr lang="en-US" sz="2000" dirty="0" smtClean="0">
                <a:latin typeface="Times New Roman" panose="02020603050405020304" pitchFamily="18" charset="0"/>
                <a:cs typeface="Times New Roman" panose="02020603050405020304" pitchFamily="18" charset="0"/>
              </a:rPr>
              <a:t>To</a:t>
            </a:r>
          </a:p>
          <a:p>
            <a:pPr algn="ctr"/>
            <a:r>
              <a:rPr lang="en-US" sz="2000" dirty="0" smtClean="0">
                <a:latin typeface="Times New Roman" panose="02020603050405020304" pitchFamily="18" charset="0"/>
                <a:cs typeface="Times New Roman" panose="02020603050405020304" pitchFamily="18" charset="0"/>
              </a:rPr>
              <a:t>Sinhgad Academy of Engineering, Kondhwa, Pune</a:t>
            </a:r>
          </a:p>
          <a:p>
            <a:pPr algn="r"/>
            <a:r>
              <a:rPr lang="en-US" sz="2000" b="1" dirty="0" smtClean="0">
                <a:latin typeface="Times New Roman" panose="02020603050405020304" pitchFamily="18" charset="0"/>
                <a:cs typeface="Times New Roman" panose="02020603050405020304" pitchFamily="18" charset="0"/>
              </a:rPr>
              <a:t>Made By:-</a:t>
            </a:r>
          </a:p>
          <a:p>
            <a:pPr algn="r"/>
            <a:r>
              <a:rPr lang="en-US" sz="1800" dirty="0" smtClean="0">
                <a:latin typeface="Times New Roman" panose="02020603050405020304" pitchFamily="18" charset="0"/>
                <a:cs typeface="Times New Roman" panose="02020603050405020304" pitchFamily="18" charset="0"/>
              </a:rPr>
              <a:t>Anish</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Adhikari</a:t>
            </a:r>
            <a:endParaRPr lang="en-US" sz="1800" b="1" dirty="0">
              <a:latin typeface="Times New Roman" panose="02020603050405020304" pitchFamily="18" charset="0"/>
              <a:cs typeface="Times New Roman" panose="02020603050405020304" pitchFamily="18" charset="0"/>
            </a:endParaRPr>
          </a:p>
          <a:p>
            <a:pPr algn="r"/>
            <a:r>
              <a:rPr lang="en-US" sz="1800" dirty="0" smtClean="0">
                <a:latin typeface="Times New Roman" panose="02020603050405020304" pitchFamily="18" charset="0"/>
                <a:cs typeface="Times New Roman" panose="02020603050405020304" pitchFamily="18" charset="0"/>
              </a:rPr>
              <a:t>Kartik Gangavati</a:t>
            </a:r>
          </a:p>
          <a:p>
            <a:pPr algn="r"/>
            <a:r>
              <a:rPr lang="en-US" sz="1800" dirty="0" smtClean="0">
                <a:latin typeface="Times New Roman" panose="02020603050405020304" pitchFamily="18" charset="0"/>
                <a:cs typeface="Times New Roman" panose="02020603050405020304" pitchFamily="18" charset="0"/>
              </a:rPr>
              <a:t>Purushottam Rathi</a:t>
            </a:r>
          </a:p>
          <a:p>
            <a:pPr algn="r"/>
            <a:r>
              <a:rPr lang="en-US" sz="1800" dirty="0" err="1" smtClean="0">
                <a:latin typeface="Times New Roman" panose="02020603050405020304" pitchFamily="18" charset="0"/>
                <a:cs typeface="Times New Roman" panose="02020603050405020304" pitchFamily="18" charset="0"/>
              </a:rPr>
              <a:t>Ruchir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Shrikhande</a:t>
            </a:r>
            <a:endParaRPr lang="en-US" sz="1800" dirty="0" smtClean="0">
              <a:latin typeface="Times New Roman" panose="02020603050405020304" pitchFamily="18" charset="0"/>
              <a:cs typeface="Times New Roman" panose="02020603050405020304" pitchFamily="18" charset="0"/>
            </a:endParaRPr>
          </a:p>
          <a:p>
            <a:pPr algn="r"/>
            <a:r>
              <a:rPr lang="en-US" sz="2000" b="1" dirty="0" smtClean="0">
                <a:latin typeface="Times New Roman" panose="02020603050405020304" pitchFamily="18" charset="0"/>
                <a:cs typeface="Times New Roman" panose="02020603050405020304" pitchFamily="18" charset="0"/>
              </a:rPr>
              <a:t>Guided By:-</a:t>
            </a:r>
          </a:p>
          <a:p>
            <a:pPr algn="r"/>
            <a:r>
              <a:rPr lang="en-US" sz="1800" dirty="0" err="1" smtClean="0">
                <a:latin typeface="Times New Roman" panose="02020603050405020304" pitchFamily="18" charset="0"/>
                <a:cs typeface="Times New Roman" panose="02020603050405020304" pitchFamily="18" charset="0"/>
              </a:rPr>
              <a:t>M.M.Patil</a:t>
            </a:r>
            <a:r>
              <a:rPr lang="en-US" sz="1800" dirty="0" smtClean="0">
                <a:latin typeface="Times New Roman" panose="02020603050405020304" pitchFamily="18" charset="0"/>
                <a:cs typeface="Times New Roman" panose="02020603050405020304" pitchFamily="18" charset="0"/>
              </a:rPr>
              <a:t> Ma’am</a:t>
            </a:r>
          </a:p>
          <a:p>
            <a:pPr algn="r"/>
            <a:endParaRPr lang="en-US" sz="1600" dirty="0" smtClean="0">
              <a:latin typeface="Times New Roman" panose="02020603050405020304" pitchFamily="18" charset="0"/>
              <a:cs typeface="Times New Roman" panose="02020603050405020304" pitchFamily="18" charset="0"/>
            </a:endParaRPr>
          </a:p>
          <a:p>
            <a:pPr algn="r"/>
            <a:endParaRPr lang="en-US" sz="2200" dirty="0" smtClean="0">
              <a:latin typeface="Times New Roman" panose="02020603050405020304" pitchFamily="18" charset="0"/>
              <a:cs typeface="Times New Roman" panose="02020603050405020304" pitchFamily="18" charset="0"/>
            </a:endParaRPr>
          </a:p>
        </p:txBody>
      </p:sp>
      <p:pic>
        <p:nvPicPr>
          <p:cNvPr id="5" name="Picture 4" descr="C:\Users\Deep Rathod\Desktop\SEMINAR\sinhgad.png"/>
          <p:cNvPicPr/>
          <p:nvPr/>
        </p:nvPicPr>
        <p:blipFill>
          <a:blip r:embed="rId2"/>
          <a:srcRect/>
          <a:stretch>
            <a:fillRect/>
          </a:stretch>
        </p:blipFill>
        <p:spPr bwMode="auto">
          <a:xfrm>
            <a:off x="3886200" y="1752599"/>
            <a:ext cx="2448259" cy="1295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6800" y="457200"/>
            <a:ext cx="8077200" cy="5791200"/>
          </a:xfrm>
        </p:spPr>
        <p:txBody>
          <a:bodyPr>
            <a:normAutofit lnSpcReduction="10000"/>
          </a:bodyPr>
          <a:lstStyle/>
          <a:p>
            <a:r>
              <a:rPr lang="en-US" sz="2000" b="1" dirty="0"/>
              <a:t>Full </a:t>
            </a:r>
            <a:r>
              <a:rPr lang="en-US" sz="2000" b="1" dirty="0" smtClean="0"/>
              <a:t>connection</a:t>
            </a:r>
            <a:endParaRPr lang="en-US" sz="2000" b="1" dirty="0"/>
          </a:p>
          <a:p>
            <a:pPr marL="82550" indent="0">
              <a:buNone/>
            </a:pPr>
            <a:r>
              <a:rPr lang="en-US" sz="2000" dirty="0" smtClean="0"/>
              <a:t>	 </a:t>
            </a:r>
            <a:r>
              <a:rPr lang="en-US" sz="2000" dirty="0"/>
              <a:t>A fully connected layer also known as the dense layer, in which the results of the convolutional layers are fed through one or more neural layers to generate a prediction label</a:t>
            </a:r>
            <a:r>
              <a:rPr lang="en-US" sz="2000" dirty="0" smtClean="0"/>
              <a:t>.</a:t>
            </a:r>
          </a:p>
          <a:p>
            <a:pPr marL="82550" indent="0">
              <a:buNone/>
            </a:pPr>
            <a:endParaRPr lang="en-US" sz="2000" dirty="0" smtClean="0"/>
          </a:p>
          <a:p>
            <a:r>
              <a:rPr lang="en-US" sz="2000" b="1" dirty="0"/>
              <a:t>Softmax and cross </a:t>
            </a:r>
            <a:r>
              <a:rPr lang="en-US" sz="2000" b="1" dirty="0" smtClean="0"/>
              <a:t>entropy</a:t>
            </a:r>
          </a:p>
          <a:p>
            <a:pPr marL="82550" indent="0">
              <a:buNone/>
            </a:pPr>
            <a:r>
              <a:rPr lang="en-US" sz="2000" dirty="0"/>
              <a:t>	After the labels are generated, we employ the soft max and cross entropy function in which the final probabilities of each label is determined. Higher the probability, higher is the accuracy of mechanical job inspected</a:t>
            </a:r>
            <a:r>
              <a:rPr lang="en-US" sz="2000" dirty="0" smtClean="0"/>
              <a:t>.</a:t>
            </a:r>
          </a:p>
          <a:p>
            <a:pPr marL="82550" indent="0">
              <a:buNone/>
            </a:pPr>
            <a:endParaRPr lang="en-US" sz="2000" dirty="0"/>
          </a:p>
          <a:p>
            <a:pPr>
              <a:buFont typeface="Wingdings" pitchFamily="2" charset="2"/>
              <a:buChar char="Ø"/>
            </a:pPr>
            <a:r>
              <a:rPr lang="en-US" sz="2000" b="1" dirty="0" smtClean="0"/>
              <a:t>DIMENSIONS INSPECTION/VALIDATION</a:t>
            </a:r>
          </a:p>
          <a:p>
            <a:pPr marL="82550" indent="0">
              <a:buNone/>
            </a:pPr>
            <a:r>
              <a:rPr lang="en-US" sz="2000" b="1" dirty="0"/>
              <a:t> </a:t>
            </a:r>
            <a:r>
              <a:rPr lang="en-US" sz="2000" b="1" dirty="0" smtClean="0"/>
              <a:t>           </a:t>
            </a:r>
            <a:r>
              <a:rPr lang="en-US" sz="2000" dirty="0" smtClean="0"/>
              <a:t>Finally the image is subjected to some threshold operations</a:t>
            </a:r>
          </a:p>
          <a:p>
            <a:pPr marL="82550" indent="0">
              <a:buNone/>
            </a:pPr>
            <a:r>
              <a:rPr lang="en-US" sz="2000" dirty="0"/>
              <a:t>w</a:t>
            </a:r>
            <a:r>
              <a:rPr lang="en-US" sz="2000" dirty="0" smtClean="0"/>
              <a:t>herein the dimensions of the mechanical job is calculated and then compared with the expected dimensions. If the calculated dimensions matches with the expected dimensions then the mechanical job is considered to be error free which gets displayed on the LCD and by glowing of an LED.</a:t>
            </a:r>
            <a:endParaRPr lang="en-US" sz="2000" b="1" dirty="0" smtClean="0"/>
          </a:p>
          <a:p>
            <a:pPr marL="82550" indent="0">
              <a:buNone/>
            </a:pPr>
            <a:r>
              <a:rPr lang="en-US" sz="2000" dirty="0"/>
              <a:t>	</a:t>
            </a:r>
          </a:p>
        </p:txBody>
      </p:sp>
    </p:spTree>
    <p:extLst>
      <p:ext uri="{BB962C8B-B14F-4D97-AF65-F5344CB8AC3E}">
        <p14:creationId xmlns:p14="http://schemas.microsoft.com/office/powerpoint/2010/main" val="52931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35608" y="152400"/>
            <a:ext cx="7498080" cy="1066800"/>
          </a:xfrm>
        </p:spPr>
        <p:txBody>
          <a:bodyPr>
            <a:normAutofit fontScale="90000"/>
          </a:bodyPr>
          <a:lstStyle/>
          <a:p>
            <a:r>
              <a:rPr lang="en-US" dirty="0" smtClean="0"/>
              <a:t>IDENTIFIED MECHANICAL JOB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5690" y="1219200"/>
            <a:ext cx="796831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95400" y="4038600"/>
            <a:ext cx="7543800" cy="1938992"/>
          </a:xfrm>
          <a:prstGeom prst="rect">
            <a:avLst/>
          </a:prstGeom>
          <a:noFill/>
        </p:spPr>
        <p:txBody>
          <a:bodyPr wrap="square" rtlCol="0">
            <a:spAutoFit/>
          </a:bodyPr>
          <a:lstStyle/>
          <a:p>
            <a:pPr marL="285750" indent="-285750">
              <a:buFont typeface="Courier New" pitchFamily="49" charset="0"/>
              <a:buChar char="o"/>
            </a:pPr>
            <a:r>
              <a:rPr lang="en-US" sz="2000" dirty="0" smtClean="0"/>
              <a:t>The first image represents the image imported from the dataset. This dataset is of the mechanical job which is kept for inspection.</a:t>
            </a:r>
          </a:p>
          <a:p>
            <a:pPr marL="285750" indent="-285750">
              <a:buFont typeface="Courier New" pitchFamily="49" charset="0"/>
              <a:buChar char="o"/>
            </a:pPr>
            <a:r>
              <a:rPr lang="en-US" sz="2000" dirty="0" smtClean="0"/>
              <a:t>This image then goes through </a:t>
            </a:r>
            <a:r>
              <a:rPr lang="en-US" sz="2000" dirty="0" smtClean="0"/>
              <a:t>various operations such as</a:t>
            </a:r>
            <a:r>
              <a:rPr lang="en-US" sz="2000" dirty="0" smtClean="0"/>
              <a:t>, </a:t>
            </a:r>
            <a:r>
              <a:rPr lang="en-US" sz="2000" dirty="0" smtClean="0"/>
              <a:t>BGR to gray </a:t>
            </a:r>
            <a:r>
              <a:rPr lang="en-US" sz="2000" dirty="0" smtClean="0"/>
              <a:t>conversion, </a:t>
            </a:r>
            <a:r>
              <a:rPr lang="en-US" sz="2000" dirty="0" err="1" smtClean="0"/>
              <a:t>thresholding</a:t>
            </a:r>
            <a:r>
              <a:rPr lang="en-US" sz="2000" dirty="0" smtClean="0"/>
              <a:t> &amp; dilation.</a:t>
            </a:r>
          </a:p>
          <a:p>
            <a:pPr marL="285750" indent="-285750">
              <a:buFont typeface="Courier New" pitchFamily="49" charset="0"/>
              <a:buChar char="o"/>
            </a:pPr>
            <a:r>
              <a:rPr lang="en-US" sz="2000" dirty="0" smtClean="0"/>
              <a:t>The </a:t>
            </a:r>
            <a:r>
              <a:rPr lang="en-US" sz="2000" dirty="0" smtClean="0"/>
              <a:t>final image represents the identified mechanical job and it’s dimensions. </a:t>
            </a:r>
            <a:endParaRPr lang="en-US" sz="2000" dirty="0"/>
          </a:p>
        </p:txBody>
      </p:sp>
    </p:spTree>
    <p:extLst>
      <p:ext uri="{BB962C8B-B14F-4D97-AF65-F5344CB8AC3E}">
        <p14:creationId xmlns:p14="http://schemas.microsoft.com/office/powerpoint/2010/main" val="400667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FOR MODEL ACCURACY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5378" y="1600200"/>
            <a:ext cx="6265640" cy="430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5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chor="ctr">
            <a:normAutofit/>
          </a:bodyPr>
          <a:lstStyle/>
          <a:p>
            <a:pPr algn="ctr"/>
            <a:r>
              <a:rPr lang="en-US"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a:t>
            </a:r>
            <a:endPar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0600" y="1447800"/>
            <a:ext cx="7848600" cy="4876800"/>
          </a:xfrm>
        </p:spPr>
        <p:txBody>
          <a:bodyPr anchor="ctr">
            <a:normAutofit/>
          </a:bodyPr>
          <a:lstStyle/>
          <a:p>
            <a:r>
              <a:rPr lang="en-US" sz="2400" b="1" dirty="0" smtClean="0"/>
              <a:t>Components Used:-</a:t>
            </a:r>
            <a:endParaRPr lang="en-US" sz="2400" dirty="0" smtClean="0"/>
          </a:p>
          <a:p>
            <a:pPr marL="484505" indent="-457200">
              <a:buFont typeface="Arial" panose="020B0604020202020204" pitchFamily="34" charset="0"/>
              <a:buChar char="•"/>
            </a:pPr>
            <a:r>
              <a:rPr lang="en-US" sz="2400" dirty="0" smtClean="0"/>
              <a:t>Raspberry Pi 3b</a:t>
            </a:r>
          </a:p>
          <a:p>
            <a:pPr marL="484505" indent="-457200">
              <a:buFont typeface="Arial" panose="020B0604020202020204" pitchFamily="34" charset="0"/>
              <a:buChar char="•"/>
            </a:pPr>
            <a:r>
              <a:rPr lang="en-US" sz="2400" dirty="0" smtClean="0"/>
              <a:t>Camera Module</a:t>
            </a:r>
          </a:p>
          <a:p>
            <a:pPr marL="484505" indent="-457200">
              <a:buFont typeface="Arial" panose="020B0604020202020204" pitchFamily="34" charset="0"/>
              <a:buChar char="•"/>
            </a:pPr>
            <a:r>
              <a:rPr lang="en-US" sz="2400" dirty="0" smtClean="0"/>
              <a:t>IR sensor</a:t>
            </a:r>
          </a:p>
          <a:p>
            <a:pPr marL="484505" indent="-457200">
              <a:buFont typeface="Arial" panose="020B0604020202020204" pitchFamily="34" charset="0"/>
              <a:buChar char="•"/>
            </a:pPr>
            <a:r>
              <a:rPr lang="en-US" sz="2400" dirty="0" smtClean="0"/>
              <a:t>16X2 LCD</a:t>
            </a:r>
          </a:p>
          <a:p>
            <a:pPr marL="484505" indent="-457200">
              <a:buFont typeface="Arial" panose="020B0604020202020204" pitchFamily="34" charset="0"/>
              <a:buChar char="•"/>
            </a:pPr>
            <a:r>
              <a:rPr lang="en-US" sz="2400" dirty="0" smtClean="0"/>
              <a:t>LED</a:t>
            </a:r>
          </a:p>
          <a:p>
            <a:endParaRPr lang="en-US" sz="3200" dirty="0" smtClean="0"/>
          </a:p>
          <a:p>
            <a:pPr marL="484505" indent="-457200">
              <a:buFont typeface="Arial" panose="020B0604020202020204" pitchFamily="34" charset="0"/>
              <a:buChar char="•"/>
            </a:pP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63880"/>
          </a:xfrm>
        </p:spPr>
        <p:txBody>
          <a:bodyPr anchor="ctr">
            <a:normAutofit/>
          </a:bodyPr>
          <a:lstStyle/>
          <a:p>
            <a:r>
              <a:rPr lang="en-US" sz="2800" dirty="0" smtClean="0">
                <a:latin typeface="Times New Roman" panose="02020603050405020304" pitchFamily="18" charset="0"/>
                <a:cs typeface="Times New Roman" panose="02020603050405020304" pitchFamily="18" charset="0"/>
              </a:rPr>
              <a:t>Raspberry Pi 3</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sz="half" idx="1"/>
          </p:nvPr>
        </p:nvSpPr>
        <p:spPr>
          <a:xfrm>
            <a:off x="762000" y="838200"/>
            <a:ext cx="4331208" cy="6019800"/>
          </a:xfrm>
        </p:spPr>
        <p:txBody>
          <a:bodyPr anchor="t">
            <a:noAutofit/>
          </a:bodyPr>
          <a:lstStyle/>
          <a:p>
            <a:pPr algn="just"/>
            <a:r>
              <a:rPr lang="en-US" sz="1800" dirty="0" smtClean="0"/>
              <a:t>The </a:t>
            </a:r>
            <a:r>
              <a:rPr lang="en-US" sz="1800" dirty="0"/>
              <a:t>Raspberry Pi 3 Model B is the earliest model of the third-generation Raspberry Pi. It replaced the Raspberry Pi 2 Model </a:t>
            </a:r>
            <a:r>
              <a:rPr lang="en-US" sz="1800" dirty="0" smtClean="0"/>
              <a:t>B.</a:t>
            </a:r>
          </a:p>
          <a:p>
            <a:pPr algn="just"/>
            <a:r>
              <a:rPr lang="en-US" sz="1800" dirty="0"/>
              <a:t>Quad Core 1.2GHz Broadcom BCM2837 64bit </a:t>
            </a:r>
            <a:r>
              <a:rPr lang="en-US" sz="1800" dirty="0" smtClean="0"/>
              <a:t>CPU and 1 GB of RAM.</a:t>
            </a:r>
            <a:endParaRPr lang="en-US" sz="1800" dirty="0"/>
          </a:p>
          <a:p>
            <a:r>
              <a:rPr lang="en-US" sz="1800" dirty="0"/>
              <a:t>BCM43438 wireless LAN and Bluetooth Low Energy (BLE) on </a:t>
            </a:r>
            <a:r>
              <a:rPr lang="en-US" sz="1800" dirty="0" smtClean="0"/>
              <a:t>board.</a:t>
            </a:r>
            <a:endParaRPr lang="en-US" sz="1800" dirty="0"/>
          </a:p>
          <a:p>
            <a:r>
              <a:rPr lang="en-US" sz="1800" dirty="0" smtClean="0"/>
              <a:t>It has 40-pin </a:t>
            </a:r>
            <a:r>
              <a:rPr lang="en-US" sz="1800" dirty="0"/>
              <a:t>extended </a:t>
            </a:r>
            <a:r>
              <a:rPr lang="en-US" sz="1800" dirty="0" smtClean="0"/>
              <a:t>GPIO and 4 </a:t>
            </a:r>
            <a:r>
              <a:rPr lang="en-US" sz="1800" dirty="0"/>
              <a:t>USB 2 </a:t>
            </a:r>
            <a:r>
              <a:rPr lang="en-US" sz="1800" dirty="0" smtClean="0"/>
              <a:t>ports.</a:t>
            </a:r>
            <a:endParaRPr lang="en-US" sz="1800" dirty="0"/>
          </a:p>
          <a:p>
            <a:r>
              <a:rPr lang="en-US" sz="1800" dirty="0" smtClean="0"/>
              <a:t>Full </a:t>
            </a:r>
            <a:r>
              <a:rPr lang="en-US" sz="1800" dirty="0"/>
              <a:t>size HDMI</a:t>
            </a:r>
          </a:p>
          <a:p>
            <a:r>
              <a:rPr lang="en-US" sz="1800" dirty="0"/>
              <a:t>CSI camera port for connecting a Raspberry Pi camera</a:t>
            </a:r>
          </a:p>
          <a:p>
            <a:r>
              <a:rPr lang="en-US" sz="1800" dirty="0"/>
              <a:t>DSI display port for connecting a Raspberry Pi touchscreen display</a:t>
            </a:r>
          </a:p>
          <a:p>
            <a:r>
              <a:rPr lang="en-US" sz="1800" dirty="0"/>
              <a:t>Micro SD port for loading your operating system and storing data</a:t>
            </a:r>
          </a:p>
          <a:p>
            <a:r>
              <a:rPr lang="en-US" sz="1800" dirty="0"/>
              <a:t>Upgraded switched Micro USB power source up to </a:t>
            </a:r>
            <a:r>
              <a:rPr lang="en-US" sz="1800" dirty="0" smtClean="0"/>
              <a:t>2.5A.</a:t>
            </a:r>
            <a:endParaRPr lang="en-US" sz="1800" dirty="0"/>
          </a:p>
          <a:p>
            <a:pPr algn="just"/>
            <a:endParaRPr lang="en-US" sz="1800" dirty="0">
              <a:latin typeface="Times New Roman" panose="02020603050405020304" pitchFamily="18" charset="0"/>
              <a:cs typeface="Times New Roman" panose="02020603050405020304" pitchFamily="18" charset="0"/>
            </a:endParaRPr>
          </a:p>
        </p:txBody>
      </p:sp>
      <p:pic>
        <p:nvPicPr>
          <p:cNvPr id="23" name="Content Placeholder 2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4563408" y="1837392"/>
            <a:ext cx="4781184" cy="3240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Camera Module</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sz="half" idx="1"/>
          </p:nvPr>
        </p:nvSpPr>
        <p:spPr>
          <a:xfrm>
            <a:off x="1143000" y="1524000"/>
            <a:ext cx="3950208" cy="5181600"/>
          </a:xfrm>
        </p:spPr>
        <p:txBody>
          <a:bodyPr>
            <a:noAutofit/>
          </a:bodyPr>
          <a:lstStyle/>
          <a:p>
            <a:pPr algn="just"/>
            <a:r>
              <a:rPr lang="en-US" sz="1800" dirty="0"/>
              <a:t>The </a:t>
            </a:r>
            <a:r>
              <a:rPr lang="en-US" sz="1800" dirty="0" smtClean="0"/>
              <a:t>8MP Raspberry </a:t>
            </a:r>
            <a:r>
              <a:rPr lang="en-US" sz="1800" dirty="0"/>
              <a:t>Pi Official Camera Module v2 can be used to take high-definition </a:t>
            </a:r>
            <a:r>
              <a:rPr lang="en-US" sz="1800" dirty="0" smtClean="0"/>
              <a:t>video, as well as stills photographs. It uses </a:t>
            </a:r>
            <a:r>
              <a:rPr lang="en-US" sz="1800" dirty="0"/>
              <a:t>high quality 8 megapixel Sony IMX219 image sensor custom designed add-on board for Raspberry Pi, featuring a fixed focus lens</a:t>
            </a:r>
            <a:r>
              <a:rPr lang="en-US" sz="1800" dirty="0" smtClean="0"/>
              <a:t>.</a:t>
            </a:r>
          </a:p>
          <a:p>
            <a:r>
              <a:rPr lang="en-US" sz="1800" dirty="0"/>
              <a:t> It is capable of 3280 x 2464 pixel static images, and also supports 1080p30, 720p60 and </a:t>
            </a:r>
            <a:r>
              <a:rPr lang="en-US" sz="1800" dirty="0" smtClean="0"/>
              <a:t>640x480p 60/90 </a:t>
            </a:r>
            <a:r>
              <a:rPr lang="en-US" sz="1800" dirty="0"/>
              <a:t>video</a:t>
            </a:r>
            <a:r>
              <a:rPr lang="en-US" sz="1800" dirty="0" smtClean="0"/>
              <a:t>.</a:t>
            </a:r>
          </a:p>
          <a:p>
            <a:r>
              <a:rPr lang="en-US" sz="1800" dirty="0"/>
              <a:t>Applications</a:t>
            </a:r>
          </a:p>
          <a:p>
            <a:r>
              <a:rPr lang="en-US" sz="1800" dirty="0"/>
              <a:t>CCTV security camera</a:t>
            </a:r>
          </a:p>
          <a:p>
            <a:r>
              <a:rPr lang="en-US" sz="1800" dirty="0"/>
              <a:t>Motion Detection</a:t>
            </a:r>
          </a:p>
          <a:p>
            <a:r>
              <a:rPr lang="en-US" sz="1800" dirty="0"/>
              <a:t>Time Lapse Photography etc.</a:t>
            </a:r>
          </a:p>
          <a:p>
            <a:endParaRPr lang="en-US" sz="2000" dirty="0"/>
          </a:p>
          <a:p>
            <a:pPr marL="82550" indent="0" algn="just">
              <a:buNone/>
            </a:pPr>
            <a:endParaRPr lang="en-US"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8642" y="2649029"/>
            <a:ext cx="2414016" cy="241401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a:t>
            </a:r>
            <a:endParaRPr lang="en-US" sz="3000" dirty="0">
              <a:effectLst>
                <a:outerShdw blurRad="38100" dist="38100" dir="2700000" algn="tl">
                  <a:srgbClr val="000000">
                    <a:alpha val="43137"/>
                  </a:srgbClr>
                </a:outerShdw>
              </a:effectLst>
            </a:endParaRPr>
          </a:p>
        </p:txBody>
      </p:sp>
      <p:sp>
        <p:nvSpPr>
          <p:cNvPr id="3" name="Subtitle 2"/>
          <p:cNvSpPr>
            <a:spLocks noGrp="1"/>
          </p:cNvSpPr>
          <p:nvPr>
            <p:ph sz="half" idx="1"/>
          </p:nvPr>
        </p:nvSpPr>
        <p:spPr>
          <a:xfrm>
            <a:off x="1066800" y="1143000"/>
            <a:ext cx="4267200" cy="5562600"/>
          </a:xfrm>
        </p:spPr>
        <p:txBody>
          <a:bodyPr>
            <a:noAutofit/>
          </a:bodyPr>
          <a:lstStyle/>
          <a:p>
            <a:r>
              <a:rPr lang="en-US" sz="2000" dirty="0"/>
              <a:t>Infrared Obstacle Sensor Module has </a:t>
            </a:r>
            <a:r>
              <a:rPr lang="en-US" sz="2000" dirty="0" smtClean="0"/>
              <a:t>built in</a:t>
            </a:r>
            <a:r>
              <a:rPr lang="en-US" sz="2000" dirty="0"/>
              <a:t> IR transmitter and IR receiver that sends out IR energy and looks for reflected IR energy to detect presence of any obstacle in front of the sensor module. The module has on board potentiometer that lets user adjust detection range. The sensor has very good and stable response even in ambient light or in complete </a:t>
            </a:r>
            <a:r>
              <a:rPr lang="en-US" sz="2000" dirty="0" smtClean="0"/>
              <a:t>darkness</a:t>
            </a:r>
          </a:p>
          <a:p>
            <a:r>
              <a:rPr lang="en-US" sz="2000" dirty="0"/>
              <a:t>Operating Voltage: 3.0V – 5.0V</a:t>
            </a:r>
          </a:p>
          <a:p>
            <a:r>
              <a:rPr lang="en-US" sz="2000" dirty="0"/>
              <a:t>Detection range: 2cm – 30cm (Adjustable using potentiometer)</a:t>
            </a:r>
          </a:p>
          <a:p>
            <a:r>
              <a:rPr lang="en-US" sz="2000" dirty="0"/>
              <a:t>Current </a:t>
            </a:r>
            <a:r>
              <a:rPr lang="en-US" sz="2000" dirty="0" smtClean="0"/>
              <a:t>Consumption : at </a:t>
            </a:r>
            <a:r>
              <a:rPr lang="en-US" sz="2000" dirty="0"/>
              <a:t>3.3V : ~23 </a:t>
            </a:r>
            <a:r>
              <a:rPr lang="en-US" sz="2000" dirty="0" smtClean="0"/>
              <a:t>mA , at </a:t>
            </a:r>
            <a:r>
              <a:rPr lang="en-US" sz="2000" dirty="0"/>
              <a:t>5.0V: ~43 mA</a:t>
            </a:r>
          </a:p>
          <a:p>
            <a:endParaRPr lang="en-US" sz="1800" dirty="0" smtClean="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76850" y="2486202"/>
            <a:ext cx="3657600" cy="273966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16x2 LCD</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p:txBody>
          <a:bodyPr>
            <a:normAutofit fontScale="92500" lnSpcReduction="10000"/>
          </a:bodyPr>
          <a:lstStyle/>
          <a:p>
            <a:r>
              <a:rPr lang="en-US" sz="2400" dirty="0"/>
              <a:t>The term LCD stands for liquid crystal display.</a:t>
            </a:r>
          </a:p>
          <a:p>
            <a:r>
              <a:rPr lang="en-US" sz="2400" dirty="0"/>
              <a:t>An LCD is an electronic display module which uses liquid crystal to produce a visible image.</a:t>
            </a:r>
          </a:p>
          <a:p>
            <a:r>
              <a:rPr lang="en-US" sz="2400" dirty="0"/>
              <a:t>The 16×2 translates o a display 16 characters per line in 2 such lines. In this LCD each character is displayed in a 5×7 pixel matrix.</a:t>
            </a:r>
          </a:p>
          <a:p>
            <a:pPr marL="82550" indent="0">
              <a:buNone/>
            </a:pPr>
            <a:r>
              <a:rPr lang="en-US" sz="2400" dirty="0"/>
              <a:t/>
            </a:r>
            <a:br>
              <a:rPr lang="en-US" sz="2400" dirty="0"/>
            </a:br>
            <a:endParaRPr lang="en-US" sz="26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76850" y="2484437"/>
            <a:ext cx="3657600" cy="27432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LED</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990600" y="1524000"/>
            <a:ext cx="4495800" cy="5257800"/>
          </a:xfrm>
        </p:spPr>
        <p:txBody>
          <a:bodyPr>
            <a:noAutofit/>
          </a:bodyPr>
          <a:lstStyle/>
          <a:p>
            <a:r>
              <a:rPr lang="en-US" sz="1800" dirty="0"/>
              <a:t>A</a:t>
            </a:r>
            <a:r>
              <a:rPr lang="en-US" sz="1800" dirty="0" smtClean="0"/>
              <a:t> </a:t>
            </a:r>
            <a:r>
              <a:rPr lang="en-US" sz="1800" dirty="0"/>
              <a:t>light-emitting diode (LED) is a semiconductor device that emits light when an electric current is passed through it. </a:t>
            </a:r>
            <a:endParaRPr lang="en-US" sz="1800" dirty="0" smtClean="0"/>
          </a:p>
          <a:p>
            <a:r>
              <a:rPr lang="en-US" sz="1800" dirty="0" smtClean="0"/>
              <a:t>Light </a:t>
            </a:r>
            <a:r>
              <a:rPr lang="en-US" sz="1800" dirty="0"/>
              <a:t>is produced when the particles that carry the current (known as electrons and holes) combine together within the semiconductor material</a:t>
            </a:r>
            <a:r>
              <a:rPr lang="en-US" sz="1800" dirty="0" smtClean="0"/>
              <a:t>.</a:t>
            </a:r>
          </a:p>
          <a:p>
            <a:r>
              <a:rPr lang="en-US" sz="1800" dirty="0"/>
              <a:t>Since light is generated within the solid semiconductor material, LEDs are described as solid-state devices. The term solid-state lighting, which also encompasses organic LEDs (OLEDs), distinguishes this lighting technology from other sources that use heated filaments (incandescent and tungsten halogen lamps) or gas discharge (fluorescent lamps).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4999" y="2027237"/>
            <a:ext cx="3041219" cy="35353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28600"/>
            <a:ext cx="7498080" cy="1143000"/>
          </a:xfrm>
        </p:spPr>
        <p:txBody>
          <a:bodyPr>
            <a:normAutofit fontScale="90000"/>
          </a:bodyPr>
          <a:lstStyle/>
          <a:p>
            <a:r>
              <a:rPr lang="en-US" dirty="0" smtClean="0"/>
              <a:t>SOFTWARE/ENVIRONMENT DESCRIPTION</a:t>
            </a:r>
            <a:endParaRPr lang="en-US" dirty="0"/>
          </a:p>
        </p:txBody>
      </p:sp>
      <p:sp>
        <p:nvSpPr>
          <p:cNvPr id="6" name="Content Placeholder 5"/>
          <p:cNvSpPr>
            <a:spLocks noGrp="1"/>
          </p:cNvSpPr>
          <p:nvPr>
            <p:ph idx="1"/>
          </p:nvPr>
        </p:nvSpPr>
        <p:spPr/>
        <p:txBody>
          <a:bodyPr>
            <a:normAutofit/>
          </a:bodyPr>
          <a:lstStyle/>
          <a:p>
            <a:pPr>
              <a:buFont typeface="Wingdings" pitchFamily="2" charset="2"/>
              <a:buChar char="Ø"/>
            </a:pPr>
            <a:r>
              <a:rPr lang="en-US" sz="2400" dirty="0" err="1" smtClean="0"/>
              <a:t>Spyder</a:t>
            </a:r>
            <a:endParaRPr lang="en-US" sz="2400" dirty="0" smtClean="0"/>
          </a:p>
          <a:p>
            <a:pPr marL="82550" indent="0" algn="just">
              <a:buNone/>
            </a:pPr>
            <a:r>
              <a:rPr lang="en-IN" sz="2000" dirty="0" err="1"/>
              <a:t>Spyder</a:t>
            </a:r>
            <a:r>
              <a:rPr lang="en-IN" sz="2000" dirty="0"/>
              <a:t> is an open source cross-platform Integrated Development Environment (IDE) for scientific programming in the Python Language. </a:t>
            </a:r>
            <a:r>
              <a:rPr lang="en-IN" sz="2000" dirty="0" err="1"/>
              <a:t>Spyder</a:t>
            </a:r>
            <a:r>
              <a:rPr lang="en-IN" sz="2000" dirty="0"/>
              <a:t> integrates with a number of prominent packages in the scientific Python stack, including </a:t>
            </a:r>
            <a:r>
              <a:rPr lang="en-IN" sz="2000" dirty="0" err="1" smtClean="0"/>
              <a:t>Numpy,Pandas,IPython,Cython</a:t>
            </a:r>
            <a:r>
              <a:rPr lang="en-IN" sz="2000" dirty="0" err="1"/>
              <a:t>,</a:t>
            </a:r>
            <a:r>
              <a:rPr lang="en-IN" sz="2000" dirty="0" err="1" smtClean="0"/>
              <a:t>etc</a:t>
            </a:r>
            <a:r>
              <a:rPr lang="en-IN" sz="2000" dirty="0" smtClean="0"/>
              <a:t> as </a:t>
            </a:r>
            <a:r>
              <a:rPr lang="en-IN" sz="2000" dirty="0"/>
              <a:t>well as other open-source </a:t>
            </a:r>
            <a:r>
              <a:rPr lang="en-IN" sz="2000" dirty="0" err="1" smtClean="0"/>
              <a:t>software.It</a:t>
            </a:r>
            <a:r>
              <a:rPr lang="en-IN" sz="2000" dirty="0" smtClean="0"/>
              <a:t> </a:t>
            </a:r>
            <a:r>
              <a:rPr lang="en-IN" sz="2000" dirty="0"/>
              <a:t>is released under the MIT </a:t>
            </a:r>
            <a:r>
              <a:rPr lang="en-IN" sz="2000" dirty="0" err="1" smtClean="0"/>
              <a:t>license.Spyder</a:t>
            </a:r>
            <a:r>
              <a:rPr lang="en-IN" sz="2000" dirty="0" smtClean="0"/>
              <a:t> </a:t>
            </a:r>
            <a:r>
              <a:rPr lang="en-IN" sz="2000" dirty="0"/>
              <a:t>uses </a:t>
            </a:r>
            <a:r>
              <a:rPr lang="en-IN" sz="2000" dirty="0" err="1"/>
              <a:t>Qt</a:t>
            </a:r>
            <a:r>
              <a:rPr lang="en-IN" sz="2000" dirty="0"/>
              <a:t> for its GUI and is designed to use either of the </a:t>
            </a:r>
            <a:r>
              <a:rPr lang="en-IN" sz="2000" dirty="0" err="1" smtClean="0"/>
              <a:t>PyQt</a:t>
            </a:r>
            <a:r>
              <a:rPr lang="en-IN" sz="2000" dirty="0" smtClean="0"/>
              <a:t> </a:t>
            </a:r>
            <a:r>
              <a:rPr lang="en-IN" sz="2000" dirty="0"/>
              <a:t>or </a:t>
            </a:r>
            <a:r>
              <a:rPr lang="en-IN" sz="2000" dirty="0" err="1"/>
              <a:t>Pyside</a:t>
            </a:r>
            <a:r>
              <a:rPr lang="en-IN" sz="2000" dirty="0"/>
              <a:t> Python bindings</a:t>
            </a:r>
            <a:r>
              <a:rPr lang="en-IN" sz="2000" dirty="0" smtClean="0"/>
              <a:t>.</a:t>
            </a:r>
          </a:p>
          <a:p>
            <a:pPr marL="82550" indent="0" algn="just">
              <a:buNone/>
            </a:pPr>
            <a:endParaRPr lang="en-IN" sz="2000" dirty="0" smtClean="0"/>
          </a:p>
          <a:p>
            <a:pPr algn="just">
              <a:buFont typeface="Wingdings" pitchFamily="2" charset="2"/>
              <a:buChar char="v"/>
            </a:pPr>
            <a:r>
              <a:rPr lang="en-IN" sz="2000" dirty="0" smtClean="0"/>
              <a:t>Features:-</a:t>
            </a:r>
          </a:p>
          <a:p>
            <a:pPr marL="539750" indent="-457200" algn="just">
              <a:buFont typeface="+mj-lt"/>
              <a:buAutoNum type="arabicParenR"/>
            </a:pPr>
            <a:r>
              <a:rPr lang="en-IN" sz="2000" dirty="0"/>
              <a:t>Support for multiple </a:t>
            </a:r>
            <a:r>
              <a:rPr lang="en-IN" sz="2000" dirty="0" err="1"/>
              <a:t>IPython</a:t>
            </a:r>
            <a:r>
              <a:rPr lang="en-IN" sz="2000" dirty="0"/>
              <a:t> </a:t>
            </a:r>
            <a:r>
              <a:rPr lang="en-IN" sz="2000" dirty="0" smtClean="0"/>
              <a:t>Consoles</a:t>
            </a:r>
          </a:p>
          <a:p>
            <a:pPr marL="539750" lvl="0" indent="-457200">
              <a:buFont typeface="+mj-lt"/>
              <a:buAutoNum type="arabicParenR"/>
            </a:pPr>
            <a:r>
              <a:rPr lang="en-IN" sz="2000" dirty="0"/>
              <a:t>Static code analysis, powered by </a:t>
            </a:r>
            <a:r>
              <a:rPr lang="en-IN" sz="2000" dirty="0" err="1"/>
              <a:t>Pylint</a:t>
            </a:r>
            <a:endParaRPr lang="en-US" sz="2000" dirty="0"/>
          </a:p>
          <a:p>
            <a:pPr marL="539750" lvl="0" indent="-457200">
              <a:buFont typeface="+mj-lt"/>
              <a:buAutoNum type="arabicParenR"/>
            </a:pPr>
            <a:r>
              <a:rPr lang="en-IN" sz="2000" dirty="0"/>
              <a:t>A run-time Profiler to benchmark code</a:t>
            </a:r>
            <a:endParaRPr lang="en-US" sz="2000" dirty="0"/>
          </a:p>
          <a:p>
            <a:pPr marL="539750" indent="-457200" algn="just">
              <a:buFont typeface="+mj-lt"/>
              <a:buAutoNum type="arabicParenR"/>
            </a:pPr>
            <a:endParaRPr lang="en-IN" sz="2000" dirty="0" smtClean="0"/>
          </a:p>
        </p:txBody>
      </p:sp>
    </p:spTree>
    <p:extLst>
      <p:ext uri="{BB962C8B-B14F-4D97-AF65-F5344CB8AC3E}">
        <p14:creationId xmlns:p14="http://schemas.microsoft.com/office/powerpoint/2010/main" val="12387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pPr algn="ctr"/>
            <a:r>
              <a:rPr lang="en-US" sz="4400" dirty="0">
                <a:ln/>
                <a:solidFill>
                  <a:schemeClr val="accent5"/>
                </a:solidFill>
                <a:effectLst>
                  <a:outerShdw blurRad="38100" dist="19050" dir="2700000" algn="tl" rotWithShape="0">
                    <a:schemeClr val="dk1">
                      <a:alpha val="40000"/>
                    </a:schemeClr>
                  </a:outerShdw>
                </a:effectLst>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marL="0" indent="0">
              <a:buNone/>
            </a:pPr>
            <a:r>
              <a:rPr lang="en-US" sz="2000" dirty="0"/>
              <a:t>The aim of our project is build a device which will inspect the produced mechanical jobs and inform the operator whether the job is completed, ready to use or is incomplete and cannot be used. The device will reduce the required human effort and error.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subTitle" idx="4294967295"/>
          </p:nvPr>
        </p:nvSpPr>
        <p:spPr>
          <a:xfrm>
            <a:off x="1736725" y="381000"/>
            <a:ext cx="7407275" cy="6172200"/>
          </a:xfrm>
        </p:spPr>
        <p:txBody>
          <a:bodyPr>
            <a:normAutofit/>
          </a:bodyPr>
          <a:lstStyle/>
          <a:p>
            <a:pPr>
              <a:buFont typeface="Wingdings" pitchFamily="2" charset="2"/>
              <a:buChar char="Ø"/>
            </a:pPr>
            <a:r>
              <a:rPr lang="en-US" sz="2400" dirty="0" smtClean="0"/>
              <a:t>Open CV</a:t>
            </a:r>
          </a:p>
          <a:p>
            <a:pPr marL="82550" indent="0" algn="just">
              <a:buNone/>
            </a:pPr>
            <a:r>
              <a:rPr lang="en-IN" sz="2000" dirty="0" err="1"/>
              <a:t>OpenCV</a:t>
            </a:r>
            <a:r>
              <a:rPr lang="en-IN" sz="2000" dirty="0"/>
              <a:t> (</a:t>
            </a:r>
            <a:r>
              <a:rPr lang="en-IN" sz="2000" i="1" dirty="0"/>
              <a:t>Open Source Computer Vision Library</a:t>
            </a:r>
            <a:r>
              <a:rPr lang="en-IN" sz="2000" dirty="0"/>
              <a:t>) is a library programming functions  mainly aimed at real-time computer vision. Originally developed by Intel, it was later supported by Willow Garage then </a:t>
            </a:r>
            <a:r>
              <a:rPr lang="en-IN" sz="2000" dirty="0" err="1"/>
              <a:t>Itseez</a:t>
            </a:r>
            <a:r>
              <a:rPr lang="en-IN" sz="2000" dirty="0"/>
              <a:t> (which was later acquired by Intel). The library is cross platform and free for use under the open source Apache 2 License</a:t>
            </a:r>
            <a:r>
              <a:rPr lang="en-IN" sz="2400" dirty="0" smtClean="0"/>
              <a:t>.</a:t>
            </a:r>
            <a:endParaRPr lang="en-IN" sz="2000" dirty="0" smtClean="0"/>
          </a:p>
          <a:p>
            <a:pPr marL="82550" indent="0" algn="just">
              <a:buNone/>
            </a:pPr>
            <a:endParaRPr lang="en-IN" sz="2000" dirty="0" smtClean="0"/>
          </a:p>
          <a:p>
            <a:pPr algn="just">
              <a:buFont typeface="Wingdings" pitchFamily="2" charset="2"/>
              <a:buChar char="v"/>
            </a:pPr>
            <a:r>
              <a:rPr lang="en-IN" sz="2400" dirty="0" smtClean="0"/>
              <a:t>Applications:-</a:t>
            </a:r>
          </a:p>
          <a:p>
            <a:pPr marL="539750" lvl="0" indent="-457200">
              <a:buFont typeface="+mj-lt"/>
              <a:buAutoNum type="arabicParenR"/>
            </a:pPr>
            <a:r>
              <a:rPr lang="en-IN" sz="2000" dirty="0"/>
              <a:t>2D and 3D feature toolkits</a:t>
            </a:r>
            <a:endParaRPr lang="en-US" sz="2000" dirty="0"/>
          </a:p>
          <a:p>
            <a:pPr marL="539750" lvl="0" indent="-457200">
              <a:buFont typeface="+mj-lt"/>
              <a:buAutoNum type="arabicParenR"/>
            </a:pPr>
            <a:r>
              <a:rPr lang="en-IN" sz="2000" dirty="0" err="1"/>
              <a:t>Egomotion</a:t>
            </a:r>
            <a:r>
              <a:rPr lang="en-IN" sz="2000" dirty="0"/>
              <a:t>  estimation</a:t>
            </a:r>
            <a:endParaRPr lang="en-US" sz="2000" dirty="0"/>
          </a:p>
          <a:p>
            <a:pPr marL="539750" lvl="0" indent="-457200">
              <a:buFont typeface="+mj-lt"/>
              <a:buAutoNum type="arabicParenR"/>
            </a:pPr>
            <a:r>
              <a:rPr lang="en-IN" sz="2000" dirty="0"/>
              <a:t>Facial Recognition System</a:t>
            </a:r>
            <a:endParaRPr lang="en-US" sz="2000" dirty="0"/>
          </a:p>
          <a:p>
            <a:pPr marL="539750" lvl="0" indent="-457200">
              <a:buFont typeface="+mj-lt"/>
              <a:buAutoNum type="arabicParenR"/>
            </a:pPr>
            <a:r>
              <a:rPr lang="en-IN" sz="2000" dirty="0"/>
              <a:t>Gesture Recognition System</a:t>
            </a:r>
            <a:endParaRPr lang="en-US" sz="2000" dirty="0"/>
          </a:p>
          <a:p>
            <a:pPr marL="539750" indent="-457200" algn="just">
              <a:buFont typeface="+mj-lt"/>
              <a:buAutoNum type="arabicParenR"/>
            </a:pPr>
            <a:endParaRPr lang="en-IN" sz="2400" dirty="0" smtClean="0"/>
          </a:p>
          <a:p>
            <a:pPr algn="just">
              <a:buFont typeface="Wingdings" pitchFamily="2" charset="2"/>
              <a:buChar char="v"/>
            </a:pPr>
            <a:endParaRPr lang="en-US" sz="2400" dirty="0"/>
          </a:p>
        </p:txBody>
      </p:sp>
    </p:spTree>
    <p:extLst>
      <p:ext uri="{BB962C8B-B14F-4D97-AF65-F5344CB8AC3E}">
        <p14:creationId xmlns:p14="http://schemas.microsoft.com/office/powerpoint/2010/main" val="244720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5566"/>
            <a:ext cx="7543800" cy="6124754"/>
          </a:xfrm>
          <a:prstGeom prst="rect">
            <a:avLst/>
          </a:prstGeom>
        </p:spPr>
        <p:txBody>
          <a:bodyPr wrap="square">
            <a:spAutoFit/>
          </a:bodyPr>
          <a:lstStyle/>
          <a:p>
            <a:pPr marL="285750" indent="-285750">
              <a:buFont typeface="Wingdings" pitchFamily="2" charset="2"/>
              <a:buChar char="Ø"/>
            </a:pPr>
            <a:r>
              <a:rPr lang="en-IN" sz="2400" dirty="0" err="1" smtClean="0"/>
              <a:t>Keras</a:t>
            </a:r>
            <a:endParaRPr lang="en-IN" sz="2400" dirty="0" smtClean="0"/>
          </a:p>
          <a:p>
            <a:pPr algn="just"/>
            <a:r>
              <a:rPr lang="en-IN" sz="2000" dirty="0" err="1"/>
              <a:t>Keras</a:t>
            </a:r>
            <a:r>
              <a:rPr lang="en-IN" sz="2000" dirty="0"/>
              <a:t> is an open-source software library that provides a Python interface for artificial neural networks. </a:t>
            </a:r>
            <a:r>
              <a:rPr lang="en-IN" sz="2000" dirty="0" err="1"/>
              <a:t>Keras</a:t>
            </a:r>
            <a:r>
              <a:rPr lang="en-IN" sz="2000" dirty="0"/>
              <a:t> acts as an interface for the </a:t>
            </a:r>
            <a:r>
              <a:rPr lang="en-IN" sz="2000" dirty="0" err="1"/>
              <a:t>Tensorflow</a:t>
            </a:r>
            <a:r>
              <a:rPr lang="en-IN" sz="2000" dirty="0"/>
              <a:t> </a:t>
            </a:r>
            <a:r>
              <a:rPr lang="en-IN" sz="2000" dirty="0" err="1"/>
              <a:t>library.Keras</a:t>
            </a:r>
            <a:r>
              <a:rPr lang="en-IN" sz="2000" dirty="0"/>
              <a:t> contains numerous implementations of commonly used neural-network building blocks such as layers, objectives, activation function, optimizer and a host of tools to make working with image and text data easier to simplify the coding necessary for writing deep neural network code. In addition to standard neural networks, </a:t>
            </a:r>
            <a:r>
              <a:rPr lang="en-IN" sz="2000" dirty="0" err="1"/>
              <a:t>Keras</a:t>
            </a:r>
            <a:r>
              <a:rPr lang="en-IN" sz="2000" dirty="0"/>
              <a:t> has support for convolutional and recurrent neural networks. It supports other common utility layers like dropout, batch normalization and pooling.</a:t>
            </a:r>
            <a:endParaRPr lang="en-US" sz="2000" dirty="0"/>
          </a:p>
          <a:p>
            <a:pPr marL="285750" indent="-285750">
              <a:buFont typeface="Wingdings" pitchFamily="2" charset="2"/>
              <a:buChar char="Ø"/>
            </a:pPr>
            <a:endParaRPr lang="en-IN" sz="2400" dirty="0" smtClean="0"/>
          </a:p>
          <a:p>
            <a:pPr marL="285750" indent="-285750">
              <a:buFont typeface="Wingdings" pitchFamily="2" charset="2"/>
              <a:buChar char="Ø"/>
            </a:pPr>
            <a:r>
              <a:rPr lang="en-IN" sz="2400" dirty="0" err="1" smtClean="0"/>
              <a:t>Tensorflow</a:t>
            </a:r>
            <a:endParaRPr lang="en-IN" sz="2400" dirty="0" smtClean="0"/>
          </a:p>
          <a:p>
            <a:pPr algn="just"/>
            <a:r>
              <a:rPr lang="en-IN" sz="2000" dirty="0" err="1"/>
              <a:t>TensorFlow</a:t>
            </a:r>
            <a:r>
              <a:rPr lang="en-IN" sz="2000" dirty="0"/>
              <a:t> is a free and open-source software library for machine learning. It can be used across a range of tasks but has a particular focus on training and interface of deep neural </a:t>
            </a:r>
            <a:r>
              <a:rPr lang="en-IN" sz="2000" dirty="0" smtClean="0"/>
              <a:t>networks. </a:t>
            </a:r>
            <a:r>
              <a:rPr lang="en-IN" sz="2000" dirty="0" err="1" smtClean="0"/>
              <a:t>Tensorflow</a:t>
            </a:r>
            <a:r>
              <a:rPr lang="en-IN" sz="2000" dirty="0" smtClean="0"/>
              <a:t> </a:t>
            </a:r>
            <a:r>
              <a:rPr lang="en-IN" sz="2000" dirty="0"/>
              <a:t>is a symbolic math library based on dataflow and differentiable </a:t>
            </a:r>
            <a:r>
              <a:rPr lang="en-IN" sz="2000" dirty="0" smtClean="0"/>
              <a:t>programming. It </a:t>
            </a:r>
            <a:r>
              <a:rPr lang="en-IN" sz="2000" dirty="0"/>
              <a:t>is used for both research and production at Google.</a:t>
            </a:r>
            <a:endParaRPr lang="en-US" sz="2000" dirty="0"/>
          </a:p>
          <a:p>
            <a:pPr marL="285750" indent="-285750" algn="just">
              <a:buFont typeface="Wingdings" pitchFamily="2" charset="2"/>
              <a:buChar char="Ø"/>
            </a:pPr>
            <a:endParaRPr lang="en-IN" sz="2000" dirty="0"/>
          </a:p>
        </p:txBody>
      </p:sp>
    </p:spTree>
    <p:extLst>
      <p:ext uri="{BB962C8B-B14F-4D97-AF65-F5344CB8AC3E}">
        <p14:creationId xmlns:p14="http://schemas.microsoft.com/office/powerpoint/2010/main" val="257133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FUTURE SCOPE</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447800"/>
            <a:ext cx="7848600" cy="5257800"/>
          </a:xfrm>
        </p:spPr>
        <p:txBody>
          <a:bodyPr>
            <a:normAutofit/>
          </a:bodyPr>
          <a:lstStyle/>
          <a:p>
            <a:r>
              <a:rPr lang="en-US" sz="2000" dirty="0" smtClean="0"/>
              <a:t>Use of better algorithm, processor, camera will make the process faster and accurate.</a:t>
            </a:r>
          </a:p>
          <a:p>
            <a:r>
              <a:rPr lang="en-US" sz="2000" dirty="0" smtClean="0"/>
              <a:t>Improving the training and testing will improve the efficiency of the device.</a:t>
            </a:r>
          </a:p>
          <a:p>
            <a:r>
              <a:rPr lang="en-US" sz="2000" dirty="0" smtClean="0"/>
              <a:t>Adding more convolution will also increase the performance of the device.</a:t>
            </a:r>
          </a:p>
          <a:p>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ADVANTAGES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840" y="1160780"/>
            <a:ext cx="7673975" cy="5087620"/>
          </a:xfrm>
        </p:spPr>
        <p:txBody>
          <a:bodyPr>
            <a:normAutofit fontScale="75000" lnSpcReduction="20000"/>
          </a:bodyPr>
          <a:lstStyle/>
          <a:p>
            <a:pPr marL="82550" indent="0" algn="l">
              <a:buFont typeface="Arial" panose="020B0604020202020204" pitchFamily="34" charset="0"/>
              <a:buNone/>
            </a:pPr>
            <a:endParaRPr lang="en-US" sz="1715" dirty="0">
              <a:sym typeface="+mn-ea"/>
            </a:endParaRPr>
          </a:p>
          <a:p>
            <a:pPr algn="l">
              <a:buFont typeface="Arial" panose="020B0604020202020204" pitchFamily="34" charset="0"/>
              <a:buChar char="•"/>
            </a:pPr>
            <a:r>
              <a:rPr lang="en-US" sz="2570" dirty="0">
                <a:sym typeface="+mn-ea"/>
              </a:rPr>
              <a:t>Real time inspection using manual labour is inadequate, time consuming and non-consistent. It avoids the human error caused by the manual labour during the inspection of mechanical jobs and hence it is more accurate.</a:t>
            </a:r>
          </a:p>
          <a:p>
            <a:pPr algn="l">
              <a:buFont typeface="Arial" panose="020B0604020202020204" pitchFamily="34" charset="0"/>
              <a:buChar char="•"/>
            </a:pPr>
            <a:r>
              <a:rPr lang="en-US" sz="2570" dirty="0">
                <a:sym typeface="+mn-ea"/>
              </a:rPr>
              <a:t>Image processing is the best way to increase the effectiveness, efficiency and coverage for job selection. Typical features such as hole patterns as well as borders, sharp edges, elongated holes can be measured with Quality Control using Image Processing (QCUIP).</a:t>
            </a:r>
          </a:p>
          <a:p>
            <a:pPr algn="l">
              <a:buFont typeface="Arial" panose="020B0604020202020204" pitchFamily="34" charset="0"/>
              <a:buChar char="•"/>
            </a:pPr>
            <a:r>
              <a:rPr lang="en-US" sz="2570" dirty="0">
                <a:sym typeface="+mn-ea"/>
              </a:rPr>
              <a:t>By defect detection we can ensure the quality of the mechanical job at the pre-processing stage. This means early detection of potential problems so that processes can be corrected in a timely manner, resulting in lower production cost and efficient quality control</a:t>
            </a:r>
          </a:p>
          <a:p>
            <a:pPr algn="l">
              <a:buFont typeface="Arial" panose="020B0604020202020204" pitchFamily="34" charset="0"/>
              <a:buChar char="•"/>
            </a:pPr>
            <a:r>
              <a:rPr lang="en-US" sz="2570" dirty="0">
                <a:sym typeface="+mn-ea"/>
              </a:rPr>
              <a:t>It detects the defective objects by comparing it with a preferred image from the database.As the object is compared with the preferred image it can scrutinizethe object properly and thus giving us fruitful results.</a:t>
            </a:r>
          </a:p>
          <a:p>
            <a:pPr algn="l">
              <a:buFont typeface="Arial" panose="020B0604020202020204" pitchFamily="34" charset="0"/>
              <a:buChar char="•"/>
            </a:pPr>
            <a:r>
              <a:rPr lang="en-US" sz="2570" dirty="0">
                <a:sym typeface="+mn-ea"/>
              </a:rPr>
              <a:t>Companies that implement these techniques benefit from shorter production time for products and also can ensure a good quality product.</a:t>
            </a:r>
            <a:endParaRPr lang="en-US" sz="2570" dirty="0"/>
          </a:p>
          <a:p>
            <a:pPr marL="82550" indent="0" algn="l">
              <a:buFont typeface="Wingdings" panose="05000000000000000000" charset="0"/>
              <a:buNone/>
            </a:pPr>
            <a:endParaRPr lang="en-US" sz="1715" dirty="0"/>
          </a:p>
          <a:p>
            <a:pPr marL="82550" indent="0" algn="l">
              <a:buFont typeface="Wingdings" panose="05000000000000000000" charset="0"/>
              <a:buChar char="Ø"/>
            </a:pPr>
            <a:endParaRPr lang="en-US"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latin typeface="Times New Roman" panose="02020603050405020304" pitchFamily="18" charset="0"/>
                <a:cs typeface="Times New Roman" panose="02020603050405020304" pitchFamily="18" charset="0"/>
              </a:rPr>
              <a:t>LIMITATIONS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t>It requires very large amount of data in order to perform better than other </a:t>
            </a:r>
            <a:r>
              <a:rPr lang="en-US" sz="2000" dirty="0" smtClean="0"/>
              <a:t>techniques.</a:t>
            </a:r>
          </a:p>
          <a:p>
            <a:r>
              <a:rPr lang="en-US" sz="2000" dirty="0" smtClean="0"/>
              <a:t>It </a:t>
            </a:r>
            <a:r>
              <a:rPr lang="en-US" sz="2000" dirty="0"/>
              <a:t>is extremely expensive to train due to complex data models. Moreover deep learning requires expensive GPUs and hundreds of machines. This increases cost to the users.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244600"/>
            <a:ext cx="7867015" cy="5530215"/>
          </a:xfrm>
        </p:spPr>
        <p:txBody>
          <a:bodyPr>
            <a:normAutofit fontScale="47500" lnSpcReduction="20000"/>
          </a:bodyPr>
          <a:lstStyle/>
          <a:p>
            <a:endParaRPr lang="en-US" dirty="0"/>
          </a:p>
          <a:p>
            <a:r>
              <a:rPr lang="en-US" sz="4000" dirty="0"/>
              <a:t>1)Kah W. Ng and Kee S. Moon, Measurement of 3-D Tool Wear Based on Focus Error and Micro-Coordinate Measuring System, Decision and Control, 1998. Proceedings of the 37th IEEE Conference, Volume: 3.</a:t>
            </a:r>
          </a:p>
          <a:p>
            <a:endParaRPr lang="en-US" sz="4000" dirty="0"/>
          </a:p>
          <a:p>
            <a:r>
              <a:rPr lang="en-US" sz="4000" dirty="0"/>
              <a:t>2)B. Dhanasekar and B. Ramamoorthy, Evaluation of Surface Roughness Using an Image Processing and Machine Vision System, Journal Metrology Society of India, Vol.21, No.1,2006, pp, 9-15.</a:t>
            </a:r>
          </a:p>
          <a:p>
            <a:endParaRPr lang="en-US" sz="4000" dirty="0"/>
          </a:p>
          <a:p>
            <a:r>
              <a:rPr lang="en-US" sz="4000" dirty="0"/>
              <a:t>3)Moreels, P., Perona, P.,: Evaluation of Features Detectors and Descriptors Based on 3D Objects. 73(3), 263–284 (2007).</a:t>
            </a:r>
          </a:p>
          <a:p>
            <a:endParaRPr lang="en-US" sz="4000" dirty="0"/>
          </a:p>
          <a:p>
            <a:r>
              <a:rPr lang="en-US" sz="4000" dirty="0"/>
              <a:t>4)Jenn-Yih Chen, Bean-Yin Lee, Kuang-Chyi Lee, Zhao-Kai Chen,     Development and Implementation of a Simplified Tool Measuring System, Measurement Science Review, Volume 10, No. 4, 2010, pp, 142-146.</a:t>
            </a:r>
          </a:p>
          <a:p>
            <a:endParaRPr lang="en-US" sz="4000" dirty="0"/>
          </a:p>
          <a:p>
            <a:r>
              <a:rPr lang="en-US" sz="4000" dirty="0"/>
              <a:t>5) Jain, T, Meenu, Automation and Integration of Industries Through Computer Vision Systems. International Journal of Information and Computation Technology. 3(9), 963-970 (2013).</a:t>
            </a:r>
          </a:p>
          <a:p>
            <a:endParaRPr lang="en-US"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36725" y="3810000"/>
            <a:ext cx="7407275" cy="1471613"/>
          </a:xfrm>
        </p:spPr>
        <p:txBody>
          <a:bodyPr>
            <a:normAutofit/>
          </a:bodyPr>
          <a:lstStyle/>
          <a:p>
            <a:pPr algn="r"/>
            <a:r>
              <a:rPr lang="en-US" dirty="0" smtClean="0"/>
              <a:t/>
            </a:r>
            <a:br>
              <a:rPr lang="en-US" dirty="0" smtClean="0"/>
            </a:br>
            <a:endParaRPr lang="en-US" dirty="0"/>
          </a:p>
        </p:txBody>
      </p:sp>
      <p:sp>
        <p:nvSpPr>
          <p:cNvPr id="5" name="Rectangle 4"/>
          <p:cNvSpPr/>
          <p:nvPr/>
        </p:nvSpPr>
        <p:spPr>
          <a:xfrm>
            <a:off x="1965712" y="2967335"/>
            <a:ext cx="5654288" cy="1015663"/>
          </a:xfrm>
          <a:prstGeom prst="rect">
            <a:avLst/>
          </a:prstGeom>
          <a:solidFill>
            <a:schemeClr val="bg1"/>
          </a:solid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solidFill>
                  <a:schemeClr val="accent5"/>
                </a:solidFill>
                <a:effectLst>
                  <a:glow rad="45500">
                    <a:schemeClr val="accent1">
                      <a:satMod val="220000"/>
                      <a:alpha val="35000"/>
                    </a:schemeClr>
                  </a:glow>
                </a:effectLst>
                <a:latin typeface="Algerian" pitchFamily="82" charset="0"/>
              </a:rPr>
              <a:t>THANK </a:t>
            </a:r>
            <a:r>
              <a:rPr lang="en-US" sz="6000" b="1" spc="300" dirty="0" smtClean="0">
                <a:ln w="11430" cmpd="sng">
                  <a:solidFill>
                    <a:schemeClr val="accent1">
                      <a:tint val="10000"/>
                    </a:schemeClr>
                  </a:solidFill>
                  <a:prstDash val="solid"/>
                  <a:miter lim="800000"/>
                </a:ln>
                <a:solidFill>
                  <a:schemeClr val="accent5"/>
                </a:solidFill>
                <a:effectLst>
                  <a:glow rad="45500">
                    <a:schemeClr val="accent1">
                      <a:satMod val="220000"/>
                      <a:alpha val="35000"/>
                    </a:schemeClr>
                  </a:glow>
                </a:effectLst>
                <a:latin typeface="Algerian" pitchFamily="82" charset="0"/>
              </a:rPr>
              <a:t>YOU</a:t>
            </a:r>
            <a:endParaRPr lang="en-US" sz="6000" b="1" cap="none" spc="300" dirty="0">
              <a:ln w="11430" cmpd="sng">
                <a:solidFill>
                  <a:schemeClr val="accent1">
                    <a:tint val="10000"/>
                  </a:schemeClr>
                </a:solidFill>
                <a:prstDash val="solid"/>
                <a:miter lim="800000"/>
              </a:ln>
              <a:solidFill>
                <a:schemeClr val="accent5"/>
              </a:solidFill>
              <a:effectLst>
                <a:glow rad="45500">
                  <a:schemeClr val="accent1">
                    <a:satMod val="220000"/>
                    <a:alpha val="35000"/>
                  </a:schemeClr>
                </a:glow>
              </a:effectLst>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r>
              <a:rPr lang="en-US" sz="4400" dirty="0" smtClean="0">
                <a:solidFill>
                  <a:schemeClr val="tx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43000" y="1371600"/>
            <a:ext cx="7696200" cy="5334000"/>
          </a:xfrm>
        </p:spPr>
        <p:txBody>
          <a:bodyPr>
            <a:normAutofit fontScale="40000" lnSpcReduction="20000"/>
          </a:bodyPr>
          <a:lstStyle/>
          <a:p>
            <a:pPr marL="82550" indent="0">
              <a:buFont typeface="Arial" panose="020B0604020202020204" pitchFamily="34" charset="0"/>
              <a:buNone/>
            </a:pPr>
            <a:endParaRPr lang="en-US" sz="2900" dirty="0"/>
          </a:p>
          <a:p>
            <a:pPr>
              <a:buFont typeface="Arial" panose="020B0604020202020204" pitchFamily="34" charset="0"/>
              <a:buChar char="•"/>
            </a:pPr>
            <a:r>
              <a:rPr lang="en-US" sz="5000" dirty="0"/>
              <a:t>These days “Computer vision sysytems”are being extensively used in industrial sector, especially in developing image based automatic inspection system.</a:t>
            </a:r>
          </a:p>
          <a:p>
            <a:pPr>
              <a:buFont typeface="Arial" panose="020B0604020202020204" pitchFamily="34" charset="0"/>
              <a:buChar char="•"/>
            </a:pPr>
            <a:r>
              <a:rPr lang="en-US" sz="5000" dirty="0"/>
              <a:t>These systems are mainly used to examine quality assessment of mechanical jobs in industries.</a:t>
            </a:r>
          </a:p>
          <a:p>
            <a:pPr>
              <a:buFont typeface="Arial" panose="020B0604020202020204" pitchFamily="34" charset="0"/>
              <a:buChar char="•"/>
            </a:pPr>
            <a:r>
              <a:rPr lang="en-US" sz="5000" dirty="0"/>
              <a:t>Scrutiny of these mechanical jobs by using these systems can be very helpful as</a:t>
            </a:r>
            <a:r>
              <a:rPr lang="en-US" sz="5000" dirty="0" smtClean="0"/>
              <a:t>:-</a:t>
            </a:r>
            <a:endParaRPr lang="en-US" sz="5000" dirty="0"/>
          </a:p>
          <a:p>
            <a:pPr marL="82550" indent="0" algn="l">
              <a:buFont typeface="Wingdings" panose="05000000000000000000" charset="0"/>
              <a:buChar char="Ø"/>
            </a:pPr>
            <a:r>
              <a:rPr lang="en-US" sz="5000" dirty="0"/>
              <a:t> </a:t>
            </a:r>
            <a:r>
              <a:rPr lang="en-US" sz="5000" dirty="0" smtClean="0"/>
              <a:t>It </a:t>
            </a:r>
            <a:r>
              <a:rPr lang="en-US" sz="5000" dirty="0"/>
              <a:t>avoids the human error caused by the manual labour during the inspection of mechanical jobs and hence it is more accurate.</a:t>
            </a:r>
          </a:p>
          <a:p>
            <a:pPr marL="82550" indent="0" algn="l">
              <a:buFont typeface="Wingdings" panose="05000000000000000000" charset="0"/>
              <a:buChar char="Ø"/>
            </a:pPr>
            <a:r>
              <a:rPr lang="en-US" sz="5000" dirty="0"/>
              <a:t> By defect detection we can ensure the quality of the mechanical job at the pre-processing stage. </a:t>
            </a:r>
          </a:p>
          <a:p>
            <a:pPr marL="82550" indent="0" algn="l">
              <a:buFont typeface="Wingdings" panose="05000000000000000000" charset="0"/>
              <a:buChar char="Ø"/>
            </a:pPr>
            <a:r>
              <a:rPr lang="en-US" sz="5000" dirty="0"/>
              <a:t> It detects the defective objects by comparing it with a </a:t>
            </a:r>
            <a:r>
              <a:rPr lang="en-US" sz="5000" dirty="0" smtClean="0"/>
              <a:t>pre-fed image </a:t>
            </a:r>
            <a:r>
              <a:rPr lang="en-US" sz="5000" dirty="0"/>
              <a:t>from the database.</a:t>
            </a:r>
          </a:p>
          <a:p>
            <a:pPr marL="82550" indent="0" algn="l">
              <a:buFont typeface="Wingdings" panose="05000000000000000000" charset="0"/>
              <a:buChar char="Ø"/>
            </a:pPr>
            <a:r>
              <a:rPr lang="en-US" sz="5000" dirty="0"/>
              <a:t> As the object is compared with the </a:t>
            </a:r>
            <a:r>
              <a:rPr lang="en-US" sz="5000" dirty="0" smtClean="0"/>
              <a:t>pre-fed </a:t>
            </a:r>
            <a:r>
              <a:rPr lang="en-US" sz="5000" dirty="0"/>
              <a:t>image it can scrutinize</a:t>
            </a:r>
          </a:p>
          <a:p>
            <a:pPr marL="82550" indent="0" algn="l">
              <a:buFont typeface="Wingdings" panose="05000000000000000000" charset="0"/>
              <a:buNone/>
            </a:pPr>
            <a:r>
              <a:rPr lang="en-US" sz="5000" dirty="0"/>
              <a:t>the object properly and thus giving us fruitful results. </a:t>
            </a:r>
          </a:p>
          <a:p>
            <a:pPr marL="82550" indent="0" algn="l">
              <a:buFont typeface="Wingdings" panose="05000000000000000000" charset="0"/>
              <a:buChar char="Ø"/>
            </a:pPr>
            <a:endParaRPr lang="en-US" sz="1600" dirty="0"/>
          </a:p>
          <a:p>
            <a:pPr marL="82550" indent="0" algn="l">
              <a:buFont typeface="Wingdings" panose="05000000000000000000" charset="0"/>
              <a:buChar char="Ø"/>
            </a:pPr>
            <a:endParaRPr lang="en-US" sz="1600" dirty="0"/>
          </a:p>
          <a:p>
            <a:pPr marL="82550" indent="0" algn="ctr">
              <a:buFont typeface="Wingdings" panose="05000000000000000000" charset="0"/>
              <a:buNone/>
            </a:pPr>
            <a:r>
              <a:rPr lang="en-US" sz="1600" dirty="0"/>
              <a:t>                 </a:t>
            </a:r>
            <a:r>
              <a:rPr lang="en-US" sz="1800" dirty="0"/>
              <a:t>			          </a:t>
            </a:r>
          </a:p>
          <a:p>
            <a:pPr marL="82550" indent="0" algn="ctr">
              <a:buFont typeface="Arial" panose="020B0604020202020204" pitchFamily="34" charset="0"/>
              <a:buNone/>
            </a:pPr>
            <a:endParaRPr lang="en-US" sz="1800" dirty="0"/>
          </a:p>
          <a:p>
            <a:pPr>
              <a:buFont typeface="Arial" panose="020B0604020202020204" pitchFamily="34" charset="0"/>
              <a:buChar char="•"/>
            </a:pP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smtClean="0">
                <a:latin typeface="Times New Roman" panose="02020603050405020304" pitchFamily="18" charset="0"/>
                <a:cs typeface="Times New Roman" panose="02020603050405020304" pitchFamily="18" charset="0"/>
              </a:rPr>
              <a:t>LITERATURE REVIEW</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735" y="1447800"/>
            <a:ext cx="7498080" cy="5257800"/>
          </a:xfrm>
        </p:spPr>
        <p:txBody>
          <a:bodyPr>
            <a:normAutofit fontScale="25000" lnSpcReduction="20000"/>
          </a:bodyPr>
          <a:lstStyle/>
          <a:p>
            <a:r>
              <a:rPr lang="en-US" sz="8000" dirty="0"/>
              <a:t>Appropriate mechanical job selection and quality management are growing in importance in industrial development and production.</a:t>
            </a:r>
          </a:p>
          <a:p>
            <a:r>
              <a:rPr lang="en-US" sz="8000" dirty="0"/>
              <a:t>The decentralized production of components by suppliers means that tight specifications have to be met to ensure problem free assembly in final production, resulting in a high quality final product.</a:t>
            </a:r>
          </a:p>
          <a:p>
            <a:r>
              <a:rPr lang="en-US" sz="8000" dirty="0"/>
              <a:t>Test engineers strive to catch defects before the product is released but they always creep in and they often reappear, even with the best manual testing process.</a:t>
            </a:r>
          </a:p>
          <a:p>
            <a:r>
              <a:rPr lang="en-US" sz="8000" dirty="0"/>
              <a:t>Image processing is the best way to increase the effectiveness, efficiency and coverage for job selection. Typical features such as hole patterns as well as borders, sharp edges, elongated holes can be measured with Quality Control using Image Processing (QCUIP). </a:t>
            </a:r>
          </a:p>
          <a:p>
            <a:r>
              <a:rPr lang="en-US" sz="8000" dirty="0"/>
              <a:t>It also shows the deviation for a fast evaluation of processing. This means early detection of potential problems so that processes can be corrected in a timely manner, resulting in lower production cost and efficient quality control. </a:t>
            </a:r>
          </a:p>
          <a:p>
            <a:r>
              <a:rPr lang="en-US" sz="8000" dirty="0"/>
              <a:t>Companies that implement these techniques benefit from shorter production time for products and also can ensure a good quality product.</a:t>
            </a:r>
          </a:p>
          <a:p>
            <a:pPr marL="82550" indent="0">
              <a:buNone/>
            </a:pPr>
            <a:r>
              <a:rPr 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sz="4900" dirty="0" smtClean="0">
                <a:latin typeface="Times New Roman" panose="02020603050405020304" pitchFamily="18" charset="0"/>
                <a:cs typeface="Times New Roman" panose="02020603050405020304" pitchFamily="18" charset="0"/>
              </a:rPr>
              <a:t>MOTIVATION</a:t>
            </a:r>
            <a:endParaRPr lang="en-US" sz="49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6800"/>
            <a:ext cx="8153400" cy="5791200"/>
          </a:xfrm>
        </p:spPr>
        <p:txBody>
          <a:bodyPr>
            <a:noAutofit/>
          </a:bodyPr>
          <a:lstStyle/>
          <a:p>
            <a:pPr algn="just"/>
            <a:r>
              <a:rPr lang="en-US" sz="2000" dirty="0"/>
              <a:t>Computer vision systems are widely implemented in automatic inspection systems. The quality management of mechanical parts in industries is vital for appropriate job selection.</a:t>
            </a:r>
          </a:p>
          <a:p>
            <a:pPr algn="just"/>
            <a:r>
              <a:rPr lang="en-US" sz="2000" dirty="0"/>
              <a:t> Defect detection should be done in the pre-production stage to ensuring quality control. Real time inspection using manual labour is inadequate, time consuming and non-consistent.</a:t>
            </a:r>
          </a:p>
          <a:p>
            <a:pPr algn="just"/>
            <a:r>
              <a:rPr lang="en-US" sz="2000" dirty="0"/>
              <a:t> Hence there is a need for a system which is built for automatic defect detection which will help in finding out if a particular job can be used or not, such that it avoids human errors and is comparatively accurate.</a:t>
            </a:r>
          </a:p>
          <a:p>
            <a:pPr algn="just"/>
            <a:r>
              <a:rPr lang="en-US" sz="2000" dirty="0"/>
              <a:t>The system builds a computer vision system which detects the defective objects by comparing it with a preferred image from the database.</a:t>
            </a:r>
          </a:p>
          <a:p>
            <a:pPr algn="just"/>
            <a:r>
              <a:rPr lang="en-US" sz="2000" dirty="0"/>
              <a:t>Pattern recognition is performed to identify the defective objects. It identifies the surface irregularities and scrutinize the given job and give us a desired result.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pPr algn="ctr"/>
            <a:r>
              <a:rPr lang="en-US" sz="4400" dirty="0" smtClean="0">
                <a:latin typeface="Times New Roman" panose="02020603050405020304" pitchFamily="18" charset="0"/>
                <a:cs typeface="Times New Roman" panose="02020603050405020304" pitchFamily="18" charset="0"/>
              </a:rPr>
              <a:t>BLOCK DIAGRAM</a:t>
            </a:r>
            <a:endParaRPr lang="en-US" sz="4400"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521365"/>
            <a:ext cx="7499350" cy="465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2400"/>
            <a:ext cx="7406640" cy="609600"/>
          </a:xfrm>
        </p:spPr>
        <p:txBody>
          <a:bodyPr>
            <a:normAutofit fontScale="90000"/>
          </a:bodyPr>
          <a:lstStyle/>
          <a:p>
            <a:pPr algn="ctr"/>
            <a:r>
              <a:rPr lang="en-US" sz="4900" dirty="0" smtClean="0">
                <a:latin typeface="Times New Roman" panose="02020603050405020304" pitchFamily="18" charset="0"/>
                <a:cs typeface="Times New Roman" panose="02020603050405020304" pitchFamily="18" charset="0"/>
              </a:rPr>
              <a:t>EXPLANATION</a:t>
            </a:r>
            <a:endParaRPr lang="en-US" sz="4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0600" y="1143000"/>
            <a:ext cx="8077200" cy="5562600"/>
          </a:xfrm>
        </p:spPr>
        <p:txBody>
          <a:bodyPr>
            <a:noAutofit/>
          </a:bodyPr>
          <a:lstStyle/>
          <a:p>
            <a:pPr algn="just"/>
            <a:r>
              <a:rPr lang="en-US" sz="2000" dirty="0"/>
              <a:t>Digital Image Processing techniques are employed to verify almost all the products that are coming out of the product line. This is executed using the following steps</a:t>
            </a:r>
            <a:r>
              <a:rPr lang="en-US" sz="2000" dirty="0" smtClean="0"/>
              <a:t>.</a:t>
            </a:r>
          </a:p>
          <a:p>
            <a:pPr marL="370205" indent="-342900" algn="just">
              <a:buFont typeface="Wingdings" pitchFamily="2" charset="2"/>
              <a:buChar char="Ø"/>
            </a:pPr>
            <a:r>
              <a:rPr lang="en-US" sz="2000" b="1" dirty="0" smtClean="0"/>
              <a:t>Image Classification</a:t>
            </a:r>
          </a:p>
          <a:p>
            <a:pPr algn="just"/>
            <a:r>
              <a:rPr lang="en-US" sz="2000" dirty="0"/>
              <a:t>	This is the first step in the process of mechanical job inspection. Here, we create a dataset for each mechanical job using a camera. This gives us a total of seven datasets each consisting of about a hundred images.</a:t>
            </a:r>
          </a:p>
          <a:p>
            <a:pPr marL="370205" indent="-342900" algn="just">
              <a:buFont typeface="Wingdings" pitchFamily="2" charset="2"/>
              <a:buChar char="Ø"/>
            </a:pPr>
            <a:r>
              <a:rPr lang="en-US" sz="2000" b="1" dirty="0"/>
              <a:t>Data </a:t>
            </a:r>
            <a:r>
              <a:rPr lang="en-US" sz="2000" b="1" dirty="0" smtClean="0"/>
              <a:t>Labeling</a:t>
            </a:r>
          </a:p>
          <a:p>
            <a:pPr algn="just"/>
            <a:r>
              <a:rPr lang="en-US" sz="2000" dirty="0"/>
              <a:t>	In this process manually label the input data so that the Deep Learning algorithm can eventually learn to make the predictions on its own. The objective at this point will be to identify the mechanical job under inspection by comparing it with the available images stored in the datasets.</a:t>
            </a:r>
            <a:endParaRPr lang="en-US" sz="2000" dirty="0" smtClean="0"/>
          </a:p>
          <a:p>
            <a:pPr marL="370205" indent="-342900" algn="just">
              <a:buFont typeface="Wingdings" pitchFamily="2" charset="2"/>
              <a:buChar char="Ø"/>
            </a:pPr>
            <a:r>
              <a:rPr lang="en-US" sz="2000" b="1" dirty="0" smtClean="0"/>
              <a:t>CNN</a:t>
            </a:r>
          </a:p>
          <a:p>
            <a:pPr algn="just"/>
            <a:r>
              <a:rPr lang="en-US" sz="2000" dirty="0">
                <a:latin typeface="Times New Roman" panose="02020603050405020304" pitchFamily="18" charset="0"/>
                <a:cs typeface="Times New Roman" panose="02020603050405020304" pitchFamily="18" charset="0"/>
              </a:rPr>
              <a:t>	</a:t>
            </a:r>
            <a:r>
              <a:rPr lang="en-US" sz="2000" dirty="0"/>
              <a:t>By using convolution neural network aka </a:t>
            </a:r>
            <a:r>
              <a:rPr lang="en-US" sz="2000" dirty="0" smtClean="0"/>
              <a:t>CNN, type of </a:t>
            </a:r>
            <a:r>
              <a:rPr lang="en-US" sz="2000" dirty="0"/>
              <a:t>objects in an image can be detected with ease. In order to achieve this, we execute the following </a:t>
            </a:r>
            <a:r>
              <a:rPr lang="en-US" sz="2000" dirty="0" smtClean="0"/>
              <a:t>steps:-</a:t>
            </a:r>
          </a:p>
          <a:p>
            <a:pPr algn="just"/>
            <a:endParaRPr lang="en-US" sz="2000" b="1" dirty="0" smtClean="0"/>
          </a:p>
          <a:p>
            <a:pPr algn="just"/>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533400"/>
            <a:ext cx="8153400" cy="5715000"/>
          </a:xfrm>
        </p:spPr>
        <p:txBody>
          <a:bodyPr>
            <a:normAutofit lnSpcReduction="10000"/>
          </a:bodyPr>
          <a:lstStyle/>
          <a:p>
            <a:r>
              <a:rPr lang="en-US" sz="2000" b="1" dirty="0" smtClean="0"/>
              <a:t>Convolution Operation</a:t>
            </a:r>
          </a:p>
          <a:p>
            <a:pPr marL="82550" indent="0">
              <a:buNone/>
            </a:pPr>
            <a:r>
              <a:rPr lang="en-US" sz="2000" dirty="0"/>
              <a:t>	</a:t>
            </a:r>
            <a:r>
              <a:rPr lang="en-US" sz="2000" dirty="0" smtClean="0"/>
              <a:t>Convolute input image with feature detector, number of matching points which gives feature map. We create many feature maps to obtain our first convolution layer.</a:t>
            </a:r>
            <a:endParaRPr lang="en-US" dirty="0" smtClean="0"/>
          </a:p>
          <a:p>
            <a:pPr marL="82550" indent="0">
              <a:buNone/>
            </a:pPr>
            <a:endParaRPr lang="en-US" sz="2000" dirty="0" smtClean="0"/>
          </a:p>
          <a:p>
            <a:pPr marL="82550" indent="0">
              <a:buNone/>
            </a:pPr>
            <a:endParaRPr lang="en-US" sz="2000" dirty="0" smtClean="0"/>
          </a:p>
          <a:p>
            <a:pPr marL="82550" indent="0">
              <a:buNone/>
            </a:pPr>
            <a:endParaRPr lang="en-US" sz="2000" dirty="0"/>
          </a:p>
          <a:p>
            <a:pPr marL="82550" indent="0">
              <a:buNone/>
            </a:pPr>
            <a:endParaRPr lang="en-US" sz="2000" dirty="0"/>
          </a:p>
          <a:p>
            <a:r>
              <a:rPr lang="en-US" sz="2000" b="1" dirty="0" smtClean="0"/>
              <a:t>ReLU Layer</a:t>
            </a:r>
          </a:p>
          <a:p>
            <a:pPr marL="82550" indent="0">
              <a:buNone/>
            </a:pPr>
            <a:r>
              <a:rPr lang="en-US" sz="2000" dirty="0"/>
              <a:t>	</a:t>
            </a:r>
            <a:r>
              <a:rPr lang="en-US" sz="2000" dirty="0" smtClean="0"/>
              <a:t>The main purpose of applying rectifier transform is to increase the non-linearity in our network.</a:t>
            </a:r>
          </a:p>
          <a:p>
            <a:pPr marL="82550" indent="0">
              <a:buNone/>
            </a:pPr>
            <a:endParaRPr lang="en-US" sz="2000" dirty="0" smtClean="0"/>
          </a:p>
          <a:p>
            <a:r>
              <a:rPr lang="en-US" sz="2000" b="1" dirty="0" smtClean="0"/>
              <a:t>Pooling</a:t>
            </a:r>
          </a:p>
          <a:p>
            <a:pPr marL="82550" indent="0">
              <a:buNone/>
            </a:pPr>
            <a:r>
              <a:rPr lang="en-US" sz="2000" dirty="0"/>
              <a:t>	</a:t>
            </a:r>
            <a:r>
              <a:rPr lang="en-US" sz="2000" dirty="0" smtClean="0"/>
              <a:t>Pooling is also called as </a:t>
            </a:r>
            <a:r>
              <a:rPr lang="en-US" sz="2000" dirty="0" err="1" smtClean="0"/>
              <a:t>downsampling</a:t>
            </a:r>
            <a:r>
              <a:rPr lang="en-US" sz="2000" dirty="0" smtClean="0"/>
              <a:t>, for our system we are using max pooling. The main purpose of max pooling is to extract important features from the feature map.</a:t>
            </a:r>
          </a:p>
          <a:p>
            <a:pPr marL="82550" indent="0">
              <a:buNone/>
            </a:pPr>
            <a:endParaRPr lang="en-US" sz="2000" dirty="0" smtClean="0"/>
          </a:p>
        </p:txBody>
      </p:sp>
      <p:sp>
        <p:nvSpPr>
          <p:cNvPr id="4" name="AutoShape 4" descr="{\displaystyle (f*g)(t)\triangleq \ \int _{-\infty }^{\infty }f(t-\tau )g(\tau )\,d\tau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98318"/>
            <a:ext cx="5257800" cy="8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09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1447800"/>
            <a:ext cx="7772400" cy="4800600"/>
          </a:xfrm>
        </p:spPr>
        <p:txBody>
          <a:bodyPr>
            <a:normAutofit/>
          </a:bodyPr>
          <a:lstStyle/>
          <a:p>
            <a:pPr marL="82550" indent="0">
              <a:buNone/>
            </a:pPr>
            <a:endParaRPr lang="en-US" sz="2000" dirty="0" smtClean="0"/>
          </a:p>
          <a:p>
            <a:pPr marL="82550" indent="0">
              <a:buNone/>
            </a:pPr>
            <a:endParaRPr lang="en-US" sz="2000" dirty="0"/>
          </a:p>
          <a:p>
            <a:pPr marL="82550" indent="0">
              <a:buNone/>
            </a:pPr>
            <a:endParaRPr lang="en-US" sz="2000" dirty="0" smtClean="0"/>
          </a:p>
          <a:p>
            <a:pPr marL="82550" indent="0">
              <a:buNone/>
            </a:pPr>
            <a:endParaRPr lang="en-US" sz="2000" dirty="0"/>
          </a:p>
          <a:p>
            <a:pPr marL="82550" indent="0">
              <a:buNone/>
            </a:pPr>
            <a:endParaRPr lang="en-US" sz="2000" dirty="0" smtClean="0"/>
          </a:p>
          <a:p>
            <a:pPr marL="82550" indent="0" algn="ctr">
              <a:buNone/>
            </a:pPr>
            <a:r>
              <a:rPr lang="en-US" sz="2000" dirty="0" smtClean="0"/>
              <a:t>Pooling Operation</a:t>
            </a:r>
          </a:p>
          <a:p>
            <a:pPr marL="82550" indent="0" algn="ctr">
              <a:buNone/>
            </a:pPr>
            <a:endParaRPr lang="en-US" sz="2000" dirty="0" smtClean="0"/>
          </a:p>
          <a:p>
            <a:r>
              <a:rPr lang="en-US" sz="2000" b="1" dirty="0" smtClean="0"/>
              <a:t>Flattening</a:t>
            </a:r>
            <a:endParaRPr lang="en-US" sz="2000" b="1" dirty="0"/>
          </a:p>
          <a:p>
            <a:pPr marL="82550" indent="0">
              <a:buNone/>
            </a:pPr>
            <a:r>
              <a:rPr lang="en-US" sz="2000" dirty="0" smtClean="0"/>
              <a:t>	 </a:t>
            </a:r>
            <a:r>
              <a:rPr lang="en-US" sz="2000" dirty="0"/>
              <a:t>Flattening is converting the data into a </a:t>
            </a:r>
            <a:r>
              <a:rPr lang="en-US" sz="2000" dirty="0" smtClean="0"/>
              <a:t>1-dimension </a:t>
            </a:r>
            <a:r>
              <a:rPr lang="en-US" sz="2000" dirty="0"/>
              <a:t>array for inputting it to the next layer. Flattening transforms a </a:t>
            </a:r>
            <a:r>
              <a:rPr lang="en-US" sz="2000" dirty="0" smtClean="0"/>
              <a:t>two-dimensional </a:t>
            </a:r>
            <a:r>
              <a:rPr lang="en-US" sz="2000" dirty="0"/>
              <a:t>matrix of features into a vector that can be fed into a fully connected neural network classifier.</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65246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182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264</TotalTime>
  <Words>1679</Words>
  <Application>Microsoft Office PowerPoint</Application>
  <PresentationFormat>On-screen Show (4:3)</PresentationFormat>
  <Paragraphs>175</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PROJECT REVIEW ON INSPECTION OF MECHANICAL JOB USING IMAGE PROCESSING AND DEEP LEARNING</vt:lpstr>
      <vt:lpstr>PROBLEM STATEMENT</vt:lpstr>
      <vt:lpstr>    INTRODUCTION</vt:lpstr>
      <vt:lpstr> LITERATURE REVIEW</vt:lpstr>
      <vt:lpstr>MOTIVATION</vt:lpstr>
      <vt:lpstr>BLOCK DIAGRAM</vt:lpstr>
      <vt:lpstr>EXPLANATION</vt:lpstr>
      <vt:lpstr>PowerPoint Presentation</vt:lpstr>
      <vt:lpstr>PowerPoint Presentation</vt:lpstr>
      <vt:lpstr>PowerPoint Presentation</vt:lpstr>
      <vt:lpstr>IDENTIFIED MECHANICAL JOB </vt:lpstr>
      <vt:lpstr>GRAPH FOR MODEL ACCURACY</vt:lpstr>
      <vt:lpstr>HARDWARE</vt:lpstr>
      <vt:lpstr>Raspberry Pi 3</vt:lpstr>
      <vt:lpstr>Camera Module</vt:lpstr>
      <vt:lpstr>IR Sensor</vt:lpstr>
      <vt:lpstr>16x2 LCD</vt:lpstr>
      <vt:lpstr>LED</vt:lpstr>
      <vt:lpstr>SOFTWARE/ENVIRONMENT DESCRIPTION</vt:lpstr>
      <vt:lpstr>PowerPoint Presentation</vt:lpstr>
      <vt:lpstr>PowerPoint Presentation</vt:lpstr>
      <vt:lpstr>FUTURE SCOPE</vt:lpstr>
      <vt:lpstr>ADVANTAGES</vt:lpstr>
      <vt:lpstr>LIMITATIONS</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Anish</cp:lastModifiedBy>
  <cp:revision>104</cp:revision>
  <dcterms:created xsi:type="dcterms:W3CDTF">2020-03-10T17:03:00Z</dcterms:created>
  <dcterms:modified xsi:type="dcterms:W3CDTF">2021-06-15T02:06:47Z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