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36A827D-294F-49FA-BA84-E665784E5D9C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583A668-7F97-4D32-94E8-4CC7C3C6F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8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827D-294F-49FA-BA84-E665784E5D9C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A668-7F97-4D32-94E8-4CC7C3C6F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17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36A827D-294F-49FA-BA84-E665784E5D9C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583A668-7F97-4D32-94E8-4CC7C3C6F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64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827D-294F-49FA-BA84-E665784E5D9C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A668-7F97-4D32-94E8-4CC7C3C6F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2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36A827D-294F-49FA-BA84-E665784E5D9C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583A668-7F97-4D32-94E8-4CC7C3C6F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38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36A827D-294F-49FA-BA84-E665784E5D9C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583A668-7F97-4D32-94E8-4CC7C3C6F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37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36A827D-294F-49FA-BA84-E665784E5D9C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583A668-7F97-4D32-94E8-4CC7C3C6F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52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827D-294F-49FA-BA84-E665784E5D9C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A668-7F97-4D32-94E8-4CC7C3C6F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13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36A827D-294F-49FA-BA84-E665784E5D9C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583A668-7F97-4D32-94E8-4CC7C3C6F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79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827D-294F-49FA-BA84-E665784E5D9C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A668-7F97-4D32-94E8-4CC7C3C6F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36A827D-294F-49FA-BA84-E665784E5D9C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9583A668-7F97-4D32-94E8-4CC7C3C6F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35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A827D-294F-49FA-BA84-E665784E5D9C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3A668-7F97-4D32-94E8-4CC7C3C6F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74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E37129-7C6B-EEC5-6E6A-20BFCC3E1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7575"/>
            <a:ext cx="12192000" cy="6965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0464BB-6EED-16D3-C9A3-AED235839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8612"/>
            <a:ext cx="11815482" cy="784692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chemeClr val="tx1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An Analytical Study on H&amp;M Sales Data</a:t>
            </a:r>
          </a:p>
        </p:txBody>
      </p:sp>
    </p:spTree>
    <p:extLst>
      <p:ext uri="{BB962C8B-B14F-4D97-AF65-F5344CB8AC3E}">
        <p14:creationId xmlns:p14="http://schemas.microsoft.com/office/powerpoint/2010/main" val="1038300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4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2D392E-56DC-721C-E825-C5EBC95A1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008" y="249489"/>
            <a:ext cx="1572312" cy="103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20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CA6C5-17D1-5EE2-EAD8-40E75C3AB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eorgia" panose="02040502050405020303" pitchFamily="18" charset="0"/>
              </a:rPr>
              <a:t>About the H&amp;M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F8859-DEC0-9F96-D60E-327BAB3B1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0" dirty="0">
                <a:effectLst/>
                <a:latin typeface="Arial" panose="020B0604020202020204" pitchFamily="34" charset="0"/>
              </a:rPr>
              <a:t>Hennes &amp; Mauritz AB</a:t>
            </a:r>
            <a:r>
              <a:rPr lang="en-US" b="0" i="0" dirty="0">
                <a:effectLst/>
                <a:latin typeface="Arial" panose="020B0604020202020204" pitchFamily="34" charset="0"/>
              </a:rPr>
              <a:t> or </a:t>
            </a:r>
            <a:r>
              <a:rPr lang="en-US" b="1" i="0" dirty="0">
                <a:effectLst/>
                <a:latin typeface="Arial" panose="020B0604020202020204" pitchFamily="34" charset="0"/>
              </a:rPr>
              <a:t>H&amp;M Group</a:t>
            </a:r>
            <a:r>
              <a:rPr lang="en-US" b="0" i="0" dirty="0">
                <a:effectLst/>
                <a:latin typeface="Arial" panose="020B0604020202020204" pitchFamily="34" charset="0"/>
              </a:rPr>
              <a:t> is a multinational clothing company based in </a:t>
            </a:r>
            <a:r>
              <a:rPr lang="en-US" dirty="0">
                <a:latin typeface="Arial" panose="020B0604020202020204" pitchFamily="34" charset="0"/>
              </a:rPr>
              <a:t>Sweden</a:t>
            </a:r>
            <a:r>
              <a:rPr lang="en-US" b="0" i="0" dirty="0">
                <a:effectLst/>
                <a:latin typeface="Arial" panose="020B0604020202020204" pitchFamily="34" charset="0"/>
              </a:rPr>
              <a:t>. Its focus is </a:t>
            </a:r>
            <a:r>
              <a:rPr lang="en-US" dirty="0">
                <a:latin typeface="Arial" panose="020B0604020202020204" pitchFamily="34" charset="0"/>
              </a:rPr>
              <a:t>fast-fashion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 clothing for men, women, teenagers, and children. As of 2021, H&amp;M Group operates in 75 geographical markets with 4,702 stores under the various company brands, with 107,375 full-time equivalent positions.</a:t>
            </a:r>
          </a:p>
          <a:p>
            <a:pPr algn="just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dataset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contains records for the H&amp;M product sales across various cities, states and regions of United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States for the year 2018.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It consists of 99 rows and 15 columns.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D95C3-8524-135F-4ABB-5A6337401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008" y="266906"/>
            <a:ext cx="1572312" cy="103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14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94C6-3710-290B-D26F-B14807C45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eorgia" panose="02040502050405020303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FF27E-4E48-506A-AA36-06D3202EC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H&amp;M is the world’s second-largest apparel shop, known for its fast-fashion items. The company operates in around 60 countries and has a strong internet presence. H&amp;M is at a leading position in its respective sector and it thrives to maintain its position by providing best products to its customers as per their 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taste also in the days to come.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2D5FC1-1538-5167-2BC4-3FB816A37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008" y="284323"/>
            <a:ext cx="1572312" cy="103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4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83711-B200-CFA5-B78C-2F773353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Georgia" panose="02040502050405020303" pitchFamily="18" charset="0"/>
              </a:rPr>
              <a:t>Factors Determining the </a:t>
            </a:r>
            <a:r>
              <a:rPr lang="en-IN" dirty="0" smtClean="0">
                <a:latin typeface="Georgia" panose="02040502050405020303" pitchFamily="18" charset="0"/>
              </a:rPr>
              <a:t>Sales and Profit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E5D9A-125D-EBE2-2071-588019075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CITY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QUARTER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CATEGORY and SUB-CATAGORY</a:t>
            </a: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SHIPPING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8C40F1-FC22-6D98-CE2F-33DA23998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008" y="284323"/>
            <a:ext cx="1572312" cy="103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00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222E-B4F9-B49E-58C4-55EBFC47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Georgia" panose="02040502050405020303" pitchFamily="18" charset="0"/>
              </a:rPr>
              <a:t>Key </a:t>
            </a:r>
            <a:r>
              <a:rPr lang="en-IN" dirty="0" smtClean="0">
                <a:latin typeface="Georgia" panose="02040502050405020303" pitchFamily="18" charset="0"/>
              </a:rPr>
              <a:t>Objectives</a:t>
            </a:r>
            <a:br>
              <a:rPr lang="en-IN" dirty="0" smtClean="0">
                <a:latin typeface="Georgia" panose="02040502050405020303" pitchFamily="18" charset="0"/>
              </a:rPr>
            </a:br>
            <a:r>
              <a:rPr lang="en-IN" sz="3100" dirty="0">
                <a:latin typeface="Georgia" panose="02040502050405020303" pitchFamily="18" charset="0"/>
              </a:rPr>
              <a:t>(</a:t>
            </a:r>
            <a:r>
              <a:rPr lang="en-IN" sz="3100" dirty="0" smtClean="0">
                <a:latin typeface="Georgia" panose="02040502050405020303" pitchFamily="18" charset="0"/>
              </a:rPr>
              <a:t>using Dashboard Analysis)</a:t>
            </a:r>
            <a:endParaRPr lang="en-IN" sz="3100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3E0D9-C108-AB94-38D1-7D71FBB1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1224527"/>
            <a:ext cx="6281873" cy="5248622"/>
          </a:xfrm>
        </p:spPr>
        <p:txBody>
          <a:bodyPr/>
          <a:lstStyle/>
          <a:p>
            <a:pPr algn="just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Which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region of the country accounts for the highest sales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just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Which quarter records the highest sales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Which category of product accounts for the maximum sales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just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Which Ship Mode Records the highest sales?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EFCAEC-A7EC-7CC7-49B3-9E289A23A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008" y="284323"/>
            <a:ext cx="1572312" cy="103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72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1F84-F105-674B-FC5B-F69EE438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Georgia" panose="02040502050405020303" pitchFamily="18" charset="0"/>
              </a:rPr>
              <a:t>Key </a:t>
            </a:r>
            <a:r>
              <a:rPr lang="en-IN" dirty="0" smtClean="0">
                <a:latin typeface="Georgia" panose="02040502050405020303" pitchFamily="18" charset="0"/>
              </a:rPr>
              <a:t>Objectives</a:t>
            </a:r>
            <a:br>
              <a:rPr lang="en-IN" dirty="0" smtClean="0">
                <a:latin typeface="Georgia" panose="02040502050405020303" pitchFamily="18" charset="0"/>
              </a:rPr>
            </a:br>
            <a:r>
              <a:rPr lang="en-IN" sz="3000" dirty="0">
                <a:latin typeface="Georgia" panose="02040502050405020303" pitchFamily="18" charset="0"/>
              </a:rPr>
              <a:t>(using Dashboard Analysis)</a:t>
            </a:r>
            <a:br>
              <a:rPr lang="en-IN" sz="3000" dirty="0">
                <a:latin typeface="Georgia" panose="02040502050405020303" pitchFamily="18" charset="0"/>
              </a:rPr>
            </a:br>
            <a:r>
              <a:rPr lang="en-IN" sz="2700" dirty="0">
                <a:latin typeface="Georgia" panose="02040502050405020303" pitchFamily="18" charset="0"/>
              </a:rPr>
              <a:t>Cont.</a:t>
            </a:r>
            <a:endParaRPr lang="en-IN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092C6-81D1-DCAB-2464-5BC9ECFEF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1322049"/>
            <a:ext cx="6281873" cy="5248622"/>
          </a:xfrm>
        </p:spPr>
        <p:txBody>
          <a:bodyPr/>
          <a:lstStyle/>
          <a:p>
            <a:pPr algn="just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Which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region extracts the highest profit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just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Which category of product extracts the maximum profit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just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Which Quarter accounts for the maximum profit?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Which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Sub-category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of product accounts for maximum unit sales?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2D392E-56DC-721C-E825-C5EBC95A1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008" y="266906"/>
            <a:ext cx="1572312" cy="103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5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76E22-FBD0-25E4-2D27-7663FB9C0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Georgia" panose="02040502050405020303" pitchFamily="18" charset="0"/>
              </a:rPr>
              <a:t>Key </a:t>
            </a:r>
            <a:r>
              <a:rPr lang="en-IN" dirty="0" smtClean="0">
                <a:latin typeface="Georgia" panose="02040502050405020303" pitchFamily="18" charset="0"/>
              </a:rPr>
              <a:t>Objectives</a:t>
            </a:r>
            <a:br>
              <a:rPr lang="en-IN" dirty="0" smtClean="0">
                <a:latin typeface="Georgia" panose="02040502050405020303" pitchFamily="18" charset="0"/>
              </a:rPr>
            </a:br>
            <a:r>
              <a:rPr lang="en-IN" sz="2700" dirty="0" smtClean="0">
                <a:latin typeface="Georgia" panose="02040502050405020303" pitchFamily="18" charset="0"/>
              </a:rPr>
              <a:t>(using Conditional Formatting)</a:t>
            </a:r>
            <a:endParaRPr lang="en-IN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A21DB-0AB2-093E-38B8-A1C362D35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1304632"/>
            <a:ext cx="6281873" cy="5248622"/>
          </a:xfrm>
        </p:spPr>
        <p:txBody>
          <a:bodyPr/>
          <a:lstStyle/>
          <a:p>
            <a:pPr algn="just"/>
            <a:r>
              <a:rPr lang="en-IN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state records the highest sales? </a:t>
            </a:r>
          </a:p>
          <a:p>
            <a:pPr algn="just"/>
            <a:r>
              <a:rPr lang="en-IN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city records the highest sales?</a:t>
            </a:r>
          </a:p>
          <a:p>
            <a:pPr algn="just"/>
            <a:r>
              <a:rPr lang="en-I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state records the highest profit?</a:t>
            </a:r>
          </a:p>
          <a:p>
            <a:pPr algn="just"/>
            <a:r>
              <a:rPr lang="en-I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city records the highest profit?</a:t>
            </a:r>
          </a:p>
          <a:p>
            <a:pPr algn="just"/>
            <a:endParaRPr lang="en-IN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2D392E-56DC-721C-E825-C5EBC95A1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008" y="249489"/>
            <a:ext cx="1572312" cy="103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04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Georgia" panose="02040502050405020303" pitchFamily="18" charset="0"/>
              </a:rPr>
              <a:t>Key </a:t>
            </a:r>
            <a:r>
              <a:rPr lang="en-IN" dirty="0" smtClean="0">
                <a:latin typeface="Georgia" panose="02040502050405020303" pitchFamily="18" charset="0"/>
              </a:rPr>
              <a:t>Findings</a:t>
            </a:r>
            <a:br>
              <a:rPr lang="en-IN" dirty="0" smtClean="0">
                <a:latin typeface="Georgia" panose="02040502050405020303" pitchFamily="18" charset="0"/>
              </a:rPr>
            </a:br>
            <a:r>
              <a:rPr lang="en-IN" sz="2800" dirty="0">
                <a:latin typeface="Georgia" panose="02040502050405020303" pitchFamily="18" charset="0"/>
              </a:rPr>
              <a:t>(using Dashboard Analysis)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Standard Class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accounts for the highest % of Sales.</a:t>
            </a:r>
          </a:p>
          <a:p>
            <a:pPr algn="just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Footwear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ecords the highest sales.</a:t>
            </a: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region with the highest sales is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West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Fourth Quarter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gives the highest sales.</a:t>
            </a: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Again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Footwear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accounts for the highest profit.</a:t>
            </a:r>
          </a:p>
          <a:p>
            <a:pPr algn="just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Northern Region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gives the highest profit.</a:t>
            </a:r>
          </a:p>
          <a:p>
            <a:pPr algn="just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Second Quarter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records for the highest profit.</a:t>
            </a:r>
          </a:p>
          <a:p>
            <a:pPr algn="just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Dresses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records the maximum unit sell.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2D392E-56DC-721C-E825-C5EBC95A1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008" y="249489"/>
            <a:ext cx="1572312" cy="103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45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Georgia" panose="02040502050405020303" pitchFamily="18" charset="0"/>
              </a:rPr>
              <a:t>Key Findings</a:t>
            </a:r>
            <a:br>
              <a:rPr lang="en-IN" dirty="0">
                <a:latin typeface="Georgia" panose="02040502050405020303" pitchFamily="18" charset="0"/>
              </a:rPr>
            </a:br>
            <a:r>
              <a:rPr lang="en-IN" sz="3100" dirty="0">
                <a:latin typeface="Georgia" panose="02040502050405020303" pitchFamily="18" charset="0"/>
              </a:rPr>
              <a:t>(</a:t>
            </a:r>
            <a:r>
              <a:rPr lang="en-IN" sz="3100" dirty="0" smtClean="0">
                <a:latin typeface="Georgia" panose="02040502050405020303" pitchFamily="18" charset="0"/>
              </a:rPr>
              <a:t>using Conditional Formatting)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City of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Philadelphia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in the state of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Pennsylvania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accounts for the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highest sales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Flip flops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under the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Footwear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Category.</a:t>
            </a:r>
          </a:p>
          <a:p>
            <a:pPr algn="just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New York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city records the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highest profit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bags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under the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Accessories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Category in the state of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New York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2D392E-56DC-721C-E825-C5EBC95A1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008" y="249489"/>
            <a:ext cx="1572312" cy="103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43067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465</TotalTime>
  <Words>310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 Light</vt:lpstr>
      <vt:lpstr>Georgia</vt:lpstr>
      <vt:lpstr>Rockwell</vt:lpstr>
      <vt:lpstr>Wingdings</vt:lpstr>
      <vt:lpstr>Atlas</vt:lpstr>
      <vt:lpstr>An Analytical Study on H&amp;M Sales Data</vt:lpstr>
      <vt:lpstr>About the H&amp;M Dataset</vt:lpstr>
      <vt:lpstr>Problem Statement</vt:lpstr>
      <vt:lpstr>Factors Determining the Sales and Profit</vt:lpstr>
      <vt:lpstr>Key Objectives (using Dashboard Analysis)</vt:lpstr>
      <vt:lpstr>Key Objectives (using Dashboard Analysis) Cont.</vt:lpstr>
      <vt:lpstr>Key Objectives (using Conditional Formatting)</vt:lpstr>
      <vt:lpstr>Key Findings (using Dashboard Analysis)</vt:lpstr>
      <vt:lpstr>Key Findings (using Conditional Formatting)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Analytical Study on H&amp;M Sales Data</dc:title>
  <dc:creator>RUCHIRA DATTA_47A</dc:creator>
  <cp:lastModifiedBy>Ruchira</cp:lastModifiedBy>
  <cp:revision>16</cp:revision>
  <dcterms:created xsi:type="dcterms:W3CDTF">2022-09-11T10:04:36Z</dcterms:created>
  <dcterms:modified xsi:type="dcterms:W3CDTF">2022-09-18T04:22:45Z</dcterms:modified>
</cp:coreProperties>
</file>