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0" name="Shape 70"/>
          <p:cNvSpPr/>
          <p:nvPr>
            <p:ph type="sldImg"/>
          </p:nvPr>
        </p:nvSpPr>
        <p:spPr>
          <a:xfrm>
            <a:off x="1143000" y="685800"/>
            <a:ext cx="4572000" cy="3429000"/>
          </a:xfrm>
          <a:prstGeom prst="rect">
            <a:avLst/>
          </a:prstGeom>
        </p:spPr>
        <p:txBody>
          <a:bodyPr/>
          <a:lstStyle/>
          <a:p>
            <a:pPr/>
          </a:p>
        </p:txBody>
      </p:sp>
      <p:sp>
        <p:nvSpPr>
          <p:cNvPr id="71" name="Shape 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1" name="Title Text"/>
          <p:cNvSpPr txBox="1"/>
          <p:nvPr>
            <p:ph type="title"/>
          </p:nvPr>
        </p:nvSpPr>
        <p:spPr>
          <a:xfrm>
            <a:off x="3195573" y="2067305"/>
            <a:ext cx="5800852" cy="518161"/>
          </a:xfrm>
          <a:prstGeom prst="rect">
            <a:avLst/>
          </a:prstGeom>
        </p:spPr>
        <p:txBody>
          <a:bodyPr/>
          <a:lstStyle>
            <a:lvl1pPr>
              <a:defRPr b="0" sz="3200"/>
            </a:lvl1pPr>
          </a:lstStyle>
          <a:p>
            <a:pPr/>
            <a:r>
              <a:t>Title Text</a:t>
            </a:r>
          </a:p>
        </p:txBody>
      </p:sp>
      <p:sp>
        <p:nvSpPr>
          <p:cNvPr id="22" name="Body Level One…"/>
          <p:cNvSpPr txBox="1"/>
          <p:nvPr>
            <p:ph type="body" sz="quarter" idx="1"/>
          </p:nvPr>
        </p:nvSpPr>
        <p:spPr>
          <a:xfrm>
            <a:off x="1828800" y="3840479"/>
            <a:ext cx="8534400" cy="17145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9" name="Title Text"/>
          <p:cNvSpPr txBox="1"/>
          <p:nvPr>
            <p:ph type="title"/>
          </p:nvPr>
        </p:nvSpPr>
        <p:spPr>
          <a:prstGeom prst="rect">
            <a:avLst/>
          </a:prstGeom>
        </p:spPr>
        <p:txBody>
          <a:bodyPr/>
          <a:lstStyle/>
          <a:p>
            <a:pPr/>
            <a:r>
              <a:t>Title Text</a:t>
            </a:r>
          </a:p>
        </p:txBody>
      </p:sp>
      <p:sp>
        <p:nvSpPr>
          <p:cNvPr id="40" name="Body Level One…"/>
          <p:cNvSpPr txBox="1"/>
          <p:nvPr>
            <p:ph type="body" sz="half" idx="1"/>
          </p:nvPr>
        </p:nvSpPr>
        <p:spPr>
          <a:xfrm>
            <a:off x="609600" y="1577339"/>
            <a:ext cx="5303521" cy="452628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0">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g object 16"/>
          <p:cNvSpPr/>
          <p:nvPr/>
        </p:nvSpPr>
        <p:spPr>
          <a:xfrm>
            <a:off x="9377426" y="4825"/>
            <a:ext cx="1218352" cy="6853172"/>
          </a:xfrm>
          <a:prstGeom prst="line">
            <a:avLst/>
          </a:prstGeom>
          <a:ln>
            <a:solidFill>
              <a:srgbClr val="5FCAEE"/>
            </a:solidFill>
          </a:ln>
        </p:spPr>
        <p:txBody>
          <a:bodyPr lIns="45719" rIns="45719"/>
          <a:lstStyle/>
          <a:p>
            <a:pPr/>
          </a:p>
        </p:txBody>
      </p:sp>
      <p:sp>
        <p:nvSpPr>
          <p:cNvPr id="3" name="bg object 17"/>
          <p:cNvSpPr/>
          <p:nvPr/>
        </p:nvSpPr>
        <p:spPr>
          <a:xfrm flipH="1">
            <a:off x="7448611" y="3694896"/>
            <a:ext cx="4743388" cy="3163102"/>
          </a:xfrm>
          <a:prstGeom prst="line">
            <a:avLst/>
          </a:prstGeom>
          <a:ln>
            <a:solidFill>
              <a:srgbClr val="5FCAEE"/>
            </a:solidFill>
          </a:ln>
        </p:spPr>
        <p:txBody>
          <a:bodyPr lIns="45719" rIns="45719"/>
          <a:lstStyle/>
          <a:p>
            <a:pPr/>
          </a:p>
        </p:txBody>
      </p:sp>
      <p:sp>
        <p:nvSpPr>
          <p:cNvPr id="4" name="bg object 18"/>
          <p:cNvSpPr/>
          <p:nvPr/>
        </p:nvSpPr>
        <p:spPr>
          <a:xfrm>
            <a:off x="9182099" y="-1"/>
            <a:ext cx="3009901"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a:miter lim="400000"/>
          </a:ln>
        </p:spPr>
        <p:txBody>
          <a:bodyPr lIns="45719" rIns="45719"/>
          <a:lstStyle/>
          <a:p>
            <a:pPr/>
          </a:p>
        </p:txBody>
      </p:sp>
      <p:sp>
        <p:nvSpPr>
          <p:cNvPr id="5" name="bg object 19"/>
          <p:cNvSpPr/>
          <p:nvPr/>
        </p:nvSpPr>
        <p:spPr>
          <a:xfrm>
            <a:off x="9602878" y="-1"/>
            <a:ext cx="2589122"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a:miter lim="400000"/>
          </a:ln>
        </p:spPr>
        <p:txBody>
          <a:bodyPr lIns="45719" rIns="45719"/>
          <a:lstStyle/>
          <a:p>
            <a:pPr/>
          </a:p>
        </p:txBody>
      </p:sp>
      <p:sp>
        <p:nvSpPr>
          <p:cNvPr id="6" name="bg object 20"/>
          <p:cNvSpPr/>
          <p:nvPr/>
        </p:nvSpPr>
        <p:spPr>
          <a:xfrm>
            <a:off x="8934450" y="3048000"/>
            <a:ext cx="3257551"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7" name="bg object 21"/>
          <p:cNvSpPr/>
          <p:nvPr/>
        </p:nvSpPr>
        <p:spPr>
          <a:xfrm>
            <a:off x="9337930" y="-1"/>
            <a:ext cx="2854070"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a:miter lim="400000"/>
          </a:ln>
        </p:spPr>
        <p:txBody>
          <a:bodyPr lIns="45719" rIns="45719"/>
          <a:lstStyle/>
          <a:p>
            <a:pPr/>
          </a:p>
        </p:txBody>
      </p:sp>
      <p:sp>
        <p:nvSpPr>
          <p:cNvPr id="8" name="bg object 22"/>
          <p:cNvSpPr/>
          <p:nvPr/>
        </p:nvSpPr>
        <p:spPr>
          <a:xfrm>
            <a:off x="10896599" y="-1"/>
            <a:ext cx="1295401"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a:miter lim="400000"/>
          </a:ln>
        </p:spPr>
        <p:txBody>
          <a:bodyPr lIns="45719" rIns="45719"/>
          <a:lstStyle/>
          <a:p>
            <a:pPr/>
          </a:p>
        </p:txBody>
      </p:sp>
      <p:sp>
        <p:nvSpPr>
          <p:cNvPr id="9" name="bg object 23"/>
          <p:cNvSpPr/>
          <p:nvPr/>
        </p:nvSpPr>
        <p:spPr>
          <a:xfrm>
            <a:off x="10936247" y="-1"/>
            <a:ext cx="1255754" cy="6857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a:miter lim="400000"/>
          </a:ln>
        </p:spPr>
        <p:txBody>
          <a:bodyPr lIns="45719" rIns="45719"/>
          <a:lstStyle/>
          <a:p>
            <a:pPr/>
          </a:p>
        </p:txBody>
      </p:sp>
      <p:sp>
        <p:nvSpPr>
          <p:cNvPr id="10" name="bg object 24"/>
          <p:cNvSpPr/>
          <p:nvPr/>
        </p:nvSpPr>
        <p:spPr>
          <a:xfrm>
            <a:off x="10372725" y="3590925"/>
            <a:ext cx="1819276" cy="3267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pPr/>
          </a:p>
        </p:txBody>
      </p:sp>
      <p:sp>
        <p:nvSpPr>
          <p:cNvPr id="11" name="bg object 25"/>
          <p:cNvSpPr/>
          <p:nvPr/>
        </p:nvSpPr>
        <p:spPr>
          <a:xfrm>
            <a:off x="0" y="4010025"/>
            <a:ext cx="447676" cy="284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2" name="Title Text"/>
          <p:cNvSpPr txBox="1"/>
          <p:nvPr>
            <p:ph type="title"/>
          </p:nvPr>
        </p:nvSpPr>
        <p:spPr>
          <a:xfrm>
            <a:off x="755331" y="385444"/>
            <a:ext cx="10681336" cy="7581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Title Text</a:t>
            </a:r>
          </a:p>
        </p:txBody>
      </p:sp>
      <p:sp>
        <p:nvSpPr>
          <p:cNvPr id="13" name="Body Level One…"/>
          <p:cNvSpPr txBox="1"/>
          <p:nvPr>
            <p:ph type="body" idx="1"/>
          </p:nvPr>
        </p:nvSpPr>
        <p:spPr>
          <a:xfrm>
            <a:off x="609600" y="1577339"/>
            <a:ext cx="10972800" cy="45262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1353417" y="6473337"/>
            <a:ext cx="199863" cy="152401"/>
          </a:xfrm>
          <a:prstGeom prst="rect">
            <a:avLst/>
          </a:prstGeom>
          <a:ln w="12700">
            <a:miter lim="400000"/>
          </a:ln>
        </p:spPr>
        <p:txBody>
          <a:bodyPr wrap="none" lIns="0" tIns="0" rIns="0" bIns="0">
            <a:spAutoFit/>
          </a:bodyPr>
          <a:lstStyle>
            <a:lvl1pPr indent="38100">
              <a:defRPr spc="9" sz="1100">
                <a:solidFill>
                  <a:srgbClr val="2D936B"/>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1" baseline="0" cap="none" i="0" spc="0" strike="noStrike" sz="4800" u="none">
          <a:solidFill>
            <a:srgbClr val="00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Calibri"/>
        </a:defRPr>
      </a:lvl9pPr>
    </p:bodyStyle>
    <p:otherStyle>
      <a:lvl1pPr marL="0" marR="0" indent="381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1pPr>
      <a:lvl2pPr marL="0" marR="0" indent="4572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2pPr>
      <a:lvl3pPr marL="0" marR="0" indent="9144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3pPr>
      <a:lvl4pPr marL="0" marR="0" indent="13716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4pPr>
      <a:lvl5pPr marL="0" marR="0" indent="18288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5pPr>
      <a:lvl6pPr marL="0" marR="0" indent="22860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6pPr>
      <a:lvl7pPr marL="0" marR="0" indent="27432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7pPr>
      <a:lvl8pPr marL="0" marR="0" indent="32004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8pPr>
      <a:lvl9pPr marL="0" marR="0" indent="3657600" algn="l" defTabSz="914400" rtl="0" latinLnBrk="0">
        <a:lnSpc>
          <a:spcPct val="100000"/>
        </a:lnSpc>
        <a:spcBef>
          <a:spcPts val="0"/>
        </a:spcBef>
        <a:spcAft>
          <a:spcPts val="0"/>
        </a:spcAft>
        <a:buClrTx/>
        <a:buSzTx/>
        <a:buFontTx/>
        <a:buNone/>
        <a:tabLst/>
        <a:defRPr b="0" baseline="0" cap="none" i="0" spc="9" strike="noStrike" sz="11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5" name="object 2"/>
          <p:cNvGrpSpPr/>
          <p:nvPr/>
        </p:nvGrpSpPr>
        <p:grpSpPr>
          <a:xfrm>
            <a:off x="876299" y="990600"/>
            <a:ext cx="1743076" cy="1333501"/>
            <a:chOff x="0" y="0"/>
            <a:chExt cx="1743075" cy="1333500"/>
          </a:xfrm>
        </p:grpSpPr>
        <p:sp>
          <p:nvSpPr>
            <p:cNvPr id="73" name="object 3"/>
            <p:cNvSpPr/>
            <p:nvPr/>
          </p:nvSpPr>
          <p:spPr>
            <a:xfrm>
              <a:off x="-1" y="276225"/>
              <a:ext cx="1228727" cy="1057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54" y="0"/>
                  </a:moveTo>
                  <a:lnTo>
                    <a:pt x="4646" y="0"/>
                  </a:lnTo>
                  <a:lnTo>
                    <a:pt x="0" y="10801"/>
                  </a:lnTo>
                  <a:lnTo>
                    <a:pt x="4646" y="21600"/>
                  </a:lnTo>
                  <a:lnTo>
                    <a:pt x="16954" y="21600"/>
                  </a:lnTo>
                  <a:lnTo>
                    <a:pt x="21600" y="10801"/>
                  </a:lnTo>
                  <a:lnTo>
                    <a:pt x="16954" y="0"/>
                  </a:lnTo>
                  <a:close/>
                </a:path>
              </a:pathLst>
            </a:custGeom>
            <a:solidFill>
              <a:srgbClr val="5FCAEE"/>
            </a:solidFill>
            <a:ln w="12700" cap="flat">
              <a:noFill/>
              <a:miter lim="400000"/>
            </a:ln>
            <a:effectLst/>
          </p:spPr>
          <p:txBody>
            <a:bodyPr wrap="square" lIns="45719" tIns="45719" rIns="45719" bIns="45719" numCol="1" anchor="t">
              <a:noAutofit/>
            </a:bodyPr>
            <a:lstStyle/>
            <a:p>
              <a:pPr/>
            </a:p>
          </p:txBody>
        </p:sp>
        <p:sp>
          <p:nvSpPr>
            <p:cNvPr id="74" name="object 4"/>
            <p:cNvSpPr/>
            <p:nvPr/>
          </p:nvSpPr>
          <p:spPr>
            <a:xfrm>
              <a:off x="1095375" y="-1"/>
              <a:ext cx="647701" cy="561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16" y="0"/>
                  </a:moveTo>
                  <a:lnTo>
                    <a:pt x="4684" y="0"/>
                  </a:lnTo>
                  <a:lnTo>
                    <a:pt x="0" y="10798"/>
                  </a:lnTo>
                  <a:lnTo>
                    <a:pt x="4684" y="21600"/>
                  </a:lnTo>
                  <a:lnTo>
                    <a:pt x="16916" y="21600"/>
                  </a:lnTo>
                  <a:lnTo>
                    <a:pt x="21600" y="10798"/>
                  </a:lnTo>
                  <a:lnTo>
                    <a:pt x="16916" y="0"/>
                  </a:lnTo>
                  <a:close/>
                </a:path>
              </a:pathLst>
            </a:custGeom>
            <a:solidFill>
              <a:srgbClr val="2D936B"/>
            </a:solidFill>
            <a:ln w="12700" cap="flat">
              <a:noFill/>
              <a:miter lim="400000"/>
            </a:ln>
            <a:effectLst/>
          </p:spPr>
          <p:txBody>
            <a:bodyPr wrap="square" lIns="45719" tIns="45719" rIns="45719" bIns="45719" numCol="1" anchor="t">
              <a:noAutofit/>
            </a:bodyPr>
            <a:lstStyle/>
            <a:p>
              <a:pPr/>
            </a:p>
          </p:txBody>
        </p:sp>
      </p:grpSp>
      <p:sp>
        <p:nvSpPr>
          <p:cNvPr id="76" name="object 5"/>
          <p:cNvSpPr/>
          <p:nvPr/>
        </p:nvSpPr>
        <p:spPr>
          <a:xfrm>
            <a:off x="3752850" y="1190625"/>
            <a:ext cx="1666876" cy="1438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41" y="0"/>
                </a:moveTo>
                <a:lnTo>
                  <a:pt x="4659" y="0"/>
                </a:lnTo>
                <a:lnTo>
                  <a:pt x="0" y="10799"/>
                </a:lnTo>
                <a:lnTo>
                  <a:pt x="4659" y="21600"/>
                </a:lnTo>
                <a:lnTo>
                  <a:pt x="16941" y="21600"/>
                </a:lnTo>
                <a:lnTo>
                  <a:pt x="21600" y="10799"/>
                </a:lnTo>
                <a:lnTo>
                  <a:pt x="16941" y="0"/>
                </a:lnTo>
                <a:close/>
              </a:path>
            </a:pathLst>
          </a:custGeom>
          <a:solidFill>
            <a:srgbClr val="42D0A1"/>
          </a:solidFill>
          <a:ln w="12700">
            <a:miter lim="400000"/>
          </a:ln>
        </p:spPr>
        <p:txBody>
          <a:bodyPr lIns="45719" rIns="45719"/>
          <a:lstStyle/>
          <a:p>
            <a:pPr/>
          </a:p>
        </p:txBody>
      </p:sp>
      <p:sp>
        <p:nvSpPr>
          <p:cNvPr id="77" name="object 6"/>
          <p:cNvSpPr/>
          <p:nvPr/>
        </p:nvSpPr>
        <p:spPr>
          <a:xfrm>
            <a:off x="3800475" y="5229225"/>
            <a:ext cx="723901" cy="619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81" y="0"/>
                </a:moveTo>
                <a:lnTo>
                  <a:pt x="4619" y="0"/>
                </a:lnTo>
                <a:lnTo>
                  <a:pt x="0" y="10802"/>
                </a:lnTo>
                <a:lnTo>
                  <a:pt x="4619" y="21600"/>
                </a:lnTo>
                <a:lnTo>
                  <a:pt x="16981" y="21600"/>
                </a:lnTo>
                <a:lnTo>
                  <a:pt x="21600" y="10802"/>
                </a:lnTo>
                <a:lnTo>
                  <a:pt x="16981" y="0"/>
                </a:lnTo>
                <a:close/>
              </a:path>
            </a:pathLst>
          </a:custGeom>
          <a:solidFill>
            <a:srgbClr val="42AF51"/>
          </a:solidFill>
          <a:ln w="12700">
            <a:miter lim="400000"/>
          </a:ln>
        </p:spPr>
        <p:txBody>
          <a:bodyPr lIns="45719" rIns="45719"/>
          <a:lstStyle/>
          <a:p>
            <a:pPr/>
          </a:p>
        </p:txBody>
      </p:sp>
      <p:sp>
        <p:nvSpPr>
          <p:cNvPr id="78" name="object 7"/>
          <p:cNvSpPr txBox="1"/>
          <p:nvPr>
            <p:ph type="ctrTitle"/>
          </p:nvPr>
        </p:nvSpPr>
        <p:spPr>
          <a:xfrm>
            <a:off x="-828675" y="526225"/>
            <a:ext cx="9982201" cy="1001557"/>
          </a:xfrm>
          <a:prstGeom prst="rect">
            <a:avLst/>
          </a:prstGeom>
        </p:spPr>
        <p:txBody>
          <a:bodyPr/>
          <a:lstStyle/>
          <a:p>
            <a:pPr indent="3213735">
              <a:spcBef>
                <a:spcPts val="100"/>
              </a:spcBef>
              <a:defRPr b="1">
                <a:solidFill>
                  <a:srgbClr val="0F0F0F"/>
                </a:solidFill>
                <a:latin typeface="Times New Roman"/>
                <a:ea typeface="Times New Roman"/>
                <a:cs typeface="Times New Roman"/>
                <a:sym typeface="Times New Roman"/>
              </a:defRPr>
            </a:pPr>
            <a:r>
              <a:t>Employee Data Analysis using Excel </a:t>
            </a:r>
            <a:br/>
          </a:p>
        </p:txBody>
      </p:sp>
      <p:pic>
        <p:nvPicPr>
          <p:cNvPr id="79" name="object 9" descr="object 9"/>
          <p:cNvPicPr>
            <a:picLocks noChangeAspect="1"/>
          </p:cNvPicPr>
          <p:nvPr/>
        </p:nvPicPr>
        <p:blipFill>
          <a:blip r:embed="rId2">
            <a:extLst/>
          </a:blip>
          <a:stretch>
            <a:fillRect/>
          </a:stretch>
        </p:blipFill>
        <p:spPr>
          <a:xfrm>
            <a:off x="676275" y="6467475"/>
            <a:ext cx="2143125" cy="200025"/>
          </a:xfrm>
          <a:prstGeom prst="rect">
            <a:avLst/>
          </a:prstGeom>
          <a:ln w="12700">
            <a:miter lim="400000"/>
          </a:ln>
        </p:spPr>
      </p:pic>
      <p:sp>
        <p:nvSpPr>
          <p:cNvPr id="80" name="object 11"/>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 name="TextBox 13"/>
          <p:cNvSpPr txBox="1"/>
          <p:nvPr/>
        </p:nvSpPr>
        <p:spPr>
          <a:xfrm>
            <a:off x="1836419" y="3279611"/>
            <a:ext cx="8519162" cy="22339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defRPr sz="2400"/>
            </a:pPr>
            <a:r>
              <a:t>STUDENT NAME:     Ruchira A.</a:t>
            </a:r>
          </a:p>
          <a:p>
            <a:pPr algn="just">
              <a:defRPr sz="2400"/>
            </a:pPr>
            <a:r>
              <a:t>REGISTER NO:          322200040</a:t>
            </a:r>
          </a:p>
          <a:p>
            <a:pPr algn="just">
              <a:defRPr sz="2400"/>
            </a:pPr>
            <a:r>
              <a:t>NMID:                       3D781E1FE4D69AE80744FDD08D416CF0</a:t>
            </a:r>
          </a:p>
          <a:p>
            <a:pPr algn="just">
              <a:defRPr sz="2400"/>
            </a:pPr>
            <a:r>
              <a:t>DEPARTMENT:         BCOM(Hons.)</a:t>
            </a:r>
          </a:p>
          <a:p>
            <a:pPr algn="just">
              <a:defRPr sz="2400"/>
            </a:pPr>
            <a:r>
              <a:t>COLLEGE:                  Anna Adarsh College for Women Chennai</a:t>
            </a:r>
          </a:p>
          <a:p>
            <a:pPr>
              <a:defRPr sz="2400"/>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79"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80" name="object 9"/>
          <p:cNvSpPr txBox="1"/>
          <p:nvPr>
            <p:ph type="sldNum" sz="quarter" idx="4294967295"/>
          </p:nvPr>
        </p:nvSpPr>
        <p:spPr>
          <a:xfrm>
            <a:off x="11277217" y="6473337"/>
            <a:ext cx="199863"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object 8"/>
          <p:cNvSpPr txBox="1"/>
          <p:nvPr/>
        </p:nvSpPr>
        <p:spPr>
          <a:xfrm>
            <a:off x="739774" y="304482"/>
            <a:ext cx="3303906" cy="71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12700">
              <a:spcBef>
                <a:spcPts val="100"/>
              </a:spcBef>
              <a:defRPr b="1" spc="15" sz="4800">
                <a:latin typeface="Trebuchet MS"/>
                <a:ea typeface="Trebuchet MS"/>
                <a:cs typeface="Trebuchet MS"/>
                <a:sym typeface="Trebuchet MS"/>
              </a:defRPr>
            </a:pPr>
            <a:r>
              <a:t>M</a:t>
            </a:r>
            <a:r>
              <a:rPr spc="0"/>
              <a:t>O</a:t>
            </a:r>
            <a:r>
              <a:rPr spc="-15"/>
              <a:t>D</a:t>
            </a:r>
            <a:r>
              <a:rPr spc="-35"/>
              <a:t>E</a:t>
            </a:r>
            <a:r>
              <a:rPr spc="-30"/>
              <a:t>LL</a:t>
            </a:r>
            <a:r>
              <a:rPr spc="-5"/>
              <a:t>I</a:t>
            </a:r>
            <a:r>
              <a:rPr spc="30"/>
              <a:t>N</a:t>
            </a:r>
            <a:r>
              <a:rPr spc="5"/>
              <a:t>G</a:t>
            </a:r>
          </a:p>
        </p:txBody>
      </p:sp>
      <p:sp>
        <p:nvSpPr>
          <p:cNvPr id="182" name="object 3"/>
          <p:cNvSpPr/>
          <p:nvPr/>
        </p:nvSpPr>
        <p:spPr>
          <a:xfrm>
            <a:off x="180462" y="431481"/>
            <a:ext cx="457201" cy="457201"/>
          </a:xfrm>
          <a:prstGeom prst="rect">
            <a:avLst/>
          </a:prstGeom>
          <a:solidFill>
            <a:srgbClr val="42AF51"/>
          </a:solidFill>
          <a:ln w="12700">
            <a:miter lim="400000"/>
          </a:ln>
        </p:spPr>
        <p:txBody>
          <a:bodyPr lIns="45719" rIns="45719"/>
          <a:lstStyle/>
          <a:p>
            <a:pPr/>
          </a:p>
        </p:txBody>
      </p:sp>
      <p:sp>
        <p:nvSpPr>
          <p:cNvPr id="183" name="TextBox 10"/>
          <p:cNvSpPr txBox="1"/>
          <p:nvPr/>
        </p:nvSpPr>
        <p:spPr>
          <a:xfrm>
            <a:off x="587322" y="1281656"/>
            <a:ext cx="7833361" cy="34439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sz="2400">
                <a:solidFill>
                  <a:srgbClr val="0D0D0D"/>
                </a:solidFill>
                <a:latin typeface="Times New Roman"/>
                <a:ea typeface="Times New Roman"/>
                <a:cs typeface="Times New Roman"/>
                <a:sym typeface="Times New Roman"/>
              </a:defRPr>
            </a:pPr>
            <a:r>
              <a:t>Data collection through Kaggle.</a:t>
            </a:r>
          </a:p>
          <a:p>
            <a:pPr marL="320842" indent="-320842">
              <a:buSzPct val="100000"/>
              <a:buAutoNum type="arabicPeriod" startAt="1"/>
              <a:defRPr sz="2400">
                <a:solidFill>
                  <a:srgbClr val="0D0D0D"/>
                </a:solidFill>
                <a:latin typeface="Times New Roman"/>
                <a:ea typeface="Times New Roman"/>
                <a:cs typeface="Times New Roman"/>
                <a:sym typeface="Times New Roman"/>
              </a:defRPr>
            </a:pPr>
            <a:r>
              <a:t>Feature selection/collection: employee-id, business unit, gender, performance score and employee type.</a:t>
            </a:r>
          </a:p>
          <a:p>
            <a:pPr marL="320842" indent="-320842">
              <a:buSzPct val="100000"/>
              <a:buAutoNum type="arabicPeriod" startAt="1"/>
              <a:defRPr sz="2400">
                <a:latin typeface="Times New Roman"/>
                <a:ea typeface="Times New Roman"/>
                <a:cs typeface="Times New Roman"/>
                <a:sym typeface="Times New Roman"/>
              </a:defRPr>
            </a:pPr>
            <a:r>
              <a:t>DATA CLEANING:</a:t>
            </a:r>
          </a:p>
          <a:p>
            <a:pPr>
              <a:defRPr sz="2400">
                <a:latin typeface="Times New Roman"/>
                <a:ea typeface="Times New Roman"/>
                <a:cs typeface="Times New Roman"/>
                <a:sym typeface="Times New Roman"/>
              </a:defRPr>
            </a:pPr>
            <a:r>
              <a:t>    Computation of performance level using formula:</a:t>
            </a:r>
          </a:p>
          <a:p>
            <a:pPr>
              <a:defRPr sz="1900">
                <a:latin typeface="Times New Roman"/>
                <a:ea typeface="Times New Roman"/>
                <a:cs typeface="Times New Roman"/>
                <a:sym typeface="Times New Roman"/>
              </a:defRPr>
            </a:pPr>
            <a:r>
              <a:t>    =IFS(</a:t>
            </a:r>
            <a:r>
              <a:rPr>
                <a:solidFill>
                  <a:srgbClr val="006CBE"/>
                </a:solidFill>
              </a:rPr>
              <a:t>Z8</a:t>
            </a:r>
            <a:r>
              <a:t>&gt;=5,"Very High”,</a:t>
            </a:r>
            <a:r>
              <a:rPr>
                <a:solidFill>
                  <a:srgbClr val="006CBE"/>
                </a:solidFill>
              </a:rPr>
              <a:t>Z8</a:t>
            </a:r>
            <a:r>
              <a:t>&gt;=4,"High",</a:t>
            </a:r>
            <a:r>
              <a:rPr>
                <a:solidFill>
                  <a:srgbClr val="006CBE"/>
                </a:solidFill>
              </a:rPr>
              <a:t>Z8</a:t>
            </a:r>
            <a:r>
              <a:t>&gt;=3,"Medium",TRUE,"Low")</a:t>
            </a:r>
          </a:p>
          <a:p>
            <a:pPr>
              <a:defRPr sz="1900">
                <a:latin typeface="Times New Roman"/>
                <a:ea typeface="Times New Roman"/>
                <a:cs typeface="Times New Roman"/>
                <a:sym typeface="Times New Roman"/>
              </a:defRPr>
            </a:pPr>
            <a:r>
              <a:t>4. </a:t>
            </a:r>
            <a:r>
              <a:rPr sz="2400"/>
              <a:t>The summary of the performance is represented through    Pivot Table.( business unit rows and gender filter)</a:t>
            </a:r>
            <a:endParaRPr sz="2400"/>
          </a:p>
          <a:p>
            <a:pPr>
              <a:defRPr sz="1900">
                <a:latin typeface="Times New Roman"/>
                <a:ea typeface="Times New Roman"/>
                <a:cs typeface="Times New Roman"/>
                <a:sym typeface="Times New Roman"/>
              </a:defRPr>
            </a:pPr>
            <a:r>
              <a:rPr sz="2400"/>
              <a:t>5. Slicer is used for employee type</a:t>
            </a:r>
            <a:endParaRPr sz="240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object 3"/>
          <p:cNvSpPr/>
          <p:nvPr/>
        </p:nvSpPr>
        <p:spPr>
          <a:xfrm>
            <a:off x="177889" y="535939"/>
            <a:ext cx="457201" cy="457201"/>
          </a:xfrm>
          <a:prstGeom prst="rect">
            <a:avLst/>
          </a:prstGeom>
          <a:solidFill>
            <a:srgbClr val="42AF51"/>
          </a:solidFill>
          <a:ln w="12700">
            <a:miter lim="400000"/>
          </a:ln>
        </p:spPr>
        <p:txBody>
          <a:bodyPr lIns="45719" rIns="45719"/>
          <a:lstStyle/>
          <a:p>
            <a:pPr/>
          </a:p>
        </p:txBody>
      </p:sp>
      <p:pic>
        <p:nvPicPr>
          <p:cNvPr id="186"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87" name="object 7"/>
          <p:cNvSpPr txBox="1"/>
          <p:nvPr>
            <p:ph type="title"/>
          </p:nvPr>
        </p:nvSpPr>
        <p:spPr>
          <a:xfrm>
            <a:off x="755332" y="385444"/>
            <a:ext cx="2437130" cy="758191"/>
          </a:xfrm>
          <a:prstGeom prst="rect">
            <a:avLst/>
          </a:prstGeom>
        </p:spPr>
        <p:txBody>
          <a:bodyPr/>
          <a:lstStyle/>
          <a:p>
            <a:pPr indent="12700">
              <a:spcBef>
                <a:spcPts val="100"/>
              </a:spcBef>
            </a:pPr>
            <a:r>
              <a:t>R</a:t>
            </a:r>
            <a:r>
              <a:rPr spc="-100"/>
              <a:t>E</a:t>
            </a:r>
            <a:r>
              <a:t>S</a:t>
            </a:r>
            <a:r>
              <a:rPr spc="-100"/>
              <a:t>U</a:t>
            </a:r>
            <a:r>
              <a:rPr spc="-500"/>
              <a:t>L</a:t>
            </a:r>
            <a:r>
              <a:t>TS</a:t>
            </a:r>
          </a:p>
        </p:txBody>
      </p:sp>
      <p:sp>
        <p:nvSpPr>
          <p:cNvPr id="188" name="object 9"/>
          <p:cNvSpPr txBox="1"/>
          <p:nvPr>
            <p:ph type="sldNum" sz="quarter" idx="4294967295"/>
          </p:nvPr>
        </p:nvSpPr>
        <p:spPr>
          <a:xfrm>
            <a:off x="11277217" y="6473337"/>
            <a:ext cx="199863"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89" name="Table 1"/>
          <p:cNvGraphicFramePr/>
          <p:nvPr/>
        </p:nvGraphicFramePr>
        <p:xfrm>
          <a:off x="2776934" y="1555750"/>
          <a:ext cx="7620001" cy="446484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53592"/>
                <a:gridCol w="1750020"/>
                <a:gridCol w="419100"/>
                <a:gridCol w="754062"/>
                <a:gridCol w="895350"/>
                <a:gridCol w="1066006"/>
              </a:tblGrid>
              <a:tr h="279052">
                <a:tc>
                  <a:txBody>
                    <a:bodyPr/>
                    <a:lstStyle/>
                    <a:p>
                      <a:pPr indent="0" defTabSz="457200">
                        <a:defRPr spc="0" sz="1800"/>
                      </a:pPr>
                      <a:r>
                        <a:rPr sz="1466">
                          <a:latin typeface="+mj-lt"/>
                          <a:ea typeface="+mj-ea"/>
                          <a:cs typeface="+mj-cs"/>
                          <a:sym typeface="Helvetica"/>
                        </a:rPr>
                        <a:t>GenderCode</a:t>
                      </a:r>
                    </a:p>
                  </a:txBody>
                  <a:tcPr marL="12700" marR="12700" marT="12700" marB="12700" anchor="b" anchorCtr="0" horzOverflow="overflow">
                    <a:solidFill>
                      <a:srgbClr val="D9E1F2"/>
                    </a:solidFill>
                  </a:tcPr>
                </a:tc>
                <a:tc>
                  <a:txBody>
                    <a:bodyPr/>
                    <a:lstStyle/>
                    <a:p>
                      <a:pPr indent="0" defTabSz="457200">
                        <a:defRPr spc="0" sz="1800"/>
                      </a:pPr>
                      <a:r>
                        <a:rPr sz="1466">
                          <a:latin typeface="+mj-lt"/>
                          <a:ea typeface="+mj-ea"/>
                          <a:cs typeface="+mj-cs"/>
                          <a:sym typeface="Helvetica"/>
                        </a:rPr>
                        <a:t>(All)</a:t>
                      </a:r>
                    </a:p>
                  </a:txBody>
                  <a:tcPr marL="12700" marR="12700" marT="12700" marB="12700" anchor="b" anchorCtr="0" horzOverflow="overflow">
                    <a:solidFill>
                      <a:srgbClr val="D9E1F2"/>
                    </a:solidFill>
                  </a:tcPr>
                </a:tc>
                <a:tc gridSpan="2">
                  <a:txBody>
                    <a:bodyPr/>
                    <a:lstStyle/>
                    <a:p>
                      <a:pPr indent="0">
                        <a:defRPr spc="0" sz="1800">
                          <a:sym typeface="Calibri"/>
                        </a:defRPr>
                      </a:pPr>
                    </a:p>
                  </a:txBody>
                  <a:tcPr marL="12700" marR="12700" marT="12700" marB="12700" anchor="b" anchorCtr="0" horzOverflow="overflow"/>
                </a:tc>
                <a:tc hMerge="1">
                  <a:tcPr/>
                </a:tc>
                <a:tc>
                  <a:txBody>
                    <a:bodyPr/>
                    <a:lstStyle/>
                    <a:p>
                      <a:pPr indent="0">
                        <a:defRPr spc="0" sz="1800">
                          <a:sym typeface="Calibri"/>
                        </a:defRPr>
                      </a:pPr>
                    </a:p>
                  </a:txBody>
                  <a:tcPr marL="12700" marR="12700" marT="12700" marB="12700" anchor="b" anchorCtr="0" horzOverflow="overflow"/>
                </a:tc>
                <a:tc>
                  <a:txBody>
                    <a:bodyPr/>
                    <a:lstStyle/>
                    <a:p>
                      <a:pPr indent="0">
                        <a:defRPr spc="0" sz="1800">
                          <a:sym typeface="Calibri"/>
                        </a:defRPr>
                      </a:pP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DepartmentType</a:t>
                      </a:r>
                    </a:p>
                  </a:txBody>
                  <a:tcPr marL="12700" marR="12700" marT="12700" marB="12700" anchor="b" anchorCtr="0" horzOverflow="overflow">
                    <a:solidFill>
                      <a:srgbClr val="D9E1F2"/>
                    </a:solidFill>
                  </a:tcPr>
                </a:tc>
                <a:tc>
                  <a:txBody>
                    <a:bodyPr/>
                    <a:lstStyle/>
                    <a:p>
                      <a:pPr indent="0" defTabSz="457200">
                        <a:defRPr spc="0" sz="1800"/>
                      </a:pPr>
                      <a:r>
                        <a:rPr sz="1466">
                          <a:latin typeface="+mj-lt"/>
                          <a:ea typeface="+mj-ea"/>
                          <a:cs typeface="+mj-cs"/>
                          <a:sym typeface="Helvetica"/>
                        </a:rPr>
                        <a:t>(All)</a:t>
                      </a:r>
                    </a:p>
                  </a:txBody>
                  <a:tcPr marL="12700" marR="12700" marT="12700" marB="12700" anchor="b" anchorCtr="0" horzOverflow="overflow">
                    <a:solidFill>
                      <a:srgbClr val="D9E1F2"/>
                    </a:solidFill>
                  </a:tcPr>
                </a:tc>
                <a:tc gridSpan="2">
                  <a:txBody>
                    <a:bodyPr/>
                    <a:lstStyle/>
                    <a:p>
                      <a:pPr indent="0">
                        <a:defRPr spc="0" sz="1800">
                          <a:sym typeface="Calibri"/>
                        </a:defRPr>
                      </a:pPr>
                    </a:p>
                  </a:txBody>
                  <a:tcPr marL="12700" marR="12700" marT="12700" marB="12700" anchor="b" anchorCtr="0" horzOverflow="overflow"/>
                </a:tc>
                <a:tc hMerge="1">
                  <a:tcPr/>
                </a:tc>
                <a:tc>
                  <a:txBody>
                    <a:bodyPr/>
                    <a:lstStyle/>
                    <a:p>
                      <a:pPr indent="0">
                        <a:defRPr spc="0" sz="1800">
                          <a:sym typeface="Calibri"/>
                        </a:defRPr>
                      </a:pPr>
                    </a:p>
                  </a:txBody>
                  <a:tcPr marL="12700" marR="12700" marT="12700" marB="12700" anchor="b" anchorCtr="0" horzOverflow="overflow"/>
                </a:tc>
                <a:tc>
                  <a:txBody>
                    <a:bodyPr/>
                    <a:lstStyle/>
                    <a:p>
                      <a:pPr indent="0">
                        <a:defRPr spc="0" sz="1800">
                          <a:sym typeface="Calibri"/>
                        </a:defRPr>
                      </a:pPr>
                    </a:p>
                  </a:txBody>
                  <a:tcPr marL="12700" marR="12700" marT="12700" marB="12700" anchor="b" anchorCtr="0" horzOverflow="overflow"/>
                </a:tc>
              </a:tr>
              <a:tr h="279052">
                <a:tc>
                  <a:txBody>
                    <a:bodyPr/>
                    <a:lstStyle/>
                    <a:p>
                      <a:pPr indent="0">
                        <a:defRPr spc="0" sz="1800">
                          <a:sym typeface="Calibri"/>
                        </a:defRPr>
                      </a:pPr>
                    </a:p>
                  </a:txBody>
                  <a:tcPr marL="12700" marR="12700" marT="12700" marB="12700" anchor="b" anchorCtr="0" horzOverflow="overflow"/>
                </a:tc>
                <a:tc>
                  <a:txBody>
                    <a:bodyPr/>
                    <a:lstStyle/>
                    <a:p>
                      <a:pPr indent="0">
                        <a:defRPr spc="0" sz="1800">
                          <a:sym typeface="Calibri"/>
                        </a:defRPr>
                      </a:pPr>
                    </a:p>
                  </a:txBody>
                  <a:tcPr marL="12700" marR="12700" marT="12700" marB="12700" anchor="b" anchorCtr="0" horzOverflow="overflow"/>
                </a:tc>
                <a:tc gridSpan="2">
                  <a:txBody>
                    <a:bodyPr/>
                    <a:lstStyle/>
                    <a:p>
                      <a:pPr indent="0">
                        <a:defRPr spc="0" sz="1800">
                          <a:sym typeface="Calibri"/>
                        </a:defRPr>
                      </a:pPr>
                    </a:p>
                  </a:txBody>
                  <a:tcPr marL="12700" marR="12700" marT="12700" marB="12700" anchor="b" anchorCtr="0" horzOverflow="overflow"/>
                </a:tc>
                <a:tc hMerge="1">
                  <a:tcPr/>
                </a:tc>
                <a:tc>
                  <a:txBody>
                    <a:bodyPr/>
                    <a:lstStyle/>
                    <a:p>
                      <a:pPr indent="0">
                        <a:defRPr spc="0" sz="1800">
                          <a:sym typeface="Calibri"/>
                        </a:defRPr>
                      </a:pPr>
                    </a:p>
                  </a:txBody>
                  <a:tcPr marL="12700" marR="12700" marT="12700" marB="12700" anchor="b" anchorCtr="0" horzOverflow="overflow"/>
                </a:tc>
                <a:tc>
                  <a:txBody>
                    <a:bodyPr/>
                    <a:lstStyle/>
                    <a:p>
                      <a:pPr indent="0">
                        <a:defRPr spc="0" sz="1800">
                          <a:sym typeface="Calibri"/>
                        </a:defRPr>
                      </a:pPr>
                    </a:p>
                  </a:txBody>
                  <a:tcPr marL="12700" marR="12700" marT="12700" marB="12700" anchor="b" anchorCtr="0" horzOverflow="overflow"/>
                </a:tc>
              </a:tr>
              <a:tr h="279052">
                <a:tc>
                  <a:txBody>
                    <a:bodyPr/>
                    <a:lstStyle/>
                    <a:p>
                      <a:pPr indent="0" defTabSz="457200">
                        <a:defRPr spc="0" sz="1800"/>
                      </a:pPr>
                      <a:r>
                        <a:rPr b="1" sz="1466">
                          <a:latin typeface="+mj-lt"/>
                          <a:ea typeface="+mj-ea"/>
                          <a:cs typeface="+mj-cs"/>
                          <a:sym typeface="Helvetica"/>
                        </a:rPr>
                        <a:t>Count of FirstName</a:t>
                      </a:r>
                    </a:p>
                  </a:txBody>
                  <a:tcPr marL="12700" marR="12700" marT="12700" marB="12700" anchor="b" anchorCtr="0" horzOverflow="overflow">
                    <a:solidFill>
                      <a:srgbClr val="D9E1F2"/>
                    </a:solidFill>
                  </a:tcPr>
                </a:tc>
                <a:tc>
                  <a:txBody>
                    <a:bodyPr/>
                    <a:lstStyle/>
                    <a:p>
                      <a:pPr indent="0" defTabSz="457200">
                        <a:defRPr spc="0" sz="1800"/>
                      </a:pPr>
                      <a:r>
                        <a:rPr b="1" sz="1466">
                          <a:latin typeface="+mj-lt"/>
                          <a:ea typeface="+mj-ea"/>
                          <a:cs typeface="+mj-cs"/>
                          <a:sym typeface="Helvetica"/>
                        </a:rPr>
                        <a:t>Performance level</a:t>
                      </a:r>
                    </a:p>
                  </a:txBody>
                  <a:tcPr marL="12700" marR="12700" marT="12700" marB="12700" anchor="b" anchorCtr="0" horzOverflow="overflow">
                    <a:solidFill>
                      <a:srgbClr val="D9E1F2"/>
                    </a:solidFill>
                  </a:tcPr>
                </a:tc>
                <a:tc gridSpan="2">
                  <a:txBody>
                    <a:bodyPr/>
                    <a:lstStyle/>
                    <a:p>
                      <a:pPr indent="0">
                        <a:defRPr spc="0" sz="1800">
                          <a:sym typeface="Calibri"/>
                        </a:defRPr>
                      </a:pPr>
                    </a:p>
                  </a:txBody>
                  <a:tcPr marL="12700" marR="12700" marT="12700" marB="12700" anchor="b" anchorCtr="0" horzOverflow="overflow">
                    <a:solidFill>
                      <a:srgbClr val="D9E1F2"/>
                    </a:solidFill>
                  </a:tcPr>
                </a:tc>
                <a:tc hMerge="1">
                  <a:tcPr/>
                </a:tc>
                <a:tc>
                  <a:txBody>
                    <a:bodyPr/>
                    <a:lstStyle/>
                    <a:p>
                      <a:pPr indent="0">
                        <a:defRPr spc="0" sz="1800">
                          <a:sym typeface="Calibri"/>
                        </a:defRPr>
                      </a:pPr>
                    </a:p>
                  </a:txBody>
                  <a:tcPr marL="12700" marR="12700" marT="12700" marB="12700" anchor="b" anchorCtr="0" horzOverflow="overflow">
                    <a:solidFill>
                      <a:srgbClr val="D9E1F2"/>
                    </a:solidFill>
                  </a:tcPr>
                </a:tc>
                <a:tc>
                  <a:txBody>
                    <a:bodyPr/>
                    <a:lstStyle/>
                    <a:p>
                      <a:pPr indent="0">
                        <a:defRPr spc="0" sz="1800">
                          <a:sym typeface="Calibri"/>
                        </a:defRPr>
                      </a:pPr>
                    </a:p>
                  </a:txBody>
                  <a:tcPr marL="12700" marR="12700" marT="12700" marB="12700" anchor="b" anchorCtr="0" horzOverflow="overflow">
                    <a:solidFill>
                      <a:srgbClr val="D9E1F2"/>
                    </a:solidFill>
                  </a:tcPr>
                </a:tc>
              </a:tr>
              <a:tr h="279052">
                <a:tc>
                  <a:txBody>
                    <a:bodyPr/>
                    <a:lstStyle/>
                    <a:p>
                      <a:pPr indent="0" defTabSz="457200">
                        <a:defRPr spc="0" sz="1800"/>
                      </a:pPr>
                      <a:r>
                        <a:rPr b="1" sz="1466">
                          <a:latin typeface="+mj-lt"/>
                          <a:ea typeface="+mj-ea"/>
                          <a:cs typeface="+mj-cs"/>
                          <a:sym typeface="Helvetica"/>
                        </a:rPr>
                        <a:t>BusinessUnit</a:t>
                      </a:r>
                    </a:p>
                  </a:txBody>
                  <a:tcPr marL="12700" marR="12700" marT="12700" marB="12700" anchor="b" anchorCtr="0" horzOverflow="overflow">
                    <a:solidFill>
                      <a:srgbClr val="D9E1F2"/>
                    </a:solidFill>
                  </a:tcPr>
                </a:tc>
                <a:tc>
                  <a:txBody>
                    <a:bodyPr/>
                    <a:lstStyle/>
                    <a:p>
                      <a:pPr indent="0" defTabSz="457200">
                        <a:defRPr spc="0" sz="1800"/>
                      </a:pPr>
                      <a:r>
                        <a:rPr b="1" sz="1466">
                          <a:latin typeface="+mj-lt"/>
                          <a:ea typeface="+mj-ea"/>
                          <a:cs typeface="+mj-cs"/>
                          <a:sym typeface="Helvetica"/>
                        </a:rPr>
                        <a:t>High</a:t>
                      </a:r>
                    </a:p>
                  </a:txBody>
                  <a:tcPr marL="12700" marR="12700" marT="12700" marB="12700" anchor="b" anchorCtr="0" horzOverflow="overflow">
                    <a:solidFill>
                      <a:srgbClr val="D9E1F2"/>
                    </a:solidFill>
                  </a:tcPr>
                </a:tc>
                <a:tc>
                  <a:txBody>
                    <a:bodyPr/>
                    <a:lstStyle/>
                    <a:p>
                      <a:pPr indent="0" defTabSz="457200">
                        <a:defRPr spc="0" sz="1800"/>
                      </a:pPr>
                      <a:r>
                        <a:rPr b="1" sz="1466">
                          <a:latin typeface="+mj-lt"/>
                          <a:ea typeface="+mj-ea"/>
                          <a:cs typeface="+mj-cs"/>
                          <a:sym typeface="Helvetica"/>
                        </a:rPr>
                        <a:t>Low</a:t>
                      </a:r>
                    </a:p>
                  </a:txBody>
                  <a:tcPr marL="12700" marR="12700" marT="12700" marB="12700" anchor="b" anchorCtr="0" horzOverflow="overflow">
                    <a:solidFill>
                      <a:srgbClr val="D9E1F2"/>
                    </a:solidFill>
                  </a:tcPr>
                </a:tc>
                <a:tc>
                  <a:txBody>
                    <a:bodyPr/>
                    <a:lstStyle/>
                    <a:p>
                      <a:pPr indent="0" defTabSz="457200">
                        <a:defRPr spc="0" sz="1800"/>
                      </a:pPr>
                      <a:r>
                        <a:rPr b="1" sz="1466">
                          <a:latin typeface="+mj-lt"/>
                          <a:ea typeface="+mj-ea"/>
                          <a:cs typeface="+mj-cs"/>
                          <a:sym typeface="Helvetica"/>
                        </a:rPr>
                        <a:t>Medium</a:t>
                      </a:r>
                    </a:p>
                  </a:txBody>
                  <a:tcPr marL="12700" marR="12700" marT="12700" marB="12700" anchor="b" anchorCtr="0" horzOverflow="overflow">
                    <a:solidFill>
                      <a:srgbClr val="D9E1F2"/>
                    </a:solidFill>
                  </a:tcPr>
                </a:tc>
                <a:tc>
                  <a:txBody>
                    <a:bodyPr/>
                    <a:lstStyle/>
                    <a:p>
                      <a:pPr indent="0" defTabSz="457200">
                        <a:defRPr spc="0" sz="1800"/>
                      </a:pPr>
                      <a:r>
                        <a:rPr b="1" sz="1466">
                          <a:latin typeface="+mj-lt"/>
                          <a:ea typeface="+mj-ea"/>
                          <a:cs typeface="+mj-cs"/>
                          <a:sym typeface="Helvetica"/>
                        </a:rPr>
                        <a:t>Very High</a:t>
                      </a:r>
                    </a:p>
                  </a:txBody>
                  <a:tcPr marL="12700" marR="12700" marT="12700" marB="12700" anchor="b" anchorCtr="0" horzOverflow="overflow">
                    <a:solidFill>
                      <a:srgbClr val="D9E1F2"/>
                    </a:solidFill>
                  </a:tcPr>
                </a:tc>
                <a:tc>
                  <a:txBody>
                    <a:bodyPr/>
                    <a:lstStyle/>
                    <a:p>
                      <a:pPr indent="0" defTabSz="457200">
                        <a:defRPr spc="0" sz="1800"/>
                      </a:pPr>
                      <a:r>
                        <a:rPr b="1" sz="1466">
                          <a:latin typeface="+mj-lt"/>
                          <a:ea typeface="+mj-ea"/>
                          <a:cs typeface="+mj-cs"/>
                          <a:sym typeface="Helvetica"/>
                        </a:rPr>
                        <a:t>Grand Total</a:t>
                      </a:r>
                    </a:p>
                  </a:txBody>
                  <a:tcPr marL="12700" marR="12700" marT="12700" marB="12700" anchor="b" anchorCtr="0" horzOverflow="overflow">
                    <a:solidFill>
                      <a:srgbClr val="D9E1F2"/>
                    </a:solidFill>
                  </a:tcPr>
                </a:tc>
              </a:tr>
              <a:tr h="279052">
                <a:tc>
                  <a:txBody>
                    <a:bodyPr/>
                    <a:lstStyle/>
                    <a:p>
                      <a:pPr indent="0" defTabSz="457200">
                        <a:defRPr spc="0" sz="1800"/>
                      </a:pPr>
                      <a:r>
                        <a:rPr sz="1466">
                          <a:latin typeface="+mj-lt"/>
                          <a:ea typeface="+mj-ea"/>
                          <a:cs typeface="+mj-cs"/>
                          <a:sym typeface="Helvetica"/>
                        </a:rPr>
                        <a:t>BPC</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16</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34</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85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150</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CCDR</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18</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47</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65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145</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EW</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41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78</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14</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154</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MSC</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17</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39</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92</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9</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157</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NEL</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41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77</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154</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PL</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29</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33</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69</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12</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143</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PYZ</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26</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41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75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157</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SVG</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26</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43</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82</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16</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167</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TNS</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45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71</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13</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150</a:t>
                      </a:r>
                    </a:p>
                  </a:txBody>
                  <a:tcPr marL="12700" marR="12700" marT="12700" marB="12700" anchor="b" anchorCtr="0" horzOverflow="overflow"/>
                </a:tc>
              </a:tr>
              <a:tr h="279052">
                <a:tc>
                  <a:txBody>
                    <a:bodyPr/>
                    <a:lstStyle/>
                    <a:p>
                      <a:pPr indent="0" defTabSz="457200">
                        <a:defRPr spc="0" sz="1800"/>
                      </a:pPr>
                      <a:r>
                        <a:rPr sz="1466">
                          <a:latin typeface="+mj-lt"/>
                          <a:ea typeface="+mj-ea"/>
                          <a:cs typeface="+mj-cs"/>
                          <a:sym typeface="Helvetica"/>
                        </a:rPr>
                        <a:t>WBL</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25</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34</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84</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13</a:t>
                      </a:r>
                    </a:p>
                  </a:txBody>
                  <a:tcPr marL="12700" marR="12700" marT="12700" marB="12700" anchor="b" anchorCtr="0" horzOverflow="overflow"/>
                </a:tc>
                <a:tc>
                  <a:txBody>
                    <a:bodyPr/>
                    <a:lstStyle/>
                    <a:p>
                      <a:pPr indent="0" algn="r" defTabSz="457200">
                        <a:defRPr spc="0" sz="1800"/>
                      </a:pPr>
                      <a:r>
                        <a:rPr sz="1466">
                          <a:latin typeface="+mj-lt"/>
                          <a:ea typeface="+mj-ea"/>
                          <a:cs typeface="+mj-cs"/>
                          <a:sym typeface="Helvetica"/>
                        </a:rPr>
                        <a:t>156</a:t>
                      </a:r>
                    </a:p>
                  </a:txBody>
                  <a:tcPr marL="12700" marR="12700" marT="12700" marB="12700" anchor="b" anchorCtr="0" horzOverflow="overflow"/>
                </a:tc>
              </a:tr>
              <a:tr h="279052">
                <a:tc>
                  <a:txBody>
                    <a:bodyPr/>
                    <a:lstStyle/>
                    <a:p>
                      <a:pPr indent="0" defTabSz="457200">
                        <a:defRPr spc="0" sz="1800"/>
                      </a:pPr>
                      <a:r>
                        <a:rPr b="1" sz="1466">
                          <a:latin typeface="+mj-lt"/>
                          <a:ea typeface="+mj-ea"/>
                          <a:cs typeface="+mj-cs"/>
                          <a:sym typeface="Helvetica"/>
                        </a:rPr>
                        <a:t>Grand Total</a:t>
                      </a:r>
                    </a:p>
                  </a:txBody>
                  <a:tcPr marL="12700" marR="12700" marT="12700" marB="12700" anchor="b" anchorCtr="0" horzOverflow="overflow">
                    <a:solidFill>
                      <a:srgbClr val="D9E1F2"/>
                    </a:solidFill>
                  </a:tcPr>
                </a:tc>
                <a:tc>
                  <a:txBody>
                    <a:bodyPr/>
                    <a:lstStyle/>
                    <a:p>
                      <a:pPr indent="0" algn="r" defTabSz="457200">
                        <a:defRPr spc="0" sz="1800"/>
                      </a:pPr>
                      <a:r>
                        <a:rPr b="1" sz="1466">
                          <a:latin typeface="+mj-lt"/>
                          <a:ea typeface="+mj-ea"/>
                          <a:cs typeface="+mj-cs"/>
                          <a:sym typeface="Helvetica"/>
                        </a:rPr>
                        <a:t>220</a:t>
                      </a:r>
                    </a:p>
                  </a:txBody>
                  <a:tcPr marL="12700" marR="12700" marT="12700" marB="12700" anchor="b" anchorCtr="0" horzOverflow="overflow">
                    <a:solidFill>
                      <a:srgbClr val="D9E1F2"/>
                    </a:solidFill>
                  </a:tcPr>
                </a:tc>
                <a:tc>
                  <a:txBody>
                    <a:bodyPr/>
                    <a:lstStyle/>
                    <a:p>
                      <a:pPr indent="0" algn="r" defTabSz="457200">
                        <a:defRPr spc="0" sz="1800"/>
                      </a:pPr>
                      <a:r>
                        <a:rPr b="1" sz="1466">
                          <a:latin typeface="+mj-lt"/>
                          <a:ea typeface="+mj-ea"/>
                          <a:cs typeface="+mj-cs"/>
                          <a:sym typeface="Helvetica"/>
                        </a:rPr>
                        <a:t>398</a:t>
                      </a:r>
                    </a:p>
                  </a:txBody>
                  <a:tcPr marL="12700" marR="12700" marT="12700" marB="12700" anchor="b" anchorCtr="0" horzOverflow="overflow">
                    <a:solidFill>
                      <a:srgbClr val="D9E1F2"/>
                    </a:solidFill>
                  </a:tcPr>
                </a:tc>
                <a:tc>
                  <a:txBody>
                    <a:bodyPr/>
                    <a:lstStyle/>
                    <a:p>
                      <a:pPr indent="0" algn="r" defTabSz="457200">
                        <a:defRPr spc="0" sz="1800"/>
                      </a:pPr>
                      <a:r>
                        <a:rPr b="1" sz="1466">
                          <a:latin typeface="+mj-lt"/>
                          <a:ea typeface="+mj-ea"/>
                          <a:cs typeface="+mj-cs"/>
                          <a:sym typeface="Helvetica"/>
                        </a:rPr>
                        <a:t>778</a:t>
                      </a:r>
                    </a:p>
                  </a:txBody>
                  <a:tcPr marL="12700" marR="12700" marT="12700" marB="12700" anchor="b" anchorCtr="0" horzOverflow="overflow">
                    <a:solidFill>
                      <a:srgbClr val="D9E1F2"/>
                    </a:solidFill>
                  </a:tcPr>
                </a:tc>
                <a:tc>
                  <a:txBody>
                    <a:bodyPr/>
                    <a:lstStyle/>
                    <a:p>
                      <a:pPr indent="0" algn="r" defTabSz="457200">
                        <a:defRPr spc="0" sz="1800"/>
                      </a:pPr>
                      <a:r>
                        <a:rPr b="1" sz="1466">
                          <a:latin typeface="+mj-lt"/>
                          <a:ea typeface="+mj-ea"/>
                          <a:cs typeface="+mj-cs"/>
                          <a:sym typeface="Helvetica"/>
                        </a:rPr>
                        <a:t>137</a:t>
                      </a:r>
                    </a:p>
                  </a:txBody>
                  <a:tcPr marL="12700" marR="12700" marT="12700" marB="12700" anchor="b" anchorCtr="0" horzOverflow="overflow">
                    <a:solidFill>
                      <a:srgbClr val="D9E1F2"/>
                    </a:solidFill>
                  </a:tcPr>
                </a:tc>
                <a:tc>
                  <a:txBody>
                    <a:bodyPr/>
                    <a:lstStyle/>
                    <a:p>
                      <a:pPr indent="0" algn="r" defTabSz="457200">
                        <a:defRPr spc="0" sz="1800"/>
                      </a:pPr>
                      <a:r>
                        <a:rPr b="1" sz="1466">
                          <a:latin typeface="+mj-lt"/>
                          <a:ea typeface="+mj-ea"/>
                          <a:cs typeface="+mj-cs"/>
                          <a:sym typeface="Helvetica"/>
                        </a:rPr>
                        <a:t>1533</a:t>
                      </a:r>
                    </a:p>
                  </a:txBody>
                  <a:tcPr marL="12700" marR="12700" marT="12700" marB="12700" anchor="b" anchorCtr="0" horzOverflow="overflow">
                    <a:solidFill>
                      <a:srgbClr val="D9E1F2"/>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object 3"/>
          <p:cNvSpPr/>
          <p:nvPr/>
        </p:nvSpPr>
        <p:spPr>
          <a:xfrm>
            <a:off x="177889" y="535938"/>
            <a:ext cx="457201" cy="457201"/>
          </a:xfrm>
          <a:prstGeom prst="rect">
            <a:avLst/>
          </a:prstGeom>
          <a:solidFill>
            <a:srgbClr val="42AF51"/>
          </a:solidFill>
          <a:ln w="12700">
            <a:miter lim="400000"/>
          </a:ln>
        </p:spPr>
        <p:txBody>
          <a:bodyPr lIns="45719" rIns="45719"/>
          <a:lstStyle/>
          <a:p>
            <a:pPr/>
          </a:p>
        </p:txBody>
      </p:sp>
      <p:pic>
        <p:nvPicPr>
          <p:cNvPr id="192" name="object 6" descr="object 6"/>
          <p:cNvPicPr>
            <a:picLocks noChangeAspect="1"/>
          </p:cNvPicPr>
          <p:nvPr/>
        </p:nvPicPr>
        <p:blipFill>
          <a:blip r:embed="rId2">
            <a:extLst/>
          </a:blip>
          <a:stretch>
            <a:fillRect/>
          </a:stretch>
        </p:blipFill>
        <p:spPr>
          <a:xfrm>
            <a:off x="1666875" y="6467475"/>
            <a:ext cx="76200" cy="177800"/>
          </a:xfrm>
          <a:prstGeom prst="rect">
            <a:avLst/>
          </a:prstGeom>
          <a:ln w="12700">
            <a:miter lim="400000"/>
          </a:ln>
        </p:spPr>
      </p:pic>
      <p:sp>
        <p:nvSpPr>
          <p:cNvPr id="193" name="object 7"/>
          <p:cNvSpPr txBox="1"/>
          <p:nvPr>
            <p:ph type="title"/>
          </p:nvPr>
        </p:nvSpPr>
        <p:spPr>
          <a:xfrm>
            <a:off x="755332" y="385444"/>
            <a:ext cx="2437130" cy="758191"/>
          </a:xfrm>
          <a:prstGeom prst="rect">
            <a:avLst/>
          </a:prstGeom>
        </p:spPr>
        <p:txBody>
          <a:bodyPr/>
          <a:lstStyle/>
          <a:p>
            <a:pPr indent="12700">
              <a:spcBef>
                <a:spcPts val="100"/>
              </a:spcBef>
            </a:pPr>
            <a:r>
              <a:t>R</a:t>
            </a:r>
            <a:r>
              <a:rPr spc="-100"/>
              <a:t>E</a:t>
            </a:r>
            <a:r>
              <a:t>S</a:t>
            </a:r>
            <a:r>
              <a:rPr spc="-100"/>
              <a:t>U</a:t>
            </a:r>
            <a:r>
              <a:rPr spc="-500"/>
              <a:t>L</a:t>
            </a:r>
            <a:r>
              <a:t>TS</a:t>
            </a:r>
          </a:p>
        </p:txBody>
      </p:sp>
      <p:sp>
        <p:nvSpPr>
          <p:cNvPr id="194" name="object 9"/>
          <p:cNvSpPr txBox="1"/>
          <p:nvPr>
            <p:ph type="sldNum" sz="quarter" idx="4294967295"/>
          </p:nvPr>
        </p:nvSpPr>
        <p:spPr>
          <a:xfrm>
            <a:off x="11277217" y="6473337"/>
            <a:ext cx="199863"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5" name="unknown.png" descr="unknown.png"/>
          <p:cNvPicPr>
            <a:picLocks noChangeAspect="1"/>
          </p:cNvPicPr>
          <p:nvPr/>
        </p:nvPicPr>
        <p:blipFill>
          <a:blip r:embed="rId3">
            <a:extLst/>
          </a:blip>
          <a:stretch>
            <a:fillRect/>
          </a:stretch>
        </p:blipFill>
        <p:spPr>
          <a:xfrm>
            <a:off x="1047750" y="2178050"/>
            <a:ext cx="4356100" cy="2781300"/>
          </a:xfrm>
          <a:prstGeom prst="rect">
            <a:avLst/>
          </a:prstGeom>
          <a:ln w="12700">
            <a:miter lim="400000"/>
          </a:ln>
        </p:spPr>
      </p:pic>
      <p:sp>
        <p:nvSpPr>
          <p:cNvPr id="196" name="Text"/>
          <p:cNvSpPr txBox="1"/>
          <p:nvPr/>
        </p:nvSpPr>
        <p:spPr>
          <a:xfrm>
            <a:off x="1047750" y="2178050"/>
            <a:ext cx="12700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defRPr sz="1200">
                <a:latin typeface="Times Roman"/>
                <a:ea typeface="Times Roman"/>
                <a:cs typeface="Times Roman"/>
                <a:sym typeface="Times Roman"/>
              </a:defRPr>
            </a:pPr>
          </a:p>
        </p:txBody>
      </p:sp>
      <p:pic>
        <p:nvPicPr>
          <p:cNvPr id="197" name="Screenshot 2024-08-25 at 6.57.16 PM.png" descr="Screenshot 2024-08-25 at 6.57.16 PM.png"/>
          <p:cNvPicPr>
            <a:picLocks noChangeAspect="1"/>
          </p:cNvPicPr>
          <p:nvPr/>
        </p:nvPicPr>
        <p:blipFill>
          <a:blip r:embed="rId4">
            <a:extLst/>
          </a:blip>
          <a:stretch>
            <a:fillRect/>
          </a:stretch>
        </p:blipFill>
        <p:spPr>
          <a:xfrm>
            <a:off x="6563498" y="2406650"/>
            <a:ext cx="3213101" cy="23241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755332" y="385444"/>
            <a:ext cx="10681335" cy="758191"/>
          </a:xfrm>
          <a:prstGeom prst="rect">
            <a:avLst/>
          </a:prstGeom>
        </p:spPr>
        <p:txBody>
          <a:bodyPr/>
          <a:lstStyle>
            <a:lvl1pPr>
              <a:defRPr>
                <a:latin typeface="Times New Roman"/>
                <a:ea typeface="Times New Roman"/>
                <a:cs typeface="Times New Roman"/>
                <a:sym typeface="Times New Roman"/>
              </a:defRPr>
            </a:lvl1pPr>
          </a:lstStyle>
          <a:p>
            <a:pPr/>
            <a:r>
              <a:t>conclusion</a:t>
            </a:r>
          </a:p>
        </p:txBody>
      </p:sp>
      <p:sp>
        <p:nvSpPr>
          <p:cNvPr id="200" name="TextBox 10"/>
          <p:cNvSpPr txBox="1"/>
          <p:nvPr/>
        </p:nvSpPr>
        <p:spPr>
          <a:xfrm>
            <a:off x="774382" y="1434056"/>
            <a:ext cx="7833361" cy="263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latin typeface="Times New Roman"/>
                <a:ea typeface="Times New Roman"/>
                <a:cs typeface="Times New Roman"/>
                <a:sym typeface="Times New Roman"/>
              </a:defRPr>
            </a:pPr>
            <a:r>
              <a:t>It is concluded that the higher the performance score leads to higher performance level and leading to employee satisfaction by motivating by fulfilling the organisation as well as the employees interests.</a:t>
            </a:r>
          </a:p>
          <a:p>
            <a:pPr>
              <a:defRPr sz="2100">
                <a:latin typeface="Times New Roman"/>
                <a:ea typeface="Times New Roman"/>
                <a:cs typeface="Times New Roman"/>
                <a:sym typeface="Times New Roman"/>
              </a:defRPr>
            </a:pPr>
          </a:p>
          <a:p>
            <a:pPr defTabSz="457200">
              <a:defRPr sz="2100">
                <a:latin typeface="Times Roman"/>
                <a:ea typeface="Times Roman"/>
                <a:cs typeface="Times Roman"/>
                <a:sym typeface="Times Roman"/>
              </a:defRPr>
            </a:pPr>
            <a:r>
              <a:t>Ultimately, effective performance analysis contributes to the long-term success and competitiveness of the organization, ensuring that every stakeholder has the insights needed to make informed, impactful decisions.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object 2"/>
          <p:cNvSpPr/>
          <p:nvPr/>
        </p:nvSpPr>
        <p:spPr>
          <a:xfrm>
            <a:off x="0" y="0"/>
            <a:ext cx="12192000" cy="6858000"/>
          </a:xfrm>
          <a:prstGeom prst="rect">
            <a:avLst/>
          </a:prstGeom>
          <a:solidFill>
            <a:srgbClr val="F1F1F1"/>
          </a:solidFill>
          <a:ln w="12700">
            <a:miter lim="400000"/>
          </a:ln>
        </p:spPr>
        <p:txBody>
          <a:bodyPr lIns="45719" rIns="45719"/>
          <a:lstStyle/>
          <a:p>
            <a:pPr>
              <a:defRPr>
                <a:latin typeface="Times New Roman"/>
                <a:ea typeface="Times New Roman"/>
                <a:cs typeface="Times New Roman"/>
                <a:sym typeface="Times New Roman"/>
              </a:defRPr>
            </a:pPr>
          </a:p>
        </p:txBody>
      </p:sp>
      <p:grpSp>
        <p:nvGrpSpPr>
          <p:cNvPr id="93" name="object 3"/>
          <p:cNvGrpSpPr/>
          <p:nvPr/>
        </p:nvGrpSpPr>
        <p:grpSpPr>
          <a:xfrm>
            <a:off x="7448611" y="0"/>
            <a:ext cx="4743389" cy="6858001"/>
            <a:chOff x="0" y="0"/>
            <a:chExt cx="4743388" cy="6858000"/>
          </a:xfrm>
        </p:grpSpPr>
        <p:sp>
          <p:nvSpPr>
            <p:cNvPr id="84" name="object 4"/>
            <p:cNvSpPr/>
            <p:nvPr/>
          </p:nvSpPr>
          <p:spPr>
            <a:xfrm>
              <a:off x="1928814" y="4824"/>
              <a:ext cx="1218353" cy="6853173"/>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5" name="object 5"/>
            <p:cNvSpPr/>
            <p:nvPr/>
          </p:nvSpPr>
          <p:spPr>
            <a:xfrm flipH="1">
              <a:off x="0" y="3694895"/>
              <a:ext cx="4743388" cy="3163103"/>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86"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87" name="object 7"/>
            <p:cNvSpPr/>
            <p:nvPr/>
          </p:nvSpPr>
          <p:spPr>
            <a:xfrm>
              <a:off x="2154266" y="0"/>
              <a:ext cx="2589122"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88" name="object 8"/>
            <p:cNvSpPr/>
            <p:nvPr/>
          </p:nvSpPr>
          <p:spPr>
            <a:xfrm>
              <a:off x="1485838" y="3048000"/>
              <a:ext cx="3257551"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89"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90" name="object 10"/>
            <p:cNvSpPr/>
            <p:nvPr/>
          </p:nvSpPr>
          <p:spPr>
            <a:xfrm>
              <a:off x="3447988" y="0"/>
              <a:ext cx="12954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91"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92" name="object 12"/>
            <p:cNvSpPr/>
            <p:nvPr/>
          </p:nvSpPr>
          <p:spPr>
            <a:xfrm>
              <a:off x="2924113" y="3590925"/>
              <a:ext cx="1819276" cy="3267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94" name="object 13"/>
          <p:cNvSpPr/>
          <p:nvPr/>
        </p:nvSpPr>
        <p:spPr>
          <a:xfrm>
            <a:off x="0" y="4010025"/>
            <a:ext cx="447676" cy="284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95" name="object 14"/>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96" name="object 15"/>
          <p:cNvSpPr/>
          <p:nvPr/>
        </p:nvSpPr>
        <p:spPr>
          <a:xfrm>
            <a:off x="6696075" y="1695450"/>
            <a:ext cx="314325" cy="323850"/>
          </a:xfrm>
          <a:prstGeom prst="rect">
            <a:avLst/>
          </a:prstGeom>
          <a:solidFill>
            <a:srgbClr val="2D83C3"/>
          </a:solidFill>
          <a:ln w="12700">
            <a:miter lim="400000"/>
          </a:ln>
        </p:spPr>
        <p:txBody>
          <a:bodyPr lIns="45719" rIns="45719"/>
          <a:lstStyle/>
          <a:p>
            <a:pPr/>
          </a:p>
        </p:txBody>
      </p:sp>
      <p:sp>
        <p:nvSpPr>
          <p:cNvPr id="97" name="object 16"/>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98" name="object 17"/>
          <p:cNvSpPr txBox="1"/>
          <p:nvPr>
            <p:ph type="title"/>
          </p:nvPr>
        </p:nvSpPr>
        <p:spPr>
          <a:xfrm>
            <a:off x="739774" y="829626"/>
            <a:ext cx="3909697" cy="678181"/>
          </a:xfrm>
          <a:prstGeom prst="rect">
            <a:avLst/>
          </a:prstGeom>
        </p:spPr>
        <p:txBody>
          <a:bodyPr/>
          <a:lstStyle/>
          <a:p>
            <a:pPr indent="12700">
              <a:spcBef>
                <a:spcPts val="100"/>
              </a:spcBef>
              <a:defRPr sz="4200"/>
            </a:pPr>
            <a:r>
              <a:t>PROJECT</a:t>
            </a:r>
            <a:r>
              <a:rPr spc="-100"/>
              <a:t> </a:t>
            </a:r>
            <a:r>
              <a:t>TITLE</a:t>
            </a:r>
          </a:p>
        </p:txBody>
      </p:sp>
      <p:grpSp>
        <p:nvGrpSpPr>
          <p:cNvPr id="101" name="object 18"/>
          <p:cNvGrpSpPr/>
          <p:nvPr/>
        </p:nvGrpSpPr>
        <p:grpSpPr>
          <a:xfrm>
            <a:off x="466725" y="6410325"/>
            <a:ext cx="3705225" cy="295275"/>
            <a:chOff x="0" y="0"/>
            <a:chExt cx="3705225" cy="295275"/>
          </a:xfrm>
        </p:grpSpPr>
        <p:pic>
          <p:nvPicPr>
            <p:cNvPr id="99" name="object 19" descr="object 19"/>
            <p:cNvPicPr>
              <a:picLocks noChangeAspect="1"/>
            </p:cNvPicPr>
            <p:nvPr/>
          </p:nvPicPr>
          <p:blipFill>
            <a:blip r:embed="rId2">
              <a:extLst/>
            </a:blip>
            <a:stretch>
              <a:fillRect/>
            </a:stretch>
          </p:blipFill>
          <p:spPr>
            <a:xfrm>
              <a:off x="209549" y="57150"/>
              <a:ext cx="2143126" cy="200026"/>
            </a:xfrm>
            <a:prstGeom prst="rect">
              <a:avLst/>
            </a:prstGeom>
            <a:ln w="12700" cap="flat">
              <a:noFill/>
              <a:miter lim="400000"/>
            </a:ln>
            <a:effectLst/>
          </p:spPr>
        </p:pic>
        <p:pic>
          <p:nvPicPr>
            <p:cNvPr id="100" name="object 20" descr="object 20"/>
            <p:cNvPicPr>
              <a:picLocks noChangeAspect="1"/>
            </p:cNvPicPr>
            <p:nvPr/>
          </p:nvPicPr>
          <p:blipFill>
            <a:blip r:embed="rId3">
              <a:extLst/>
            </a:blip>
            <a:stretch>
              <a:fillRect/>
            </a:stretch>
          </p:blipFill>
          <p:spPr>
            <a:xfrm>
              <a:off x="0" y="0"/>
              <a:ext cx="3705225" cy="295275"/>
            </a:xfrm>
            <a:prstGeom prst="rect">
              <a:avLst/>
            </a:prstGeom>
            <a:ln w="12700" cap="flat">
              <a:noFill/>
              <a:miter lim="400000"/>
            </a:ln>
            <a:effectLst/>
          </p:spPr>
        </p:pic>
      </p:grpSp>
      <p:sp>
        <p:nvSpPr>
          <p:cNvPr id="102" name="object 22"/>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 name="TextBox 22"/>
          <p:cNvSpPr txBox="1"/>
          <p:nvPr/>
        </p:nvSpPr>
        <p:spPr>
          <a:xfrm>
            <a:off x="572477" y="2353525"/>
            <a:ext cx="8501789" cy="13631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400">
                <a:solidFill>
                  <a:srgbClr val="0F0F0F"/>
                </a:solidFill>
                <a:latin typeface="Times New Roman"/>
                <a:ea typeface="Times New Roman"/>
                <a:cs typeface="Times New Roman"/>
                <a:sym typeface="Times New Roman"/>
              </a:defRPr>
            </a:lvl1pPr>
          </a:lstStyle>
          <a:p>
            <a:pPr/>
            <a:r>
              <a:t>Analysis of employee’s performance using Excel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object 2"/>
          <p:cNvSpPr/>
          <p:nvPr/>
        </p:nvSpPr>
        <p:spPr>
          <a:xfrm>
            <a:off x="-76200" y="28578"/>
            <a:ext cx="12481714" cy="6858001"/>
          </a:xfrm>
          <a:prstGeom prst="rect">
            <a:avLst/>
          </a:prstGeom>
          <a:solidFill>
            <a:srgbClr val="F1F1F1"/>
          </a:solidFill>
          <a:ln w="12700">
            <a:miter lim="400000"/>
          </a:ln>
        </p:spPr>
        <p:txBody>
          <a:bodyPr lIns="45719" rIns="45719"/>
          <a:lstStyle/>
          <a:p>
            <a:pPr/>
          </a:p>
        </p:txBody>
      </p:sp>
      <p:grpSp>
        <p:nvGrpSpPr>
          <p:cNvPr id="115" name="object 3"/>
          <p:cNvGrpSpPr/>
          <p:nvPr/>
        </p:nvGrpSpPr>
        <p:grpSpPr>
          <a:xfrm>
            <a:off x="7448611" y="0"/>
            <a:ext cx="4743389" cy="6858001"/>
            <a:chOff x="0" y="0"/>
            <a:chExt cx="4743388" cy="6858000"/>
          </a:xfrm>
        </p:grpSpPr>
        <p:sp>
          <p:nvSpPr>
            <p:cNvPr id="106" name="object 4"/>
            <p:cNvSpPr/>
            <p:nvPr/>
          </p:nvSpPr>
          <p:spPr>
            <a:xfrm>
              <a:off x="1928814" y="4824"/>
              <a:ext cx="1218353" cy="6853173"/>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107" name="object 5"/>
            <p:cNvSpPr/>
            <p:nvPr/>
          </p:nvSpPr>
          <p:spPr>
            <a:xfrm flipH="1">
              <a:off x="0" y="3694895"/>
              <a:ext cx="4743388" cy="3163103"/>
            </a:xfrm>
            <a:prstGeom prst="line">
              <a:avLst/>
            </a:prstGeom>
            <a:noFill/>
            <a:ln w="9525" cap="flat">
              <a:solidFill>
                <a:srgbClr val="5FCAEE"/>
              </a:solidFill>
              <a:prstDash val="solid"/>
              <a:round/>
            </a:ln>
            <a:effectLst/>
          </p:spPr>
          <p:txBody>
            <a:bodyPr wrap="square" lIns="45719" tIns="45719" rIns="45719" bIns="45719" numCol="1" anchor="t">
              <a:noAutofit/>
            </a:bodyPr>
            <a:lstStyle/>
            <a:p>
              <a:pPr/>
            </a:p>
          </p:txBody>
        </p:sp>
        <p:sp>
          <p:nvSpPr>
            <p:cNvPr id="108" name="object 6"/>
            <p:cNvSpPr/>
            <p:nvPr/>
          </p:nvSpPr>
          <p:spPr>
            <a:xfrm>
              <a:off x="1733488" y="0"/>
              <a:ext cx="30099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pPr/>
            </a:p>
          </p:txBody>
        </p:sp>
        <p:sp>
          <p:nvSpPr>
            <p:cNvPr id="109" name="object 7"/>
            <p:cNvSpPr/>
            <p:nvPr/>
          </p:nvSpPr>
          <p:spPr>
            <a:xfrm>
              <a:off x="2154266" y="0"/>
              <a:ext cx="2589122"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pPr/>
            </a:p>
          </p:txBody>
        </p:sp>
        <p:sp>
          <p:nvSpPr>
            <p:cNvPr id="110" name="object 8"/>
            <p:cNvSpPr/>
            <p:nvPr/>
          </p:nvSpPr>
          <p:spPr>
            <a:xfrm>
              <a:off x="1485838" y="3048000"/>
              <a:ext cx="3257551"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sp>
          <p:nvSpPr>
            <p:cNvPr id="111" name="object 9"/>
            <p:cNvSpPr/>
            <p:nvPr/>
          </p:nvSpPr>
          <p:spPr>
            <a:xfrm>
              <a:off x="1889318" y="0"/>
              <a:ext cx="285407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pPr/>
            </a:p>
          </p:txBody>
        </p:sp>
        <p:sp>
          <p:nvSpPr>
            <p:cNvPr id="112" name="object 10"/>
            <p:cNvSpPr/>
            <p:nvPr/>
          </p:nvSpPr>
          <p:spPr>
            <a:xfrm>
              <a:off x="3447988" y="0"/>
              <a:ext cx="1295400"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pPr/>
            </a:p>
          </p:txBody>
        </p:sp>
        <p:sp>
          <p:nvSpPr>
            <p:cNvPr id="113" name="object 11"/>
            <p:cNvSpPr/>
            <p:nvPr/>
          </p:nvSpPr>
          <p:spPr>
            <a:xfrm>
              <a:off x="3487635" y="0"/>
              <a:ext cx="1255754" cy="6857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pPr/>
            </a:p>
          </p:txBody>
        </p:sp>
        <p:sp>
          <p:nvSpPr>
            <p:cNvPr id="114" name="object 12"/>
            <p:cNvSpPr/>
            <p:nvPr/>
          </p:nvSpPr>
          <p:spPr>
            <a:xfrm>
              <a:off x="2924113" y="3590925"/>
              <a:ext cx="1819276" cy="3267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pPr/>
            </a:p>
          </p:txBody>
        </p:sp>
      </p:grpSp>
      <p:sp>
        <p:nvSpPr>
          <p:cNvPr id="116" name="object 13"/>
          <p:cNvSpPr/>
          <p:nvPr/>
        </p:nvSpPr>
        <p:spPr>
          <a:xfrm>
            <a:off x="0" y="4010025"/>
            <a:ext cx="447676" cy="2847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pPr/>
          </a:p>
        </p:txBody>
      </p:sp>
      <p:sp>
        <p:nvSpPr>
          <p:cNvPr id="117" name="object 14"/>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pc="19" sz="1100">
                <a:solidFill>
                  <a:srgbClr val="2D83C3"/>
                </a:solidFill>
                <a:latin typeface="Trebuchet MS"/>
                <a:ea typeface="Trebuchet MS"/>
                <a:cs typeface="Trebuchet MS"/>
                <a:sym typeface="Trebuchet MS"/>
              </a:defRPr>
            </a:pPr>
            <a:r>
              <a:t>3/21/202</a:t>
            </a:r>
            <a:r>
              <a:rPr spc="9"/>
              <a:t>4</a:t>
            </a:r>
            <a:r>
              <a:rPr spc="0"/>
              <a:t> </a:t>
            </a:r>
            <a:r>
              <a:rPr spc="130"/>
              <a:t> </a:t>
            </a:r>
            <a:r>
              <a:rPr b="1" spc="50"/>
              <a:t>A</a:t>
            </a:r>
            <a:r>
              <a:rPr b="1" spc="15"/>
              <a:t>nnu</a:t>
            </a:r>
            <a:r>
              <a:rPr b="1" spc="9"/>
              <a:t>al</a:t>
            </a:r>
            <a:r>
              <a:rPr b="1" spc="-140"/>
              <a:t> </a:t>
            </a:r>
            <a:r>
              <a:rPr b="1" spc="0"/>
              <a:t>R</a:t>
            </a:r>
            <a:r>
              <a:rPr b="1" spc="35"/>
              <a:t>e</a:t>
            </a:r>
            <a:r>
              <a:rPr b="1" spc="90"/>
              <a:t>v</a:t>
            </a:r>
            <a:r>
              <a:rPr b="1" spc="-35"/>
              <a:t>i</a:t>
            </a:r>
            <a:r>
              <a:rPr b="1" spc="35"/>
              <a:t>e</a:t>
            </a:r>
            <a:r>
              <a:rPr b="1" spc="15"/>
              <a:t>w</a:t>
            </a:r>
          </a:p>
        </p:txBody>
      </p:sp>
      <p:sp>
        <p:nvSpPr>
          <p:cNvPr id="118" name="object 15"/>
          <p:cNvSpPr/>
          <p:nvPr/>
        </p:nvSpPr>
        <p:spPr>
          <a:xfrm>
            <a:off x="7362825" y="447675"/>
            <a:ext cx="361951" cy="361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7929" y="386"/>
                </a:lnTo>
                <a:lnTo>
                  <a:pt x="5349" y="1474"/>
                </a:lnTo>
                <a:lnTo>
                  <a:pt x="3163" y="3163"/>
                </a:lnTo>
                <a:lnTo>
                  <a:pt x="1474" y="5349"/>
                </a:lnTo>
                <a:lnTo>
                  <a:pt x="386" y="7929"/>
                </a:lnTo>
                <a:lnTo>
                  <a:pt x="0" y="10800"/>
                </a:lnTo>
                <a:lnTo>
                  <a:pt x="386" y="13671"/>
                </a:lnTo>
                <a:lnTo>
                  <a:pt x="1474" y="16251"/>
                </a:lnTo>
                <a:lnTo>
                  <a:pt x="3163" y="18437"/>
                </a:lnTo>
                <a:lnTo>
                  <a:pt x="5349" y="20125"/>
                </a:lnTo>
                <a:lnTo>
                  <a:pt x="7929" y="21214"/>
                </a:lnTo>
                <a:lnTo>
                  <a:pt x="10800" y="21600"/>
                </a:lnTo>
                <a:lnTo>
                  <a:pt x="13671" y="21214"/>
                </a:lnTo>
                <a:lnTo>
                  <a:pt x="16251" y="20125"/>
                </a:lnTo>
                <a:lnTo>
                  <a:pt x="18437" y="18437"/>
                </a:lnTo>
                <a:lnTo>
                  <a:pt x="20125" y="16251"/>
                </a:lnTo>
                <a:lnTo>
                  <a:pt x="21214" y="13671"/>
                </a:lnTo>
                <a:lnTo>
                  <a:pt x="21600" y="10800"/>
                </a:lnTo>
                <a:lnTo>
                  <a:pt x="21214" y="7929"/>
                </a:lnTo>
                <a:lnTo>
                  <a:pt x="20125" y="5349"/>
                </a:lnTo>
                <a:lnTo>
                  <a:pt x="18437" y="3163"/>
                </a:lnTo>
                <a:lnTo>
                  <a:pt x="16251" y="1474"/>
                </a:lnTo>
                <a:lnTo>
                  <a:pt x="13671" y="386"/>
                </a:lnTo>
                <a:lnTo>
                  <a:pt x="10800" y="0"/>
                </a:lnTo>
                <a:close/>
              </a:path>
            </a:pathLst>
          </a:custGeom>
          <a:solidFill>
            <a:srgbClr val="EBEBEB"/>
          </a:solidFill>
          <a:ln w="12700">
            <a:miter lim="400000"/>
          </a:ln>
        </p:spPr>
        <p:txBody>
          <a:bodyPr lIns="45719" rIns="45719"/>
          <a:lstStyle/>
          <a:p>
            <a:pPr/>
          </a:p>
        </p:txBody>
      </p:sp>
      <p:sp>
        <p:nvSpPr>
          <p:cNvPr id="119" name="object 16"/>
          <p:cNvSpPr/>
          <p:nvPr/>
        </p:nvSpPr>
        <p:spPr>
          <a:xfrm>
            <a:off x="11010900" y="5610225"/>
            <a:ext cx="647701" cy="6477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9204" y="117"/>
                </a:lnTo>
                <a:lnTo>
                  <a:pt x="7681" y="457"/>
                </a:lnTo>
                <a:lnTo>
                  <a:pt x="6248" y="1004"/>
                </a:lnTo>
                <a:lnTo>
                  <a:pt x="4920" y="1740"/>
                </a:lnTo>
                <a:lnTo>
                  <a:pt x="3715" y="2649"/>
                </a:lnTo>
                <a:lnTo>
                  <a:pt x="2649" y="3714"/>
                </a:lnTo>
                <a:lnTo>
                  <a:pt x="1740" y="4919"/>
                </a:lnTo>
                <a:lnTo>
                  <a:pt x="1004" y="6247"/>
                </a:lnTo>
                <a:lnTo>
                  <a:pt x="457" y="7681"/>
                </a:lnTo>
                <a:lnTo>
                  <a:pt x="117" y="9204"/>
                </a:lnTo>
                <a:lnTo>
                  <a:pt x="0" y="10800"/>
                </a:lnTo>
                <a:lnTo>
                  <a:pt x="117" y="12396"/>
                </a:lnTo>
                <a:lnTo>
                  <a:pt x="457" y="13919"/>
                </a:lnTo>
                <a:lnTo>
                  <a:pt x="1004" y="15353"/>
                </a:lnTo>
                <a:lnTo>
                  <a:pt x="1740" y="16681"/>
                </a:lnTo>
                <a:lnTo>
                  <a:pt x="2649" y="17886"/>
                </a:lnTo>
                <a:lnTo>
                  <a:pt x="3715" y="18951"/>
                </a:lnTo>
                <a:lnTo>
                  <a:pt x="4920" y="19860"/>
                </a:lnTo>
                <a:lnTo>
                  <a:pt x="6248" y="20596"/>
                </a:lnTo>
                <a:lnTo>
                  <a:pt x="7681" y="21143"/>
                </a:lnTo>
                <a:lnTo>
                  <a:pt x="9204" y="21483"/>
                </a:lnTo>
                <a:lnTo>
                  <a:pt x="10800" y="21600"/>
                </a:lnTo>
                <a:lnTo>
                  <a:pt x="12396" y="21483"/>
                </a:lnTo>
                <a:lnTo>
                  <a:pt x="13919" y="21143"/>
                </a:lnTo>
                <a:lnTo>
                  <a:pt x="15352" y="20596"/>
                </a:lnTo>
                <a:lnTo>
                  <a:pt x="16680" y="19860"/>
                </a:lnTo>
                <a:lnTo>
                  <a:pt x="17885" y="18951"/>
                </a:lnTo>
                <a:lnTo>
                  <a:pt x="18950" y="17886"/>
                </a:lnTo>
                <a:lnTo>
                  <a:pt x="19860" y="16681"/>
                </a:lnTo>
                <a:lnTo>
                  <a:pt x="20596" y="15353"/>
                </a:lnTo>
                <a:lnTo>
                  <a:pt x="21143" y="13919"/>
                </a:lnTo>
                <a:lnTo>
                  <a:pt x="21483" y="12396"/>
                </a:lnTo>
                <a:lnTo>
                  <a:pt x="21600" y="10800"/>
                </a:lnTo>
                <a:lnTo>
                  <a:pt x="21483" y="9204"/>
                </a:lnTo>
                <a:lnTo>
                  <a:pt x="21143" y="7681"/>
                </a:lnTo>
                <a:lnTo>
                  <a:pt x="20596" y="6247"/>
                </a:lnTo>
                <a:lnTo>
                  <a:pt x="19860" y="4919"/>
                </a:lnTo>
                <a:lnTo>
                  <a:pt x="18950" y="3714"/>
                </a:lnTo>
                <a:lnTo>
                  <a:pt x="17885" y="2649"/>
                </a:lnTo>
                <a:lnTo>
                  <a:pt x="16680" y="1740"/>
                </a:lnTo>
                <a:lnTo>
                  <a:pt x="15352" y="1004"/>
                </a:lnTo>
                <a:lnTo>
                  <a:pt x="13919" y="457"/>
                </a:lnTo>
                <a:lnTo>
                  <a:pt x="12396" y="117"/>
                </a:lnTo>
                <a:lnTo>
                  <a:pt x="10800" y="0"/>
                </a:lnTo>
                <a:close/>
              </a:path>
            </a:pathLst>
          </a:custGeom>
          <a:solidFill>
            <a:srgbClr val="2D83C3"/>
          </a:solidFill>
          <a:ln w="12700">
            <a:miter lim="400000"/>
          </a:ln>
        </p:spPr>
        <p:txBody>
          <a:bodyPr lIns="45719" rIns="45719"/>
          <a:lstStyle/>
          <a:p>
            <a:pPr/>
          </a:p>
        </p:txBody>
      </p:sp>
      <p:pic>
        <p:nvPicPr>
          <p:cNvPr id="120" name="object 17" descr="object 17"/>
          <p:cNvPicPr>
            <a:picLocks noChangeAspect="1"/>
          </p:cNvPicPr>
          <p:nvPr/>
        </p:nvPicPr>
        <p:blipFill>
          <a:blip r:embed="rId2">
            <a:extLst/>
          </a:blip>
          <a:stretch>
            <a:fillRect/>
          </a:stretch>
        </p:blipFill>
        <p:spPr>
          <a:xfrm>
            <a:off x="10687050" y="6134100"/>
            <a:ext cx="247650" cy="247650"/>
          </a:xfrm>
          <a:prstGeom prst="rect">
            <a:avLst/>
          </a:prstGeom>
          <a:ln w="12700">
            <a:miter lim="400000"/>
          </a:ln>
        </p:spPr>
      </p:pic>
      <p:grpSp>
        <p:nvGrpSpPr>
          <p:cNvPr id="123" name="object 18"/>
          <p:cNvGrpSpPr/>
          <p:nvPr/>
        </p:nvGrpSpPr>
        <p:grpSpPr>
          <a:xfrm>
            <a:off x="47624" y="3819523"/>
            <a:ext cx="4124326" cy="3009899"/>
            <a:chOff x="0" y="0"/>
            <a:chExt cx="4124325" cy="3009898"/>
          </a:xfrm>
        </p:grpSpPr>
        <p:pic>
          <p:nvPicPr>
            <p:cNvPr id="121" name="object 19" descr="object 19"/>
            <p:cNvPicPr>
              <a:picLocks noChangeAspect="1"/>
            </p:cNvPicPr>
            <p:nvPr/>
          </p:nvPicPr>
          <p:blipFill>
            <a:blip r:embed="rId3">
              <a:extLst/>
            </a:blip>
            <a:stretch>
              <a:fillRect/>
            </a:stretch>
          </p:blipFill>
          <p:spPr>
            <a:xfrm>
              <a:off x="419100" y="2590802"/>
              <a:ext cx="3705226" cy="295276"/>
            </a:xfrm>
            <a:prstGeom prst="rect">
              <a:avLst/>
            </a:prstGeom>
            <a:ln w="12700" cap="flat">
              <a:noFill/>
              <a:miter lim="400000"/>
            </a:ln>
            <a:effectLst/>
          </p:spPr>
        </p:pic>
        <p:pic>
          <p:nvPicPr>
            <p:cNvPr id="122" name="object 20" descr="object 20"/>
            <p:cNvPicPr>
              <a:picLocks noChangeAspect="1"/>
            </p:cNvPicPr>
            <p:nvPr/>
          </p:nvPicPr>
          <p:blipFill>
            <a:blip r:embed="rId4">
              <a:extLst/>
            </a:blip>
            <a:stretch>
              <a:fillRect/>
            </a:stretch>
          </p:blipFill>
          <p:spPr>
            <a:xfrm>
              <a:off x="-1" y="-1"/>
              <a:ext cx="1733551" cy="3009900"/>
            </a:xfrm>
            <a:prstGeom prst="rect">
              <a:avLst/>
            </a:prstGeom>
            <a:ln w="12700" cap="flat">
              <a:noFill/>
              <a:miter lim="400000"/>
            </a:ln>
            <a:effectLst/>
          </p:spPr>
        </p:pic>
      </p:grpSp>
      <p:sp>
        <p:nvSpPr>
          <p:cNvPr id="124" name="object 21"/>
          <p:cNvSpPr txBox="1"/>
          <p:nvPr>
            <p:ph type="title"/>
          </p:nvPr>
        </p:nvSpPr>
        <p:spPr>
          <a:xfrm>
            <a:off x="931227" y="433875"/>
            <a:ext cx="2357121" cy="758191"/>
          </a:xfrm>
          <a:prstGeom prst="rect">
            <a:avLst/>
          </a:prstGeom>
        </p:spPr>
        <p:txBody>
          <a:bodyPr/>
          <a:lstStyle/>
          <a:p>
            <a:pPr indent="12700">
              <a:spcBef>
                <a:spcPts val="100"/>
              </a:spcBef>
            </a:pPr>
            <a:r>
              <a:t>A</a:t>
            </a:r>
            <a:r>
              <a:rPr spc="-100"/>
              <a:t>GE</a:t>
            </a:r>
            <a:r>
              <a:t>NDA</a:t>
            </a:r>
          </a:p>
        </p:txBody>
      </p:sp>
      <p:sp>
        <p:nvSpPr>
          <p:cNvPr id="125" name="object 22"/>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TextBox 22"/>
          <p:cNvSpPr txBox="1"/>
          <p:nvPr/>
        </p:nvSpPr>
        <p:spPr>
          <a:xfrm>
            <a:off x="2129555" y="1271787"/>
            <a:ext cx="4937761" cy="41403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800">
                <a:solidFill>
                  <a:srgbClr val="0D0D0D"/>
                </a:solidFill>
                <a:latin typeface="Times New Roman"/>
                <a:ea typeface="Times New Roman"/>
                <a:cs typeface="Times New Roman"/>
                <a:sym typeface="Times New Roman"/>
              </a:defRPr>
            </a:pPr>
          </a:p>
          <a:p>
            <a:pPr>
              <a:buSzPct val="100000"/>
              <a:buAutoNum type="arabicPeriod" startAt="1"/>
              <a:defRPr sz="2800">
                <a:solidFill>
                  <a:srgbClr val="0D0D0D"/>
                </a:solidFill>
                <a:latin typeface="Times New Roman"/>
                <a:ea typeface="Times New Roman"/>
                <a:cs typeface="Times New Roman"/>
                <a:sym typeface="Times New Roman"/>
              </a:defRPr>
            </a:pPr>
            <a:r>
              <a:t>Problem Statement</a:t>
            </a:r>
          </a:p>
          <a:p>
            <a:pPr>
              <a:buSzPct val="100000"/>
              <a:buAutoNum type="arabicPeriod" startAt="1"/>
              <a:defRPr sz="2800">
                <a:solidFill>
                  <a:srgbClr val="0D0D0D"/>
                </a:solidFill>
                <a:latin typeface="Times New Roman"/>
                <a:ea typeface="Times New Roman"/>
                <a:cs typeface="Times New Roman"/>
                <a:sym typeface="Times New Roman"/>
              </a:defRPr>
            </a:pPr>
            <a:r>
              <a:t>Project Overview</a:t>
            </a:r>
          </a:p>
          <a:p>
            <a:pPr>
              <a:buSzPct val="100000"/>
              <a:buAutoNum type="arabicPeriod" startAt="1"/>
              <a:defRPr sz="2800">
                <a:solidFill>
                  <a:srgbClr val="0D0D0D"/>
                </a:solidFill>
                <a:latin typeface="Times New Roman"/>
                <a:ea typeface="Times New Roman"/>
                <a:cs typeface="Times New Roman"/>
                <a:sym typeface="Times New Roman"/>
              </a:defRPr>
            </a:pPr>
            <a:r>
              <a:t>End Users</a:t>
            </a:r>
          </a:p>
          <a:p>
            <a:pPr>
              <a:buSzPct val="100000"/>
              <a:buAutoNum type="arabicPeriod" startAt="1"/>
              <a:defRPr sz="2800">
                <a:solidFill>
                  <a:srgbClr val="0D0D0D"/>
                </a:solidFill>
                <a:latin typeface="Times New Roman"/>
                <a:ea typeface="Times New Roman"/>
                <a:cs typeface="Times New Roman"/>
                <a:sym typeface="Times New Roman"/>
              </a:defRPr>
            </a:pPr>
            <a:r>
              <a:t>Our Solution and Proposition</a:t>
            </a:r>
          </a:p>
          <a:p>
            <a:pPr>
              <a:buSzPct val="100000"/>
              <a:buAutoNum type="arabicPeriod" startAt="1"/>
              <a:defRPr sz="2800">
                <a:solidFill>
                  <a:srgbClr val="0D0D0D"/>
                </a:solidFill>
                <a:latin typeface="Times New Roman"/>
                <a:ea typeface="Times New Roman"/>
                <a:cs typeface="Times New Roman"/>
                <a:sym typeface="Times New Roman"/>
              </a:defRPr>
            </a:pPr>
            <a:r>
              <a:t>Dataset Description</a:t>
            </a:r>
          </a:p>
          <a:p>
            <a:pPr>
              <a:buSzPct val="100000"/>
              <a:buAutoNum type="arabicPeriod" startAt="1"/>
              <a:defRPr sz="2800">
                <a:solidFill>
                  <a:srgbClr val="0D0D0D"/>
                </a:solidFill>
                <a:latin typeface="Times New Roman"/>
                <a:ea typeface="Times New Roman"/>
                <a:cs typeface="Times New Roman"/>
                <a:sym typeface="Times New Roman"/>
              </a:defRPr>
            </a:pPr>
            <a:r>
              <a:t>Modelling Approach</a:t>
            </a:r>
          </a:p>
          <a:p>
            <a:pPr>
              <a:buSzPct val="100000"/>
              <a:buAutoNum type="arabicPeriod" startAt="1"/>
              <a:defRPr sz="2800">
                <a:solidFill>
                  <a:srgbClr val="0D0D0D"/>
                </a:solidFill>
                <a:latin typeface="Times New Roman"/>
                <a:ea typeface="Times New Roman"/>
                <a:cs typeface="Times New Roman"/>
                <a:sym typeface="Times New Roman"/>
              </a:defRPr>
            </a:pPr>
            <a:r>
              <a:t>Results and Discussion</a:t>
            </a:r>
          </a:p>
          <a:p>
            <a:pPr>
              <a:buSzPct val="100000"/>
              <a:buAutoNum type="arabicPeriod" startAt="1"/>
              <a:defRPr sz="2800">
                <a:solidFill>
                  <a:srgbClr val="0D0D0D"/>
                </a:solidFill>
                <a:latin typeface="Times New Roman"/>
                <a:ea typeface="Times New Roman"/>
                <a:cs typeface="Times New Roman"/>
                <a:sym typeface="Times New Roman"/>
              </a:defRPr>
            </a:pPr>
            <a:r>
              <a:t>Conclusion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1" name="object 2"/>
          <p:cNvGrpSpPr/>
          <p:nvPr/>
        </p:nvGrpSpPr>
        <p:grpSpPr>
          <a:xfrm>
            <a:off x="7991475" y="2933700"/>
            <a:ext cx="2762250" cy="3257550"/>
            <a:chOff x="0" y="0"/>
            <a:chExt cx="2762250" cy="3257550"/>
          </a:xfrm>
        </p:grpSpPr>
        <p:sp>
          <p:nvSpPr>
            <p:cNvPr id="128" name="object 3"/>
            <p:cNvSpPr/>
            <p:nvPr/>
          </p:nvSpPr>
          <p:spPr>
            <a:xfrm>
              <a:off x="1362075" y="2428875"/>
              <a:ext cx="457201" cy="457201"/>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29" name="object 4"/>
            <p:cNvSpPr/>
            <p:nvPr/>
          </p:nvSpPr>
          <p:spPr>
            <a:xfrm>
              <a:off x="1362075" y="2962275"/>
              <a:ext cx="180976" cy="180976"/>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30" name="object 5" descr="object 5"/>
            <p:cNvPicPr>
              <a:picLocks noChangeAspect="1"/>
            </p:cNvPicPr>
            <p:nvPr/>
          </p:nvPicPr>
          <p:blipFill>
            <a:blip r:embed="rId2">
              <a:extLst/>
            </a:blip>
            <a:stretch>
              <a:fillRect/>
            </a:stretch>
          </p:blipFill>
          <p:spPr>
            <a:xfrm>
              <a:off x="0" y="0"/>
              <a:ext cx="2762250" cy="3257550"/>
            </a:xfrm>
            <a:prstGeom prst="rect">
              <a:avLst/>
            </a:prstGeom>
            <a:ln w="12700" cap="flat">
              <a:noFill/>
              <a:miter lim="400000"/>
            </a:ln>
            <a:effectLst/>
          </p:spPr>
        </p:pic>
      </p:grpSp>
      <p:sp>
        <p:nvSpPr>
          <p:cNvPr id="132" name="object 6"/>
          <p:cNvSpPr/>
          <p:nvPr/>
        </p:nvSpPr>
        <p:spPr>
          <a:xfrm>
            <a:off x="434975" y="752220"/>
            <a:ext cx="314325" cy="323851"/>
          </a:xfrm>
          <a:prstGeom prst="rect">
            <a:avLst/>
          </a:prstGeom>
          <a:solidFill>
            <a:srgbClr val="2D83C3"/>
          </a:solidFill>
          <a:ln w="12700">
            <a:miter lim="400000"/>
          </a:ln>
        </p:spPr>
        <p:txBody>
          <a:bodyPr lIns="45719" rIns="45719"/>
          <a:lstStyle/>
          <a:p>
            <a:pPr/>
          </a:p>
        </p:txBody>
      </p:sp>
      <p:sp>
        <p:nvSpPr>
          <p:cNvPr id="133" name="object 7"/>
          <p:cNvSpPr txBox="1"/>
          <p:nvPr>
            <p:ph type="title"/>
          </p:nvPr>
        </p:nvSpPr>
        <p:spPr>
          <a:xfrm>
            <a:off x="834071" y="575055"/>
            <a:ext cx="5636896" cy="678181"/>
          </a:xfrm>
          <a:prstGeom prst="rect">
            <a:avLst/>
          </a:prstGeom>
        </p:spPr>
        <p:txBody>
          <a:bodyPr/>
          <a:lstStyle/>
          <a:p>
            <a:pPr indent="12700">
              <a:spcBef>
                <a:spcPts val="100"/>
              </a:spcBef>
              <a:tabLst>
                <a:tab pos="2717800" algn="l"/>
              </a:tabLst>
              <a:defRPr spc="-100" sz="4200"/>
            </a:pPr>
            <a:r>
              <a:t>P</a:t>
            </a:r>
            <a:r>
              <a:rPr spc="0"/>
              <a:t>ROBL</a:t>
            </a:r>
            <a:r>
              <a:t>E</a:t>
            </a:r>
            <a:r>
              <a:rPr spc="0"/>
              <a:t>M	S</a:t>
            </a:r>
            <a:r>
              <a:rPr spc="-400"/>
              <a:t>TA</a:t>
            </a:r>
            <a:r>
              <a:rPr spc="0"/>
              <a:t>T</a:t>
            </a:r>
            <a:r>
              <a:t>EME</a:t>
            </a:r>
            <a:r>
              <a:rPr spc="0"/>
              <a:t>NT</a:t>
            </a:r>
          </a:p>
        </p:txBody>
      </p:sp>
      <p:pic>
        <p:nvPicPr>
          <p:cNvPr id="134"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35" name="object 10"/>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6" name="TextBox 10"/>
          <p:cNvSpPr txBox="1"/>
          <p:nvPr/>
        </p:nvSpPr>
        <p:spPr>
          <a:xfrm>
            <a:off x="447622" y="1510153"/>
            <a:ext cx="7833361" cy="28216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sz="2400">
                <a:solidFill>
                  <a:srgbClr val="0D0D0D"/>
                </a:solidFill>
                <a:latin typeface="Times New Roman"/>
                <a:ea typeface="Times New Roman"/>
                <a:cs typeface="Times New Roman"/>
                <a:sym typeface="Times New Roman"/>
              </a:defRPr>
            </a:pPr>
            <a:r>
              <a:t>By increasing the quality of work, the employees try to enhance the organisations reputation and customer satisfaction.</a:t>
            </a:r>
          </a:p>
          <a:p>
            <a:pPr marL="320842" indent="-320842">
              <a:buSzPct val="100000"/>
              <a:buAutoNum type="arabicPeriod" startAt="1"/>
              <a:defRPr sz="2400">
                <a:solidFill>
                  <a:srgbClr val="0D0D0D"/>
                </a:solidFill>
                <a:latin typeface="Times New Roman"/>
                <a:ea typeface="Times New Roman"/>
                <a:cs typeface="Times New Roman"/>
                <a:sym typeface="Times New Roman"/>
              </a:defRPr>
            </a:pPr>
            <a:r>
              <a:t>Better performance motivates the employees to work hard to get bonus, promotion, increments etc.</a:t>
            </a:r>
          </a:p>
          <a:p>
            <a:pPr marL="320842" indent="-320842">
              <a:buSzPct val="100000"/>
              <a:buAutoNum type="arabicPeriod" startAt="1"/>
              <a:defRPr sz="2400">
                <a:solidFill>
                  <a:srgbClr val="0D0D0D"/>
                </a:solidFill>
                <a:latin typeface="Times New Roman"/>
                <a:ea typeface="Times New Roman"/>
                <a:cs typeface="Times New Roman"/>
                <a:sym typeface="Times New Roman"/>
              </a:defRPr>
            </a:pPr>
            <a:r>
              <a:t>Monitoring and managing the performance of the employee helps in their growth and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1" name="object 2"/>
          <p:cNvGrpSpPr/>
          <p:nvPr/>
        </p:nvGrpSpPr>
        <p:grpSpPr>
          <a:xfrm>
            <a:off x="8658225" y="2647950"/>
            <a:ext cx="3533775" cy="3810000"/>
            <a:chOff x="0" y="0"/>
            <a:chExt cx="3533775" cy="3810000"/>
          </a:xfrm>
        </p:grpSpPr>
        <p:sp>
          <p:nvSpPr>
            <p:cNvPr id="138" name="object 3"/>
            <p:cNvSpPr/>
            <p:nvPr/>
          </p:nvSpPr>
          <p:spPr>
            <a:xfrm>
              <a:off x="695324" y="2714625"/>
              <a:ext cx="457201" cy="457201"/>
            </a:xfrm>
            <a:prstGeom prst="rect">
              <a:avLst/>
            </a:prstGeom>
            <a:solidFill>
              <a:srgbClr val="42AF51"/>
            </a:solidFill>
            <a:ln w="12700" cap="flat">
              <a:noFill/>
              <a:miter lim="400000"/>
            </a:ln>
            <a:effectLst/>
          </p:spPr>
          <p:txBody>
            <a:bodyPr wrap="square" lIns="45719" tIns="45719" rIns="45719" bIns="45719" numCol="1" anchor="t">
              <a:noAutofit/>
            </a:bodyPr>
            <a:lstStyle/>
            <a:p>
              <a:pPr/>
            </a:p>
          </p:txBody>
        </p:sp>
        <p:sp>
          <p:nvSpPr>
            <p:cNvPr id="139" name="object 4"/>
            <p:cNvSpPr/>
            <p:nvPr/>
          </p:nvSpPr>
          <p:spPr>
            <a:xfrm>
              <a:off x="695324" y="3248025"/>
              <a:ext cx="180976" cy="180976"/>
            </a:xfrm>
            <a:prstGeom prst="rect">
              <a:avLst/>
            </a:prstGeom>
            <a:solidFill>
              <a:srgbClr val="2D936B"/>
            </a:solidFill>
            <a:ln w="12700" cap="flat">
              <a:noFill/>
              <a:miter lim="400000"/>
            </a:ln>
            <a:effectLst/>
          </p:spPr>
          <p:txBody>
            <a:bodyPr wrap="square" lIns="45719" tIns="45719" rIns="45719" bIns="45719" numCol="1" anchor="t">
              <a:noAutofit/>
            </a:bodyPr>
            <a:lstStyle/>
            <a:p>
              <a:pPr/>
            </a:p>
          </p:txBody>
        </p:sp>
        <p:pic>
          <p:nvPicPr>
            <p:cNvPr id="140" name="object 5" descr="object 5"/>
            <p:cNvPicPr>
              <a:picLocks noChangeAspect="1"/>
            </p:cNvPicPr>
            <p:nvPr/>
          </p:nvPicPr>
          <p:blipFill>
            <a:blip r:embed="rId2">
              <a:extLst/>
            </a:blip>
            <a:stretch>
              <a:fillRect/>
            </a:stretch>
          </p:blipFill>
          <p:spPr>
            <a:xfrm>
              <a:off x="0" y="0"/>
              <a:ext cx="3533775" cy="3810000"/>
            </a:xfrm>
            <a:prstGeom prst="rect">
              <a:avLst/>
            </a:prstGeom>
            <a:ln w="12700" cap="flat">
              <a:noFill/>
              <a:miter lim="400000"/>
            </a:ln>
            <a:effectLst/>
          </p:spPr>
        </p:pic>
      </p:grpSp>
      <p:sp>
        <p:nvSpPr>
          <p:cNvPr id="142" name="object 6"/>
          <p:cNvSpPr/>
          <p:nvPr/>
        </p:nvSpPr>
        <p:spPr>
          <a:xfrm>
            <a:off x="352550" y="1006791"/>
            <a:ext cx="314326" cy="323851"/>
          </a:xfrm>
          <a:prstGeom prst="rect">
            <a:avLst/>
          </a:prstGeom>
          <a:solidFill>
            <a:srgbClr val="2D83C3"/>
          </a:solidFill>
          <a:ln w="12700">
            <a:miter lim="400000"/>
          </a:ln>
        </p:spPr>
        <p:txBody>
          <a:bodyPr lIns="45719" rIns="45719"/>
          <a:lstStyle/>
          <a:p>
            <a:pPr/>
          </a:p>
        </p:txBody>
      </p:sp>
      <p:sp>
        <p:nvSpPr>
          <p:cNvPr id="143" name="object 7"/>
          <p:cNvSpPr txBox="1"/>
          <p:nvPr>
            <p:ph type="title"/>
          </p:nvPr>
        </p:nvSpPr>
        <p:spPr>
          <a:xfrm>
            <a:off x="739774" y="829626"/>
            <a:ext cx="5263517" cy="678181"/>
          </a:xfrm>
          <a:prstGeom prst="rect">
            <a:avLst/>
          </a:prstGeom>
        </p:spPr>
        <p:txBody>
          <a:bodyPr/>
          <a:lstStyle/>
          <a:p>
            <a:pPr indent="12700">
              <a:spcBef>
                <a:spcPts val="100"/>
              </a:spcBef>
              <a:tabLst>
                <a:tab pos="2641600" algn="l"/>
              </a:tabLst>
              <a:defRPr sz="4200"/>
            </a:pPr>
            <a:r>
              <a:t>PROJECT	</a:t>
            </a:r>
            <a:r>
              <a:rPr spc="-100"/>
              <a:t>OVERVIEW</a:t>
            </a:r>
          </a:p>
        </p:txBody>
      </p:sp>
      <p:pic>
        <p:nvPicPr>
          <p:cNvPr id="144" name="object 8" descr="object 8"/>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45" name="object 10"/>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TextBox 10"/>
          <p:cNvSpPr txBox="1"/>
          <p:nvPr/>
        </p:nvSpPr>
        <p:spPr>
          <a:xfrm>
            <a:off x="320622" y="1483944"/>
            <a:ext cx="7833361" cy="38901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100">
                <a:latin typeface="Times Roman"/>
                <a:ea typeface="Times Roman"/>
                <a:cs typeface="Times Roman"/>
                <a:sym typeface="Times Roman"/>
              </a:defRPr>
            </a:pPr>
            <a:r>
              <a:t>Employee performance analysis involves the systematic examination of individual and team performance within an organisation. By evaluating various metrics and key performance indicators (KPIs), organisations can gain insights into how effectively employees are fulfilling their roles, contributing to business objectives, and where improvements can be made.</a:t>
            </a:r>
          </a:p>
          <a:p>
            <a:pPr defTabSz="457200">
              <a:defRPr sz="2100">
                <a:latin typeface="Times Roman"/>
                <a:ea typeface="Times Roman"/>
                <a:cs typeface="Times Roman"/>
                <a:sym typeface="Times Roman"/>
              </a:defRPr>
            </a:pPr>
          </a:p>
          <a:p>
            <a:pPr defTabSz="457200">
              <a:defRPr sz="2100">
                <a:latin typeface="Times Roman"/>
                <a:ea typeface="Times Roman"/>
                <a:cs typeface="Times Roman"/>
                <a:sym typeface="Times Roman"/>
              </a:defRPr>
            </a:pPr>
            <a:r>
              <a:t>Analysing the performance of the employee by considering various factors like gender, ratings, performance scores, achievements etc is done to identify the trends of different categories of employees like high, medium and low.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object 2"/>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49" name="object 3"/>
          <p:cNvSpPr/>
          <p:nvPr/>
        </p:nvSpPr>
        <p:spPr>
          <a:xfrm>
            <a:off x="371475" y="988947"/>
            <a:ext cx="314325" cy="323851"/>
          </a:xfrm>
          <a:prstGeom prst="rect">
            <a:avLst/>
          </a:prstGeom>
          <a:solidFill>
            <a:srgbClr val="2D83C3"/>
          </a:solidFill>
          <a:ln w="12700">
            <a:miter lim="400000"/>
          </a:ln>
        </p:spPr>
        <p:txBody>
          <a:bodyPr lIns="45719" rIns="45719"/>
          <a:lstStyle/>
          <a:p>
            <a:pPr/>
          </a:p>
        </p:txBody>
      </p:sp>
      <p:sp>
        <p:nvSpPr>
          <p:cNvPr id="150" name="object 4"/>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51" name="object 5"/>
          <p:cNvSpPr txBox="1"/>
          <p:nvPr>
            <p:ph type="title"/>
          </p:nvPr>
        </p:nvSpPr>
        <p:spPr>
          <a:xfrm>
            <a:off x="699451" y="891793"/>
            <a:ext cx="5014597" cy="518160"/>
          </a:xfrm>
          <a:prstGeom prst="rect">
            <a:avLst/>
          </a:prstGeom>
        </p:spPr>
        <p:txBody>
          <a:bodyPr/>
          <a:lstStyle/>
          <a:p>
            <a:pPr indent="12700">
              <a:spcBef>
                <a:spcPts val="100"/>
              </a:spcBef>
              <a:defRPr sz="3200"/>
            </a:pPr>
            <a:r>
              <a:t>W</a:t>
            </a:r>
            <a:r>
              <a:rPr spc="-100"/>
              <a:t>H</a:t>
            </a:r>
            <a:r>
              <a:t>O</a:t>
            </a:r>
            <a:r>
              <a:rPr spc="-300"/>
              <a:t> </a:t>
            </a:r>
            <a:r>
              <a:rPr spc="-100"/>
              <a:t>AR</a:t>
            </a:r>
            <a:r>
              <a:t>E</a:t>
            </a:r>
            <a:r>
              <a:rPr spc="-100"/>
              <a:t> TH</a:t>
            </a:r>
            <a:r>
              <a:t>E</a:t>
            </a:r>
            <a:r>
              <a:rPr spc="-100"/>
              <a:t> E</a:t>
            </a:r>
            <a:r>
              <a:t>ND</a:t>
            </a:r>
            <a:r>
              <a:rPr spc="-100"/>
              <a:t> </a:t>
            </a:r>
            <a:r>
              <a:t>US</a:t>
            </a:r>
            <a:r>
              <a:rPr spc="-100"/>
              <a:t>ER</a:t>
            </a:r>
            <a:r>
              <a:t>S?</a:t>
            </a:r>
          </a:p>
        </p:txBody>
      </p:sp>
      <p:pic>
        <p:nvPicPr>
          <p:cNvPr id="152" name="object 6" descr="object 6"/>
          <p:cNvPicPr>
            <a:picLocks noChangeAspect="1"/>
          </p:cNvPicPr>
          <p:nvPr/>
        </p:nvPicPr>
        <p:blipFill>
          <a:blip r:embed="rId2">
            <a:extLst/>
          </a:blip>
          <a:stretch>
            <a:fillRect/>
          </a:stretch>
        </p:blipFill>
        <p:spPr>
          <a:xfrm>
            <a:off x="723900" y="6172200"/>
            <a:ext cx="2181225" cy="485775"/>
          </a:xfrm>
          <a:prstGeom prst="rect">
            <a:avLst/>
          </a:prstGeom>
          <a:ln w="12700">
            <a:miter lim="400000"/>
          </a:ln>
        </p:spPr>
      </p:pic>
      <p:sp>
        <p:nvSpPr>
          <p:cNvPr id="153" name="object 8"/>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TextBox 10"/>
          <p:cNvSpPr txBox="1"/>
          <p:nvPr/>
        </p:nvSpPr>
        <p:spPr>
          <a:xfrm>
            <a:off x="434340" y="1610944"/>
            <a:ext cx="7833361" cy="29376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0552" indent="-210552" defTabSz="457200">
              <a:buSzPct val="100000"/>
              <a:buChar char="•"/>
              <a:defRPr sz="2100">
                <a:latin typeface="Times Roman"/>
                <a:ea typeface="Times Roman"/>
                <a:cs typeface="Times Roman"/>
                <a:sym typeface="Times Roman"/>
              </a:defRPr>
            </a:pPr>
            <a:r>
              <a:t>Employees</a:t>
            </a:r>
          </a:p>
          <a:p>
            <a:pPr marL="210552" indent="-210552" defTabSz="457200">
              <a:buSzPct val="100000"/>
              <a:buChar char="•"/>
              <a:defRPr sz="2100">
                <a:latin typeface="Times Roman"/>
                <a:ea typeface="Times Roman"/>
                <a:cs typeface="Times Roman"/>
                <a:sym typeface="Times Roman"/>
              </a:defRPr>
            </a:pPr>
            <a:r>
              <a:t>Organisations</a:t>
            </a:r>
          </a:p>
          <a:p>
            <a:pPr marL="210552" indent="-210552" defTabSz="457200">
              <a:buSzPct val="100000"/>
              <a:buChar char="•"/>
              <a:defRPr sz="2100">
                <a:latin typeface="Times Roman"/>
                <a:ea typeface="Times Roman"/>
                <a:cs typeface="Times Roman"/>
                <a:sym typeface="Times Roman"/>
              </a:defRPr>
            </a:pPr>
            <a:r>
              <a:t>Managers</a:t>
            </a:r>
          </a:p>
          <a:p>
            <a:pPr marL="210552" indent="-210552" defTabSz="457200">
              <a:buSzPct val="100000"/>
              <a:buChar char="•"/>
              <a:defRPr sz="2100">
                <a:latin typeface="Times Roman"/>
                <a:ea typeface="Times Roman"/>
                <a:cs typeface="Times Roman"/>
                <a:sym typeface="Times Roman"/>
              </a:defRPr>
            </a:pPr>
            <a:r>
              <a:t>Employers</a:t>
            </a:r>
          </a:p>
          <a:p>
            <a:pPr marL="210552" indent="-210552" defTabSz="457200">
              <a:buSzPct val="100000"/>
              <a:buChar char="•"/>
              <a:defRPr sz="2100">
                <a:latin typeface="Times Roman"/>
                <a:ea typeface="Times Roman"/>
                <a:cs typeface="Times Roman"/>
                <a:sym typeface="Times Roman"/>
              </a:defRPr>
            </a:pPr>
            <a:r>
              <a:t>Board of directors</a:t>
            </a:r>
          </a:p>
          <a:p>
            <a:pPr marL="210552" indent="-210552" defTabSz="457200">
              <a:buSzPct val="100000"/>
              <a:buChar char="•"/>
              <a:defRPr sz="2100">
                <a:latin typeface="Times Roman"/>
                <a:ea typeface="Times Roman"/>
                <a:cs typeface="Times Roman"/>
                <a:sym typeface="Times Roman"/>
              </a:defRPr>
            </a:pPr>
            <a:r>
              <a:t>Directors</a:t>
            </a:r>
          </a:p>
          <a:p>
            <a:pPr defTabSz="457200">
              <a:defRPr sz="2100">
                <a:latin typeface="Times Roman"/>
                <a:ea typeface="Times Roman"/>
                <a:cs typeface="Times Roman"/>
                <a:sym typeface="Times Roman"/>
              </a:defRPr>
            </a:pPr>
          </a:p>
          <a:p>
            <a:pPr marL="210552" indent="-210552" defTabSz="457200">
              <a:buSzPct val="100000"/>
              <a:buChar char="•"/>
              <a:defRPr sz="2100">
                <a:latin typeface="Times Roman"/>
                <a:ea typeface="Times Roman"/>
                <a:cs typeface="Times Roman"/>
                <a:sym typeface="Times Roman"/>
              </a:defRPr>
            </a:pPr>
          </a:p>
        </p:txBody>
      </p:sp>
      <p:pic>
        <p:nvPicPr>
          <p:cNvPr id="155" name="pasted-movie.png" descr="pasted-movie.png"/>
          <p:cNvPicPr>
            <a:picLocks noChangeAspect="1"/>
          </p:cNvPicPr>
          <p:nvPr/>
        </p:nvPicPr>
        <p:blipFill>
          <a:blip r:embed="rId3">
            <a:extLst/>
          </a:blip>
          <a:stretch>
            <a:fillRect/>
          </a:stretch>
        </p:blipFill>
        <p:spPr>
          <a:xfrm>
            <a:off x="3647777" y="1508336"/>
            <a:ext cx="7478925" cy="467432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object 2" descr="object 2"/>
          <p:cNvPicPr>
            <a:picLocks noChangeAspect="1"/>
          </p:cNvPicPr>
          <p:nvPr/>
        </p:nvPicPr>
        <p:blipFill>
          <a:blip r:embed="rId2">
            <a:extLst/>
          </a:blip>
          <a:stretch>
            <a:fillRect/>
          </a:stretch>
        </p:blipFill>
        <p:spPr>
          <a:xfrm>
            <a:off x="0" y="1476375"/>
            <a:ext cx="2695575" cy="3248025"/>
          </a:xfrm>
          <a:prstGeom prst="rect">
            <a:avLst/>
          </a:prstGeom>
          <a:ln w="12700">
            <a:miter lim="400000"/>
          </a:ln>
        </p:spPr>
      </p:pic>
      <p:sp>
        <p:nvSpPr>
          <p:cNvPr id="158"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59" name="object 4"/>
          <p:cNvSpPr/>
          <p:nvPr/>
        </p:nvSpPr>
        <p:spPr>
          <a:xfrm>
            <a:off x="231775" y="983615"/>
            <a:ext cx="314325" cy="323851"/>
          </a:xfrm>
          <a:prstGeom prst="rect">
            <a:avLst/>
          </a:prstGeom>
          <a:solidFill>
            <a:srgbClr val="2D83C3"/>
          </a:solidFill>
          <a:ln w="12700">
            <a:miter lim="400000"/>
          </a:ln>
        </p:spPr>
        <p:txBody>
          <a:bodyPr lIns="45719" rIns="45719"/>
          <a:lstStyle/>
          <a:p>
            <a:pPr/>
          </a:p>
        </p:txBody>
      </p:sp>
      <p:sp>
        <p:nvSpPr>
          <p:cNvPr id="160"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sp>
        <p:nvSpPr>
          <p:cNvPr id="161" name="object 6"/>
          <p:cNvSpPr txBox="1"/>
          <p:nvPr>
            <p:ph type="title"/>
          </p:nvPr>
        </p:nvSpPr>
        <p:spPr>
          <a:xfrm>
            <a:off x="558165" y="857885"/>
            <a:ext cx="9763126" cy="575311"/>
          </a:xfrm>
          <a:prstGeom prst="rect">
            <a:avLst/>
          </a:prstGeom>
        </p:spPr>
        <p:txBody>
          <a:bodyPr/>
          <a:lstStyle/>
          <a:p>
            <a:pPr indent="12700">
              <a:spcBef>
                <a:spcPts val="100"/>
              </a:spcBef>
              <a:defRPr sz="3600"/>
            </a:pPr>
            <a:r>
              <a:t>OUR SOLU</a:t>
            </a:r>
            <a:r>
              <a:rPr spc="-100"/>
              <a:t>TI</a:t>
            </a:r>
            <a:r>
              <a:t>ON</a:t>
            </a:r>
            <a:r>
              <a:rPr spc="-400"/>
              <a:t> </a:t>
            </a:r>
            <a:r>
              <a:rPr spc="-100"/>
              <a:t>AN</a:t>
            </a:r>
            <a:r>
              <a:t>D </a:t>
            </a:r>
            <a:r>
              <a:rPr spc="-100"/>
              <a:t>IT</a:t>
            </a:r>
            <a:r>
              <a:t>S </a:t>
            </a:r>
            <a:r>
              <a:rPr spc="-300"/>
              <a:t>V</a:t>
            </a:r>
            <a:r>
              <a:rPr spc="-100"/>
              <a:t>A</a:t>
            </a:r>
            <a:r>
              <a:t>LUE</a:t>
            </a:r>
            <a:r>
              <a:rPr spc="-100"/>
              <a:t> PR</a:t>
            </a:r>
            <a:r>
              <a:t>O</a:t>
            </a:r>
            <a:r>
              <a:rPr spc="-100"/>
              <a:t>P</a:t>
            </a:r>
            <a:r>
              <a:t>OS</a:t>
            </a:r>
            <a:r>
              <a:rPr spc="-100"/>
              <a:t>ITI</a:t>
            </a:r>
            <a:r>
              <a:t>ON</a:t>
            </a:r>
          </a:p>
        </p:txBody>
      </p:sp>
      <p:pic>
        <p:nvPicPr>
          <p:cNvPr id="162" name="object 7" descr="object 7"/>
          <p:cNvPicPr>
            <a:picLocks noChangeAspect="1"/>
          </p:cNvPicPr>
          <p:nvPr/>
        </p:nvPicPr>
        <p:blipFill>
          <a:blip r:embed="rId3">
            <a:extLst/>
          </a:blip>
          <a:stretch>
            <a:fillRect/>
          </a:stretch>
        </p:blipFill>
        <p:spPr>
          <a:xfrm>
            <a:off x="676275" y="6467475"/>
            <a:ext cx="2143125" cy="200025"/>
          </a:xfrm>
          <a:prstGeom prst="rect">
            <a:avLst/>
          </a:prstGeom>
          <a:ln w="12700">
            <a:miter lim="400000"/>
          </a:ln>
        </p:spPr>
      </p:pic>
      <p:sp>
        <p:nvSpPr>
          <p:cNvPr id="163" name="object 9"/>
          <p:cNvSpPr txBox="1"/>
          <p:nvPr>
            <p:ph type="sldNum" sz="quarter" idx="4294967295"/>
          </p:nvPr>
        </p:nvSpPr>
        <p:spPr>
          <a:xfrm>
            <a:off x="113534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object 6"/>
          <p:cNvSpPr txBox="1"/>
          <p:nvPr/>
        </p:nvSpPr>
        <p:spPr>
          <a:xfrm>
            <a:off x="3031067" y="1795780"/>
            <a:ext cx="6035805" cy="27392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303195" indent="-303195" defTabSz="576072">
              <a:buSzPct val="100000"/>
              <a:buAutoNum type="arabicPeriod" startAt="1"/>
              <a:defRPr sz="2268">
                <a:latin typeface="Trebuchet MS"/>
                <a:ea typeface="Trebuchet MS"/>
                <a:cs typeface="Trebuchet MS"/>
                <a:sym typeface="Trebuchet MS"/>
              </a:defRPr>
            </a:pPr>
            <a:r>
              <a:t>Filtering to remove the missing values</a:t>
            </a:r>
          </a:p>
          <a:p>
            <a:pPr marL="303195" indent="-303195" defTabSz="576072">
              <a:buSzPct val="100000"/>
              <a:buAutoNum type="arabicPeriod" startAt="1"/>
              <a:defRPr sz="2268">
                <a:latin typeface="Trebuchet MS"/>
                <a:ea typeface="Trebuchet MS"/>
                <a:cs typeface="Trebuchet MS"/>
                <a:sym typeface="Trebuchet MS"/>
              </a:defRPr>
            </a:pPr>
            <a:r>
              <a:t>Using pivot table to create a summary about the performance of the employee.</a:t>
            </a:r>
          </a:p>
          <a:p>
            <a:pPr marL="303195" indent="-303195" defTabSz="576072">
              <a:buSzPct val="100000"/>
              <a:buAutoNum type="arabicPeriod" startAt="1"/>
              <a:defRPr sz="2268">
                <a:latin typeface="Trebuchet MS"/>
                <a:ea typeface="Trebuchet MS"/>
                <a:cs typeface="Trebuchet MS"/>
                <a:sym typeface="Trebuchet MS"/>
              </a:defRPr>
            </a:pPr>
            <a:r>
              <a:t>Using conditional formatting</a:t>
            </a:r>
          </a:p>
          <a:p>
            <a:pPr marL="303195" indent="-303195" defTabSz="576072">
              <a:buSzPct val="100000"/>
              <a:buAutoNum type="arabicPeriod" startAt="1"/>
              <a:defRPr sz="2268">
                <a:latin typeface="Trebuchet MS"/>
                <a:ea typeface="Trebuchet MS"/>
                <a:cs typeface="Trebuchet MS"/>
                <a:sym typeface="Trebuchet MS"/>
              </a:defRPr>
            </a:pPr>
            <a:r>
              <a:t>Applying the formula of IFS to analyse the performance.</a:t>
            </a:r>
          </a:p>
          <a:p>
            <a:pPr marL="303195" indent="-303195" defTabSz="576072">
              <a:buSzPct val="100000"/>
              <a:buAutoNum type="arabicPeriod" startAt="1"/>
              <a:defRPr sz="2268">
                <a:latin typeface="Trebuchet MS"/>
                <a:ea typeface="Trebuchet MS"/>
                <a:cs typeface="Trebuchet MS"/>
                <a:sym typeface="Trebuchet MS"/>
              </a:defRPr>
            </a:pPr>
            <a:r>
              <a:t>The graphs shows the final report and for data visualisation.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itle 1"/>
          <p:cNvSpPr txBox="1"/>
          <p:nvPr>
            <p:ph type="title"/>
          </p:nvPr>
        </p:nvSpPr>
        <p:spPr>
          <a:xfrm>
            <a:off x="755332" y="385444"/>
            <a:ext cx="10681335" cy="758191"/>
          </a:xfrm>
          <a:prstGeom prst="rect">
            <a:avLst/>
          </a:prstGeom>
        </p:spPr>
        <p:txBody>
          <a:bodyPr/>
          <a:lstStyle/>
          <a:p>
            <a:pPr/>
            <a:r>
              <a:t>Dataset Description</a:t>
            </a:r>
          </a:p>
        </p:txBody>
      </p:sp>
      <p:sp>
        <p:nvSpPr>
          <p:cNvPr id="167" name="object 6"/>
          <p:cNvSpPr txBox="1"/>
          <p:nvPr/>
        </p:nvSpPr>
        <p:spPr>
          <a:xfrm>
            <a:off x="783167" y="1732280"/>
            <a:ext cx="7629754" cy="27392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76450" indent="-476450" defTabSz="905255">
              <a:buSzPct val="100000"/>
              <a:buAutoNum type="arabicPeriod" startAt="1"/>
              <a:defRPr sz="2277">
                <a:latin typeface="Trebuchet MS"/>
                <a:ea typeface="Trebuchet MS"/>
                <a:cs typeface="Trebuchet MS"/>
                <a:sym typeface="Trebuchet MS"/>
              </a:defRPr>
            </a:pPr>
            <a:r>
              <a:t>Employee data set collected from- Kaggle, including total 26 features, where 9 features were considered.</a:t>
            </a:r>
          </a:p>
          <a:p>
            <a:pPr marL="476450" indent="-476450" defTabSz="905255">
              <a:buSzPct val="100000"/>
              <a:buAutoNum type="arabicPeriod" startAt="1"/>
              <a:defRPr sz="2277">
                <a:latin typeface="Trebuchet MS"/>
                <a:ea typeface="Trebuchet MS"/>
                <a:cs typeface="Trebuchet MS"/>
                <a:sym typeface="Trebuchet MS"/>
              </a:defRPr>
            </a:pPr>
            <a:r>
              <a:t>The features included: employee ID(numerical), name(text), employee type(text), performance level, gender(male, female), employee rating(numerical), business unit(text), department type(text) and performance score.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object 2"/>
          <p:cNvSpPr txBox="1"/>
          <p:nvPr/>
        </p:nvSpPr>
        <p:spPr>
          <a:xfrm>
            <a:off x="752475" y="6486037"/>
            <a:ext cx="1773554" cy="152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200"/>
              </a:lnSpc>
              <a:defRPr spc="19" sz="1100">
                <a:solidFill>
                  <a:srgbClr val="2D83C3"/>
                </a:solidFill>
                <a:latin typeface="Trebuchet MS"/>
                <a:ea typeface="Trebuchet MS"/>
                <a:cs typeface="Trebuchet MS"/>
                <a:sym typeface="Trebuchet MS"/>
              </a:defRPr>
            </a:pPr>
            <a:r>
              <a:t>3/21/202</a:t>
            </a:r>
            <a:r>
              <a:rPr spc="9"/>
              <a:t>4</a:t>
            </a:r>
            <a:r>
              <a:rPr spc="0"/>
              <a:t> </a:t>
            </a:r>
            <a:r>
              <a:rPr spc="130"/>
              <a:t> </a:t>
            </a:r>
            <a:r>
              <a:rPr b="1" spc="50"/>
              <a:t>A</a:t>
            </a:r>
            <a:r>
              <a:rPr b="1" spc="15"/>
              <a:t>nnu</a:t>
            </a:r>
            <a:r>
              <a:rPr b="1" spc="9"/>
              <a:t>al</a:t>
            </a:r>
            <a:r>
              <a:rPr b="1" spc="-140"/>
              <a:t> </a:t>
            </a:r>
            <a:r>
              <a:rPr b="1" spc="0"/>
              <a:t>R</a:t>
            </a:r>
            <a:r>
              <a:rPr b="1" spc="35"/>
              <a:t>e</a:t>
            </a:r>
            <a:r>
              <a:rPr b="1" spc="90"/>
              <a:t>v</a:t>
            </a:r>
            <a:r>
              <a:rPr b="1" spc="-35"/>
              <a:t>i</a:t>
            </a:r>
            <a:r>
              <a:rPr b="1" spc="35"/>
              <a:t>e</a:t>
            </a:r>
            <a:r>
              <a:rPr b="1" spc="15"/>
              <a:t>w</a:t>
            </a:r>
          </a:p>
        </p:txBody>
      </p:sp>
      <p:sp>
        <p:nvSpPr>
          <p:cNvPr id="170" name="object 3"/>
          <p:cNvSpPr/>
          <p:nvPr/>
        </p:nvSpPr>
        <p:spPr>
          <a:xfrm>
            <a:off x="9353550" y="5362575"/>
            <a:ext cx="457200" cy="457200"/>
          </a:xfrm>
          <a:prstGeom prst="rect">
            <a:avLst/>
          </a:prstGeom>
          <a:solidFill>
            <a:srgbClr val="42AF51"/>
          </a:solidFill>
          <a:ln w="12700">
            <a:miter lim="400000"/>
          </a:ln>
        </p:spPr>
        <p:txBody>
          <a:bodyPr lIns="45719" rIns="45719"/>
          <a:lstStyle/>
          <a:p>
            <a:pPr/>
          </a:p>
        </p:txBody>
      </p:sp>
      <p:sp>
        <p:nvSpPr>
          <p:cNvPr id="171" name="object 4"/>
          <p:cNvSpPr/>
          <p:nvPr/>
        </p:nvSpPr>
        <p:spPr>
          <a:xfrm>
            <a:off x="307719" y="828360"/>
            <a:ext cx="314326" cy="323851"/>
          </a:xfrm>
          <a:prstGeom prst="rect">
            <a:avLst/>
          </a:prstGeom>
          <a:solidFill>
            <a:srgbClr val="2D83C3"/>
          </a:solidFill>
          <a:ln w="12700">
            <a:miter lim="400000"/>
          </a:ln>
        </p:spPr>
        <p:txBody>
          <a:bodyPr lIns="45719" rIns="45719"/>
          <a:lstStyle/>
          <a:p>
            <a:pPr/>
          </a:p>
        </p:txBody>
      </p:sp>
      <p:sp>
        <p:nvSpPr>
          <p:cNvPr id="172" name="object 5"/>
          <p:cNvSpPr/>
          <p:nvPr/>
        </p:nvSpPr>
        <p:spPr>
          <a:xfrm>
            <a:off x="9353550" y="5895975"/>
            <a:ext cx="180975" cy="180975"/>
          </a:xfrm>
          <a:prstGeom prst="rect">
            <a:avLst/>
          </a:prstGeom>
          <a:solidFill>
            <a:srgbClr val="2D936B"/>
          </a:solidFill>
          <a:ln w="12700">
            <a:miter lim="400000"/>
          </a:ln>
        </p:spPr>
        <p:txBody>
          <a:bodyPr lIns="45719" rIns="45719"/>
          <a:lstStyle/>
          <a:p>
            <a:pPr/>
          </a:p>
        </p:txBody>
      </p:sp>
      <p:pic>
        <p:nvPicPr>
          <p:cNvPr id="173" name="object 6" descr="object 6"/>
          <p:cNvPicPr>
            <a:picLocks noChangeAspect="1"/>
          </p:cNvPicPr>
          <p:nvPr/>
        </p:nvPicPr>
        <p:blipFill>
          <a:blip r:embed="rId2">
            <a:extLst/>
          </a:blip>
          <a:stretch>
            <a:fillRect/>
          </a:stretch>
        </p:blipFill>
        <p:spPr>
          <a:xfrm>
            <a:off x="66675" y="3381373"/>
            <a:ext cx="2466975" cy="3419476"/>
          </a:xfrm>
          <a:prstGeom prst="rect">
            <a:avLst/>
          </a:prstGeom>
          <a:ln w="12700">
            <a:miter lim="400000"/>
          </a:ln>
        </p:spPr>
      </p:pic>
      <p:sp>
        <p:nvSpPr>
          <p:cNvPr id="174" name="object 7"/>
          <p:cNvSpPr txBox="1"/>
          <p:nvPr>
            <p:ph type="title"/>
          </p:nvPr>
        </p:nvSpPr>
        <p:spPr>
          <a:xfrm>
            <a:off x="739775" y="654937"/>
            <a:ext cx="8480425" cy="670697"/>
          </a:xfrm>
          <a:prstGeom prst="rect">
            <a:avLst/>
          </a:prstGeom>
        </p:spPr>
        <p:txBody>
          <a:bodyPr/>
          <a:lstStyle/>
          <a:p>
            <a:pPr indent="12700">
              <a:spcBef>
                <a:spcPts val="100"/>
              </a:spcBef>
              <a:defRPr sz="4200"/>
            </a:pPr>
            <a:r>
              <a:t>THE </a:t>
            </a:r>
            <a:r>
              <a:t>"</a:t>
            </a:r>
            <a:r>
              <a:t>WOW</a:t>
            </a:r>
            <a:r>
              <a:t>"</a:t>
            </a:r>
            <a:r>
              <a:t> IN</a:t>
            </a:r>
            <a:r>
              <a:rPr spc="-100"/>
              <a:t> </a:t>
            </a:r>
            <a:r>
              <a:t>OUR</a:t>
            </a:r>
            <a:r>
              <a:rPr spc="-100"/>
              <a:t> </a:t>
            </a:r>
            <a:r>
              <a:t>SOLUTION</a:t>
            </a:r>
          </a:p>
        </p:txBody>
      </p:sp>
      <p:sp>
        <p:nvSpPr>
          <p:cNvPr id="175" name="object 8"/>
          <p:cNvSpPr txBox="1"/>
          <p:nvPr>
            <p:ph type="sldNum" sz="quarter" idx="4294967295"/>
          </p:nvPr>
        </p:nvSpPr>
        <p:spPr>
          <a:xfrm>
            <a:off x="11277217" y="6473337"/>
            <a:ext cx="127001" cy="1524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object 6"/>
          <p:cNvSpPr txBox="1"/>
          <p:nvPr/>
        </p:nvSpPr>
        <p:spPr>
          <a:xfrm>
            <a:off x="740500" y="1529080"/>
            <a:ext cx="7629754" cy="273929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spcBef>
                <a:spcPts val="100"/>
              </a:spcBef>
              <a:defRPr sz="2300">
                <a:latin typeface="Trebuchet MS"/>
                <a:ea typeface="Trebuchet MS"/>
                <a:cs typeface="Trebuchet MS"/>
                <a:sym typeface="Trebuchet MS"/>
              </a:defRPr>
            </a:pPr>
            <a:r>
              <a:t>1.   Computation of performance level using formula:</a:t>
            </a:r>
          </a:p>
          <a:p>
            <a:pPr>
              <a:defRPr sz="1900">
                <a:latin typeface="Times New Roman"/>
                <a:ea typeface="Times New Roman"/>
                <a:cs typeface="Times New Roman"/>
                <a:sym typeface="Times New Roman"/>
              </a:defRPr>
            </a:pPr>
            <a:r>
              <a:t>    =IFS(</a:t>
            </a:r>
            <a:r>
              <a:rPr>
                <a:solidFill>
                  <a:srgbClr val="006CBE"/>
                </a:solidFill>
              </a:rPr>
              <a:t>Z8</a:t>
            </a:r>
            <a:r>
              <a:t>&gt;=5,"Very High”,</a:t>
            </a:r>
            <a:r>
              <a:rPr>
                <a:solidFill>
                  <a:srgbClr val="006CBE"/>
                </a:solidFill>
              </a:rPr>
              <a:t>Z8</a:t>
            </a:r>
            <a:r>
              <a:t>&gt;=4,"High",</a:t>
            </a:r>
            <a:r>
              <a:rPr>
                <a:solidFill>
                  <a:srgbClr val="006CBE"/>
                </a:solidFill>
              </a:rPr>
              <a:t>Z8</a:t>
            </a:r>
            <a:r>
              <a:t>&gt;=3,"Medium",TRUE,"Low")</a:t>
            </a:r>
          </a:p>
          <a:p>
            <a:pPr>
              <a:spcBef>
                <a:spcPts val="100"/>
              </a:spcBef>
              <a:defRPr sz="2300">
                <a:latin typeface="Trebuchet MS"/>
                <a:ea typeface="Trebuchet MS"/>
                <a:cs typeface="Trebuchet MS"/>
                <a:sym typeface="Trebuchet MS"/>
              </a:defRPr>
            </a:pPr>
            <a:r>
              <a:t>2. Data visualisation through graphs.</a:t>
            </a:r>
          </a:p>
          <a:p>
            <a:pPr>
              <a:spcBef>
                <a:spcPts val="100"/>
              </a:spcBef>
              <a:defRPr sz="2300">
                <a:latin typeface="Trebuchet MS"/>
                <a:ea typeface="Trebuchet MS"/>
                <a:cs typeface="Trebuchet MS"/>
                <a:sym typeface="Trebuchet MS"/>
              </a:defRPr>
            </a:pPr>
            <a:r>
              <a:t>3. Summary of the employees performance represented through pivot table.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