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sldIdLst>
    <p:sldId id="256" r:id="rId2"/>
    <p:sldId id="257" r:id="rId3"/>
    <p:sldId id="274" r:id="rId4"/>
    <p:sldId id="275" r:id="rId5"/>
    <p:sldId id="258" r:id="rId6"/>
    <p:sldId id="279" r:id="rId7"/>
    <p:sldId id="259" r:id="rId8"/>
    <p:sldId id="260" r:id="rId9"/>
    <p:sldId id="280" r:id="rId10"/>
    <p:sldId id="281" r:id="rId11"/>
    <p:sldId id="27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09" autoAdjust="0"/>
    <p:restoredTop sz="94660"/>
  </p:normalViewPr>
  <p:slideViewPr>
    <p:cSldViewPr snapToGrid="0">
      <p:cViewPr varScale="1">
        <p:scale>
          <a:sx n="95" d="100"/>
          <a:sy n="95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4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8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6526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72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8806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26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76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4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7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60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6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3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5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81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2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9/28/2025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1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4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8960" y="2107536"/>
            <a:ext cx="6291471" cy="84340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Probability in Machine Learning</a:t>
            </a:r>
            <a:endParaRPr lang="en-IN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7097" y="481994"/>
            <a:ext cx="7315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TOPS TECHNOLOGIES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90126" y="3210215"/>
            <a:ext cx="4611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by:- Ruchit Thummar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90E84F-16B3-062B-B4BC-CEB563974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097" y="100612"/>
            <a:ext cx="1347537" cy="134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89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EE236A-21F0-2629-64D4-A8A26796DB3C}"/>
              </a:ext>
            </a:extLst>
          </p:cNvPr>
          <p:cNvSpPr txBox="1">
            <a:spLocks/>
          </p:cNvSpPr>
          <p:nvPr/>
        </p:nvSpPr>
        <p:spPr>
          <a:xfrm>
            <a:off x="822242" y="701843"/>
            <a:ext cx="8369885" cy="7510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u="sng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000" u="sn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263B5A-9B0D-69DD-BAD9-553614323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41" y="1397836"/>
            <a:ext cx="9003547" cy="3918285"/>
          </a:xfrm>
        </p:spPr>
        <p:txBody>
          <a:bodyPr>
            <a:noAutofit/>
          </a:bodyPr>
          <a:lstStyle/>
          <a:p>
            <a:pPr marL="0" algn="l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Machine learning becomes more reliable when uncertainty is handled through probability, especially since real world data is often messy or incomplete.</a:t>
            </a:r>
          </a:p>
          <a:p>
            <a:pPr marL="0" algn="l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Predictions are more trustworthy when models include probability to show confidence levels rather than giving only yes or no answers.</a:t>
            </a:r>
          </a:p>
          <a:p>
            <a:pPr marL="0" algn="l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Algorithms such as Naive Bayes, Bayesian Networks, and Hidden Markov Models depend on probability to function and are widely applied in text classification, speech recognition, and medical fields.</a:t>
            </a:r>
          </a:p>
          <a:p>
            <a:pPr marL="0" algn="l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Model evaluation improves with probability-based metrics like log loss, likelihood functions, and calibration, which measure not just accuracy but also how sure a model.</a:t>
            </a:r>
          </a:p>
          <a:p>
            <a:pPr marL="0" algn="l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Smarter decision-making in areas like self-driving cars, healthcare, and finance is possible because probability helps balance risks and rewards in uncertain situations.</a:t>
            </a:r>
            <a:endParaRPr lang="en-IN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2548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8049990-52E4-37C7-4A8C-8258C6354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579" y="2768600"/>
            <a:ext cx="8596312" cy="1320800"/>
          </a:xfrm>
        </p:spPr>
        <p:txBody>
          <a:bodyPr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6848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2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0748"/>
            <a:ext cx="8596668" cy="4998050"/>
          </a:xfrm>
        </p:spPr>
        <p:txBody>
          <a:bodyPr>
            <a:noAutofit/>
          </a:bodyPr>
          <a:lstStyle/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Probability Matters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in ML Algorithms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in Model Evaluation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Applications of Probability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 fontAlgn="base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62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534" y="505326"/>
            <a:ext cx="8596668" cy="735874"/>
          </a:xfrm>
        </p:spPr>
        <p:txBody>
          <a:bodyPr>
            <a:normAutofit/>
          </a:bodyPr>
          <a:lstStyle/>
          <a:p>
            <a:pPr algn="ctr"/>
            <a:r>
              <a:rPr lang="en-US" sz="30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IN" sz="3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944" y="1488613"/>
            <a:ext cx="8747403" cy="3880773"/>
          </a:xfrm>
        </p:spPr>
        <p:txBody>
          <a:bodyPr>
            <a:noAutofit/>
          </a:bodyPr>
          <a:lstStyle/>
          <a:p>
            <a:pPr algn="just"/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talk about probability in machine learning?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real world, data is rarely perfect. It can be noisy, missing, or uncertain.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Machines need a way to handle this uncertainty when learning from data.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makes machine learning more realistic, trustworthy, and useful in uncertain situations.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about it: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Imagine a doctor running tests. Instead of saying You are sick or You are healthy with no doubt, the doctor says: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There’s a 90% chance you are healthy and a 10% chance you have this condition.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way, we understand both the most likely outcome and the risk involved.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uses probability in the same way providing confidence levels along with predictions.</a:t>
            </a:r>
          </a:p>
        </p:txBody>
      </p:sp>
    </p:spTree>
    <p:extLst>
      <p:ext uri="{BB962C8B-B14F-4D97-AF65-F5344CB8AC3E}">
        <p14:creationId xmlns:p14="http://schemas.microsoft.com/office/powerpoint/2010/main" val="266716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7966" y="1655271"/>
            <a:ext cx="8113739" cy="3547457"/>
          </a:xfrm>
        </p:spPr>
        <p:txBody>
          <a:bodyPr>
            <a:no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adds confidence to predictions. A model doesn’t just say yes or no.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it might say there is a 90% chance a photo is a cat and a 10% chance it is a dog.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machine learning algorithms are built on probability. Naive Bayes, Bayesian Networks, and Hidden Markov Models all depend on it to work.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helps machines deal with uncertainty in real-world data, which is often incomplete or noisy.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 weather app gives probabilities for rain instead of making an absolute guess.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improves decision-making by helping balance risks and rewards.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self-driving car, for instance, uses probabilities to decide if it is safe to cross an intersection.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8FBBF5-9ADE-3513-7148-2AC42D29EA7C}"/>
              </a:ext>
            </a:extLst>
          </p:cNvPr>
          <p:cNvSpPr txBox="1">
            <a:spLocks/>
          </p:cNvSpPr>
          <p:nvPr/>
        </p:nvSpPr>
        <p:spPr>
          <a:xfrm>
            <a:off x="573060" y="601579"/>
            <a:ext cx="8596668" cy="7358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Why Probability Matters in Machine Learning</a:t>
            </a:r>
            <a:endParaRPr lang="en-IN" sz="3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657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D85BBA-5AB2-BB1D-2D69-20750EE97B81}"/>
              </a:ext>
            </a:extLst>
          </p:cNvPr>
          <p:cNvSpPr txBox="1">
            <a:spLocks/>
          </p:cNvSpPr>
          <p:nvPr/>
        </p:nvSpPr>
        <p:spPr>
          <a:xfrm>
            <a:off x="829733" y="1401621"/>
            <a:ext cx="8596667" cy="38180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50000"/>
              </a:lnSpc>
            </a:pP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 Classifier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This algorithm is based on Bayes Theorem. It calculates the probability of a certain class given the features. </a:t>
            </a:r>
          </a:p>
          <a:p>
            <a:pPr algn="just" fontAlgn="base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in email filtering, it looks at the words in a message and predicts whether the email is spam or not. Even though it makes simple assumptions, it works surprisingly well in practice.</a:t>
            </a:r>
          </a:p>
          <a:p>
            <a:pPr marL="0" indent="0" algn="just" fontAlgn="base">
              <a:lnSpc>
                <a:spcPct val="15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Markov Models (HMMs)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These are used to model sequential or time-based data. </a:t>
            </a:r>
          </a:p>
          <a:p>
            <a:pPr algn="just" fontAlgn="base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use probabilities to figure out the most likely sequence of hidden states behind the data. </a:t>
            </a:r>
          </a:p>
          <a:p>
            <a:pPr algn="just" fontAlgn="base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in speech recognition, an HMM predicts the most likely word sequence based on sounds.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972812-9BEB-88EE-D34A-DD7F312783EC}"/>
              </a:ext>
            </a:extLst>
          </p:cNvPr>
          <p:cNvSpPr txBox="1">
            <a:spLocks/>
          </p:cNvSpPr>
          <p:nvPr/>
        </p:nvSpPr>
        <p:spPr>
          <a:xfrm>
            <a:off x="396597" y="489284"/>
            <a:ext cx="8596668" cy="7358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Probability in ML Algorithms</a:t>
            </a:r>
          </a:p>
        </p:txBody>
      </p:sp>
    </p:spTree>
    <p:extLst>
      <p:ext uri="{BB962C8B-B14F-4D97-AF65-F5344CB8AC3E}">
        <p14:creationId xmlns:p14="http://schemas.microsoft.com/office/powerpoint/2010/main" val="6652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02D23-486B-82A4-86BB-34694FEA7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D7F27-A567-EB44-D8C4-3243B5198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566" y="393309"/>
            <a:ext cx="8596668" cy="464363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Networks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:-These are graphical models that represent relationships between variables using probability. Each node in the network shows a variable, and the connections show how they influence each other. </a:t>
            </a:r>
          </a:p>
          <a:p>
            <a:pPr fontAlgn="base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instance, in medical diagnosis, a Bayesian Network can connect symptoms to possible diseases and give probabilities for each.</a:t>
            </a:r>
          </a:p>
          <a:p>
            <a:pPr fontAlgn="base"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Graphical Models (PGMs)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These are a broader category that includes Bayesian Networks and other models. </a:t>
            </a:r>
          </a:p>
          <a:p>
            <a:pPr fontAlgn="base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useful for handling complex problems with many variables. </a:t>
            </a:r>
          </a:p>
          <a:p>
            <a:pPr fontAlgn="base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they can be used in recommendation systems to predict what a user is most likely to watch or buy.</a:t>
            </a:r>
          </a:p>
          <a:p>
            <a:pPr marL="0" algn="l" rtl="0" eaLnBrk="1" fontAlgn="base" latinLnBrk="0" hangingPunct="1">
              <a:spcBef>
                <a:spcPts val="0"/>
              </a:spcBef>
              <a:spcAft>
                <a:spcPts val="0"/>
              </a:spcAft>
            </a:pPr>
            <a:endParaRPr lang="en-IN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1613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B79BAED-2277-93E2-743D-536B897957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863" y="609600"/>
            <a:ext cx="8596312" cy="7138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Probability in Model Evaluation</a:t>
            </a:r>
            <a:endParaRPr lang="en-IN" sz="3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753FAF-5277-79FE-E909-E17339CEA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2" y="1323474"/>
            <a:ext cx="9019591" cy="3834063"/>
          </a:xfrm>
        </p:spPr>
        <p:txBody>
          <a:bodyPr>
            <a:noAutofit/>
          </a:bodyPr>
          <a:lstStyle/>
          <a:p>
            <a:pPr marL="0" algn="l" rtl="0" eaLnBrk="1" fontAlgn="base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sng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 Loss 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:- This metric measures how well a model predicts probabilities instead of just labels. </a:t>
            </a:r>
          </a:p>
          <a:p>
            <a:pPr marL="0" algn="l" rtl="0" eaLnBrk="1" fontAlgn="base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perfect model gives high probability to the correct answer and low probability to the wrong ones.</a:t>
            </a:r>
          </a:p>
          <a:p>
            <a:pPr marL="0" algn="l" rtl="0" eaLnBrk="1" fontAlgn="base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example, if a model predicts 90% chance of spam for an actual spam email, it is rewarded. But if it says 90% chance not spam, it gets penalized heavily.</a:t>
            </a:r>
          </a:p>
          <a:p>
            <a:pPr marL="0" algn="l" rtl="0" eaLnBrk="1" fontAlgn="base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sng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Probability Calibrations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:- Sometimes models are overconfident or underconfident. Calibration techniques adjust predictions so that probabilities match reality. </a:t>
            </a:r>
          </a:p>
          <a:p>
            <a:pPr marL="0" algn="l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instance, if a model says 70% chance of rain many times, then it should actually rain about 70% of those times.</a:t>
            </a:r>
          </a:p>
          <a:p>
            <a:pPr marL="0" algn="l" rtl="0" eaLnBrk="1" fontAlgn="base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en-US" sz="160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algn="l" rtl="0" eaLnBrk="1" fontAlgn="base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en-US" sz="160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45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B177-F038-A28D-686E-CAD24BDE5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58" y="1327483"/>
            <a:ext cx="8634579" cy="3834063"/>
          </a:xfrm>
        </p:spPr>
        <p:txBody>
          <a:bodyPr>
            <a:noAutofit/>
          </a:bodyPr>
          <a:lstStyle/>
          <a:p>
            <a:pPr marL="0" algn="l" rtl="0" eaLnBrk="1" fontAlgn="base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sng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Likelihood Functions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:- Many machine learning models are trained by maximizing the probability of the observed data. </a:t>
            </a:r>
          </a:p>
          <a:p>
            <a:pPr marL="0" algn="l" rtl="0" eaLnBrk="1" fontAlgn="base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This means the model is adjusted until it makes the given data as probable as possible. </a:t>
            </a:r>
          </a:p>
          <a:p>
            <a:pPr marL="0" algn="l" rtl="0" eaLnBrk="1" fontAlgn="base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example, in logistic regression, the likelihood function ensures the model assigns higher probabilities to correct classifications.</a:t>
            </a:r>
          </a:p>
          <a:p>
            <a:pPr marL="0" algn="l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60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algn="l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sng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Why This Matters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:- Evaluating probabilities is more powerful than evaluating just right or wrong answers. </a:t>
            </a:r>
          </a:p>
          <a:p>
            <a:pPr marL="0" algn="l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 shows how confident the model is, which is critical in high stakes areas like medicine, finance, and autonomous driving.</a:t>
            </a:r>
          </a:p>
        </p:txBody>
      </p:sp>
    </p:spTree>
    <p:extLst>
      <p:ext uri="{BB962C8B-B14F-4D97-AF65-F5344CB8AC3E}">
        <p14:creationId xmlns:p14="http://schemas.microsoft.com/office/powerpoint/2010/main" val="297172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EE236A-21F0-2629-64D4-A8A26796DB3C}"/>
              </a:ext>
            </a:extLst>
          </p:cNvPr>
          <p:cNvSpPr txBox="1">
            <a:spLocks/>
          </p:cNvSpPr>
          <p:nvPr/>
        </p:nvSpPr>
        <p:spPr>
          <a:xfrm>
            <a:off x="822242" y="701843"/>
            <a:ext cx="8369885" cy="7510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Real-World Applications of Probability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263B5A-9B0D-69DD-BAD9-553614323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42" y="1397836"/>
            <a:ext cx="8786980" cy="3918285"/>
          </a:xfrm>
        </p:spPr>
        <p:txBody>
          <a:bodyPr>
            <a:noAutofit/>
          </a:bodyPr>
          <a:lstStyle/>
          <a:p>
            <a:pPr marL="0" algn="l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Spam filtering works with probability by calculating the likelihood that an email is unwanted. </a:t>
            </a:r>
          </a:p>
          <a:p>
            <a:pPr marL="0" algn="l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example, if an email contains phrases like win money or urgent offer, the system assigns a high probability that it is spam and blocks it.</a:t>
            </a:r>
          </a:p>
          <a:p>
            <a:pPr marL="0" algn="l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60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algn="l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Medical diagnosis uses probability to estimate the likelihood of different diseases based on symptoms and test results. </a:t>
            </a:r>
          </a:p>
          <a:p>
            <a:pPr marL="0" algn="l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instance, an AI model might say there is a 20% chance of flu and a 75% chance of pneumonia, helping doctors make better decisions.</a:t>
            </a:r>
          </a:p>
          <a:p>
            <a:pPr marL="0" algn="l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60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algn="l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Recommendation systems apply probability to predict what users are most likely to enjoy. </a:t>
            </a:r>
          </a:p>
          <a:p>
            <a:pPr marL="0" algn="l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Netflix, YouTube, or Spotify calculate the probability that you will like a certain movie, video, or song based on your viewing or listening history.</a:t>
            </a:r>
            <a:endParaRPr lang="en-IN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705503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1093</TotalTime>
  <Words>1023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Wingdings 3</vt:lpstr>
      <vt:lpstr>Facet</vt:lpstr>
      <vt:lpstr>Importance of Probability in Machine Learning</vt:lpstr>
      <vt:lpstr>OUTLINE</vt:lpstr>
      <vt:lpstr>Introduction </vt:lpstr>
      <vt:lpstr>PowerPoint Presentation</vt:lpstr>
      <vt:lpstr>PowerPoint Presentation</vt:lpstr>
      <vt:lpstr>PowerPoint Presentation</vt:lpstr>
      <vt:lpstr>Probability in Model Evaluation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CURVECRAFTED-shopping website</dc:title>
  <dc:creator>Lenovo</dc:creator>
  <cp:lastModifiedBy>Ruchit Thummar</cp:lastModifiedBy>
  <cp:revision>293</cp:revision>
  <dcterms:created xsi:type="dcterms:W3CDTF">2024-04-24T06:03:34Z</dcterms:created>
  <dcterms:modified xsi:type="dcterms:W3CDTF">2025-09-28T07:16:08Z</dcterms:modified>
</cp:coreProperties>
</file>