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74" r:id="rId4"/>
    <p:sldId id="275" r:id="rId5"/>
    <p:sldId id="276" r:id="rId6"/>
    <p:sldId id="258" r:id="rId7"/>
    <p:sldId id="279" r:id="rId8"/>
    <p:sldId id="259" r:id="rId9"/>
    <p:sldId id="260" r:id="rId10"/>
    <p:sldId id="277" r:id="rId11"/>
    <p:sldId id="280" r:id="rId12"/>
    <p:sldId id="261" r:id="rId13"/>
    <p:sldId id="281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7A747-00EE-4A2A-9749-6E5FA8F2428F}" v="46" dt="2025-06-25T18:00:51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09" autoAdjust="0"/>
    <p:restoredTop sz="94660"/>
  </p:normalViewPr>
  <p:slideViewPr>
    <p:cSldViewPr snapToGrid="0">
      <p:cViewPr varScale="1">
        <p:scale>
          <a:sx n="95" d="100"/>
          <a:sy n="95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4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8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526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72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806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26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76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4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7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0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6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3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1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2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1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4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4634" y="2107536"/>
            <a:ext cx="4611748" cy="84340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vs. Denormalization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7097" y="481994"/>
            <a:ext cx="731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TOPS TECHNOLOGIES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9474" y="3228945"/>
            <a:ext cx="4611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by:- Ruchit Thummar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90E84F-16B3-062B-B4BC-CEB563974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097" y="100612"/>
            <a:ext cx="1347537" cy="134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8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1749"/>
            <a:ext cx="8596668" cy="670560"/>
          </a:xfrm>
        </p:spPr>
        <p:txBody>
          <a:bodyPr/>
          <a:lstStyle/>
          <a:p>
            <a:pPr algn="ctr"/>
            <a:r>
              <a:rPr lang="en-IN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Advantages &amp; Disadvantages 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0161"/>
            <a:ext cx="3374161" cy="2110153"/>
          </a:xfrm>
        </p:spPr>
        <p:txBody>
          <a:bodyPr/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8D4E8-9ADE-594D-5E83-E860EFAC699D}"/>
              </a:ext>
            </a:extLst>
          </p:cNvPr>
          <p:cNvSpPr txBox="1"/>
          <p:nvPr/>
        </p:nvSpPr>
        <p:spPr>
          <a:xfrm>
            <a:off x="677334" y="1504750"/>
            <a:ext cx="9958582" cy="919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Advantages:-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Removes data redundancy by avoiding repeated values.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data consistency across the whole database.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 storage space by removing duplicate data.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Prevents insert, update, and delete anomalies.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Disadvantages:-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complex joins to fetch related data.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slow down queries due to multiple table lookups.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database design complexity for beginners.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Harder to write queries for large normalized databases.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Denormalization may be needed later for faster reports.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tabLst/>
              <a:defRPr/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tabLst/>
              <a:defRPr/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49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8DFDA-2D30-AF20-D324-74E522F3B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16AF-597D-A0E2-0932-F985C5B0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1" y="609601"/>
            <a:ext cx="8832844" cy="670560"/>
          </a:xfrm>
        </p:spPr>
        <p:txBody>
          <a:bodyPr>
            <a:noAutofit/>
          </a:bodyPr>
          <a:lstStyle/>
          <a:p>
            <a:pPr algn="ctr"/>
            <a:r>
              <a:rPr lang="en-IN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Denormalization Advantages &amp; Disadvantages 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6D18A-4609-49DC-C1BD-4300FA7FF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0161"/>
            <a:ext cx="3374161" cy="2110153"/>
          </a:xfrm>
        </p:spPr>
        <p:txBody>
          <a:bodyPr/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5E8BB-AE7E-390D-CE95-18B4EB05ED68}"/>
              </a:ext>
            </a:extLst>
          </p:cNvPr>
          <p:cNvSpPr txBox="1"/>
          <p:nvPr/>
        </p:nvSpPr>
        <p:spPr>
          <a:xfrm>
            <a:off x="677334" y="1753216"/>
            <a:ext cx="9958582" cy="802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Advantages:-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Speeds up queries by reducing the need for joins.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performance in reporting and analytics.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Simplifies SQL queries with fewer tables involved.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Keeps all related data in a single, easy-to-access table.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tabLst/>
              <a:defRPr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  <a:defRPr/>
            </a:pPr>
            <a:r>
              <a:rPr 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Disadvantages:-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Causes data redundancy by repeating values.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Increases risk of inconsistent data during updates.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Uses more storage space due to duplication.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Makes data harder to maintain and clean.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84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5432"/>
            <a:ext cx="8596668" cy="840377"/>
          </a:xfrm>
        </p:spPr>
        <p:txBody>
          <a:bodyPr/>
          <a:lstStyle/>
          <a:p>
            <a:pPr algn="ctr"/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real world examples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1535"/>
            <a:ext cx="9252729" cy="4591385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Normalization:-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Systems:- Every customer’s data (personal, account, transactions) is stored in separate related tables.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maintain accuracy, avoid data duplication, and ensure security.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Tables: Customers, Accounts, Transactions, Branches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System:- Patient info, doctor details, appointments, prescriptions – all in different normalized tables.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errors and makes data easy to maintain.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a patient's name isn't repeated in every appointment row.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9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1C58F-912E-952A-A5EA-1DC87620F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8798-2C01-0729-C527-2DF3A4EDC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5432"/>
            <a:ext cx="8596668" cy="840377"/>
          </a:xfrm>
        </p:spPr>
        <p:txBody>
          <a:bodyPr/>
          <a:lstStyle/>
          <a:p>
            <a:pPr algn="ctr"/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Denormalization real world examples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8C4E-B612-03A2-7A4B-EC93752D8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81535"/>
            <a:ext cx="9252729" cy="4591385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Denormalization:-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Dashboards:- For quick reporting, product info, customer, and order details are stored together in one big table.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to generate daily sales reports.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used in dashboards like admin panels of Amazon, Flipkart, etc.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Services:- User watch history, video info, and preferences are stored together.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quick recommendations and personalized feeds.</a:t>
            </a:r>
          </a:p>
        </p:txBody>
      </p:sp>
    </p:spTree>
    <p:extLst>
      <p:ext uri="{BB962C8B-B14F-4D97-AF65-F5344CB8AC3E}">
        <p14:creationId xmlns:p14="http://schemas.microsoft.com/office/powerpoint/2010/main" val="205763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049990-52E4-37C7-4A8C-8258C635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579" y="2768600"/>
            <a:ext cx="8596312" cy="1320800"/>
          </a:xfrm>
        </p:spPr>
        <p:txBody>
          <a:bodyPr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6848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2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2412"/>
            <a:ext cx="8596668" cy="4998050"/>
          </a:xfrm>
        </p:spPr>
        <p:txBody>
          <a:bodyPr>
            <a:noAutofit/>
          </a:bodyPr>
          <a:lstStyle/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Denormalization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world examples</a:t>
            </a:r>
          </a:p>
        </p:txBody>
      </p:sp>
    </p:spTree>
    <p:extLst>
      <p:ext uri="{BB962C8B-B14F-4D97-AF65-F5344CB8AC3E}">
        <p14:creationId xmlns:p14="http://schemas.microsoft.com/office/powerpoint/2010/main" val="192362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4" y="505326"/>
            <a:ext cx="8596668" cy="735874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Normalization?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945" y="1488613"/>
            <a:ext cx="8374098" cy="388077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is a method used in databases to remove repeated data (called redundancy) and to keep the data accurate and consistent.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organizes the data in a proper way so that there is no extra or duplicate data.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34B6F-1B39-3F53-FB36-0AFB246F7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9537" y="1983038"/>
            <a:ext cx="12192000" cy="537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16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09169" y="559358"/>
            <a:ext cx="8596668" cy="748937"/>
          </a:xfrm>
        </p:spPr>
        <p:txBody>
          <a:bodyPr>
            <a:normAutofit/>
          </a:bodyPr>
          <a:lstStyle/>
          <a:p>
            <a:pPr algn="ctr"/>
            <a:r>
              <a:rPr lang="en-US" sz="18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1NF(Normal Form):-</a:t>
            </a:r>
            <a:endPara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0901"/>
            <a:ext cx="9060224" cy="379827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column should have only single, atomic (indivisible) values.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column should store only one value (no lists or commas).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must be unique.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F283B4-BEF9-4F76-C088-FAEAA1433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94135"/>
              </p:ext>
            </p:extLst>
          </p:nvPr>
        </p:nvGraphicFramePr>
        <p:xfrm>
          <a:off x="750125" y="2970111"/>
          <a:ext cx="3408633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019">
                  <a:extLst>
                    <a:ext uri="{9D8B030D-6E8A-4147-A177-3AD203B41FA5}">
                      <a16:colId xmlns:a16="http://schemas.microsoft.com/office/drawing/2014/main" val="4163261270"/>
                    </a:ext>
                  </a:extLst>
                </a:gridCol>
                <a:gridCol w="819911">
                  <a:extLst>
                    <a:ext uri="{9D8B030D-6E8A-4147-A177-3AD203B41FA5}">
                      <a16:colId xmlns:a16="http://schemas.microsoft.com/office/drawing/2014/main" val="2651140009"/>
                    </a:ext>
                  </a:extLst>
                </a:gridCol>
                <a:gridCol w="1806703">
                  <a:extLst>
                    <a:ext uri="{9D8B030D-6E8A-4147-A177-3AD203B41FA5}">
                      <a16:colId xmlns:a16="http://schemas.microsoft.com/office/drawing/2014/main" val="942354460"/>
                    </a:ext>
                  </a:extLst>
                </a:gridCol>
              </a:tblGrid>
              <a:tr h="2862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49370"/>
                  </a:ext>
                </a:extLst>
              </a:tr>
              <a:tr h="484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Mathematics, Physics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036815"/>
                  </a:ext>
                </a:extLst>
              </a:tr>
              <a:tr h="4848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Chemistry, Biology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30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0113A5-3EA5-46F7-8EFD-F31194670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37934"/>
              </p:ext>
            </p:extLst>
          </p:nvPr>
        </p:nvGraphicFramePr>
        <p:xfrm>
          <a:off x="4922325" y="2970111"/>
          <a:ext cx="3760356" cy="2124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718">
                  <a:extLst>
                    <a:ext uri="{9D8B030D-6E8A-4147-A177-3AD203B41FA5}">
                      <a16:colId xmlns:a16="http://schemas.microsoft.com/office/drawing/2014/main" val="2804132655"/>
                    </a:ext>
                  </a:extLst>
                </a:gridCol>
                <a:gridCol w="1410133">
                  <a:extLst>
                    <a:ext uri="{9D8B030D-6E8A-4147-A177-3AD203B41FA5}">
                      <a16:colId xmlns:a16="http://schemas.microsoft.com/office/drawing/2014/main" val="1443467074"/>
                    </a:ext>
                  </a:extLst>
                </a:gridCol>
                <a:gridCol w="1584505">
                  <a:extLst>
                    <a:ext uri="{9D8B030D-6E8A-4147-A177-3AD203B41FA5}">
                      <a16:colId xmlns:a16="http://schemas.microsoft.com/office/drawing/2014/main" val="3457052308"/>
                    </a:ext>
                  </a:extLst>
                </a:gridCol>
              </a:tblGrid>
              <a:tr h="4248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340534"/>
                  </a:ext>
                </a:extLst>
              </a:tr>
              <a:tr h="4248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38800"/>
                  </a:ext>
                </a:extLst>
              </a:tr>
              <a:tr h="4248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55423"/>
                  </a:ext>
                </a:extLst>
              </a:tr>
              <a:tr h="4248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Chemistry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916352"/>
                  </a:ext>
                </a:extLst>
              </a:tr>
              <a:tr h="4248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Biology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944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A5009B-5CBE-30A8-D111-C9FBAEFF641F}"/>
              </a:ext>
            </a:extLst>
          </p:cNvPr>
          <p:cNvSpPr txBox="1"/>
          <p:nvPr/>
        </p:nvSpPr>
        <p:spPr>
          <a:xfrm>
            <a:off x="6187499" y="5191389"/>
            <a:ext cx="16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(Using 1NF)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5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6A36B6-5D16-06DC-A472-CF44201E80BF}"/>
              </a:ext>
            </a:extLst>
          </p:cNvPr>
          <p:cNvSpPr txBox="1"/>
          <p:nvPr/>
        </p:nvSpPr>
        <p:spPr>
          <a:xfrm>
            <a:off x="677334" y="631972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NF(Normal Form):-</a:t>
            </a:r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EF9D16-408C-82EE-FAEE-E6F990F84920}"/>
              </a:ext>
            </a:extLst>
          </p:cNvPr>
          <p:cNvSpPr txBox="1">
            <a:spLocks/>
          </p:cNvSpPr>
          <p:nvPr/>
        </p:nvSpPr>
        <p:spPr>
          <a:xfrm>
            <a:off x="677334" y="1308295"/>
            <a:ext cx="9060224" cy="3798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must be in 1NF and all non-key attributes are fully dependent on the primary key.</a:t>
            </a:r>
          </a:p>
          <a:p>
            <a:pPr algn="just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Partial Dependency?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table has a composite primary key (made of two or more columns), and a column depends on only one part, that's partial dependency.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2B6D18-7A03-894C-E8F6-9C0F60AB3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711052"/>
              </p:ext>
            </p:extLst>
          </p:nvPr>
        </p:nvGraphicFramePr>
        <p:xfrm>
          <a:off x="681542" y="3376647"/>
          <a:ext cx="3710053" cy="1215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020">
                  <a:extLst>
                    <a:ext uri="{9D8B030D-6E8A-4147-A177-3AD203B41FA5}">
                      <a16:colId xmlns:a16="http://schemas.microsoft.com/office/drawing/2014/main" val="1592933699"/>
                    </a:ext>
                  </a:extLst>
                </a:gridCol>
                <a:gridCol w="952080">
                  <a:extLst>
                    <a:ext uri="{9D8B030D-6E8A-4147-A177-3AD203B41FA5}">
                      <a16:colId xmlns:a16="http://schemas.microsoft.com/office/drawing/2014/main" val="3044628110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2265191572"/>
                    </a:ext>
                  </a:extLst>
                </a:gridCol>
                <a:gridCol w="1375679">
                  <a:extLst>
                    <a:ext uri="{9D8B030D-6E8A-4147-A177-3AD203B41FA5}">
                      <a16:colId xmlns:a16="http://schemas.microsoft.com/office/drawing/2014/main" val="1873328730"/>
                    </a:ext>
                  </a:extLst>
                </a:gridCol>
              </a:tblGrid>
              <a:tr h="56152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Courseid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Sname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Cname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26685"/>
                  </a:ext>
                </a:extLst>
              </a:tr>
              <a:tr h="33278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Mathematics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37895"/>
                  </a:ext>
                </a:extLst>
              </a:tr>
              <a:tr h="3208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Physics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5768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EBA1431-053C-F699-46CF-AE0F0BEC1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406103"/>
              </p:ext>
            </p:extLst>
          </p:nvPr>
        </p:nvGraphicFramePr>
        <p:xfrm>
          <a:off x="6592859" y="2973335"/>
          <a:ext cx="226015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215">
                  <a:extLst>
                    <a:ext uri="{9D8B030D-6E8A-4147-A177-3AD203B41FA5}">
                      <a16:colId xmlns:a16="http://schemas.microsoft.com/office/drawing/2014/main" val="3223125191"/>
                    </a:ext>
                  </a:extLst>
                </a:gridCol>
                <a:gridCol w="1131937">
                  <a:extLst>
                    <a:ext uri="{9D8B030D-6E8A-4147-A177-3AD203B41FA5}">
                      <a16:colId xmlns:a16="http://schemas.microsoft.com/office/drawing/2014/main" val="2764439651"/>
                    </a:ext>
                  </a:extLst>
                </a:gridCol>
              </a:tblGrid>
              <a:tr h="3037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Table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053690"/>
                  </a:ext>
                </a:extLst>
              </a:tr>
              <a:tr h="30379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Sname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499081"/>
                  </a:ext>
                </a:extLst>
              </a:tr>
              <a:tr h="30379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3973"/>
                  </a:ext>
                </a:extLst>
              </a:tr>
              <a:tr h="30379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01461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671018A-C77E-94BF-433E-6B36B1723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52653"/>
              </p:ext>
            </p:extLst>
          </p:nvPr>
        </p:nvGraphicFramePr>
        <p:xfrm>
          <a:off x="6592859" y="4773483"/>
          <a:ext cx="2444637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306">
                  <a:extLst>
                    <a:ext uri="{9D8B030D-6E8A-4147-A177-3AD203B41FA5}">
                      <a16:colId xmlns:a16="http://schemas.microsoft.com/office/drawing/2014/main" val="3223125191"/>
                    </a:ext>
                  </a:extLst>
                </a:gridCol>
                <a:gridCol w="1224331">
                  <a:extLst>
                    <a:ext uri="{9D8B030D-6E8A-4147-A177-3AD203B41FA5}">
                      <a16:colId xmlns:a16="http://schemas.microsoft.com/office/drawing/2014/main" val="2764439651"/>
                    </a:ext>
                  </a:extLst>
                </a:gridCol>
              </a:tblGrid>
              <a:tr h="3037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Table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053690"/>
                  </a:ext>
                </a:extLst>
              </a:tr>
              <a:tr h="30379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Courseid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Cname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499081"/>
                  </a:ext>
                </a:extLst>
              </a:tr>
              <a:tr h="30379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Mathematics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3973"/>
                  </a:ext>
                </a:extLst>
              </a:tr>
              <a:tr h="30379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Physics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0146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173C5B0-E1C7-7F65-69B5-D187849159D6}"/>
              </a:ext>
            </a:extLst>
          </p:cNvPr>
          <p:cNvSpPr txBox="1"/>
          <p:nvPr/>
        </p:nvSpPr>
        <p:spPr>
          <a:xfrm>
            <a:off x="4796721" y="434267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2NF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F85780-823B-C25E-5E3C-4C7D9D1FC698}"/>
              </a:ext>
            </a:extLst>
          </p:cNvPr>
          <p:cNvCxnSpPr>
            <a:cxnSpLocks/>
            <a:stCxn id="19" idx="0"/>
            <a:endCxn id="13" idx="1"/>
          </p:cNvCxnSpPr>
          <p:nvPr/>
        </p:nvCxnSpPr>
        <p:spPr>
          <a:xfrm flipV="1">
            <a:off x="5389700" y="3613415"/>
            <a:ext cx="1203159" cy="74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9EC0E3-8C35-AF8A-1BC5-DB7009C058FF}"/>
              </a:ext>
            </a:extLst>
          </p:cNvPr>
          <p:cNvSpPr/>
          <p:nvPr/>
        </p:nvSpPr>
        <p:spPr>
          <a:xfrm>
            <a:off x="4788121" y="4355068"/>
            <a:ext cx="1203158" cy="3821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BD2B93-10C2-970A-28FB-737C290F90D3}"/>
              </a:ext>
            </a:extLst>
          </p:cNvPr>
          <p:cNvCxnSpPr>
            <a:cxnSpLocks/>
            <a:stCxn id="19" idx="2"/>
            <a:endCxn id="15" idx="1"/>
          </p:cNvCxnSpPr>
          <p:nvPr/>
        </p:nvCxnSpPr>
        <p:spPr>
          <a:xfrm>
            <a:off x="5389700" y="4737240"/>
            <a:ext cx="1203159" cy="676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63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3348"/>
            <a:ext cx="8596668" cy="464363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must be in a 2NF and no transitive dependency.</a:t>
            </a:r>
          </a:p>
          <a:p>
            <a:pPr algn="just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transitive Dependency?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non-key column should depend only on the primary key, not on another non-key column.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1D269-A7D7-3EAC-5585-81BCE478F511}"/>
              </a:ext>
            </a:extLst>
          </p:cNvPr>
          <p:cNvSpPr txBox="1"/>
          <p:nvPr/>
        </p:nvSpPr>
        <p:spPr>
          <a:xfrm>
            <a:off x="677334" y="631972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3NF(Normal Form):-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591AB5E-0DB6-EA5E-4D4B-AACDD4976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50725"/>
              </p:ext>
            </p:extLst>
          </p:nvPr>
        </p:nvGraphicFramePr>
        <p:xfrm>
          <a:off x="677334" y="3207581"/>
          <a:ext cx="4208512" cy="1120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128">
                  <a:extLst>
                    <a:ext uri="{9D8B030D-6E8A-4147-A177-3AD203B41FA5}">
                      <a16:colId xmlns:a16="http://schemas.microsoft.com/office/drawing/2014/main" val="2735939367"/>
                    </a:ext>
                  </a:extLst>
                </a:gridCol>
                <a:gridCol w="1052128">
                  <a:extLst>
                    <a:ext uri="{9D8B030D-6E8A-4147-A177-3AD203B41FA5}">
                      <a16:colId xmlns:a16="http://schemas.microsoft.com/office/drawing/2014/main" val="4160523823"/>
                    </a:ext>
                  </a:extLst>
                </a:gridCol>
                <a:gridCol w="1052128">
                  <a:extLst>
                    <a:ext uri="{9D8B030D-6E8A-4147-A177-3AD203B41FA5}">
                      <a16:colId xmlns:a16="http://schemas.microsoft.com/office/drawing/2014/main" val="4285606578"/>
                    </a:ext>
                  </a:extLst>
                </a:gridCol>
                <a:gridCol w="1052128">
                  <a:extLst>
                    <a:ext uri="{9D8B030D-6E8A-4147-A177-3AD203B41FA5}">
                      <a16:colId xmlns:a16="http://schemas.microsoft.com/office/drawing/2014/main" val="3155775537"/>
                    </a:ext>
                  </a:extLst>
                </a:gridCol>
              </a:tblGrid>
              <a:tr h="37339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Eid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Deptid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Deptname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75312"/>
                  </a:ext>
                </a:extLst>
              </a:tr>
              <a:tr h="37339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234101"/>
                  </a:ext>
                </a:extLst>
              </a:tr>
              <a:tr h="37339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2970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3825B9C-D8F9-598D-A0D0-EB879740C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012138"/>
              </p:ext>
            </p:extLst>
          </p:nvPr>
        </p:nvGraphicFramePr>
        <p:xfrm>
          <a:off x="5979133" y="3207581"/>
          <a:ext cx="285204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682">
                  <a:extLst>
                    <a:ext uri="{9D8B030D-6E8A-4147-A177-3AD203B41FA5}">
                      <a16:colId xmlns:a16="http://schemas.microsoft.com/office/drawing/2014/main" val="2940147855"/>
                    </a:ext>
                  </a:extLst>
                </a:gridCol>
                <a:gridCol w="950682">
                  <a:extLst>
                    <a:ext uri="{9D8B030D-6E8A-4147-A177-3AD203B41FA5}">
                      <a16:colId xmlns:a16="http://schemas.microsoft.com/office/drawing/2014/main" val="71534882"/>
                    </a:ext>
                  </a:extLst>
                </a:gridCol>
                <a:gridCol w="950682">
                  <a:extLst>
                    <a:ext uri="{9D8B030D-6E8A-4147-A177-3AD203B41FA5}">
                      <a16:colId xmlns:a16="http://schemas.microsoft.com/office/drawing/2014/main" val="2151157719"/>
                    </a:ext>
                  </a:extLst>
                </a:gridCol>
              </a:tblGrid>
              <a:tr h="28004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 Table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95031"/>
                  </a:ext>
                </a:extLst>
              </a:tr>
              <a:tr h="2800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Deptid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50497"/>
                  </a:ext>
                </a:extLst>
              </a:tr>
              <a:tr h="2800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D01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139715"/>
                  </a:ext>
                </a:extLst>
              </a:tr>
              <a:tr h="2800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D02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711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929DBB9-C461-C945-6852-FB9C7954F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1791"/>
              </p:ext>
            </p:extLst>
          </p:nvPr>
        </p:nvGraphicFramePr>
        <p:xfrm>
          <a:off x="6027258" y="4809510"/>
          <a:ext cx="2803921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420">
                  <a:extLst>
                    <a:ext uri="{9D8B030D-6E8A-4147-A177-3AD203B41FA5}">
                      <a16:colId xmlns:a16="http://schemas.microsoft.com/office/drawing/2014/main" val="4157420792"/>
                    </a:ext>
                  </a:extLst>
                </a:gridCol>
                <a:gridCol w="1339501">
                  <a:extLst>
                    <a:ext uri="{9D8B030D-6E8A-4147-A177-3AD203B41FA5}">
                      <a16:colId xmlns:a16="http://schemas.microsoft.com/office/drawing/2014/main" val="1495751034"/>
                    </a:ext>
                  </a:extLst>
                </a:gridCol>
              </a:tblGrid>
              <a:tr h="1912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34440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Deptid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Deptname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67001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D01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898159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D02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5228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5042813-AF47-BC3B-6D1C-09A64D059748}"/>
              </a:ext>
            </a:extLst>
          </p:cNvPr>
          <p:cNvSpPr txBox="1"/>
          <p:nvPr/>
        </p:nvSpPr>
        <p:spPr>
          <a:xfrm>
            <a:off x="4389877" y="4584217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3NF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940BFC-75C8-0870-DE5B-0468FFB0CFC7}"/>
              </a:ext>
            </a:extLst>
          </p:cNvPr>
          <p:cNvSpPr/>
          <p:nvPr/>
        </p:nvSpPr>
        <p:spPr>
          <a:xfrm>
            <a:off x="4387516" y="4563979"/>
            <a:ext cx="1196919" cy="3850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FDFFFB-F48E-B694-AAC7-57F49D655B4C}"/>
              </a:ext>
            </a:extLst>
          </p:cNvPr>
          <p:cNvCxnSpPr>
            <a:stCxn id="17" idx="0"/>
            <a:endCxn id="11" idx="1"/>
          </p:cNvCxnSpPr>
          <p:nvPr/>
        </p:nvCxnSpPr>
        <p:spPr>
          <a:xfrm flipV="1">
            <a:off x="4985976" y="3847661"/>
            <a:ext cx="993157" cy="7163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6F73AF-2D38-53F2-B30F-887FEE99709C}"/>
              </a:ext>
            </a:extLst>
          </p:cNvPr>
          <p:cNvCxnSpPr>
            <a:stCxn id="17" idx="2"/>
            <a:endCxn id="13" idx="1"/>
          </p:cNvCxnSpPr>
          <p:nvPr/>
        </p:nvCxnSpPr>
        <p:spPr>
          <a:xfrm>
            <a:off x="4985976" y="4948989"/>
            <a:ext cx="1041282" cy="5006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2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02D23-486B-82A4-86BB-34694FEA7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D7F27-A567-EB44-D8C4-3243B5198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348"/>
            <a:ext cx="8596668" cy="464363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must be in a 3NF every functional dependency (x-&gt;y), x is super key .</a:t>
            </a:r>
          </a:p>
          <a:p>
            <a:pPr algn="just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functional Dependency?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know the value of column A, you can uniquely determine the value of column B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26F73-4540-1A0B-104A-4B843F2F2008}"/>
              </a:ext>
            </a:extLst>
          </p:cNvPr>
          <p:cNvSpPr txBox="1"/>
          <p:nvPr/>
        </p:nvSpPr>
        <p:spPr>
          <a:xfrm>
            <a:off x="677334" y="631972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BCNF(Boyce-Codd normal form):-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62B8B6-1337-14B0-098C-2098B7833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94499"/>
              </p:ext>
            </p:extLst>
          </p:nvPr>
        </p:nvGraphicFramePr>
        <p:xfrm>
          <a:off x="677334" y="3207581"/>
          <a:ext cx="3156384" cy="1493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128">
                  <a:extLst>
                    <a:ext uri="{9D8B030D-6E8A-4147-A177-3AD203B41FA5}">
                      <a16:colId xmlns:a16="http://schemas.microsoft.com/office/drawing/2014/main" val="2735939367"/>
                    </a:ext>
                  </a:extLst>
                </a:gridCol>
                <a:gridCol w="1052128">
                  <a:extLst>
                    <a:ext uri="{9D8B030D-6E8A-4147-A177-3AD203B41FA5}">
                      <a16:colId xmlns:a16="http://schemas.microsoft.com/office/drawing/2014/main" val="4160523823"/>
                    </a:ext>
                  </a:extLst>
                </a:gridCol>
                <a:gridCol w="1052128">
                  <a:extLst>
                    <a:ext uri="{9D8B030D-6E8A-4147-A177-3AD203B41FA5}">
                      <a16:colId xmlns:a16="http://schemas.microsoft.com/office/drawing/2014/main" val="4285606578"/>
                    </a:ext>
                  </a:extLst>
                </a:gridCol>
              </a:tblGrid>
              <a:tr h="37339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75312"/>
                  </a:ext>
                </a:extLst>
              </a:tr>
              <a:tr h="37339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234101"/>
                  </a:ext>
                </a:extLst>
              </a:tr>
              <a:tr h="37339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297007"/>
                  </a:ext>
                </a:extLst>
              </a:tr>
              <a:tr h="37339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Physics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183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4BD3817-BC38-5F9E-9E72-B032076D0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1004"/>
              </p:ext>
            </p:extLst>
          </p:nvPr>
        </p:nvGraphicFramePr>
        <p:xfrm>
          <a:off x="6211743" y="2854654"/>
          <a:ext cx="2266510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3255">
                  <a:extLst>
                    <a:ext uri="{9D8B030D-6E8A-4147-A177-3AD203B41FA5}">
                      <a16:colId xmlns:a16="http://schemas.microsoft.com/office/drawing/2014/main" val="2940147855"/>
                    </a:ext>
                  </a:extLst>
                </a:gridCol>
                <a:gridCol w="1133255">
                  <a:extLst>
                    <a:ext uri="{9D8B030D-6E8A-4147-A177-3AD203B41FA5}">
                      <a16:colId xmlns:a16="http://schemas.microsoft.com/office/drawing/2014/main" val="71534882"/>
                    </a:ext>
                  </a:extLst>
                </a:gridCol>
              </a:tblGrid>
              <a:tr h="28004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Couse Table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95031"/>
                  </a:ext>
                </a:extLst>
              </a:tr>
              <a:tr h="2800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450497"/>
                  </a:ext>
                </a:extLst>
              </a:tr>
              <a:tr h="2800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139715"/>
                  </a:ext>
                </a:extLst>
              </a:tr>
              <a:tr h="2800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7118"/>
                  </a:ext>
                </a:extLst>
              </a:tr>
              <a:tr h="2800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Physics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21875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FBADDA8-92A8-1222-62CB-1E45B5723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602603"/>
              </p:ext>
            </p:extLst>
          </p:nvPr>
        </p:nvGraphicFramePr>
        <p:xfrm>
          <a:off x="6027258" y="4809510"/>
          <a:ext cx="2803921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420">
                  <a:extLst>
                    <a:ext uri="{9D8B030D-6E8A-4147-A177-3AD203B41FA5}">
                      <a16:colId xmlns:a16="http://schemas.microsoft.com/office/drawing/2014/main" val="4157420792"/>
                    </a:ext>
                  </a:extLst>
                </a:gridCol>
                <a:gridCol w="1339501">
                  <a:extLst>
                    <a:ext uri="{9D8B030D-6E8A-4147-A177-3AD203B41FA5}">
                      <a16:colId xmlns:a16="http://schemas.microsoft.com/office/drawing/2014/main" val="1495751034"/>
                    </a:ext>
                  </a:extLst>
                </a:gridCol>
              </a:tblGrid>
              <a:tr h="1912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34440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67001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898159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5228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DBABB02-F13E-FB32-695E-3FB77E48A520}"/>
              </a:ext>
            </a:extLst>
          </p:cNvPr>
          <p:cNvSpPr txBox="1"/>
          <p:nvPr/>
        </p:nvSpPr>
        <p:spPr>
          <a:xfrm>
            <a:off x="4170568" y="436810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BCNF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2EEFA3-DEB4-426D-E866-9CEFC2485B15}"/>
              </a:ext>
            </a:extLst>
          </p:cNvPr>
          <p:cNvSpPr/>
          <p:nvPr/>
        </p:nvSpPr>
        <p:spPr>
          <a:xfrm>
            <a:off x="4211110" y="4360444"/>
            <a:ext cx="1315452" cy="3850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052440-BBDF-1043-0D26-8A0DEA3AE078}"/>
              </a:ext>
            </a:extLst>
          </p:cNvPr>
          <p:cNvCxnSpPr>
            <a:cxnSpLocks/>
            <a:stCxn id="17" idx="0"/>
            <a:endCxn id="11" idx="1"/>
          </p:cNvCxnSpPr>
          <p:nvPr/>
        </p:nvCxnSpPr>
        <p:spPr>
          <a:xfrm flipV="1">
            <a:off x="4868836" y="3654754"/>
            <a:ext cx="1342907" cy="70569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8D4759-A246-E8FA-16CF-E40AB95C127E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4868836" y="4745454"/>
            <a:ext cx="1158422" cy="70413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13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566"/>
          </a:xfrm>
        </p:spPr>
        <p:txBody>
          <a:bodyPr/>
          <a:lstStyle/>
          <a:p>
            <a:pPr algn="ctr"/>
            <a:r>
              <a:rPr lang="en-IN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Denormalization?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2622"/>
            <a:ext cx="9244708" cy="183533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Denormalization is the opposite of normalization.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combining tables to reduce the number of joins and improve read performance.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7FFCBA-4451-A3BD-A3FC-3539A106BCAA}"/>
              </a:ext>
            </a:extLst>
          </p:cNvPr>
          <p:cNvSpPr txBox="1"/>
          <p:nvPr/>
        </p:nvSpPr>
        <p:spPr>
          <a:xfrm>
            <a:off x="1006198" y="2532962"/>
            <a:ext cx="768060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 Query:-</a:t>
            </a:r>
          </a:p>
          <a:p>
            <a:endParaRPr lang="en-US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Name,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City_Name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c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City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c.City_ID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ct.City_ID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45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263360-4C64-11F6-81E0-10AEFE8E7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03458"/>
              </p:ext>
            </p:extLst>
          </p:nvPr>
        </p:nvGraphicFramePr>
        <p:xfrm>
          <a:off x="1359124" y="1233012"/>
          <a:ext cx="2819844" cy="1462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948">
                  <a:extLst>
                    <a:ext uri="{9D8B030D-6E8A-4147-A177-3AD203B41FA5}">
                      <a16:colId xmlns:a16="http://schemas.microsoft.com/office/drawing/2014/main" val="1584978104"/>
                    </a:ext>
                  </a:extLst>
                </a:gridCol>
                <a:gridCol w="939948">
                  <a:extLst>
                    <a:ext uri="{9D8B030D-6E8A-4147-A177-3AD203B41FA5}">
                      <a16:colId xmlns:a16="http://schemas.microsoft.com/office/drawing/2014/main" val="245547805"/>
                    </a:ext>
                  </a:extLst>
                </a:gridCol>
                <a:gridCol w="939948">
                  <a:extLst>
                    <a:ext uri="{9D8B030D-6E8A-4147-A177-3AD203B41FA5}">
                      <a16:colId xmlns:a16="http://schemas.microsoft.com/office/drawing/2014/main" val="1964281954"/>
                    </a:ext>
                  </a:extLst>
                </a:gridCol>
              </a:tblGrid>
              <a:tr h="36551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318365"/>
                  </a:ext>
                </a:extLst>
              </a:tr>
              <a:tr h="365515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Cust_ID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City_ID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10407"/>
                  </a:ext>
                </a:extLst>
              </a:tr>
              <a:tr h="3655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83143"/>
                  </a:ext>
                </a:extLst>
              </a:tr>
              <a:tr h="3655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 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206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67F1728-4C2F-E955-3E89-477CFA616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46681"/>
              </p:ext>
            </p:extLst>
          </p:nvPr>
        </p:nvGraphicFramePr>
        <p:xfrm>
          <a:off x="5511115" y="1233013"/>
          <a:ext cx="3119538" cy="1654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769">
                  <a:extLst>
                    <a:ext uri="{9D8B030D-6E8A-4147-A177-3AD203B41FA5}">
                      <a16:colId xmlns:a16="http://schemas.microsoft.com/office/drawing/2014/main" val="1608321567"/>
                    </a:ext>
                  </a:extLst>
                </a:gridCol>
                <a:gridCol w="1559769">
                  <a:extLst>
                    <a:ext uri="{9D8B030D-6E8A-4147-A177-3AD203B41FA5}">
                      <a16:colId xmlns:a16="http://schemas.microsoft.com/office/drawing/2014/main" val="3113985339"/>
                    </a:ext>
                  </a:extLst>
                </a:gridCol>
              </a:tblGrid>
              <a:tr h="41364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24505"/>
                  </a:ext>
                </a:extLst>
              </a:tr>
              <a:tr h="413642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City_ID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City_Name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579168"/>
                  </a:ext>
                </a:extLst>
              </a:tr>
              <a:tr h="41364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32722"/>
                  </a:ext>
                </a:extLst>
              </a:tr>
              <a:tr h="41364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UK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11201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4D3B516-5F85-3404-A144-CEFE91886487}"/>
              </a:ext>
            </a:extLst>
          </p:cNvPr>
          <p:cNvSpPr txBox="1"/>
          <p:nvPr/>
        </p:nvSpPr>
        <p:spPr>
          <a:xfrm>
            <a:off x="4615839" y="1752520"/>
            <a:ext cx="4138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+</a:t>
            </a:r>
            <a:endParaRPr lang="en-IN" sz="3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03604A-4230-DB00-87D6-35BCB75D7431}"/>
              </a:ext>
            </a:extLst>
          </p:cNvPr>
          <p:cNvSpPr txBox="1"/>
          <p:nvPr/>
        </p:nvSpPr>
        <p:spPr>
          <a:xfrm>
            <a:off x="1152176" y="3789320"/>
            <a:ext cx="41389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=</a:t>
            </a:r>
            <a:endParaRPr lang="en-IN" sz="34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F9C82B2-8A59-47E2-7051-F04453652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65776"/>
              </p:ext>
            </p:extLst>
          </p:nvPr>
        </p:nvGraphicFramePr>
        <p:xfrm>
          <a:off x="1902059" y="3428999"/>
          <a:ext cx="6255352" cy="1391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3838">
                  <a:extLst>
                    <a:ext uri="{9D8B030D-6E8A-4147-A177-3AD203B41FA5}">
                      <a16:colId xmlns:a16="http://schemas.microsoft.com/office/drawing/2014/main" val="2993540013"/>
                    </a:ext>
                  </a:extLst>
                </a:gridCol>
                <a:gridCol w="1563838">
                  <a:extLst>
                    <a:ext uri="{9D8B030D-6E8A-4147-A177-3AD203B41FA5}">
                      <a16:colId xmlns:a16="http://schemas.microsoft.com/office/drawing/2014/main" val="2468787953"/>
                    </a:ext>
                  </a:extLst>
                </a:gridCol>
                <a:gridCol w="1563838">
                  <a:extLst>
                    <a:ext uri="{9D8B030D-6E8A-4147-A177-3AD203B41FA5}">
                      <a16:colId xmlns:a16="http://schemas.microsoft.com/office/drawing/2014/main" val="2312781959"/>
                    </a:ext>
                  </a:extLst>
                </a:gridCol>
                <a:gridCol w="1563838">
                  <a:extLst>
                    <a:ext uri="{9D8B030D-6E8A-4147-A177-3AD203B41FA5}">
                      <a16:colId xmlns:a16="http://schemas.microsoft.com/office/drawing/2014/main" val="783971050"/>
                    </a:ext>
                  </a:extLst>
                </a:gridCol>
              </a:tblGrid>
              <a:tr h="463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Cust_ID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City_ID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City_Name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93199"/>
                  </a:ext>
                </a:extLst>
              </a:tr>
              <a:tr h="463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21191"/>
                  </a:ext>
                </a:extLst>
              </a:tr>
              <a:tr h="46388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UK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9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7258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698</TotalTime>
  <Words>824</Words>
  <Application>Microsoft Office PowerPoint</Application>
  <PresentationFormat>Widescreen</PresentationFormat>
  <Paragraphs>250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Facet</vt:lpstr>
      <vt:lpstr>Normalization vs. Denormalization</vt:lpstr>
      <vt:lpstr>OUTLINE</vt:lpstr>
      <vt:lpstr>What is Normalization?</vt:lpstr>
      <vt:lpstr>1NF(Normal Form):-</vt:lpstr>
      <vt:lpstr>PowerPoint Presentation</vt:lpstr>
      <vt:lpstr>PowerPoint Presentation</vt:lpstr>
      <vt:lpstr>PowerPoint Presentation</vt:lpstr>
      <vt:lpstr>What is Denormalization?</vt:lpstr>
      <vt:lpstr>PowerPoint Presentation</vt:lpstr>
      <vt:lpstr>Normalization Advantages &amp; Disadvantages </vt:lpstr>
      <vt:lpstr>Denormalization Advantages &amp; Disadvantages </vt:lpstr>
      <vt:lpstr>Normalization real world examples</vt:lpstr>
      <vt:lpstr>Denormalization real world examples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CURVECRAFTED-shopping website</dc:title>
  <dc:creator>Lenovo</dc:creator>
  <cp:lastModifiedBy>Ruchit Thummar</cp:lastModifiedBy>
  <cp:revision>155</cp:revision>
  <dcterms:created xsi:type="dcterms:W3CDTF">2024-04-24T06:03:34Z</dcterms:created>
  <dcterms:modified xsi:type="dcterms:W3CDTF">2025-06-26T04:30:52Z</dcterms:modified>
</cp:coreProperties>
</file>