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Instrument Sans Medium" panose="020B0604020202020204" charset="0"/>
      <p:regular r:id="rId12"/>
    </p:embeddedFont>
    <p:embeddedFont>
      <p:font typeface="Instrument Sans Semi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0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330762"/>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Heterojunctions: An Introduction</a:t>
            </a:r>
            <a:endParaRPr lang="en-US" sz="4450" dirty="0"/>
          </a:p>
        </p:txBody>
      </p:sp>
      <p:sp>
        <p:nvSpPr>
          <p:cNvPr id="4" name="Text 1"/>
          <p:cNvSpPr/>
          <p:nvPr/>
        </p:nvSpPr>
        <p:spPr>
          <a:xfrm>
            <a:off x="6280190" y="3088481"/>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A heterojunction is a junction formed between two semiconductor materials with different band gaps. Unlike homojunctions, which use the same material, heterojunctions offer unique properties that are essential in optical and electronic devices. Common materials include Silicon (Si) and Gallium Arsenide (GaAs), which have different band gaps causing discontinuities at their interface.</a:t>
            </a:r>
            <a:endParaRPr lang="en-US" sz="1750" dirty="0"/>
          </a:p>
        </p:txBody>
      </p:sp>
      <p:sp>
        <p:nvSpPr>
          <p:cNvPr id="5" name="Text 2"/>
          <p:cNvSpPr/>
          <p:nvPr/>
        </p:nvSpPr>
        <p:spPr>
          <a:xfrm>
            <a:off x="6280190" y="5521047"/>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This difference leads to band offsets in conduction and valence bands, significantly impacting devices like LEDs, solar cells, and transistors.</a:t>
            </a:r>
            <a:endParaRPr lang="en-US" sz="1750" dirty="0"/>
          </a:p>
        </p:txBody>
      </p:sp>
      <p:sp>
        <p:nvSpPr>
          <p:cNvPr id="6" name="Shape 3"/>
          <p:cNvSpPr/>
          <p:nvPr/>
        </p:nvSpPr>
        <p:spPr>
          <a:xfrm>
            <a:off x="6280190" y="6518910"/>
            <a:ext cx="362903" cy="362903"/>
          </a:xfrm>
          <a:prstGeom prst="roundRect">
            <a:avLst>
              <a:gd name="adj" fmla="val 25194296"/>
            </a:avLst>
          </a:prstGeom>
          <a:noFill/>
          <a:ln w="7620">
            <a:solidFill>
              <a:srgbClr val="FFFFFF"/>
            </a:solidFill>
            <a:prstDash val="solid"/>
          </a:ln>
        </p:spPr>
      </p:sp>
      <p:sp>
        <p:nvSpPr>
          <p:cNvPr id="8" name="Text 4"/>
          <p:cNvSpPr/>
          <p:nvPr/>
        </p:nvSpPr>
        <p:spPr>
          <a:xfrm>
            <a:off x="6756440" y="6502003"/>
            <a:ext cx="2910840"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10" name="Rectangle 9">
            <a:extLst>
              <a:ext uri="{FF2B5EF4-FFF2-40B4-BE49-F238E27FC236}">
                <a16:creationId xmlns:a16="http://schemas.microsoft.com/office/drawing/2014/main" id="{03DB4C37-44DE-1A4F-D2B4-F80C6C2B637F}"/>
              </a:ext>
            </a:extLst>
          </p:cNvPr>
          <p:cNvSpPr/>
          <p:nvPr/>
        </p:nvSpPr>
        <p:spPr>
          <a:xfrm>
            <a:off x="12747812" y="7670202"/>
            <a:ext cx="1882588" cy="45182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12006"/>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Built-in Potential in Heterojunctions</a:t>
            </a:r>
            <a:endParaRPr lang="en-US" sz="4450" dirty="0"/>
          </a:p>
        </p:txBody>
      </p:sp>
      <p:sp>
        <p:nvSpPr>
          <p:cNvPr id="4" name="Shape 1"/>
          <p:cNvSpPr/>
          <p:nvPr/>
        </p:nvSpPr>
        <p:spPr>
          <a:xfrm>
            <a:off x="6280190" y="2569726"/>
            <a:ext cx="510302" cy="510302"/>
          </a:xfrm>
          <a:prstGeom prst="roundRect">
            <a:avLst>
              <a:gd name="adj" fmla="val 18669"/>
            </a:avLst>
          </a:prstGeom>
          <a:solidFill>
            <a:srgbClr val="E2E3E9"/>
          </a:solidFill>
          <a:ln w="7620">
            <a:solidFill>
              <a:srgbClr val="C8C9CF"/>
            </a:solidFill>
            <a:prstDash val="solid"/>
          </a:ln>
        </p:spPr>
      </p:sp>
      <p:sp>
        <p:nvSpPr>
          <p:cNvPr id="5" name="Text 2"/>
          <p:cNvSpPr/>
          <p:nvPr/>
        </p:nvSpPr>
        <p:spPr>
          <a:xfrm>
            <a:off x="7017306" y="2647593"/>
            <a:ext cx="2899410" cy="708660"/>
          </a:xfrm>
          <a:prstGeom prst="rect">
            <a:avLst/>
          </a:prstGeom>
          <a:noFill/>
          <a:ln/>
        </p:spPr>
        <p:txBody>
          <a:bodyPr wrap="squar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Origin of Built-in Potential</a:t>
            </a:r>
            <a:endParaRPr lang="en-US" sz="2200" dirty="0"/>
          </a:p>
        </p:txBody>
      </p:sp>
      <p:sp>
        <p:nvSpPr>
          <p:cNvPr id="6" name="Text 3"/>
          <p:cNvSpPr/>
          <p:nvPr/>
        </p:nvSpPr>
        <p:spPr>
          <a:xfrm>
            <a:off x="7017306" y="3492341"/>
            <a:ext cx="2899410" cy="217741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Built-in potential (Vbi) arises from differences in carrier concentrations—donor (ND) and acceptor (NA)—between the two materials.</a:t>
            </a:r>
            <a:endParaRPr lang="en-US" sz="1750" dirty="0"/>
          </a:p>
        </p:txBody>
      </p:sp>
      <p:sp>
        <p:nvSpPr>
          <p:cNvPr id="7" name="Shape 4"/>
          <p:cNvSpPr/>
          <p:nvPr/>
        </p:nvSpPr>
        <p:spPr>
          <a:xfrm>
            <a:off x="10200203" y="2569726"/>
            <a:ext cx="510302" cy="510302"/>
          </a:xfrm>
          <a:prstGeom prst="roundRect">
            <a:avLst>
              <a:gd name="adj" fmla="val 18669"/>
            </a:avLst>
          </a:prstGeom>
          <a:solidFill>
            <a:srgbClr val="E2E3E9"/>
          </a:solidFill>
          <a:ln w="7620">
            <a:solidFill>
              <a:srgbClr val="C8C9CF"/>
            </a:solidFill>
            <a:prstDash val="solid"/>
          </a:ln>
        </p:spPr>
      </p:sp>
      <p:sp>
        <p:nvSpPr>
          <p:cNvPr id="8" name="Text 5"/>
          <p:cNvSpPr/>
          <p:nvPr/>
        </p:nvSpPr>
        <p:spPr>
          <a:xfrm>
            <a:off x="10937319" y="2647593"/>
            <a:ext cx="2899410" cy="708660"/>
          </a:xfrm>
          <a:prstGeom prst="rect">
            <a:avLst/>
          </a:prstGeom>
          <a:noFill/>
          <a:ln/>
        </p:spPr>
        <p:txBody>
          <a:bodyPr wrap="squar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Mathematical Expression</a:t>
            </a:r>
            <a:endParaRPr lang="en-US" sz="2200" dirty="0"/>
          </a:p>
        </p:txBody>
      </p:sp>
      <p:sp>
        <p:nvSpPr>
          <p:cNvPr id="9" name="Text 6"/>
          <p:cNvSpPr/>
          <p:nvPr/>
        </p:nvSpPr>
        <p:spPr>
          <a:xfrm>
            <a:off x="10937319" y="3492341"/>
            <a:ext cx="2899410" cy="217741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Vbi = (kT/q) ln((NA ND)/ni2), where k is Boltzmann constant, T temperature, q elementary charge, and ni intrinsic carrier concentration.</a:t>
            </a:r>
            <a:endParaRPr lang="en-US" sz="1750" dirty="0"/>
          </a:p>
        </p:txBody>
      </p:sp>
      <p:sp>
        <p:nvSpPr>
          <p:cNvPr id="10" name="Shape 7"/>
          <p:cNvSpPr/>
          <p:nvPr/>
        </p:nvSpPr>
        <p:spPr>
          <a:xfrm>
            <a:off x="6280190" y="6123384"/>
            <a:ext cx="510302" cy="510302"/>
          </a:xfrm>
          <a:prstGeom prst="roundRect">
            <a:avLst>
              <a:gd name="adj" fmla="val 18669"/>
            </a:avLst>
          </a:prstGeom>
          <a:solidFill>
            <a:srgbClr val="E2E3E9"/>
          </a:solidFill>
          <a:ln w="7620">
            <a:solidFill>
              <a:srgbClr val="C8C9CF"/>
            </a:solidFill>
            <a:prstDash val="solid"/>
          </a:ln>
        </p:spPr>
      </p:sp>
      <p:sp>
        <p:nvSpPr>
          <p:cNvPr id="11" name="Text 8"/>
          <p:cNvSpPr/>
          <p:nvPr/>
        </p:nvSpPr>
        <p:spPr>
          <a:xfrm>
            <a:off x="7017306" y="620125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Significance</a:t>
            </a:r>
            <a:endParaRPr lang="en-US" sz="2200" dirty="0"/>
          </a:p>
        </p:txBody>
      </p:sp>
      <p:sp>
        <p:nvSpPr>
          <p:cNvPr id="12" name="Text 9"/>
          <p:cNvSpPr/>
          <p:nvPr/>
        </p:nvSpPr>
        <p:spPr>
          <a:xfrm>
            <a:off x="7017306" y="6691670"/>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This potential governs carrier transport and depletion regions, influencing device behavior.</a:t>
            </a:r>
            <a:endParaRPr lang="en-US" sz="1750" dirty="0"/>
          </a:p>
        </p:txBody>
      </p:sp>
      <p:sp>
        <p:nvSpPr>
          <p:cNvPr id="15" name="Rectangle 14">
            <a:extLst>
              <a:ext uri="{FF2B5EF4-FFF2-40B4-BE49-F238E27FC236}">
                <a16:creationId xmlns:a16="http://schemas.microsoft.com/office/drawing/2014/main" id="{3EC16641-42A0-493B-EADD-A2B28DFAA16A}"/>
              </a:ext>
            </a:extLst>
          </p:cNvPr>
          <p:cNvSpPr/>
          <p:nvPr/>
        </p:nvSpPr>
        <p:spPr>
          <a:xfrm>
            <a:off x="12790842" y="7584141"/>
            <a:ext cx="1721224" cy="5378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39960"/>
            <a:ext cx="11002208" cy="708779"/>
          </a:xfrm>
          <a:prstGeom prst="rect">
            <a:avLst/>
          </a:prstGeom>
          <a:noFill/>
          <a:ln/>
        </p:spPr>
        <p:txBody>
          <a:bodyPr wrap="non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Energy Band Diagram of a Heterojunction</a:t>
            </a:r>
            <a:endParaRPr lang="en-US" sz="4450" dirty="0"/>
          </a:p>
        </p:txBody>
      </p:sp>
      <p:sp>
        <p:nvSpPr>
          <p:cNvPr id="3" name="Text 1"/>
          <p:cNvSpPr/>
          <p:nvPr/>
        </p:nvSpPr>
        <p:spPr>
          <a:xfrm>
            <a:off x="793790" y="3815715"/>
            <a:ext cx="3999786" cy="354330"/>
          </a:xfrm>
          <a:prstGeom prst="rect">
            <a:avLst/>
          </a:prstGeom>
          <a:noFill/>
          <a:ln/>
        </p:spPr>
        <p:txBody>
          <a:bodyPr wrap="none" lIns="0" tIns="0" rIns="0" bIns="0" rtlCol="0" anchor="t"/>
          <a:lstStyle/>
          <a:p>
            <a:pPr marL="0" indent="0" algn="l">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Conduction Band Offset (ΔEc)</a:t>
            </a:r>
            <a:endParaRPr lang="en-US" sz="2200" dirty="0"/>
          </a:p>
        </p:txBody>
      </p:sp>
      <p:sp>
        <p:nvSpPr>
          <p:cNvPr id="4" name="Text 2"/>
          <p:cNvSpPr/>
          <p:nvPr/>
        </p:nvSpPr>
        <p:spPr>
          <a:xfrm>
            <a:off x="793790" y="4396859"/>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Difference in conduction band energies between two materials, calculated as ΔEc = χ2 − χ1, where χ is electron affinity.</a:t>
            </a:r>
            <a:endParaRPr lang="en-US" sz="1750" dirty="0"/>
          </a:p>
        </p:txBody>
      </p:sp>
      <p:sp>
        <p:nvSpPr>
          <p:cNvPr id="5" name="Text 3"/>
          <p:cNvSpPr/>
          <p:nvPr/>
        </p:nvSpPr>
        <p:spPr>
          <a:xfrm>
            <a:off x="7599521" y="3815715"/>
            <a:ext cx="3477339" cy="354330"/>
          </a:xfrm>
          <a:prstGeom prst="rect">
            <a:avLst/>
          </a:prstGeom>
          <a:noFill/>
          <a:ln/>
        </p:spPr>
        <p:txBody>
          <a:bodyPr wrap="none" lIns="0" tIns="0" rIns="0" bIns="0" rtlCol="0" anchor="t"/>
          <a:lstStyle/>
          <a:p>
            <a:pPr marL="0" indent="0" algn="l">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Valence Band Offset (ΔEv)</a:t>
            </a:r>
            <a:endParaRPr lang="en-US" sz="2200" dirty="0"/>
          </a:p>
        </p:txBody>
      </p:sp>
      <p:sp>
        <p:nvSpPr>
          <p:cNvPr id="6" name="Text 4"/>
          <p:cNvSpPr/>
          <p:nvPr/>
        </p:nvSpPr>
        <p:spPr>
          <a:xfrm>
            <a:off x="7599521" y="4396859"/>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Difference in valence band energies, given by ΔEv = ΔEg − ΔEc, where ΔEg is the band gap difference.</a:t>
            </a:r>
            <a:endParaRPr lang="en-US" sz="1750" dirty="0"/>
          </a:p>
        </p:txBody>
      </p:sp>
      <p:sp>
        <p:nvSpPr>
          <p:cNvPr id="7" name="Rectangle 6">
            <a:extLst>
              <a:ext uri="{FF2B5EF4-FFF2-40B4-BE49-F238E27FC236}">
                <a16:creationId xmlns:a16="http://schemas.microsoft.com/office/drawing/2014/main" id="{A564D9F7-6D9D-7DE7-2E67-F4069C1DCC9C}"/>
              </a:ext>
            </a:extLst>
          </p:cNvPr>
          <p:cNvSpPr/>
          <p:nvPr/>
        </p:nvSpPr>
        <p:spPr>
          <a:xfrm>
            <a:off x="12833873" y="7799294"/>
            <a:ext cx="1796527" cy="3119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18893"/>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Carrier Concentrations in Heterojunctions</a:t>
            </a:r>
            <a:endParaRPr lang="en-US" sz="4450" dirty="0"/>
          </a:p>
        </p:txBody>
      </p:sp>
      <p:sp>
        <p:nvSpPr>
          <p:cNvPr id="4" name="Shape 1"/>
          <p:cNvSpPr/>
          <p:nvPr/>
        </p:nvSpPr>
        <p:spPr>
          <a:xfrm>
            <a:off x="793790" y="3376613"/>
            <a:ext cx="7556421" cy="1685092"/>
          </a:xfrm>
          <a:prstGeom prst="roundRect">
            <a:avLst>
              <a:gd name="adj" fmla="val 5654"/>
            </a:avLst>
          </a:prstGeom>
          <a:solidFill>
            <a:srgbClr val="E2E3E9"/>
          </a:solidFill>
          <a:ln w="7620">
            <a:solidFill>
              <a:srgbClr val="C8C9CF"/>
            </a:solidFill>
            <a:prstDash val="solid"/>
          </a:ln>
        </p:spPr>
      </p:sp>
      <p:sp>
        <p:nvSpPr>
          <p:cNvPr id="5" name="Text 2"/>
          <p:cNvSpPr/>
          <p:nvPr/>
        </p:nvSpPr>
        <p:spPr>
          <a:xfrm>
            <a:off x="1028224" y="3611047"/>
            <a:ext cx="3588306"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Electron Concentration (n)</a:t>
            </a:r>
            <a:endParaRPr lang="en-US" sz="2200" dirty="0"/>
          </a:p>
        </p:txBody>
      </p:sp>
      <p:sp>
        <p:nvSpPr>
          <p:cNvPr id="6" name="Text 3"/>
          <p:cNvSpPr/>
          <p:nvPr/>
        </p:nvSpPr>
        <p:spPr>
          <a:xfrm>
            <a:off x="1028224" y="4101465"/>
            <a:ext cx="7087553"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For n-type material, n = (ni2)/NA, where NA is acceptor concentration.</a:t>
            </a:r>
            <a:endParaRPr lang="en-US" sz="1750" dirty="0"/>
          </a:p>
        </p:txBody>
      </p:sp>
      <p:sp>
        <p:nvSpPr>
          <p:cNvPr id="7" name="Shape 4"/>
          <p:cNvSpPr/>
          <p:nvPr/>
        </p:nvSpPr>
        <p:spPr>
          <a:xfrm>
            <a:off x="793790" y="5288518"/>
            <a:ext cx="7556421" cy="1322189"/>
          </a:xfrm>
          <a:prstGeom prst="roundRect">
            <a:avLst>
              <a:gd name="adj" fmla="val 7205"/>
            </a:avLst>
          </a:prstGeom>
          <a:solidFill>
            <a:srgbClr val="E2E3E9"/>
          </a:solidFill>
          <a:ln w="7620">
            <a:solidFill>
              <a:srgbClr val="C8C9CF"/>
            </a:solidFill>
            <a:prstDash val="solid"/>
          </a:ln>
        </p:spPr>
      </p:sp>
      <p:sp>
        <p:nvSpPr>
          <p:cNvPr id="8" name="Text 5"/>
          <p:cNvSpPr/>
          <p:nvPr/>
        </p:nvSpPr>
        <p:spPr>
          <a:xfrm>
            <a:off x="1028224" y="5522952"/>
            <a:ext cx="3057049"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Hole Concentration (p)</a:t>
            </a:r>
            <a:endParaRPr lang="en-US" sz="2200" dirty="0"/>
          </a:p>
        </p:txBody>
      </p:sp>
      <p:sp>
        <p:nvSpPr>
          <p:cNvPr id="9" name="Text 6"/>
          <p:cNvSpPr/>
          <p:nvPr/>
        </p:nvSpPr>
        <p:spPr>
          <a:xfrm>
            <a:off x="1028224" y="6013371"/>
            <a:ext cx="7087553" cy="362903"/>
          </a:xfrm>
          <a:prstGeom prst="rect">
            <a:avLst/>
          </a:prstGeom>
          <a:noFill/>
          <a:ln/>
        </p:spPr>
        <p:txBody>
          <a:bodyPr wrap="non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For p-type material, p = (ni2)/ND, where ND is donor concentration.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706523"/>
            <a:ext cx="5748099" cy="708779"/>
          </a:xfrm>
          <a:prstGeom prst="rect">
            <a:avLst/>
          </a:prstGeom>
          <a:noFill/>
          <a:ln/>
        </p:spPr>
        <p:txBody>
          <a:bodyPr wrap="non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Band Gap and Its Role</a:t>
            </a:r>
            <a:endParaRPr lang="en-US" sz="4450" dirty="0"/>
          </a:p>
        </p:txBody>
      </p:sp>
      <p:sp>
        <p:nvSpPr>
          <p:cNvPr id="4" name="Shape 1"/>
          <p:cNvSpPr/>
          <p:nvPr/>
        </p:nvSpPr>
        <p:spPr>
          <a:xfrm>
            <a:off x="793790" y="2755463"/>
            <a:ext cx="510302" cy="510302"/>
          </a:xfrm>
          <a:prstGeom prst="roundRect">
            <a:avLst>
              <a:gd name="adj" fmla="val 18669"/>
            </a:avLst>
          </a:prstGeom>
          <a:solidFill>
            <a:srgbClr val="E2E3E9"/>
          </a:solidFill>
          <a:ln w="7620">
            <a:solidFill>
              <a:srgbClr val="C8C9CF"/>
            </a:solidFill>
            <a:prstDash val="solid"/>
          </a:ln>
        </p:spPr>
      </p:sp>
      <p:sp>
        <p:nvSpPr>
          <p:cNvPr id="5" name="Text 2"/>
          <p:cNvSpPr/>
          <p:nvPr/>
        </p:nvSpPr>
        <p:spPr>
          <a:xfrm>
            <a:off x="1530906" y="283333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Definition</a:t>
            </a:r>
            <a:endParaRPr lang="en-US" sz="2200" dirty="0"/>
          </a:p>
        </p:txBody>
      </p:sp>
      <p:sp>
        <p:nvSpPr>
          <p:cNvPr id="6" name="Text 3"/>
          <p:cNvSpPr/>
          <p:nvPr/>
        </p:nvSpPr>
        <p:spPr>
          <a:xfrm>
            <a:off x="1530906" y="3323749"/>
            <a:ext cx="2899410" cy="1451610"/>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band gap (Eg) is the energy difference between the valence and conduction bands.</a:t>
            </a:r>
            <a:endParaRPr lang="en-US" sz="1750" dirty="0"/>
          </a:p>
        </p:txBody>
      </p:sp>
      <p:sp>
        <p:nvSpPr>
          <p:cNvPr id="7" name="Shape 4"/>
          <p:cNvSpPr/>
          <p:nvPr/>
        </p:nvSpPr>
        <p:spPr>
          <a:xfrm>
            <a:off x="4713803" y="2755463"/>
            <a:ext cx="510302" cy="510302"/>
          </a:xfrm>
          <a:prstGeom prst="roundRect">
            <a:avLst>
              <a:gd name="adj" fmla="val 18669"/>
            </a:avLst>
          </a:prstGeom>
          <a:solidFill>
            <a:srgbClr val="E2E3E9"/>
          </a:solidFill>
          <a:ln w="7620">
            <a:solidFill>
              <a:srgbClr val="C8C9CF"/>
            </a:solidFill>
            <a:prstDash val="solid"/>
          </a:ln>
        </p:spPr>
      </p:sp>
      <p:sp>
        <p:nvSpPr>
          <p:cNvPr id="8" name="Text 5"/>
          <p:cNvSpPr/>
          <p:nvPr/>
        </p:nvSpPr>
        <p:spPr>
          <a:xfrm>
            <a:off x="5450919" y="283333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Impact on Electrons</a:t>
            </a:r>
            <a:endParaRPr lang="en-US" sz="2200" dirty="0"/>
          </a:p>
        </p:txBody>
      </p:sp>
      <p:sp>
        <p:nvSpPr>
          <p:cNvPr id="9" name="Text 6"/>
          <p:cNvSpPr/>
          <p:nvPr/>
        </p:nvSpPr>
        <p:spPr>
          <a:xfrm>
            <a:off x="5450919" y="3323749"/>
            <a:ext cx="2899410" cy="1451610"/>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Larger band gaps require more energy for electrons to jump from valence to conduction band.</a:t>
            </a:r>
            <a:endParaRPr lang="en-US" sz="1750" dirty="0"/>
          </a:p>
        </p:txBody>
      </p:sp>
      <p:sp>
        <p:nvSpPr>
          <p:cNvPr id="10" name="Shape 7"/>
          <p:cNvSpPr/>
          <p:nvPr/>
        </p:nvSpPr>
        <p:spPr>
          <a:xfrm>
            <a:off x="793790" y="5228987"/>
            <a:ext cx="510302" cy="510302"/>
          </a:xfrm>
          <a:prstGeom prst="roundRect">
            <a:avLst>
              <a:gd name="adj" fmla="val 18669"/>
            </a:avLst>
          </a:prstGeom>
          <a:solidFill>
            <a:srgbClr val="E2E3E9"/>
          </a:solidFill>
          <a:ln w="7620">
            <a:solidFill>
              <a:srgbClr val="C8C9CF"/>
            </a:solidFill>
            <a:prstDash val="solid"/>
          </a:ln>
        </p:spPr>
      </p:sp>
      <p:sp>
        <p:nvSpPr>
          <p:cNvPr id="11" name="Text 8"/>
          <p:cNvSpPr/>
          <p:nvPr/>
        </p:nvSpPr>
        <p:spPr>
          <a:xfrm>
            <a:off x="1530906" y="5306854"/>
            <a:ext cx="3521512"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Heterojunction Advantage</a:t>
            </a:r>
            <a:endParaRPr lang="en-US" sz="2200" dirty="0"/>
          </a:p>
        </p:txBody>
      </p:sp>
      <p:sp>
        <p:nvSpPr>
          <p:cNvPr id="12" name="Text 9"/>
          <p:cNvSpPr/>
          <p:nvPr/>
        </p:nvSpPr>
        <p:spPr>
          <a:xfrm>
            <a:off x="1530906" y="5797272"/>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By combining materials with different band gaps, heterojunctions enable tuning of device performance.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509355"/>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Applications of Heterojunctions</a:t>
            </a:r>
            <a:endParaRPr lang="en-US" sz="4450" dirty="0"/>
          </a:p>
        </p:txBody>
      </p:sp>
      <p:pic>
        <p:nvPicPr>
          <p:cNvPr id="4" name="Image 1" descr="preencoded.png"/>
          <p:cNvPicPr>
            <a:picLocks noChangeAspect="1"/>
          </p:cNvPicPr>
          <p:nvPr/>
        </p:nvPicPr>
        <p:blipFill>
          <a:blip r:embed="rId4"/>
          <a:stretch>
            <a:fillRect/>
          </a:stretch>
        </p:blipFill>
        <p:spPr>
          <a:xfrm>
            <a:off x="6280190" y="3267075"/>
            <a:ext cx="566976" cy="566976"/>
          </a:xfrm>
          <a:prstGeom prst="rect">
            <a:avLst/>
          </a:prstGeom>
        </p:spPr>
      </p:pic>
      <p:sp>
        <p:nvSpPr>
          <p:cNvPr id="5" name="Text 1"/>
          <p:cNvSpPr/>
          <p:nvPr/>
        </p:nvSpPr>
        <p:spPr>
          <a:xfrm>
            <a:off x="6280190" y="4060865"/>
            <a:ext cx="2329815" cy="708660"/>
          </a:xfrm>
          <a:prstGeom prst="rect">
            <a:avLst/>
          </a:prstGeom>
          <a:noFill/>
          <a:ln/>
        </p:spPr>
        <p:txBody>
          <a:bodyPr wrap="squar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High-Efficiency Solar Cells</a:t>
            </a:r>
            <a:endParaRPr lang="en-US" sz="2200" dirty="0"/>
          </a:p>
        </p:txBody>
      </p:sp>
      <p:sp>
        <p:nvSpPr>
          <p:cNvPr id="6" name="Text 2"/>
          <p:cNvSpPr/>
          <p:nvPr/>
        </p:nvSpPr>
        <p:spPr>
          <a:xfrm>
            <a:off x="6280190" y="4905613"/>
            <a:ext cx="2329815" cy="1814513"/>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Heterojunctions allow efficient energy conversion by combining different semiconductors.</a:t>
            </a:r>
            <a:endParaRPr lang="en-US" sz="1750" dirty="0"/>
          </a:p>
        </p:txBody>
      </p:sp>
      <p:pic>
        <p:nvPicPr>
          <p:cNvPr id="7" name="Image 2" descr="preencoded.png"/>
          <p:cNvPicPr>
            <a:picLocks noChangeAspect="1"/>
          </p:cNvPicPr>
          <p:nvPr/>
        </p:nvPicPr>
        <p:blipFill>
          <a:blip r:embed="rId5"/>
          <a:stretch>
            <a:fillRect/>
          </a:stretch>
        </p:blipFill>
        <p:spPr>
          <a:xfrm>
            <a:off x="8893493" y="3267075"/>
            <a:ext cx="566976" cy="566976"/>
          </a:xfrm>
          <a:prstGeom prst="rect">
            <a:avLst/>
          </a:prstGeom>
        </p:spPr>
      </p:pic>
      <p:sp>
        <p:nvSpPr>
          <p:cNvPr id="8" name="Text 3"/>
          <p:cNvSpPr/>
          <p:nvPr/>
        </p:nvSpPr>
        <p:spPr>
          <a:xfrm>
            <a:off x="8893493" y="4060865"/>
            <a:ext cx="2329815" cy="708660"/>
          </a:xfrm>
          <a:prstGeom prst="rect">
            <a:avLst/>
          </a:prstGeom>
          <a:noFill/>
          <a:ln/>
        </p:spPr>
        <p:txBody>
          <a:bodyPr wrap="squar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LEDs and Laser Diodes</a:t>
            </a:r>
            <a:endParaRPr lang="en-US" sz="2200" dirty="0"/>
          </a:p>
        </p:txBody>
      </p:sp>
      <p:sp>
        <p:nvSpPr>
          <p:cNvPr id="9" name="Text 4"/>
          <p:cNvSpPr/>
          <p:nvPr/>
        </p:nvSpPr>
        <p:spPr>
          <a:xfrm>
            <a:off x="8893493" y="4905613"/>
            <a:ext cx="2329815" cy="1451610"/>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Used to enhance light emission efficiency in optoelectronic devices.</a:t>
            </a:r>
            <a:endParaRPr lang="en-US" sz="1750" dirty="0"/>
          </a:p>
        </p:txBody>
      </p:sp>
      <p:pic>
        <p:nvPicPr>
          <p:cNvPr id="10" name="Image 3" descr="preencoded.png"/>
          <p:cNvPicPr>
            <a:picLocks noChangeAspect="1"/>
          </p:cNvPicPr>
          <p:nvPr/>
        </p:nvPicPr>
        <p:blipFill>
          <a:blip r:embed="rId6"/>
          <a:stretch>
            <a:fillRect/>
          </a:stretch>
        </p:blipFill>
        <p:spPr>
          <a:xfrm>
            <a:off x="11506795" y="3267075"/>
            <a:ext cx="566976" cy="566976"/>
          </a:xfrm>
          <a:prstGeom prst="rect">
            <a:avLst/>
          </a:prstGeom>
        </p:spPr>
      </p:pic>
      <p:sp>
        <p:nvSpPr>
          <p:cNvPr id="11" name="Text 5"/>
          <p:cNvSpPr/>
          <p:nvPr/>
        </p:nvSpPr>
        <p:spPr>
          <a:xfrm>
            <a:off x="11506795" y="4060865"/>
            <a:ext cx="232981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Transistors</a:t>
            </a:r>
            <a:endParaRPr lang="en-US" sz="2200" dirty="0"/>
          </a:p>
        </p:txBody>
      </p:sp>
      <p:sp>
        <p:nvSpPr>
          <p:cNvPr id="12" name="Text 6"/>
          <p:cNvSpPr/>
          <p:nvPr/>
        </p:nvSpPr>
        <p:spPr>
          <a:xfrm>
            <a:off x="11506795" y="4551283"/>
            <a:ext cx="2329815" cy="1814513"/>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Integral to high-performance transistors, especially for high-frequency applications.</a:t>
            </a:r>
            <a:endParaRPr lang="en-US" sz="1750" dirty="0"/>
          </a:p>
        </p:txBody>
      </p:sp>
      <p:sp>
        <p:nvSpPr>
          <p:cNvPr id="14" name="Rectangle 13">
            <a:extLst>
              <a:ext uri="{FF2B5EF4-FFF2-40B4-BE49-F238E27FC236}">
                <a16:creationId xmlns:a16="http://schemas.microsoft.com/office/drawing/2014/main" id="{CADA43F3-19A3-65DC-B59E-8DCA0906B8B6}"/>
              </a:ext>
            </a:extLst>
          </p:cNvPr>
          <p:cNvSpPr/>
          <p:nvPr/>
        </p:nvSpPr>
        <p:spPr>
          <a:xfrm>
            <a:off x="12597205" y="7250654"/>
            <a:ext cx="1936376" cy="8606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721412"/>
            <a:ext cx="11329868" cy="708779"/>
          </a:xfrm>
          <a:prstGeom prst="rect">
            <a:avLst/>
          </a:prstGeom>
          <a:noFill/>
          <a:ln/>
        </p:spPr>
        <p:txBody>
          <a:bodyPr wrap="non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Design Considerations for Heterojunctions</a:t>
            </a:r>
            <a:endParaRPr lang="en-US" sz="4450" dirty="0"/>
          </a:p>
        </p:txBody>
      </p:sp>
      <p:sp>
        <p:nvSpPr>
          <p:cNvPr id="3" name="Text 1"/>
          <p:cNvSpPr/>
          <p:nvPr/>
        </p:nvSpPr>
        <p:spPr>
          <a:xfrm>
            <a:off x="793790" y="39971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Band Offsets Control</a:t>
            </a:r>
            <a:endParaRPr lang="en-US" sz="2200" dirty="0"/>
          </a:p>
        </p:txBody>
      </p:sp>
      <p:sp>
        <p:nvSpPr>
          <p:cNvPr id="4" name="Text 2"/>
          <p:cNvSpPr/>
          <p:nvPr/>
        </p:nvSpPr>
        <p:spPr>
          <a:xfrm>
            <a:off x="793790" y="4578310"/>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Precise control of conduction and valence band offsets is critical for optimizing carrier transport.</a:t>
            </a:r>
            <a:endParaRPr lang="en-US" sz="1750" dirty="0"/>
          </a:p>
        </p:txBody>
      </p:sp>
      <p:sp>
        <p:nvSpPr>
          <p:cNvPr id="5" name="Text 3"/>
          <p:cNvSpPr/>
          <p:nvPr/>
        </p:nvSpPr>
        <p:spPr>
          <a:xfrm>
            <a:off x="7599521" y="3997166"/>
            <a:ext cx="4766072" cy="354330"/>
          </a:xfrm>
          <a:prstGeom prst="rect">
            <a:avLst/>
          </a:prstGeom>
          <a:noFill/>
          <a:ln/>
        </p:spPr>
        <p:txBody>
          <a:bodyPr wrap="none" lIns="0" tIns="0" rIns="0" bIns="0" rtlCol="0" anchor="t"/>
          <a:lstStyle/>
          <a:p>
            <a:pPr marL="0" indent="0" algn="l">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Carrier Concentration Management</a:t>
            </a:r>
            <a:endParaRPr lang="en-US" sz="2200" dirty="0"/>
          </a:p>
        </p:txBody>
      </p:sp>
      <p:sp>
        <p:nvSpPr>
          <p:cNvPr id="6" name="Text 4"/>
          <p:cNvSpPr/>
          <p:nvPr/>
        </p:nvSpPr>
        <p:spPr>
          <a:xfrm>
            <a:off x="7599521" y="4578310"/>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Adjusting donor and acceptor concentrations affects built-in potential and device efficiency.</a:t>
            </a:r>
            <a:endParaRPr lang="en-US" sz="1750" dirty="0"/>
          </a:p>
        </p:txBody>
      </p:sp>
      <p:sp>
        <p:nvSpPr>
          <p:cNvPr id="7" name="Rectangle 6">
            <a:extLst>
              <a:ext uri="{FF2B5EF4-FFF2-40B4-BE49-F238E27FC236}">
                <a16:creationId xmlns:a16="http://schemas.microsoft.com/office/drawing/2014/main" id="{C1360AD6-B6E2-6176-EC01-DB74339862A3}"/>
              </a:ext>
            </a:extLst>
          </p:cNvPr>
          <p:cNvSpPr/>
          <p:nvPr/>
        </p:nvSpPr>
        <p:spPr>
          <a:xfrm>
            <a:off x="12672508" y="7530353"/>
            <a:ext cx="1957892" cy="7258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7132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Conclusion: Importance of Heterojunctions</a:t>
            </a:r>
            <a:endParaRPr lang="en-US" sz="4450" dirty="0"/>
          </a:p>
        </p:txBody>
      </p:sp>
      <p:sp>
        <p:nvSpPr>
          <p:cNvPr id="4" name="Shape 1"/>
          <p:cNvSpPr/>
          <p:nvPr/>
        </p:nvSpPr>
        <p:spPr>
          <a:xfrm>
            <a:off x="793790" y="2829044"/>
            <a:ext cx="170021" cy="1216223"/>
          </a:xfrm>
          <a:prstGeom prst="roundRect">
            <a:avLst>
              <a:gd name="adj" fmla="val 56033"/>
            </a:avLst>
          </a:prstGeom>
          <a:solidFill>
            <a:srgbClr val="E2E3E9"/>
          </a:solidFill>
          <a:ln w="7620">
            <a:solidFill>
              <a:srgbClr val="C8C9CF"/>
            </a:solidFill>
            <a:prstDash val="solid"/>
          </a:ln>
        </p:spPr>
      </p:sp>
      <p:sp>
        <p:nvSpPr>
          <p:cNvPr id="5" name="Text 2"/>
          <p:cNvSpPr/>
          <p:nvPr/>
        </p:nvSpPr>
        <p:spPr>
          <a:xfrm>
            <a:off x="1303973" y="28290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Unique Properties</a:t>
            </a:r>
            <a:endParaRPr lang="en-US" sz="2200" dirty="0"/>
          </a:p>
        </p:txBody>
      </p:sp>
      <p:sp>
        <p:nvSpPr>
          <p:cNvPr id="6" name="Text 3"/>
          <p:cNvSpPr/>
          <p:nvPr/>
        </p:nvSpPr>
        <p:spPr>
          <a:xfrm>
            <a:off x="1303973" y="3319463"/>
            <a:ext cx="7046238"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Heterojunctions create band offsets and control carrier concentrations, enabling advanced device functions.</a:t>
            </a:r>
            <a:endParaRPr lang="en-US" sz="1750" dirty="0"/>
          </a:p>
        </p:txBody>
      </p:sp>
      <p:sp>
        <p:nvSpPr>
          <p:cNvPr id="7" name="Shape 4"/>
          <p:cNvSpPr/>
          <p:nvPr/>
        </p:nvSpPr>
        <p:spPr>
          <a:xfrm>
            <a:off x="1133951" y="4272082"/>
            <a:ext cx="170021" cy="1216223"/>
          </a:xfrm>
          <a:prstGeom prst="roundRect">
            <a:avLst>
              <a:gd name="adj" fmla="val 56033"/>
            </a:avLst>
          </a:prstGeom>
          <a:solidFill>
            <a:srgbClr val="E2E3E9"/>
          </a:solidFill>
          <a:ln w="7620">
            <a:solidFill>
              <a:srgbClr val="C8C9CF"/>
            </a:solidFill>
            <a:prstDash val="solid"/>
          </a:ln>
        </p:spPr>
      </p:sp>
      <p:sp>
        <p:nvSpPr>
          <p:cNvPr id="8" name="Text 5"/>
          <p:cNvSpPr/>
          <p:nvPr/>
        </p:nvSpPr>
        <p:spPr>
          <a:xfrm>
            <a:off x="1644134" y="427208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Device Optimization</a:t>
            </a:r>
            <a:endParaRPr lang="en-US" sz="2200" dirty="0"/>
          </a:p>
        </p:txBody>
      </p:sp>
      <p:sp>
        <p:nvSpPr>
          <p:cNvPr id="9" name="Text 6"/>
          <p:cNvSpPr/>
          <p:nvPr/>
        </p:nvSpPr>
        <p:spPr>
          <a:xfrm>
            <a:off x="1644134" y="4762500"/>
            <a:ext cx="6706076"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Understanding heterojunction physics is key to designing efficient optoelectronic and microelectronic devices.</a:t>
            </a:r>
            <a:endParaRPr lang="en-US" sz="1750" dirty="0"/>
          </a:p>
        </p:txBody>
      </p:sp>
      <p:sp>
        <p:nvSpPr>
          <p:cNvPr id="10" name="Shape 7"/>
          <p:cNvSpPr/>
          <p:nvPr/>
        </p:nvSpPr>
        <p:spPr>
          <a:xfrm>
            <a:off x="1474232" y="5715119"/>
            <a:ext cx="170021" cy="1216223"/>
          </a:xfrm>
          <a:prstGeom prst="roundRect">
            <a:avLst>
              <a:gd name="adj" fmla="val 56033"/>
            </a:avLst>
          </a:prstGeom>
          <a:solidFill>
            <a:srgbClr val="E2E3E9"/>
          </a:solidFill>
          <a:ln w="7620">
            <a:solidFill>
              <a:srgbClr val="C8C9CF"/>
            </a:solidFill>
            <a:prstDash val="solid"/>
          </a:ln>
        </p:spPr>
      </p:sp>
      <p:sp>
        <p:nvSpPr>
          <p:cNvPr id="11" name="Text 8"/>
          <p:cNvSpPr/>
          <p:nvPr/>
        </p:nvSpPr>
        <p:spPr>
          <a:xfrm>
            <a:off x="1984415" y="571511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Future Impact</a:t>
            </a:r>
            <a:endParaRPr lang="en-US" sz="2200" dirty="0"/>
          </a:p>
        </p:txBody>
      </p:sp>
      <p:sp>
        <p:nvSpPr>
          <p:cNvPr id="12" name="Text 9"/>
          <p:cNvSpPr/>
          <p:nvPr/>
        </p:nvSpPr>
        <p:spPr>
          <a:xfrm>
            <a:off x="1984415" y="6205538"/>
            <a:ext cx="6365796"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Continued innovation in heterojunction technology drives improvements in LEDs, solar cells, and transistors.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 </a:t>
            </a:r>
            <a:endParaRPr lang="en-US" sz="4450" dirty="0"/>
          </a:p>
        </p:txBody>
      </p:sp>
      <p:sp>
        <p:nvSpPr>
          <p:cNvPr id="3" name="Rectangle 2">
            <a:extLst>
              <a:ext uri="{FF2B5EF4-FFF2-40B4-BE49-F238E27FC236}">
                <a16:creationId xmlns:a16="http://schemas.microsoft.com/office/drawing/2014/main" id="{48A4402C-54EB-03AB-83F0-079A51A07B86}"/>
              </a:ext>
            </a:extLst>
          </p:cNvPr>
          <p:cNvSpPr/>
          <p:nvPr/>
        </p:nvSpPr>
        <p:spPr>
          <a:xfrm>
            <a:off x="12629478" y="7390504"/>
            <a:ext cx="2000922" cy="7637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484</Words>
  <Application>Microsoft Office PowerPoint</Application>
  <PresentationFormat>Custom</PresentationFormat>
  <Paragraphs>56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Instrument Sans Semi Bold</vt:lpstr>
      <vt:lpstr>Instrument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Ruchit Khandelwal</cp:lastModifiedBy>
  <cp:revision>2</cp:revision>
  <dcterms:created xsi:type="dcterms:W3CDTF">2025-04-29T03:16:58Z</dcterms:created>
  <dcterms:modified xsi:type="dcterms:W3CDTF">2025-04-29T03:23:00Z</dcterms:modified>
</cp:coreProperties>
</file>