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79" r:id="rId8"/>
    <p:sldId id="262" r:id="rId9"/>
    <p:sldId id="263" r:id="rId10"/>
    <p:sldId id="280" r:id="rId11"/>
    <p:sldId id="264" r:id="rId12"/>
    <p:sldId id="281" r:id="rId13"/>
    <p:sldId id="268" r:id="rId14"/>
    <p:sldId id="282" r:id="rId15"/>
    <p:sldId id="266" r:id="rId16"/>
    <p:sldId id="283" r:id="rId17"/>
    <p:sldId id="267" r:id="rId18"/>
    <p:sldId id="269" r:id="rId19"/>
    <p:sldId id="284" r:id="rId20"/>
    <p:sldId id="270" r:id="rId21"/>
    <p:sldId id="28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600" b="1" dirty="0"/>
              <a:t>Profit</a:t>
            </a:r>
            <a:endParaRPr lang="en-IN"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Profit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Food and beverages</c:v>
                </c:pt>
                <c:pt idx="1">
                  <c:v>Sports and travel</c:v>
                </c:pt>
                <c:pt idx="2">
                  <c:v>Electronic accessories</c:v>
                </c:pt>
                <c:pt idx="3">
                  <c:v>Fashion accessories</c:v>
                </c:pt>
                <c:pt idx="4">
                  <c:v>Home and lifestyle</c:v>
                </c:pt>
                <c:pt idx="5">
                  <c:v>Health and beauty</c:v>
                </c:pt>
              </c:strCache>
            </c:strRef>
          </c:cat>
          <c:val>
            <c:numRef>
              <c:f>Sheet1!$B$2:$B$7</c:f>
              <c:numCache>
                <c:formatCode>General</c:formatCode>
                <c:ptCount val="6"/>
                <c:pt idx="0">
                  <c:v>50797.72</c:v>
                </c:pt>
                <c:pt idx="1">
                  <c:v>49873.03</c:v>
                </c:pt>
                <c:pt idx="2">
                  <c:v>49162.53</c:v>
                </c:pt>
                <c:pt idx="3">
                  <c:v>49133.91</c:v>
                </c:pt>
                <c:pt idx="4">
                  <c:v>48732.21</c:v>
                </c:pt>
                <c:pt idx="5">
                  <c:v>44508.62</c:v>
                </c:pt>
              </c:numCache>
            </c:numRef>
          </c:val>
          <c:extLst>
            <c:ext xmlns:c16="http://schemas.microsoft.com/office/drawing/2014/chart" uri="{C3380CC4-5D6E-409C-BE32-E72D297353CC}">
              <c16:uniqueId val="{00000000-8363-4953-A8A9-6304485D6FBA}"/>
            </c:ext>
          </c:extLst>
        </c:ser>
        <c:dLbls>
          <c:dLblPos val="outEnd"/>
          <c:showLegendKey val="0"/>
          <c:showVal val="1"/>
          <c:showCatName val="0"/>
          <c:showSerName val="0"/>
          <c:showPercent val="0"/>
          <c:showBubbleSize val="0"/>
        </c:dLbls>
        <c:gapWidth val="219"/>
        <c:overlap val="-27"/>
        <c:axId val="1410710591"/>
        <c:axId val="1410695711"/>
      </c:barChart>
      <c:catAx>
        <c:axId val="141071059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t>Product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0695711"/>
        <c:crosses val="autoZero"/>
        <c:auto val="1"/>
        <c:lblAlgn val="ctr"/>
        <c:lblOffset val="100"/>
        <c:noMultiLvlLbl val="0"/>
      </c:catAx>
      <c:valAx>
        <c:axId val="141069571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1071059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b="1" dirty="0"/>
              <a:t>Customer</a:t>
            </a:r>
            <a:r>
              <a:rPr lang="en-IN" b="1" baseline="0" dirty="0"/>
              <a:t> Segmentation</a:t>
            </a:r>
            <a:endParaRPr lang="en-IN"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Total_Spend</c:v>
                </c:pt>
              </c:strCache>
            </c:strRef>
          </c:tx>
          <c:spPr>
            <a:solidFill>
              <a:schemeClr val="accent1"/>
            </a:solidFill>
            <a:ln>
              <a:noFill/>
            </a:ln>
            <a:effectLst/>
          </c:spPr>
          <c:invertIfNegative val="0"/>
          <c:cat>
            <c:numRef>
              <c:f>Sheet1!$A$2:$A$10</c:f>
              <c:numCache>
                <c:formatCode>General</c:formatCode>
                <c:ptCount val="9"/>
                <c:pt idx="0">
                  <c:v>1</c:v>
                </c:pt>
                <c:pt idx="1">
                  <c:v>2</c:v>
                </c:pt>
                <c:pt idx="2">
                  <c:v>3</c:v>
                </c:pt>
                <c:pt idx="3">
                  <c:v>8</c:v>
                </c:pt>
                <c:pt idx="4">
                  <c:v>9</c:v>
                </c:pt>
                <c:pt idx="5">
                  <c:v>11</c:v>
                </c:pt>
                <c:pt idx="6">
                  <c:v>12</c:v>
                </c:pt>
                <c:pt idx="7">
                  <c:v>13</c:v>
                </c:pt>
                <c:pt idx="8">
                  <c:v>14</c:v>
                </c:pt>
              </c:numCache>
            </c:numRef>
          </c:cat>
          <c:val>
            <c:numRef>
              <c:f>Sheet1!$B$2:$B$10</c:f>
              <c:numCache>
                <c:formatCode>General</c:formatCode>
                <c:ptCount val="9"/>
                <c:pt idx="0">
                  <c:v>22634.55</c:v>
                </c:pt>
                <c:pt idx="1">
                  <c:v>23392.28</c:v>
                </c:pt>
                <c:pt idx="2">
                  <c:v>23402.26</c:v>
                </c:pt>
                <c:pt idx="3">
                  <c:v>26634.34</c:v>
                </c:pt>
                <c:pt idx="4">
                  <c:v>19661.599999999999</c:v>
                </c:pt>
                <c:pt idx="5">
                  <c:v>21398.82</c:v>
                </c:pt>
                <c:pt idx="6">
                  <c:v>21720.65</c:v>
                </c:pt>
                <c:pt idx="7">
                  <c:v>21063.66</c:v>
                </c:pt>
                <c:pt idx="8">
                  <c:v>21049.4</c:v>
                </c:pt>
              </c:numCache>
            </c:numRef>
          </c:val>
          <c:extLst>
            <c:ext xmlns:c16="http://schemas.microsoft.com/office/drawing/2014/chart" uri="{C3380CC4-5D6E-409C-BE32-E72D297353CC}">
              <c16:uniqueId val="{00000000-BB4E-4521-9C4E-BD09599BE97B}"/>
            </c:ext>
          </c:extLst>
        </c:ser>
        <c:ser>
          <c:idx val="1"/>
          <c:order val="1"/>
          <c:tx>
            <c:strRef>
              <c:f>Sheet1!$C$1</c:f>
              <c:strCache>
                <c:ptCount val="1"/>
                <c:pt idx="0">
                  <c:v>Category</c:v>
                </c:pt>
              </c:strCache>
            </c:strRef>
          </c:tx>
          <c:spPr>
            <a:solidFill>
              <a:schemeClr val="accent2"/>
            </a:solidFill>
            <a:ln>
              <a:noFill/>
            </a:ln>
            <a:effectLst/>
          </c:spPr>
          <c:invertIfNegative val="0"/>
          <c:cat>
            <c:numRef>
              <c:f>Sheet1!$A$2:$A$10</c:f>
              <c:numCache>
                <c:formatCode>General</c:formatCode>
                <c:ptCount val="9"/>
                <c:pt idx="0">
                  <c:v>1</c:v>
                </c:pt>
                <c:pt idx="1">
                  <c:v>2</c:v>
                </c:pt>
                <c:pt idx="2">
                  <c:v>3</c:v>
                </c:pt>
                <c:pt idx="3">
                  <c:v>8</c:v>
                </c:pt>
                <c:pt idx="4">
                  <c:v>9</c:v>
                </c:pt>
                <c:pt idx="5">
                  <c:v>11</c:v>
                </c:pt>
                <c:pt idx="6">
                  <c:v>12</c:v>
                </c:pt>
                <c:pt idx="7">
                  <c:v>13</c:v>
                </c:pt>
                <c:pt idx="8">
                  <c:v>14</c:v>
                </c:pt>
              </c:numCache>
            </c:numRef>
          </c:cat>
          <c:val>
            <c:numRef>
              <c:f>Sheet1!$C$2:$C$10</c:f>
              <c:numCache>
                <c:formatCode>General</c:formatCode>
                <c:ptCount val="9"/>
                <c:pt idx="0">
                  <c:v>0</c:v>
                </c:pt>
                <c:pt idx="1">
                  <c:v>0</c:v>
                </c:pt>
                <c:pt idx="2">
                  <c:v>0</c:v>
                </c:pt>
                <c:pt idx="3">
                  <c:v>0</c:v>
                </c:pt>
                <c:pt idx="4">
                  <c:v>0</c:v>
                </c:pt>
                <c:pt idx="5">
                  <c:v>0</c:v>
                </c:pt>
                <c:pt idx="6">
                  <c:v>0</c:v>
                </c:pt>
                <c:pt idx="7">
                  <c:v>0</c:v>
                </c:pt>
                <c:pt idx="8">
                  <c:v>0</c:v>
                </c:pt>
              </c:numCache>
            </c:numRef>
          </c:val>
          <c:extLst>
            <c:ext xmlns:c16="http://schemas.microsoft.com/office/drawing/2014/chart" uri="{C3380CC4-5D6E-409C-BE32-E72D297353CC}">
              <c16:uniqueId val="{00000001-BB4E-4521-9C4E-BD09599BE97B}"/>
            </c:ext>
          </c:extLst>
        </c:ser>
        <c:dLbls>
          <c:showLegendKey val="0"/>
          <c:showVal val="0"/>
          <c:showCatName val="0"/>
          <c:showSerName val="0"/>
          <c:showPercent val="0"/>
          <c:showBubbleSize val="0"/>
        </c:dLbls>
        <c:gapWidth val="219"/>
        <c:overlap val="-27"/>
        <c:axId val="112196303"/>
        <c:axId val="112195343"/>
      </c:barChart>
      <c:catAx>
        <c:axId val="11219630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400" b="1" dirty="0"/>
                  <a:t>Customer Id</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5343"/>
        <c:crosses val="autoZero"/>
        <c:auto val="1"/>
        <c:lblAlgn val="ctr"/>
        <c:lblOffset val="100"/>
        <c:noMultiLvlLbl val="0"/>
      </c:catAx>
      <c:valAx>
        <c:axId val="112195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400" b="1" dirty="0"/>
                  <a:t>Total Spend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2196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r>
              <a:rPr lang="en-US"/>
              <a:t>Sales Anomalies in Walmart Transactions</a:t>
            </a:r>
            <a:endParaRPr lang="en-IN"/>
          </a:p>
        </c:rich>
      </c:tx>
      <c:overlay val="0"/>
      <c:spPr>
        <a:noFill/>
        <a:ln>
          <a:noFill/>
        </a:ln>
        <a:effectLst/>
      </c:spPr>
      <c:txPr>
        <a:bodyPr rot="0" spcFirstLastPara="1" vertOverflow="ellipsis" vert="horz" wrap="square" anchor="ctr" anchorCtr="1"/>
        <a:lstStyle/>
        <a:p>
          <a:pPr>
            <a:defRPr lang="en-US" sz="1200" b="0" i="0" u="none" strike="noStrike" kern="1200" spc="0" baseline="0">
              <a:solidFill>
                <a:schemeClr val="tx1"/>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transaction_value</c:v>
                </c:pt>
              </c:strCache>
            </c:strRef>
          </c:tx>
          <c:spPr>
            <a:solidFill>
              <a:schemeClr val="accent1"/>
            </a:solidFill>
            <a:ln>
              <a:noFill/>
            </a:ln>
            <a:effectLst/>
          </c:spPr>
          <c:invertIfNegative val="0"/>
          <c:cat>
            <c:strRef>
              <c:f>Sheet1!$A$2:$A$7</c:f>
              <c:strCache>
                <c:ptCount val="6"/>
                <c:pt idx="0">
                  <c:v>Electronic accessories</c:v>
                </c:pt>
                <c:pt idx="1">
                  <c:v>Electronic accessories</c:v>
                </c:pt>
                <c:pt idx="2">
                  <c:v>Electronic accessories</c:v>
                </c:pt>
                <c:pt idx="3">
                  <c:v>Electronic accessories</c:v>
                </c:pt>
                <c:pt idx="4">
                  <c:v>Electronic accessories</c:v>
                </c:pt>
                <c:pt idx="5">
                  <c:v>Electronic accessories</c:v>
                </c:pt>
              </c:strCache>
            </c:strRef>
          </c:cat>
          <c:val>
            <c:numRef>
              <c:f>Sheet1!$B$2:$B$7</c:f>
              <c:numCache>
                <c:formatCode>General</c:formatCode>
                <c:ptCount val="6"/>
                <c:pt idx="0">
                  <c:v>151.48349999999999</c:v>
                </c:pt>
                <c:pt idx="1">
                  <c:v>152.71199999999999</c:v>
                </c:pt>
                <c:pt idx="2">
                  <c:v>171.72749999999999</c:v>
                </c:pt>
                <c:pt idx="3">
                  <c:v>175.14</c:v>
                </c:pt>
                <c:pt idx="4">
                  <c:v>484.97399999999999</c:v>
                </c:pt>
                <c:pt idx="5">
                  <c:v>486.44400000000002</c:v>
                </c:pt>
              </c:numCache>
            </c:numRef>
          </c:val>
          <c:extLst>
            <c:ext xmlns:c16="http://schemas.microsoft.com/office/drawing/2014/chart" uri="{C3380CC4-5D6E-409C-BE32-E72D297353CC}">
              <c16:uniqueId val="{00000000-6B79-4595-A4F5-DF4A77F695BC}"/>
            </c:ext>
          </c:extLst>
        </c:ser>
        <c:ser>
          <c:idx val="1"/>
          <c:order val="1"/>
          <c:tx>
            <c:strRef>
              <c:f>Sheet1!$C$1</c:f>
              <c:strCache>
                <c:ptCount val="1"/>
                <c:pt idx="0">
                  <c:v>avg_total</c:v>
                </c:pt>
              </c:strCache>
            </c:strRef>
          </c:tx>
          <c:spPr>
            <a:solidFill>
              <a:schemeClr val="accent2"/>
            </a:solidFill>
            <a:ln>
              <a:noFill/>
            </a:ln>
            <a:effectLst/>
          </c:spPr>
          <c:invertIfNegative val="0"/>
          <c:cat>
            <c:strRef>
              <c:f>Sheet1!$A$2:$A$7</c:f>
              <c:strCache>
                <c:ptCount val="6"/>
                <c:pt idx="0">
                  <c:v>Electronic accessories</c:v>
                </c:pt>
                <c:pt idx="1">
                  <c:v>Electronic accessories</c:v>
                </c:pt>
                <c:pt idx="2">
                  <c:v>Electronic accessories</c:v>
                </c:pt>
                <c:pt idx="3">
                  <c:v>Electronic accessories</c:v>
                </c:pt>
                <c:pt idx="4">
                  <c:v>Electronic accessories</c:v>
                </c:pt>
                <c:pt idx="5">
                  <c:v>Electronic accessories</c:v>
                </c:pt>
              </c:strCache>
            </c:strRef>
          </c:cat>
          <c:val>
            <c:numRef>
              <c:f>Sheet1!$C$2:$C$7</c:f>
              <c:numCache>
                <c:formatCode>General</c:formatCode>
                <c:ptCount val="6"/>
                <c:pt idx="0">
                  <c:v>319.63253823529402</c:v>
                </c:pt>
                <c:pt idx="1">
                  <c:v>319.63253823529402</c:v>
                </c:pt>
                <c:pt idx="2">
                  <c:v>319.63253823529402</c:v>
                </c:pt>
                <c:pt idx="3">
                  <c:v>319.63253823529402</c:v>
                </c:pt>
                <c:pt idx="4">
                  <c:v>319.63253823529402</c:v>
                </c:pt>
                <c:pt idx="5">
                  <c:v>319.63253823529402</c:v>
                </c:pt>
              </c:numCache>
            </c:numRef>
          </c:val>
          <c:extLst>
            <c:ext xmlns:c16="http://schemas.microsoft.com/office/drawing/2014/chart" uri="{C3380CC4-5D6E-409C-BE32-E72D297353CC}">
              <c16:uniqueId val="{00000001-6B79-4595-A4F5-DF4A77F695BC}"/>
            </c:ext>
          </c:extLst>
        </c:ser>
        <c:ser>
          <c:idx val="2"/>
          <c:order val="2"/>
          <c:tx>
            <c:strRef>
              <c:f>Sheet1!$D$1</c:f>
              <c:strCache>
                <c:ptCount val="1"/>
                <c:pt idx="0">
                  <c:v>Category</c:v>
                </c:pt>
              </c:strCache>
            </c:strRef>
          </c:tx>
          <c:spPr>
            <a:solidFill>
              <a:schemeClr val="accent3"/>
            </a:solidFill>
            <a:ln>
              <a:noFill/>
            </a:ln>
            <a:effectLst/>
          </c:spPr>
          <c:invertIfNegative val="0"/>
          <c:cat>
            <c:strRef>
              <c:f>Sheet1!$A$2:$A$7</c:f>
              <c:strCache>
                <c:ptCount val="6"/>
                <c:pt idx="0">
                  <c:v>Electronic accessories</c:v>
                </c:pt>
                <c:pt idx="1">
                  <c:v>Electronic accessories</c:v>
                </c:pt>
                <c:pt idx="2">
                  <c:v>Electronic accessories</c:v>
                </c:pt>
                <c:pt idx="3">
                  <c:v>Electronic accessories</c:v>
                </c:pt>
                <c:pt idx="4">
                  <c:v>Electronic accessories</c:v>
                </c:pt>
                <c:pt idx="5">
                  <c:v>Electronic accessories</c:v>
                </c:pt>
              </c:strCache>
            </c:strRef>
          </c:cat>
          <c:val>
            <c:numRef>
              <c:f>Sheet1!$D$2:$D$7</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2-6B79-4595-A4F5-DF4A77F695BC}"/>
            </c:ext>
          </c:extLst>
        </c:ser>
        <c:dLbls>
          <c:showLegendKey val="0"/>
          <c:showVal val="0"/>
          <c:showCatName val="0"/>
          <c:showSerName val="0"/>
          <c:showPercent val="0"/>
          <c:showBubbleSize val="0"/>
        </c:dLbls>
        <c:gapWidth val="219"/>
        <c:overlap val="-27"/>
        <c:axId val="112155503"/>
        <c:axId val="112155983"/>
      </c:barChart>
      <c:catAx>
        <c:axId val="112155503"/>
        <c:scaling>
          <c:orientation val="minMax"/>
        </c:scaling>
        <c:delete val="0"/>
        <c:axPos val="b"/>
        <c:title>
          <c:tx>
            <c:rich>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IN"/>
                  <a:t>Product</a:t>
                </a:r>
              </a:p>
            </c:rich>
          </c:tx>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12155983"/>
        <c:crosses val="autoZero"/>
        <c:auto val="1"/>
        <c:lblAlgn val="ctr"/>
        <c:lblOffset val="100"/>
        <c:noMultiLvlLbl val="0"/>
      </c:catAx>
      <c:valAx>
        <c:axId val="1121559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r>
                  <a:rPr lang="en-IN"/>
                  <a:t>Transaction Value</a:t>
                </a:r>
              </a:p>
            </c:rich>
          </c:tx>
          <c:overlay val="0"/>
          <c:spPr>
            <a:noFill/>
            <a:ln>
              <a:noFill/>
            </a:ln>
            <a:effectLst/>
          </c:spPr>
          <c:txPr>
            <a:bodyPr rot="-54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crossAx val="11215550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1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600" b="1" i="0" u="none" strike="noStrike" baseline="0" dirty="0"/>
              <a:t>Most Popular Payment Methods by City</a:t>
            </a:r>
            <a:endParaRPr lang="en-IN" sz="16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stacked"/>
        <c:varyColors val="0"/>
        <c:ser>
          <c:idx val="0"/>
          <c:order val="0"/>
          <c:tx>
            <c:strRef>
              <c:f>Sheet1!$B$1</c:f>
              <c:strCache>
                <c:ptCount val="1"/>
                <c:pt idx="0">
                  <c:v>Payment</c:v>
                </c:pt>
              </c:strCache>
            </c:strRef>
          </c:tx>
          <c:spPr>
            <a:solidFill>
              <a:schemeClr val="accent1"/>
            </a:solidFill>
            <a:ln>
              <a:noFill/>
            </a:ln>
            <a:effectLst/>
          </c:spPr>
          <c:invertIfNegative val="0"/>
          <c:cat>
            <c:strRef>
              <c:f>Sheet1!$A$2:$A$4</c:f>
              <c:strCache>
                <c:ptCount val="3"/>
                <c:pt idx="0">
                  <c:v>Mandalay</c:v>
                </c:pt>
                <c:pt idx="1">
                  <c:v>Naypyitaw</c:v>
                </c:pt>
                <c:pt idx="2">
                  <c:v>Yangon</c:v>
                </c:pt>
              </c:strCache>
            </c:strRef>
          </c:cat>
          <c:val>
            <c:numRef>
              <c:f>Sheet1!$B$2:$B$4</c:f>
              <c:numCache>
                <c:formatCode>General</c:formatCode>
                <c:ptCount val="3"/>
                <c:pt idx="0">
                  <c:v>0</c:v>
                </c:pt>
                <c:pt idx="1">
                  <c:v>0</c:v>
                </c:pt>
                <c:pt idx="2">
                  <c:v>0</c:v>
                </c:pt>
              </c:numCache>
            </c:numRef>
          </c:val>
          <c:extLst>
            <c:ext xmlns:c16="http://schemas.microsoft.com/office/drawing/2014/chart" uri="{C3380CC4-5D6E-409C-BE32-E72D297353CC}">
              <c16:uniqueId val="{00000000-6835-474B-B504-C3BF15D1B1AF}"/>
            </c:ext>
          </c:extLst>
        </c:ser>
        <c:ser>
          <c:idx val="1"/>
          <c:order val="1"/>
          <c:tx>
            <c:strRef>
              <c:f>Sheet1!$C$1</c:f>
              <c:strCache>
                <c:ptCount val="1"/>
                <c:pt idx="0">
                  <c:v>Count</c:v>
                </c:pt>
              </c:strCache>
            </c:strRef>
          </c:tx>
          <c:spPr>
            <a:solidFill>
              <a:schemeClr val="accent1"/>
            </a:solidFill>
            <a:ln>
              <a:noFill/>
            </a:ln>
            <a:effectLst/>
          </c:spPr>
          <c:invertIfNegative val="0"/>
          <c:cat>
            <c:strRef>
              <c:f>Sheet1!$A$2:$A$4</c:f>
              <c:strCache>
                <c:ptCount val="3"/>
                <c:pt idx="0">
                  <c:v>Mandalay</c:v>
                </c:pt>
                <c:pt idx="1">
                  <c:v>Naypyitaw</c:v>
                </c:pt>
                <c:pt idx="2">
                  <c:v>Yangon</c:v>
                </c:pt>
              </c:strCache>
            </c:strRef>
          </c:cat>
          <c:val>
            <c:numRef>
              <c:f>Sheet1!$C$2:$C$4</c:f>
              <c:numCache>
                <c:formatCode>General</c:formatCode>
                <c:ptCount val="3"/>
                <c:pt idx="0">
                  <c:v>113</c:v>
                </c:pt>
                <c:pt idx="1">
                  <c:v>124</c:v>
                </c:pt>
                <c:pt idx="2">
                  <c:v>126</c:v>
                </c:pt>
              </c:numCache>
            </c:numRef>
          </c:val>
          <c:extLst>
            <c:ext xmlns:c16="http://schemas.microsoft.com/office/drawing/2014/chart" uri="{C3380CC4-5D6E-409C-BE32-E72D297353CC}">
              <c16:uniqueId val="{00000001-6835-474B-B504-C3BF15D1B1AF}"/>
            </c:ext>
          </c:extLst>
        </c:ser>
        <c:dLbls>
          <c:showLegendKey val="0"/>
          <c:showVal val="0"/>
          <c:showCatName val="0"/>
          <c:showSerName val="0"/>
          <c:showPercent val="0"/>
          <c:showBubbleSize val="0"/>
        </c:dLbls>
        <c:gapWidth val="260"/>
        <c:overlap val="100"/>
        <c:axId val="378034047"/>
        <c:axId val="378034527"/>
      </c:barChart>
      <c:catAx>
        <c:axId val="378034047"/>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400" b="1" dirty="0"/>
                  <a:t>City</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034527"/>
        <c:crosses val="autoZero"/>
        <c:auto val="1"/>
        <c:lblAlgn val="ctr"/>
        <c:lblOffset val="100"/>
        <c:noMultiLvlLbl val="0"/>
      </c:catAx>
      <c:valAx>
        <c:axId val="3780345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sz="1400" b="1" dirty="0"/>
                  <a:t>Count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80340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dirty="0"/>
              <a:t>Sales Distribution by Month and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1"/>
          <c:order val="1"/>
          <c:tx>
            <c:strRef>
              <c:f>Sheet1!$C$1</c:f>
              <c:strCache>
                <c:ptCount val="1"/>
                <c:pt idx="0">
                  <c:v>count</c:v>
                </c:pt>
              </c:strCache>
            </c:strRef>
          </c:tx>
          <c:spPr>
            <a:solidFill>
              <a:schemeClr val="accent1"/>
            </a:solidFill>
            <a:ln>
              <a:noFill/>
            </a:ln>
            <a:effectLst/>
          </c:spPr>
          <c:invertIfNegative val="0"/>
          <c:cat>
            <c:multiLvlStrRef>
              <c:f>Sheet1!$A$2:$B$7</c:f>
              <c:multiLvlStrCache>
                <c:ptCount val="6"/>
                <c:lvl>
                  <c:pt idx="0">
                    <c:v>1</c:v>
                  </c:pt>
                  <c:pt idx="1">
                    <c:v>1</c:v>
                  </c:pt>
                  <c:pt idx="2">
                    <c:v>2</c:v>
                  </c:pt>
                  <c:pt idx="3">
                    <c:v>2</c:v>
                  </c:pt>
                  <c:pt idx="4">
                    <c:v>3</c:v>
                  </c:pt>
                  <c:pt idx="5">
                    <c:v>3</c:v>
                  </c:pt>
                </c:lvl>
                <c:lvl>
                  <c:pt idx="0">
                    <c:v>Female</c:v>
                  </c:pt>
                  <c:pt idx="1">
                    <c:v>Male</c:v>
                  </c:pt>
                  <c:pt idx="2">
                    <c:v>Male</c:v>
                  </c:pt>
                  <c:pt idx="3">
                    <c:v>Female</c:v>
                  </c:pt>
                  <c:pt idx="4">
                    <c:v>Female</c:v>
                  </c:pt>
                  <c:pt idx="5">
                    <c:v>Male</c:v>
                  </c:pt>
                </c:lvl>
              </c:multiLvlStrCache>
            </c:multiLvlStrRef>
          </c:cat>
          <c:val>
            <c:numRef>
              <c:f>Sheet1!$C$2:$C$7</c:f>
              <c:numCache>
                <c:formatCode>General</c:formatCode>
                <c:ptCount val="6"/>
                <c:pt idx="0">
                  <c:v>176</c:v>
                </c:pt>
                <c:pt idx="1">
                  <c:v>176</c:v>
                </c:pt>
                <c:pt idx="2">
                  <c:v>139</c:v>
                </c:pt>
                <c:pt idx="3">
                  <c:v>164</c:v>
                </c:pt>
                <c:pt idx="4">
                  <c:v>161</c:v>
                </c:pt>
                <c:pt idx="5">
                  <c:v>184</c:v>
                </c:pt>
              </c:numCache>
            </c:numRef>
          </c:val>
          <c:extLst>
            <c:ext xmlns:c16="http://schemas.microsoft.com/office/drawing/2014/chart" uri="{C3380CC4-5D6E-409C-BE32-E72D297353CC}">
              <c16:uniqueId val="{00000000-F2BE-42CF-BFA0-EA3486B85624}"/>
            </c:ext>
          </c:extLst>
        </c:ser>
        <c:dLbls>
          <c:showLegendKey val="0"/>
          <c:showVal val="0"/>
          <c:showCatName val="0"/>
          <c:showSerName val="0"/>
          <c:showPercent val="0"/>
          <c:showBubbleSize val="0"/>
        </c:dLbls>
        <c:gapWidth val="219"/>
        <c:overlap val="-27"/>
        <c:axId val="36968208"/>
        <c:axId val="36968688"/>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month</c:v>
                      </c:pt>
                    </c:strCache>
                  </c:strRef>
                </c:tx>
                <c:spPr>
                  <a:solidFill>
                    <a:schemeClr val="accent1"/>
                  </a:solidFill>
                  <a:ln>
                    <a:noFill/>
                  </a:ln>
                  <a:effectLst/>
                </c:spPr>
                <c:invertIfNegative val="0"/>
                <c:cat>
                  <c:multiLvlStrRef>
                    <c:extLst>
                      <c:ext uri="{02D57815-91ED-43cb-92C2-25804820EDAC}">
                        <c15:formulaRef>
                          <c15:sqref>Sheet1!$A$2:$B$7</c15:sqref>
                        </c15:formulaRef>
                      </c:ext>
                    </c:extLst>
                    <c:multiLvlStrCache>
                      <c:ptCount val="6"/>
                      <c:lvl>
                        <c:pt idx="0">
                          <c:v>1</c:v>
                        </c:pt>
                        <c:pt idx="1">
                          <c:v>1</c:v>
                        </c:pt>
                        <c:pt idx="2">
                          <c:v>2</c:v>
                        </c:pt>
                        <c:pt idx="3">
                          <c:v>2</c:v>
                        </c:pt>
                        <c:pt idx="4">
                          <c:v>3</c:v>
                        </c:pt>
                        <c:pt idx="5">
                          <c:v>3</c:v>
                        </c:pt>
                      </c:lvl>
                      <c:lvl>
                        <c:pt idx="0">
                          <c:v>Female</c:v>
                        </c:pt>
                        <c:pt idx="1">
                          <c:v>Male</c:v>
                        </c:pt>
                        <c:pt idx="2">
                          <c:v>Male</c:v>
                        </c:pt>
                        <c:pt idx="3">
                          <c:v>Female</c:v>
                        </c:pt>
                        <c:pt idx="4">
                          <c:v>Female</c:v>
                        </c:pt>
                        <c:pt idx="5">
                          <c:v>Male</c:v>
                        </c:pt>
                      </c:lvl>
                    </c:multiLvlStrCache>
                  </c:multiLvlStrRef>
                </c:cat>
                <c:val>
                  <c:numRef>
                    <c:extLst>
                      <c:ext uri="{02D57815-91ED-43cb-92C2-25804820EDAC}">
                        <c15:formulaRef>
                          <c15:sqref>Sheet1!$B$2:$B$7</c15:sqref>
                        </c15:formulaRef>
                      </c:ext>
                    </c:extLst>
                    <c:numCache>
                      <c:formatCode>General</c:formatCode>
                      <c:ptCount val="6"/>
                      <c:pt idx="0">
                        <c:v>1</c:v>
                      </c:pt>
                      <c:pt idx="1">
                        <c:v>1</c:v>
                      </c:pt>
                      <c:pt idx="2">
                        <c:v>2</c:v>
                      </c:pt>
                      <c:pt idx="3">
                        <c:v>2</c:v>
                      </c:pt>
                      <c:pt idx="4">
                        <c:v>3</c:v>
                      </c:pt>
                      <c:pt idx="5">
                        <c:v>3</c:v>
                      </c:pt>
                    </c:numCache>
                  </c:numRef>
                </c:val>
                <c:extLst>
                  <c:ext xmlns:c16="http://schemas.microsoft.com/office/drawing/2014/chart" uri="{C3380CC4-5D6E-409C-BE32-E72D297353CC}">
                    <c16:uniqueId val="{00000001-F2BE-42CF-BFA0-EA3486B85624}"/>
                  </c:ext>
                </c:extLst>
              </c15:ser>
            </c15:filteredBarSeries>
          </c:ext>
        </c:extLst>
      </c:barChart>
      <c:catAx>
        <c:axId val="3696820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t>Month and Gender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68688"/>
        <c:crosses val="autoZero"/>
        <c:auto val="1"/>
        <c:lblAlgn val="ctr"/>
        <c:lblOffset val="100"/>
        <c:noMultiLvlLbl val="0"/>
      </c:catAx>
      <c:valAx>
        <c:axId val="369686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400" b="1" dirty="0"/>
                  <a:t>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968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Total_Purchase by Cutomer_type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Total_Purchase</c:v>
                </c:pt>
              </c:strCache>
            </c:strRef>
          </c:tx>
          <c:spPr>
            <a:solidFill>
              <a:schemeClr val="accent1"/>
            </a:solidFill>
            <a:ln>
              <a:noFill/>
            </a:ln>
            <a:effectLst/>
          </c:spPr>
          <c:invertIfNegative val="0"/>
          <c:cat>
            <c:multiLvlStrRef>
              <c:f>Sheet1!$A$2:$B$10</c:f>
              <c:multiLvlStrCache>
                <c:ptCount val="9"/>
                <c:lvl>
                  <c:pt idx="0">
                    <c:v>Normal</c:v>
                  </c:pt>
                  <c:pt idx="1">
                    <c:v>Member</c:v>
                  </c:pt>
                  <c:pt idx="2">
                    <c:v>Member</c:v>
                  </c:pt>
                  <c:pt idx="3">
                    <c:v>Normal</c:v>
                  </c:pt>
                  <c:pt idx="4">
                    <c:v>Member</c:v>
                  </c:pt>
                  <c:pt idx="5">
                    <c:v>Normal</c:v>
                  </c:pt>
                  <c:pt idx="6">
                    <c:v>Member</c:v>
                  </c:pt>
                  <c:pt idx="7">
                    <c:v>Normal</c:v>
                  </c:pt>
                  <c:pt idx="8">
                    <c:v>Normal</c:v>
                  </c:pt>
                </c:lvl>
                <c:lvl>
                  <c:pt idx="0">
                    <c:v>Electronic accessories</c:v>
                  </c:pt>
                  <c:pt idx="1">
                    <c:v>Electronic accessories</c:v>
                  </c:pt>
                  <c:pt idx="2">
                    <c:v>Fashion accessories</c:v>
                  </c:pt>
                  <c:pt idx="3">
                    <c:v>Fashion accessories</c:v>
                  </c:pt>
                  <c:pt idx="4">
                    <c:v>Food and beverages</c:v>
                  </c:pt>
                  <c:pt idx="5">
                    <c:v>Food and beverages</c:v>
                  </c:pt>
                  <c:pt idx="6">
                    <c:v>Health and beauty</c:v>
                  </c:pt>
                  <c:pt idx="7">
                    <c:v>Health and beauty</c:v>
                  </c:pt>
                  <c:pt idx="8">
                    <c:v>Home and lifestyle</c:v>
                  </c:pt>
                </c:lvl>
              </c:multiLvlStrCache>
            </c:multiLvlStrRef>
          </c:cat>
          <c:val>
            <c:numRef>
              <c:f>Sheet1!$C$2:$C$10</c:f>
              <c:numCache>
                <c:formatCode>General</c:formatCode>
                <c:ptCount val="9"/>
                <c:pt idx="0">
                  <c:v>92</c:v>
                </c:pt>
                <c:pt idx="1">
                  <c:v>78</c:v>
                </c:pt>
                <c:pt idx="2">
                  <c:v>86</c:v>
                </c:pt>
                <c:pt idx="3">
                  <c:v>92</c:v>
                </c:pt>
                <c:pt idx="4">
                  <c:v>94</c:v>
                </c:pt>
                <c:pt idx="5">
                  <c:v>80</c:v>
                </c:pt>
                <c:pt idx="6">
                  <c:v>73</c:v>
                </c:pt>
                <c:pt idx="7">
                  <c:v>79</c:v>
                </c:pt>
                <c:pt idx="8">
                  <c:v>77</c:v>
                </c:pt>
              </c:numCache>
            </c:numRef>
          </c:val>
          <c:extLst>
            <c:ext xmlns:c16="http://schemas.microsoft.com/office/drawing/2014/chart" uri="{C3380CC4-5D6E-409C-BE32-E72D297353CC}">
              <c16:uniqueId val="{00000000-7585-4CA9-9F56-247C3CAE8DF4}"/>
            </c:ext>
          </c:extLst>
        </c:ser>
        <c:dLbls>
          <c:showLegendKey val="0"/>
          <c:showVal val="0"/>
          <c:showCatName val="0"/>
          <c:showSerName val="0"/>
          <c:showPercent val="0"/>
          <c:showBubbleSize val="0"/>
        </c:dLbls>
        <c:gapWidth val="219"/>
        <c:overlap val="-27"/>
        <c:axId val="1970212944"/>
        <c:axId val="1970216784"/>
      </c:barChart>
      <c:catAx>
        <c:axId val="19702129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Customer type and Product line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216784"/>
        <c:crosses val="autoZero"/>
        <c:auto val="1"/>
        <c:lblAlgn val="ctr"/>
        <c:lblOffset val="100"/>
        <c:noMultiLvlLbl val="0"/>
      </c:catAx>
      <c:valAx>
        <c:axId val="1970216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50" b="1"/>
                  <a:t>Total Purchase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2129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Top 5 Customer by Total_Purchase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Total_Purchase</c:v>
                </c:pt>
              </c:strCache>
            </c:strRef>
          </c:tx>
          <c:spPr>
            <a:ln w="19050" cap="rnd">
              <a:noFill/>
              <a:round/>
            </a:ln>
            <a:effectLst>
              <a:glow rad="114300">
                <a:schemeClr val="accent1">
                  <a:alpha val="40000"/>
                </a:schemeClr>
              </a:glow>
              <a:outerShdw blurRad="50800" dist="50800" dir="5400000" sx="15000" sy="15000" algn="ctr" rotWithShape="0">
                <a:srgbClr val="000000">
                  <a:alpha val="43137"/>
                </a:srgbClr>
              </a:outerShdw>
            </a:effectLst>
          </c:spPr>
          <c:marker>
            <c:symbol val="circle"/>
            <c:size val="5"/>
            <c:spPr>
              <a:solidFill>
                <a:schemeClr val="accent1"/>
              </a:solidFill>
              <a:ln w="9525">
                <a:solidFill>
                  <a:schemeClr val="accent1"/>
                </a:solidFill>
              </a:ln>
              <a:effectLst>
                <a:glow rad="114300">
                  <a:schemeClr val="accent1">
                    <a:alpha val="40000"/>
                  </a:schemeClr>
                </a:glow>
                <a:outerShdw blurRad="50800" dist="50800" dir="5400000" sx="15000" sy="15000" algn="ctr" rotWithShape="0">
                  <a:srgbClr val="000000">
                    <a:alpha val="43137"/>
                  </a:srgbClr>
                </a:outerShdw>
              </a:effectLst>
            </c:spPr>
          </c:marker>
          <c:dPt>
            <c:idx val="1"/>
            <c:marker>
              <c:symbol val="circle"/>
              <c:size val="5"/>
              <c:spPr>
                <a:solidFill>
                  <a:schemeClr val="accent1"/>
                </a:solidFill>
                <a:ln w="9525">
                  <a:solidFill>
                    <a:schemeClr val="accent1"/>
                  </a:solidFill>
                </a:ln>
                <a:effectLst>
                  <a:glow rad="114300">
                    <a:schemeClr val="accent1">
                      <a:alpha val="40000"/>
                    </a:schemeClr>
                  </a:glow>
                  <a:outerShdw blurRad="50800" dist="50800" dir="5400000" sx="15000" sy="15000" algn="ctr" rotWithShape="0">
                    <a:srgbClr val="000000">
                      <a:alpha val="43137"/>
                    </a:srgbClr>
                  </a:outerShdw>
                </a:effectLst>
              </c:spPr>
            </c:marker>
            <c:bubble3D val="0"/>
            <c:spPr>
              <a:ln w="19050" cap="rnd">
                <a:noFill/>
                <a:round/>
              </a:ln>
              <a:effectLst>
                <a:glow rad="114300">
                  <a:schemeClr val="accent1">
                    <a:alpha val="40000"/>
                  </a:schemeClr>
                </a:glow>
                <a:outerShdw blurRad="50800" dist="50800" dir="5400000" sx="15000" sy="15000" algn="ctr" rotWithShape="0">
                  <a:srgbClr val="000000">
                    <a:alpha val="43137"/>
                  </a:srgbClr>
                </a:outerShdw>
              </a:effectLst>
            </c:spPr>
            <c:extLst>
              <c:ext xmlns:c16="http://schemas.microsoft.com/office/drawing/2014/chart" uri="{C3380CC4-5D6E-409C-BE32-E72D297353CC}">
                <c16:uniqueId val="{00000001-1992-4FC0-AE4D-12F54EF4DDAD}"/>
              </c:ext>
            </c:extLst>
          </c:dPt>
          <c:dPt>
            <c:idx val="2"/>
            <c:marker>
              <c:symbol val="circle"/>
              <c:size val="5"/>
              <c:spPr>
                <a:solidFill>
                  <a:schemeClr val="accent1"/>
                </a:solidFill>
                <a:ln w="9525">
                  <a:solidFill>
                    <a:schemeClr val="accent1"/>
                  </a:solidFill>
                </a:ln>
                <a:effectLst>
                  <a:glow rad="114300">
                    <a:schemeClr val="accent1">
                      <a:alpha val="40000"/>
                    </a:schemeClr>
                  </a:glow>
                  <a:outerShdw blurRad="50800" dist="50800" dir="5400000" sx="15000" sy="15000" algn="ctr" rotWithShape="0">
                    <a:srgbClr val="000000">
                      <a:alpha val="43137"/>
                    </a:srgbClr>
                  </a:outerShdw>
                </a:effectLst>
              </c:spPr>
            </c:marker>
            <c:bubble3D val="0"/>
            <c:spPr>
              <a:ln w="19050" cap="rnd">
                <a:noFill/>
                <a:round/>
              </a:ln>
              <a:effectLst>
                <a:glow rad="114300">
                  <a:schemeClr val="accent1">
                    <a:alpha val="40000"/>
                  </a:schemeClr>
                </a:glow>
                <a:outerShdw blurRad="50800" dist="50800" dir="5400000" sx="15000" sy="15000" algn="ctr" rotWithShape="0">
                  <a:srgbClr val="000000">
                    <a:alpha val="43137"/>
                  </a:srgbClr>
                </a:outerShdw>
              </a:effectLst>
            </c:spPr>
            <c:extLst>
              <c:ext xmlns:c16="http://schemas.microsoft.com/office/drawing/2014/chart" uri="{C3380CC4-5D6E-409C-BE32-E72D297353CC}">
                <c16:uniqueId val="{00000003-1992-4FC0-AE4D-12F54EF4DDAD}"/>
              </c:ext>
            </c:extLst>
          </c:dPt>
          <c:dPt>
            <c:idx val="3"/>
            <c:marker>
              <c:symbol val="circle"/>
              <c:size val="5"/>
              <c:spPr>
                <a:solidFill>
                  <a:schemeClr val="accent1"/>
                </a:solidFill>
                <a:ln w="9525">
                  <a:solidFill>
                    <a:schemeClr val="accent1"/>
                  </a:solidFill>
                </a:ln>
                <a:effectLst>
                  <a:glow rad="114300">
                    <a:schemeClr val="accent1">
                      <a:alpha val="40000"/>
                    </a:schemeClr>
                  </a:glow>
                  <a:outerShdw blurRad="50800" dist="50800" dir="5400000" sx="15000" sy="15000" algn="ctr" rotWithShape="0">
                    <a:srgbClr val="000000">
                      <a:alpha val="43137"/>
                    </a:srgbClr>
                  </a:outerShdw>
                </a:effectLst>
              </c:spPr>
            </c:marker>
            <c:bubble3D val="0"/>
            <c:spPr>
              <a:ln w="19050" cap="rnd">
                <a:noFill/>
                <a:round/>
              </a:ln>
              <a:effectLst>
                <a:glow rad="114300">
                  <a:schemeClr val="accent1">
                    <a:alpha val="40000"/>
                  </a:schemeClr>
                </a:glow>
                <a:outerShdw blurRad="50800" dist="50800" dir="5400000" sx="15000" sy="15000" algn="ctr" rotWithShape="0">
                  <a:srgbClr val="000000">
                    <a:alpha val="43137"/>
                  </a:srgbClr>
                </a:outerShdw>
              </a:effectLst>
            </c:spPr>
            <c:extLst>
              <c:ext xmlns:c16="http://schemas.microsoft.com/office/drawing/2014/chart" uri="{C3380CC4-5D6E-409C-BE32-E72D297353CC}">
                <c16:uniqueId val="{00000005-1992-4FC0-AE4D-12F54EF4DDAD}"/>
              </c:ext>
            </c:extLst>
          </c:dPt>
          <c:dPt>
            <c:idx val="4"/>
            <c:marker>
              <c:symbol val="circle"/>
              <c:size val="5"/>
              <c:spPr>
                <a:solidFill>
                  <a:schemeClr val="accent1"/>
                </a:solidFill>
                <a:ln w="9525">
                  <a:solidFill>
                    <a:schemeClr val="accent1"/>
                  </a:solidFill>
                </a:ln>
                <a:effectLst>
                  <a:glow rad="114300">
                    <a:schemeClr val="accent1">
                      <a:alpha val="40000"/>
                    </a:schemeClr>
                  </a:glow>
                  <a:outerShdw blurRad="50800" dist="50800" dir="5400000" sx="15000" sy="15000" algn="ctr" rotWithShape="0">
                    <a:srgbClr val="000000">
                      <a:alpha val="43137"/>
                    </a:srgbClr>
                  </a:outerShdw>
                </a:effectLst>
              </c:spPr>
            </c:marker>
            <c:bubble3D val="0"/>
            <c:spPr>
              <a:ln w="19050" cap="rnd">
                <a:noFill/>
                <a:round/>
              </a:ln>
              <a:effectLst>
                <a:glow rad="114300">
                  <a:schemeClr val="accent1">
                    <a:alpha val="40000"/>
                  </a:schemeClr>
                </a:glow>
                <a:outerShdw blurRad="50800" dist="50800" dir="5400000" sx="15000" sy="15000" algn="ctr" rotWithShape="0">
                  <a:srgbClr val="000000">
                    <a:alpha val="43137"/>
                  </a:srgbClr>
                </a:outerShdw>
              </a:effectLst>
            </c:spPr>
            <c:extLst>
              <c:ext xmlns:c16="http://schemas.microsoft.com/office/drawing/2014/chart" uri="{C3380CC4-5D6E-409C-BE32-E72D297353CC}">
                <c16:uniqueId val="{00000007-1992-4FC0-AE4D-12F54EF4DDAD}"/>
              </c:ext>
            </c:extLst>
          </c:dPt>
          <c:xVal>
            <c:numRef>
              <c:f>Sheet1!$A$2:$A$6</c:f>
              <c:numCache>
                <c:formatCode>General</c:formatCode>
                <c:ptCount val="5"/>
                <c:pt idx="0">
                  <c:v>8</c:v>
                </c:pt>
                <c:pt idx="1">
                  <c:v>3</c:v>
                </c:pt>
                <c:pt idx="2">
                  <c:v>2</c:v>
                </c:pt>
                <c:pt idx="3">
                  <c:v>15</c:v>
                </c:pt>
                <c:pt idx="4">
                  <c:v>1</c:v>
                </c:pt>
              </c:numCache>
            </c:numRef>
          </c:xVal>
          <c:yVal>
            <c:numRef>
              <c:f>Sheet1!$B$2:$B$6</c:f>
              <c:numCache>
                <c:formatCode>General</c:formatCode>
                <c:ptCount val="5"/>
                <c:pt idx="0">
                  <c:v>26634.34</c:v>
                </c:pt>
                <c:pt idx="1">
                  <c:v>23402.26</c:v>
                </c:pt>
                <c:pt idx="2">
                  <c:v>23392.28</c:v>
                </c:pt>
                <c:pt idx="3">
                  <c:v>22674.46</c:v>
                </c:pt>
                <c:pt idx="4">
                  <c:v>22634.55</c:v>
                </c:pt>
              </c:numCache>
            </c:numRef>
          </c:yVal>
          <c:smooth val="0"/>
          <c:extLst>
            <c:ext xmlns:c16="http://schemas.microsoft.com/office/drawing/2014/chart" uri="{C3380CC4-5D6E-409C-BE32-E72D297353CC}">
              <c16:uniqueId val="{00000008-1992-4FC0-AE4D-12F54EF4DDAD}"/>
            </c:ext>
          </c:extLst>
        </c:ser>
        <c:dLbls>
          <c:showLegendKey val="0"/>
          <c:showVal val="0"/>
          <c:showCatName val="0"/>
          <c:showSerName val="0"/>
          <c:showPercent val="0"/>
          <c:showBubbleSize val="0"/>
        </c:dLbls>
        <c:axId val="980700591"/>
        <c:axId val="980695791"/>
      </c:scatterChart>
      <c:valAx>
        <c:axId val="980700591"/>
        <c:scaling>
          <c:orientation val="minMax"/>
          <c:max val="1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50" b="1"/>
                  <a:t>Customer 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695791"/>
        <c:crosses val="autoZero"/>
        <c:crossBetween val="midCat"/>
        <c:majorUnit val="1"/>
      </c:valAx>
      <c:valAx>
        <c:axId val="98069579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Total Purchase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8070059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Total_Sale by Day of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Sheet1!$C$1</c:f>
              <c:strCache>
                <c:ptCount val="1"/>
                <c:pt idx="0">
                  <c:v>Total_Purchase</c:v>
                </c:pt>
              </c:strCache>
            </c:strRef>
          </c:tx>
          <c:spPr>
            <a:solidFill>
              <a:schemeClr val="accent1"/>
            </a:solidFill>
            <a:ln>
              <a:noFill/>
            </a:ln>
            <a:effectLst/>
          </c:spPr>
          <c:invertIfNegative val="0"/>
          <c:cat>
            <c:multiLvlStrRef>
              <c:f>Sheet1!$A$2:$B$8</c:f>
              <c:multiLvlStrCache>
                <c:ptCount val="7"/>
                <c:lvl>
                  <c:pt idx="0">
                    <c:v>Normal</c:v>
                  </c:pt>
                  <c:pt idx="1">
                    <c:v>Member</c:v>
                  </c:pt>
                  <c:pt idx="2">
                    <c:v>Member</c:v>
                  </c:pt>
                  <c:pt idx="3">
                    <c:v>Normal</c:v>
                  </c:pt>
                  <c:pt idx="4">
                    <c:v>Member</c:v>
                  </c:pt>
                  <c:pt idx="5">
                    <c:v>Normal</c:v>
                  </c:pt>
                  <c:pt idx="6">
                    <c:v>Member</c:v>
                  </c:pt>
                </c:lvl>
                <c:lvl>
                  <c:pt idx="0">
                    <c:v>Electronic accessories</c:v>
                  </c:pt>
                  <c:pt idx="1">
                    <c:v>Electronic accessories</c:v>
                  </c:pt>
                  <c:pt idx="2">
                    <c:v>Fashion accessories</c:v>
                  </c:pt>
                  <c:pt idx="3">
                    <c:v>Fashion accessories</c:v>
                  </c:pt>
                  <c:pt idx="4">
                    <c:v>Food and beverages</c:v>
                  </c:pt>
                  <c:pt idx="5">
                    <c:v>Food and beverages</c:v>
                  </c:pt>
                  <c:pt idx="6">
                    <c:v>Health and beauty</c:v>
                  </c:pt>
                </c:lvl>
              </c:multiLvlStrCache>
            </c:multiLvlStrRef>
          </c:cat>
          <c:val>
            <c:numRef>
              <c:f>Sheet1!$C$2:$C$8</c:f>
              <c:numCache>
                <c:formatCode>General</c:formatCode>
                <c:ptCount val="7"/>
                <c:pt idx="0">
                  <c:v>92</c:v>
                </c:pt>
                <c:pt idx="1">
                  <c:v>78</c:v>
                </c:pt>
                <c:pt idx="2">
                  <c:v>86</c:v>
                </c:pt>
                <c:pt idx="3">
                  <c:v>92</c:v>
                </c:pt>
                <c:pt idx="4">
                  <c:v>94</c:v>
                </c:pt>
                <c:pt idx="5">
                  <c:v>80</c:v>
                </c:pt>
                <c:pt idx="6">
                  <c:v>73</c:v>
                </c:pt>
              </c:numCache>
            </c:numRef>
          </c:val>
          <c:extLst>
            <c:ext xmlns:c16="http://schemas.microsoft.com/office/drawing/2014/chart" uri="{C3380CC4-5D6E-409C-BE32-E72D297353CC}">
              <c16:uniqueId val="{00000000-DD73-43D3-9A8D-F9523E5BE3E5}"/>
            </c:ext>
          </c:extLst>
        </c:ser>
        <c:dLbls>
          <c:showLegendKey val="0"/>
          <c:showVal val="0"/>
          <c:showCatName val="0"/>
          <c:showSerName val="0"/>
          <c:showPercent val="0"/>
          <c:showBubbleSize val="0"/>
        </c:dLbls>
        <c:gapWidth val="219"/>
        <c:overlap val="-27"/>
        <c:axId val="1970242224"/>
        <c:axId val="1970255664"/>
      </c:barChart>
      <c:catAx>
        <c:axId val="19702422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Day of 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255664"/>
        <c:crosses val="autoZero"/>
        <c:auto val="1"/>
        <c:lblAlgn val="ctr"/>
        <c:lblOffset val="100"/>
        <c:noMultiLvlLbl val="0"/>
      </c:catAx>
      <c:valAx>
        <c:axId val="1970255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100" b="1"/>
                  <a:t>Total</a:t>
                </a:r>
                <a:r>
                  <a:rPr lang="en-IN" sz="1100" b="1" baseline="0"/>
                  <a:t> Sale</a:t>
                </a:r>
                <a:endParaRPr lang="en-IN" sz="1100" b="1"/>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02422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69178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A3F49-1497-4319-A4A4-46B1A193560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276668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2301697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741494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35427289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3026865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7625281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083938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84568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375360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EA3F49-1497-4319-A4A4-46B1A193560B}" type="datetimeFigureOut">
              <a:rPr lang="en-IN" smtClean="0"/>
              <a:t>19-03-2025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626643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EA3F49-1497-4319-A4A4-46B1A193560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4294743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EA3F49-1497-4319-A4A4-46B1A193560B}" type="datetimeFigureOut">
              <a:rPr lang="en-IN" smtClean="0"/>
              <a:t>19-03-2025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3394599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EA3F49-1497-4319-A4A4-46B1A193560B}" type="datetimeFigureOut">
              <a:rPr lang="en-IN" smtClean="0"/>
              <a:t>19-03-2025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3702451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EA3F49-1497-4319-A4A4-46B1A193560B}" type="datetimeFigureOut">
              <a:rPr lang="en-IN" smtClean="0"/>
              <a:t>19-03-2025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254081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A3F49-1497-4319-A4A4-46B1A193560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541873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EA3F49-1497-4319-A4A4-46B1A193560B}" type="datetimeFigureOut">
              <a:rPr lang="en-IN" smtClean="0"/>
              <a:t>19-03-2025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67F8AA-BB0A-423A-BEB8-8687D8C1B364}" type="slidenum">
              <a:rPr lang="en-IN" smtClean="0"/>
              <a:t>‹#›</a:t>
            </a:fld>
            <a:endParaRPr lang="en-IN"/>
          </a:p>
        </p:txBody>
      </p:sp>
    </p:spTree>
    <p:extLst>
      <p:ext uri="{BB962C8B-B14F-4D97-AF65-F5344CB8AC3E}">
        <p14:creationId xmlns:p14="http://schemas.microsoft.com/office/powerpoint/2010/main" val="151967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1EA3F49-1497-4319-A4A4-46B1A193560B}" type="datetimeFigureOut">
              <a:rPr lang="en-IN" smtClean="0"/>
              <a:t>19-03-2025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F67F8AA-BB0A-423A-BEB8-8687D8C1B364}" type="slidenum">
              <a:rPr lang="en-IN" smtClean="0"/>
              <a:t>‹#›</a:t>
            </a:fld>
            <a:endParaRPr lang="en-IN"/>
          </a:p>
        </p:txBody>
      </p:sp>
    </p:spTree>
    <p:extLst>
      <p:ext uri="{BB962C8B-B14F-4D97-AF65-F5344CB8AC3E}">
        <p14:creationId xmlns:p14="http://schemas.microsoft.com/office/powerpoint/2010/main" val="716979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9EEC-0C74-23B7-8C14-7506FF32B87B}"/>
              </a:ext>
            </a:extLst>
          </p:cNvPr>
          <p:cNvSpPr>
            <a:spLocks noGrp="1"/>
          </p:cNvSpPr>
          <p:nvPr>
            <p:ph type="ctrTitle"/>
          </p:nvPr>
        </p:nvSpPr>
        <p:spPr>
          <a:xfrm>
            <a:off x="2047336" y="1104181"/>
            <a:ext cx="9552317" cy="2961097"/>
          </a:xfrm>
        </p:spPr>
        <p:txBody>
          <a:bodyPr>
            <a:normAutofit/>
          </a:bodyPr>
          <a:lstStyle/>
          <a:p>
            <a:r>
              <a:rPr lang="en-US" sz="4000" b="1" dirty="0"/>
              <a:t>Sales Performance Analysis of Walmart Stores Using Advanced MySQL</a:t>
            </a:r>
            <a:endParaRPr lang="en-IN" sz="4000" b="1" dirty="0"/>
          </a:p>
        </p:txBody>
      </p:sp>
    </p:spTree>
    <p:extLst>
      <p:ext uri="{BB962C8B-B14F-4D97-AF65-F5344CB8AC3E}">
        <p14:creationId xmlns:p14="http://schemas.microsoft.com/office/powerpoint/2010/main" val="399054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a:extLst>
              <a:ext uri="{FF2B5EF4-FFF2-40B4-BE49-F238E27FC236}">
                <a16:creationId xmlns:a16="http://schemas.microsoft.com/office/drawing/2014/main" id="{2BAAB84D-AA0C-5597-0BD9-33EDC628C064}"/>
              </a:ext>
            </a:extLst>
          </p:cNvPr>
          <p:cNvGraphicFramePr>
            <a:graphicFrameLocks noGrp="1"/>
          </p:cNvGraphicFramePr>
          <p:nvPr>
            <p:ph idx="1"/>
            <p:extLst>
              <p:ext uri="{D42A27DB-BD31-4B8C-83A1-F6EECF244321}">
                <p14:modId xmlns:p14="http://schemas.microsoft.com/office/powerpoint/2010/main" val="1340406494"/>
              </p:ext>
            </p:extLst>
          </p:nvPr>
        </p:nvGraphicFramePr>
        <p:xfrm>
          <a:off x="1484313" y="130175"/>
          <a:ext cx="10018712" cy="5661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993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515B-848A-E0A3-3075-A2FD42A3A409}"/>
              </a:ext>
            </a:extLst>
          </p:cNvPr>
          <p:cNvSpPr>
            <a:spLocks noGrp="1"/>
          </p:cNvSpPr>
          <p:nvPr>
            <p:ph type="title"/>
          </p:nvPr>
        </p:nvSpPr>
        <p:spPr>
          <a:xfrm>
            <a:off x="1662590" y="-132271"/>
            <a:ext cx="10018713" cy="1242204"/>
          </a:xfrm>
        </p:spPr>
        <p:txBody>
          <a:bodyPr>
            <a:normAutofit/>
          </a:bodyPr>
          <a:lstStyle/>
          <a:p>
            <a:r>
              <a:rPr lang="en-IN" sz="2400" dirty="0"/>
              <a:t>Task 5:</a:t>
            </a:r>
            <a:br>
              <a:rPr lang="en-IN" sz="2800" dirty="0"/>
            </a:br>
            <a:r>
              <a:rPr lang="en-US" sz="2000" dirty="0"/>
              <a:t>Walmart needs to determine the most popular payment method in each city to tailor marketing strategies. </a:t>
            </a:r>
            <a:endParaRPr lang="en-IN" sz="2800" dirty="0"/>
          </a:p>
        </p:txBody>
      </p:sp>
      <p:sp>
        <p:nvSpPr>
          <p:cNvPr id="3" name="Content Placeholder 2">
            <a:extLst>
              <a:ext uri="{FF2B5EF4-FFF2-40B4-BE49-F238E27FC236}">
                <a16:creationId xmlns:a16="http://schemas.microsoft.com/office/drawing/2014/main" id="{4B867C3B-7EC5-2A0B-1188-EAD24831797A}"/>
              </a:ext>
            </a:extLst>
          </p:cNvPr>
          <p:cNvSpPr>
            <a:spLocks noGrp="1"/>
          </p:cNvSpPr>
          <p:nvPr>
            <p:ph idx="1"/>
          </p:nvPr>
        </p:nvSpPr>
        <p:spPr>
          <a:xfrm>
            <a:off x="1662590" y="1171754"/>
            <a:ext cx="10247614" cy="5298057"/>
          </a:xfrm>
        </p:spPr>
        <p:txBody>
          <a:bodyPr>
            <a:normAutofit/>
          </a:bodyPr>
          <a:lstStyle/>
          <a:p>
            <a:r>
              <a:rPr lang="en-US" sz="1800" dirty="0"/>
              <a:t>select </a:t>
            </a:r>
            <a:r>
              <a:rPr lang="en-US" sz="1800" dirty="0" err="1"/>
              <a:t>city,Payment,count</a:t>
            </a:r>
            <a:r>
              <a:rPr lang="en-US" sz="1800" dirty="0"/>
              <a:t>(*) AS Count from </a:t>
            </a:r>
            <a:r>
              <a:rPr lang="en-US" sz="1800" dirty="0" err="1"/>
              <a:t>walmartsales_datasetgroup</a:t>
            </a:r>
            <a:r>
              <a:rPr lang="en-US" sz="1800" dirty="0"/>
              <a:t> by </a:t>
            </a:r>
            <a:r>
              <a:rPr lang="en-US" sz="1800" dirty="0" err="1"/>
              <a:t>City,Paymentorder</a:t>
            </a:r>
            <a:r>
              <a:rPr lang="en-US" sz="1800" dirty="0"/>
              <a:t> by Count </a:t>
            </a:r>
            <a:r>
              <a:rPr lang="en-US" sz="1800" dirty="0" err="1"/>
              <a:t>desc,city</a:t>
            </a:r>
            <a:r>
              <a:rPr lang="en-US" sz="1800" dirty="0"/>
              <a:t>;</a:t>
            </a:r>
          </a:p>
          <a:p>
            <a:pPr marL="0" indent="0">
              <a:buNone/>
            </a:pPr>
            <a:endParaRPr lang="en-US" sz="1800" dirty="0"/>
          </a:p>
          <a:p>
            <a:pPr marL="0" indent="0">
              <a:buNone/>
            </a:pPr>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pPr marL="0" indent="0">
              <a:buNone/>
            </a:pPr>
            <a:endParaRPr lang="en-US" sz="1800" dirty="0"/>
          </a:p>
        </p:txBody>
      </p:sp>
      <p:graphicFrame>
        <p:nvGraphicFramePr>
          <p:cNvPr id="4" name="Table 3">
            <a:extLst>
              <a:ext uri="{FF2B5EF4-FFF2-40B4-BE49-F238E27FC236}">
                <a16:creationId xmlns:a16="http://schemas.microsoft.com/office/drawing/2014/main" id="{0D11300F-4666-7511-C976-4A2940657DD3}"/>
              </a:ext>
            </a:extLst>
          </p:cNvPr>
          <p:cNvGraphicFramePr>
            <a:graphicFrameLocks noGrp="1"/>
          </p:cNvGraphicFramePr>
          <p:nvPr>
            <p:extLst>
              <p:ext uri="{D42A27DB-BD31-4B8C-83A1-F6EECF244321}">
                <p14:modId xmlns:p14="http://schemas.microsoft.com/office/powerpoint/2010/main" val="3669135604"/>
              </p:ext>
            </p:extLst>
          </p:nvPr>
        </p:nvGraphicFramePr>
        <p:xfrm>
          <a:off x="2106762" y="1726081"/>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107586810"/>
                    </a:ext>
                  </a:extLst>
                </a:gridCol>
                <a:gridCol w="2709333">
                  <a:extLst>
                    <a:ext uri="{9D8B030D-6E8A-4147-A177-3AD203B41FA5}">
                      <a16:colId xmlns:a16="http://schemas.microsoft.com/office/drawing/2014/main" val="201000766"/>
                    </a:ext>
                  </a:extLst>
                </a:gridCol>
                <a:gridCol w="2709333">
                  <a:extLst>
                    <a:ext uri="{9D8B030D-6E8A-4147-A177-3AD203B41FA5}">
                      <a16:colId xmlns:a16="http://schemas.microsoft.com/office/drawing/2014/main" val="145626895"/>
                    </a:ext>
                  </a:extLst>
                </a:gridCol>
              </a:tblGrid>
              <a:tr h="370840">
                <a:tc>
                  <a:txBody>
                    <a:bodyPr/>
                    <a:lstStyle/>
                    <a:p>
                      <a:r>
                        <a:rPr lang="en-IN" dirty="0"/>
                        <a:t>city</a:t>
                      </a:r>
                    </a:p>
                  </a:txBody>
                  <a:tcPr/>
                </a:tc>
                <a:tc>
                  <a:txBody>
                    <a:bodyPr/>
                    <a:lstStyle/>
                    <a:p>
                      <a:r>
                        <a:rPr lang="en-IN" dirty="0"/>
                        <a:t>Payment</a:t>
                      </a:r>
                    </a:p>
                  </a:txBody>
                  <a:tcPr/>
                </a:tc>
                <a:tc>
                  <a:txBody>
                    <a:bodyPr/>
                    <a:lstStyle/>
                    <a:p>
                      <a:r>
                        <a:rPr lang="en-IN" dirty="0"/>
                        <a:t>Count</a:t>
                      </a:r>
                    </a:p>
                  </a:txBody>
                  <a:tcPr/>
                </a:tc>
                <a:extLst>
                  <a:ext uri="{0D108BD9-81ED-4DB2-BD59-A6C34878D82A}">
                    <a16:rowId xmlns:a16="http://schemas.microsoft.com/office/drawing/2014/main" val="2326240826"/>
                  </a:ext>
                </a:extLst>
              </a:tr>
              <a:tr h="370840">
                <a:tc>
                  <a:txBody>
                    <a:bodyPr/>
                    <a:lstStyle/>
                    <a:p>
                      <a:r>
                        <a:rPr lang="en-IN" dirty="0"/>
                        <a:t>Mandalay</a:t>
                      </a:r>
                    </a:p>
                  </a:txBody>
                  <a:tcPr anchor="ctr"/>
                </a:tc>
                <a:tc>
                  <a:txBody>
                    <a:bodyPr/>
                    <a:lstStyle/>
                    <a:p>
                      <a:r>
                        <a:rPr lang="en-IN" dirty="0" err="1"/>
                        <a:t>Ewallet</a:t>
                      </a:r>
                      <a:endParaRPr lang="en-IN" dirty="0"/>
                    </a:p>
                  </a:txBody>
                  <a:tcPr anchor="ctr"/>
                </a:tc>
                <a:tc>
                  <a:txBody>
                    <a:bodyPr/>
                    <a:lstStyle/>
                    <a:p>
                      <a:r>
                        <a:rPr lang="en-IN" dirty="0"/>
                        <a:t>113</a:t>
                      </a:r>
                    </a:p>
                  </a:txBody>
                  <a:tcPr anchor="ctr"/>
                </a:tc>
                <a:extLst>
                  <a:ext uri="{0D108BD9-81ED-4DB2-BD59-A6C34878D82A}">
                    <a16:rowId xmlns:a16="http://schemas.microsoft.com/office/drawing/2014/main" val="2353619628"/>
                  </a:ext>
                </a:extLst>
              </a:tr>
              <a:tr h="370840">
                <a:tc>
                  <a:txBody>
                    <a:bodyPr/>
                    <a:lstStyle/>
                    <a:p>
                      <a:r>
                        <a:rPr lang="en-IN" dirty="0"/>
                        <a:t>Naypyitaw</a:t>
                      </a:r>
                    </a:p>
                  </a:txBody>
                  <a:tcPr anchor="ctr"/>
                </a:tc>
                <a:tc>
                  <a:txBody>
                    <a:bodyPr/>
                    <a:lstStyle/>
                    <a:p>
                      <a:r>
                        <a:rPr lang="en-IN" dirty="0"/>
                        <a:t>Cash</a:t>
                      </a:r>
                    </a:p>
                  </a:txBody>
                  <a:tcPr anchor="ctr"/>
                </a:tc>
                <a:tc>
                  <a:txBody>
                    <a:bodyPr/>
                    <a:lstStyle/>
                    <a:p>
                      <a:r>
                        <a:rPr lang="en-IN" dirty="0"/>
                        <a:t>124</a:t>
                      </a:r>
                    </a:p>
                  </a:txBody>
                  <a:tcPr anchor="ctr"/>
                </a:tc>
                <a:extLst>
                  <a:ext uri="{0D108BD9-81ED-4DB2-BD59-A6C34878D82A}">
                    <a16:rowId xmlns:a16="http://schemas.microsoft.com/office/drawing/2014/main" val="1788052310"/>
                  </a:ext>
                </a:extLst>
              </a:tr>
              <a:tr h="370840">
                <a:tc>
                  <a:txBody>
                    <a:bodyPr/>
                    <a:lstStyle/>
                    <a:p>
                      <a:r>
                        <a:rPr lang="en-IN" dirty="0"/>
                        <a:t>Yangon</a:t>
                      </a:r>
                    </a:p>
                  </a:txBody>
                  <a:tcPr anchor="ctr"/>
                </a:tc>
                <a:tc>
                  <a:txBody>
                    <a:bodyPr/>
                    <a:lstStyle/>
                    <a:p>
                      <a:r>
                        <a:rPr lang="en-IN" dirty="0" err="1"/>
                        <a:t>Ewallet</a:t>
                      </a:r>
                      <a:endParaRPr lang="en-IN" dirty="0"/>
                    </a:p>
                  </a:txBody>
                  <a:tcPr anchor="ctr"/>
                </a:tc>
                <a:tc>
                  <a:txBody>
                    <a:bodyPr/>
                    <a:lstStyle/>
                    <a:p>
                      <a:r>
                        <a:rPr lang="en-IN" dirty="0"/>
                        <a:t>126</a:t>
                      </a:r>
                    </a:p>
                  </a:txBody>
                  <a:tcPr anchor="ctr"/>
                </a:tc>
                <a:extLst>
                  <a:ext uri="{0D108BD9-81ED-4DB2-BD59-A6C34878D82A}">
                    <a16:rowId xmlns:a16="http://schemas.microsoft.com/office/drawing/2014/main" val="1734862066"/>
                  </a:ext>
                </a:extLst>
              </a:tr>
            </a:tbl>
          </a:graphicData>
        </a:graphic>
      </p:graphicFrame>
    </p:spTree>
    <p:extLst>
      <p:ext uri="{BB962C8B-B14F-4D97-AF65-F5344CB8AC3E}">
        <p14:creationId xmlns:p14="http://schemas.microsoft.com/office/powerpoint/2010/main" val="667849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07187E59-2B6F-322A-2E3A-F09A7A47ECF2}"/>
              </a:ext>
            </a:extLst>
          </p:cNvPr>
          <p:cNvGraphicFramePr>
            <a:graphicFrameLocks noGrp="1"/>
          </p:cNvGraphicFramePr>
          <p:nvPr>
            <p:ph idx="1"/>
            <p:extLst>
              <p:ext uri="{D42A27DB-BD31-4B8C-83A1-F6EECF244321}">
                <p14:modId xmlns:p14="http://schemas.microsoft.com/office/powerpoint/2010/main" val="3226354866"/>
              </p:ext>
            </p:extLst>
          </p:nvPr>
        </p:nvGraphicFramePr>
        <p:xfrm>
          <a:off x="1484313" y="150223"/>
          <a:ext cx="10018712" cy="564097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09030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D9BF-72F2-6ED1-F720-796B0EC5A82E}"/>
              </a:ext>
            </a:extLst>
          </p:cNvPr>
          <p:cNvSpPr>
            <a:spLocks noGrp="1"/>
          </p:cNvSpPr>
          <p:nvPr>
            <p:ph type="title"/>
          </p:nvPr>
        </p:nvSpPr>
        <p:spPr>
          <a:xfrm>
            <a:off x="1702847" y="0"/>
            <a:ext cx="10018713" cy="1286774"/>
          </a:xfrm>
        </p:spPr>
        <p:txBody>
          <a:bodyPr>
            <a:normAutofit/>
          </a:bodyPr>
          <a:lstStyle/>
          <a:p>
            <a:r>
              <a:rPr lang="en-IN" sz="2400" dirty="0"/>
              <a:t>Task 6:</a:t>
            </a:r>
            <a:br>
              <a:rPr lang="en-IN" sz="4400" dirty="0"/>
            </a:br>
            <a:r>
              <a:rPr lang="en-US" sz="2200" dirty="0"/>
              <a:t>Walmart wants to understand the sales distribution between male and female customers on a monthly basis</a:t>
            </a:r>
            <a:r>
              <a:rPr lang="en-US" sz="2000" dirty="0"/>
              <a:t>.</a:t>
            </a:r>
            <a:endParaRPr lang="en-IN" sz="4400" dirty="0"/>
          </a:p>
        </p:txBody>
      </p:sp>
      <p:sp>
        <p:nvSpPr>
          <p:cNvPr id="3" name="Content Placeholder 2">
            <a:extLst>
              <a:ext uri="{FF2B5EF4-FFF2-40B4-BE49-F238E27FC236}">
                <a16:creationId xmlns:a16="http://schemas.microsoft.com/office/drawing/2014/main" id="{BB195ADA-11AF-471A-D930-A8728E7C7286}"/>
              </a:ext>
            </a:extLst>
          </p:cNvPr>
          <p:cNvSpPr>
            <a:spLocks noGrp="1"/>
          </p:cNvSpPr>
          <p:nvPr>
            <p:ph idx="1"/>
          </p:nvPr>
        </p:nvSpPr>
        <p:spPr>
          <a:xfrm>
            <a:off x="1702846" y="1286774"/>
            <a:ext cx="10018713" cy="3124201"/>
          </a:xfrm>
        </p:spPr>
        <p:txBody>
          <a:bodyPr>
            <a:normAutofit/>
          </a:bodyPr>
          <a:lstStyle/>
          <a:p>
            <a:r>
              <a:rPr lang="en-US" sz="1800" dirty="0"/>
              <a:t>select </a:t>
            </a:r>
            <a:r>
              <a:rPr lang="en-US" sz="1800" dirty="0" err="1"/>
              <a:t>Gender,month</a:t>
            </a:r>
            <a:r>
              <a:rPr lang="en-US" sz="1800" dirty="0"/>
              <a:t>(date) as </a:t>
            </a:r>
            <a:r>
              <a:rPr lang="en-US" sz="1800" dirty="0" err="1"/>
              <a:t>month,count</a:t>
            </a:r>
            <a:r>
              <a:rPr lang="en-US" sz="1800" dirty="0"/>
              <a:t>(*) AS count from </a:t>
            </a:r>
            <a:r>
              <a:rPr lang="en-US" sz="1800" dirty="0" err="1"/>
              <a:t>walmartsales_datasetgroup</a:t>
            </a:r>
            <a:r>
              <a:rPr lang="en-US" sz="1800" dirty="0"/>
              <a:t> by </a:t>
            </a:r>
            <a:r>
              <a:rPr lang="en-US" sz="1800" dirty="0" err="1"/>
              <a:t>Gender,month</a:t>
            </a:r>
            <a:r>
              <a:rPr lang="en-US" sz="1800" dirty="0"/>
              <a:t>(date)order by month;</a:t>
            </a:r>
          </a:p>
          <a:p>
            <a:endParaRPr lang="en-US" sz="1800" dirty="0"/>
          </a:p>
          <a:p>
            <a:endParaRPr lang="en-US" sz="1800" dirty="0"/>
          </a:p>
          <a:p>
            <a:endParaRPr lang="en-US" sz="1800" dirty="0"/>
          </a:p>
          <a:p>
            <a:endParaRPr lang="en-US" sz="1800" dirty="0"/>
          </a:p>
          <a:p>
            <a:endParaRPr lang="en-US" sz="1800" dirty="0"/>
          </a:p>
          <a:p>
            <a:endParaRPr lang="en-IN" sz="1800" dirty="0"/>
          </a:p>
        </p:txBody>
      </p:sp>
      <p:graphicFrame>
        <p:nvGraphicFramePr>
          <p:cNvPr id="4" name="Table 3">
            <a:extLst>
              <a:ext uri="{FF2B5EF4-FFF2-40B4-BE49-F238E27FC236}">
                <a16:creationId xmlns:a16="http://schemas.microsoft.com/office/drawing/2014/main" id="{8352D046-22AB-C198-0BB6-BE2154CF1526}"/>
              </a:ext>
            </a:extLst>
          </p:cNvPr>
          <p:cNvGraphicFramePr>
            <a:graphicFrameLocks noGrp="1"/>
          </p:cNvGraphicFramePr>
          <p:nvPr>
            <p:extLst>
              <p:ext uri="{D42A27DB-BD31-4B8C-83A1-F6EECF244321}">
                <p14:modId xmlns:p14="http://schemas.microsoft.com/office/powerpoint/2010/main" val="943227129"/>
              </p:ext>
            </p:extLst>
          </p:nvPr>
        </p:nvGraphicFramePr>
        <p:xfrm>
          <a:off x="2648202" y="2131060"/>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68690773"/>
                    </a:ext>
                  </a:extLst>
                </a:gridCol>
                <a:gridCol w="2709333">
                  <a:extLst>
                    <a:ext uri="{9D8B030D-6E8A-4147-A177-3AD203B41FA5}">
                      <a16:colId xmlns:a16="http://schemas.microsoft.com/office/drawing/2014/main" val="389757710"/>
                    </a:ext>
                  </a:extLst>
                </a:gridCol>
                <a:gridCol w="2709333">
                  <a:extLst>
                    <a:ext uri="{9D8B030D-6E8A-4147-A177-3AD203B41FA5}">
                      <a16:colId xmlns:a16="http://schemas.microsoft.com/office/drawing/2014/main" val="633116009"/>
                    </a:ext>
                  </a:extLst>
                </a:gridCol>
              </a:tblGrid>
              <a:tr h="370840">
                <a:tc>
                  <a:txBody>
                    <a:bodyPr/>
                    <a:lstStyle/>
                    <a:p>
                      <a:r>
                        <a:rPr lang="en-IN" dirty="0"/>
                        <a:t>Gender</a:t>
                      </a:r>
                    </a:p>
                  </a:txBody>
                  <a:tcPr/>
                </a:tc>
                <a:tc>
                  <a:txBody>
                    <a:bodyPr/>
                    <a:lstStyle/>
                    <a:p>
                      <a:r>
                        <a:rPr lang="en-IN" dirty="0"/>
                        <a:t>month</a:t>
                      </a:r>
                    </a:p>
                  </a:txBody>
                  <a:tcPr/>
                </a:tc>
                <a:tc>
                  <a:txBody>
                    <a:bodyPr/>
                    <a:lstStyle/>
                    <a:p>
                      <a:r>
                        <a:rPr lang="en-IN" dirty="0"/>
                        <a:t>count</a:t>
                      </a:r>
                    </a:p>
                  </a:txBody>
                  <a:tcPr/>
                </a:tc>
                <a:extLst>
                  <a:ext uri="{0D108BD9-81ED-4DB2-BD59-A6C34878D82A}">
                    <a16:rowId xmlns:a16="http://schemas.microsoft.com/office/drawing/2014/main" val="1516395145"/>
                  </a:ext>
                </a:extLst>
              </a:tr>
              <a:tr h="370840">
                <a:tc>
                  <a:txBody>
                    <a:bodyPr/>
                    <a:lstStyle/>
                    <a:p>
                      <a:r>
                        <a:rPr lang="en-IN"/>
                        <a:t>Female</a:t>
                      </a:r>
                    </a:p>
                  </a:txBody>
                  <a:tcPr anchor="ctr"/>
                </a:tc>
                <a:tc>
                  <a:txBody>
                    <a:bodyPr/>
                    <a:lstStyle/>
                    <a:p>
                      <a:r>
                        <a:rPr lang="en-IN" dirty="0"/>
                        <a:t>1</a:t>
                      </a:r>
                    </a:p>
                  </a:txBody>
                  <a:tcPr anchor="ctr"/>
                </a:tc>
                <a:tc>
                  <a:txBody>
                    <a:bodyPr/>
                    <a:lstStyle/>
                    <a:p>
                      <a:r>
                        <a:rPr lang="en-IN" dirty="0"/>
                        <a:t>176</a:t>
                      </a:r>
                    </a:p>
                  </a:txBody>
                  <a:tcPr anchor="ctr"/>
                </a:tc>
                <a:extLst>
                  <a:ext uri="{0D108BD9-81ED-4DB2-BD59-A6C34878D82A}">
                    <a16:rowId xmlns:a16="http://schemas.microsoft.com/office/drawing/2014/main" val="1899986231"/>
                  </a:ext>
                </a:extLst>
              </a:tr>
              <a:tr h="370840">
                <a:tc>
                  <a:txBody>
                    <a:bodyPr/>
                    <a:lstStyle/>
                    <a:p>
                      <a:r>
                        <a:rPr lang="en-IN" dirty="0"/>
                        <a:t>Male</a:t>
                      </a:r>
                    </a:p>
                  </a:txBody>
                  <a:tcPr anchor="ctr"/>
                </a:tc>
                <a:tc>
                  <a:txBody>
                    <a:bodyPr/>
                    <a:lstStyle/>
                    <a:p>
                      <a:r>
                        <a:rPr lang="en-IN"/>
                        <a:t>1</a:t>
                      </a:r>
                    </a:p>
                  </a:txBody>
                  <a:tcPr anchor="ctr"/>
                </a:tc>
                <a:tc>
                  <a:txBody>
                    <a:bodyPr/>
                    <a:lstStyle/>
                    <a:p>
                      <a:r>
                        <a:rPr lang="en-IN" dirty="0"/>
                        <a:t>176</a:t>
                      </a:r>
                    </a:p>
                  </a:txBody>
                  <a:tcPr anchor="ctr"/>
                </a:tc>
                <a:extLst>
                  <a:ext uri="{0D108BD9-81ED-4DB2-BD59-A6C34878D82A}">
                    <a16:rowId xmlns:a16="http://schemas.microsoft.com/office/drawing/2014/main" val="4154911404"/>
                  </a:ext>
                </a:extLst>
              </a:tr>
              <a:tr h="370840">
                <a:tc>
                  <a:txBody>
                    <a:bodyPr/>
                    <a:lstStyle/>
                    <a:p>
                      <a:r>
                        <a:rPr lang="en-IN"/>
                        <a:t>Male</a:t>
                      </a:r>
                    </a:p>
                  </a:txBody>
                  <a:tcPr anchor="ctr"/>
                </a:tc>
                <a:tc>
                  <a:txBody>
                    <a:bodyPr/>
                    <a:lstStyle/>
                    <a:p>
                      <a:r>
                        <a:rPr lang="en-IN"/>
                        <a:t>2</a:t>
                      </a:r>
                    </a:p>
                  </a:txBody>
                  <a:tcPr anchor="ctr"/>
                </a:tc>
                <a:tc>
                  <a:txBody>
                    <a:bodyPr/>
                    <a:lstStyle/>
                    <a:p>
                      <a:r>
                        <a:rPr lang="en-IN"/>
                        <a:t>139</a:t>
                      </a:r>
                    </a:p>
                  </a:txBody>
                  <a:tcPr anchor="ctr"/>
                </a:tc>
                <a:extLst>
                  <a:ext uri="{0D108BD9-81ED-4DB2-BD59-A6C34878D82A}">
                    <a16:rowId xmlns:a16="http://schemas.microsoft.com/office/drawing/2014/main" val="4185069954"/>
                  </a:ext>
                </a:extLst>
              </a:tr>
              <a:tr h="370840">
                <a:tc>
                  <a:txBody>
                    <a:bodyPr/>
                    <a:lstStyle/>
                    <a:p>
                      <a:r>
                        <a:rPr lang="en-IN"/>
                        <a:t>Female</a:t>
                      </a:r>
                    </a:p>
                  </a:txBody>
                  <a:tcPr anchor="ctr"/>
                </a:tc>
                <a:tc>
                  <a:txBody>
                    <a:bodyPr/>
                    <a:lstStyle/>
                    <a:p>
                      <a:r>
                        <a:rPr lang="en-IN"/>
                        <a:t>2</a:t>
                      </a:r>
                    </a:p>
                  </a:txBody>
                  <a:tcPr anchor="ctr"/>
                </a:tc>
                <a:tc>
                  <a:txBody>
                    <a:bodyPr/>
                    <a:lstStyle/>
                    <a:p>
                      <a:r>
                        <a:rPr lang="en-IN"/>
                        <a:t>164</a:t>
                      </a:r>
                    </a:p>
                  </a:txBody>
                  <a:tcPr anchor="ctr"/>
                </a:tc>
                <a:extLst>
                  <a:ext uri="{0D108BD9-81ED-4DB2-BD59-A6C34878D82A}">
                    <a16:rowId xmlns:a16="http://schemas.microsoft.com/office/drawing/2014/main" val="4077423988"/>
                  </a:ext>
                </a:extLst>
              </a:tr>
              <a:tr h="370840">
                <a:tc>
                  <a:txBody>
                    <a:bodyPr/>
                    <a:lstStyle/>
                    <a:p>
                      <a:r>
                        <a:rPr lang="en-IN"/>
                        <a:t>Female</a:t>
                      </a:r>
                    </a:p>
                  </a:txBody>
                  <a:tcPr anchor="ctr"/>
                </a:tc>
                <a:tc>
                  <a:txBody>
                    <a:bodyPr/>
                    <a:lstStyle/>
                    <a:p>
                      <a:r>
                        <a:rPr lang="en-IN"/>
                        <a:t>3</a:t>
                      </a:r>
                    </a:p>
                  </a:txBody>
                  <a:tcPr anchor="ctr"/>
                </a:tc>
                <a:tc>
                  <a:txBody>
                    <a:bodyPr/>
                    <a:lstStyle/>
                    <a:p>
                      <a:r>
                        <a:rPr lang="en-IN"/>
                        <a:t>161</a:t>
                      </a:r>
                    </a:p>
                  </a:txBody>
                  <a:tcPr anchor="ctr"/>
                </a:tc>
                <a:extLst>
                  <a:ext uri="{0D108BD9-81ED-4DB2-BD59-A6C34878D82A}">
                    <a16:rowId xmlns:a16="http://schemas.microsoft.com/office/drawing/2014/main" val="4198748744"/>
                  </a:ext>
                </a:extLst>
              </a:tr>
              <a:tr h="370840">
                <a:tc>
                  <a:txBody>
                    <a:bodyPr/>
                    <a:lstStyle/>
                    <a:p>
                      <a:r>
                        <a:rPr lang="en-IN"/>
                        <a:t>Male</a:t>
                      </a:r>
                    </a:p>
                  </a:txBody>
                  <a:tcPr anchor="ctr"/>
                </a:tc>
                <a:tc>
                  <a:txBody>
                    <a:bodyPr/>
                    <a:lstStyle/>
                    <a:p>
                      <a:r>
                        <a:rPr lang="en-IN"/>
                        <a:t>3</a:t>
                      </a:r>
                    </a:p>
                  </a:txBody>
                  <a:tcPr anchor="ctr"/>
                </a:tc>
                <a:tc>
                  <a:txBody>
                    <a:bodyPr/>
                    <a:lstStyle/>
                    <a:p>
                      <a:r>
                        <a:rPr lang="en-IN" dirty="0"/>
                        <a:t>184</a:t>
                      </a:r>
                    </a:p>
                  </a:txBody>
                  <a:tcPr anchor="ctr"/>
                </a:tc>
                <a:extLst>
                  <a:ext uri="{0D108BD9-81ED-4DB2-BD59-A6C34878D82A}">
                    <a16:rowId xmlns:a16="http://schemas.microsoft.com/office/drawing/2014/main" val="271005235"/>
                  </a:ext>
                </a:extLst>
              </a:tr>
            </a:tbl>
          </a:graphicData>
        </a:graphic>
      </p:graphicFrame>
    </p:spTree>
    <p:extLst>
      <p:ext uri="{BB962C8B-B14F-4D97-AF65-F5344CB8AC3E}">
        <p14:creationId xmlns:p14="http://schemas.microsoft.com/office/powerpoint/2010/main" val="198925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8723772-2867-B1B0-47B9-A6DECB1678AE}"/>
              </a:ext>
            </a:extLst>
          </p:cNvPr>
          <p:cNvGraphicFramePr>
            <a:graphicFrameLocks noGrp="1"/>
          </p:cNvGraphicFramePr>
          <p:nvPr>
            <p:ph idx="1"/>
            <p:extLst>
              <p:ext uri="{D42A27DB-BD31-4B8C-83A1-F6EECF244321}">
                <p14:modId xmlns:p14="http://schemas.microsoft.com/office/powerpoint/2010/main" val="1771548078"/>
              </p:ext>
            </p:extLst>
          </p:nvPr>
        </p:nvGraphicFramePr>
        <p:xfrm>
          <a:off x="1484313" y="672737"/>
          <a:ext cx="10018712" cy="51184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5066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CC3AC-AE27-C9AF-0970-C3F001F32674}"/>
              </a:ext>
            </a:extLst>
          </p:cNvPr>
          <p:cNvSpPr>
            <a:spLocks noGrp="1"/>
          </p:cNvSpPr>
          <p:nvPr>
            <p:ph type="title"/>
          </p:nvPr>
        </p:nvSpPr>
        <p:spPr>
          <a:xfrm>
            <a:off x="1708598" y="0"/>
            <a:ext cx="10018713" cy="1160253"/>
          </a:xfrm>
        </p:spPr>
        <p:txBody>
          <a:bodyPr>
            <a:normAutofit fontScale="90000"/>
          </a:bodyPr>
          <a:lstStyle/>
          <a:p>
            <a:r>
              <a:rPr lang="en-IN" sz="2400" dirty="0"/>
              <a:t>Task 7:</a:t>
            </a:r>
            <a:br>
              <a:rPr lang="en-IN" sz="2400" dirty="0"/>
            </a:br>
            <a:r>
              <a:rPr lang="en-US" sz="2400" dirty="0"/>
              <a:t>Walmart wants to know which product lines are preferred by different customer types(Member vs. Normal). </a:t>
            </a:r>
            <a:endParaRPr lang="en-IN" sz="2400" dirty="0"/>
          </a:p>
        </p:txBody>
      </p:sp>
      <p:sp>
        <p:nvSpPr>
          <p:cNvPr id="3" name="Content Placeholder 2">
            <a:extLst>
              <a:ext uri="{FF2B5EF4-FFF2-40B4-BE49-F238E27FC236}">
                <a16:creationId xmlns:a16="http://schemas.microsoft.com/office/drawing/2014/main" id="{3AB33B0D-5033-8952-2322-6B6D20532DA8}"/>
              </a:ext>
            </a:extLst>
          </p:cNvPr>
          <p:cNvSpPr>
            <a:spLocks noGrp="1"/>
          </p:cNvSpPr>
          <p:nvPr>
            <p:ph idx="1"/>
          </p:nvPr>
        </p:nvSpPr>
        <p:spPr>
          <a:xfrm>
            <a:off x="1708598" y="1327029"/>
            <a:ext cx="10018713" cy="3124201"/>
          </a:xfrm>
        </p:spPr>
        <p:txBody>
          <a:bodyPr>
            <a:normAutofit/>
          </a:bodyPr>
          <a:lstStyle/>
          <a:p>
            <a:r>
              <a:rPr lang="en-US" sz="1800" dirty="0"/>
              <a:t>select </a:t>
            </a:r>
            <a:r>
              <a:rPr lang="en-US" sz="1800" dirty="0" err="1"/>
              <a:t>Product_line,Customer_type,count</a:t>
            </a:r>
            <a:r>
              <a:rPr lang="en-US" sz="1800" dirty="0"/>
              <a:t>(*) AS </a:t>
            </a:r>
            <a:r>
              <a:rPr lang="en-US" sz="1800" dirty="0" err="1"/>
              <a:t>Total_Purchase</a:t>
            </a:r>
            <a:r>
              <a:rPr lang="en-US" sz="1800" dirty="0"/>
              <a:t> from </a:t>
            </a:r>
            <a:r>
              <a:rPr lang="en-US" sz="1800" dirty="0" err="1"/>
              <a:t>walmartsales_datasetgroup</a:t>
            </a:r>
            <a:r>
              <a:rPr lang="en-US" sz="1800" dirty="0"/>
              <a:t> by </a:t>
            </a:r>
            <a:r>
              <a:rPr lang="en-US" sz="1800" dirty="0" err="1"/>
              <a:t>Customer_type,Product_lineorder</a:t>
            </a:r>
            <a:r>
              <a:rPr lang="en-US" sz="1800" dirty="0"/>
              <a:t> by </a:t>
            </a:r>
            <a:r>
              <a:rPr lang="en-US" sz="1800" dirty="0" err="1"/>
              <a:t>Product_line</a:t>
            </a:r>
            <a:r>
              <a:rPr lang="en-US" sz="1800" dirty="0"/>
              <a:t>;</a:t>
            </a:r>
          </a:p>
          <a:p>
            <a:endParaRPr lang="en-US" sz="1800" dirty="0"/>
          </a:p>
          <a:p>
            <a:endParaRPr lang="en-US" sz="1800" dirty="0"/>
          </a:p>
          <a:p>
            <a:endParaRPr lang="en-US" sz="1800" dirty="0"/>
          </a:p>
          <a:p>
            <a:endParaRPr lang="en-US" sz="1800" dirty="0"/>
          </a:p>
          <a:p>
            <a:endParaRPr lang="en-US" sz="1800" dirty="0"/>
          </a:p>
          <a:p>
            <a:endParaRPr lang="en-IN" sz="1800" dirty="0"/>
          </a:p>
        </p:txBody>
      </p:sp>
      <p:graphicFrame>
        <p:nvGraphicFramePr>
          <p:cNvPr id="4" name="Table 3">
            <a:extLst>
              <a:ext uri="{FF2B5EF4-FFF2-40B4-BE49-F238E27FC236}">
                <a16:creationId xmlns:a16="http://schemas.microsoft.com/office/drawing/2014/main" id="{F320E78C-7722-C1EA-5260-81119777B8A7}"/>
              </a:ext>
            </a:extLst>
          </p:cNvPr>
          <p:cNvGraphicFramePr>
            <a:graphicFrameLocks noGrp="1"/>
          </p:cNvGraphicFramePr>
          <p:nvPr>
            <p:extLst>
              <p:ext uri="{D42A27DB-BD31-4B8C-83A1-F6EECF244321}">
                <p14:modId xmlns:p14="http://schemas.microsoft.com/office/powerpoint/2010/main" val="3931486087"/>
              </p:ext>
            </p:extLst>
          </p:nvPr>
        </p:nvGraphicFramePr>
        <p:xfrm>
          <a:off x="2204529" y="1996375"/>
          <a:ext cx="8127999" cy="37084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49624080"/>
                    </a:ext>
                  </a:extLst>
                </a:gridCol>
                <a:gridCol w="2709333">
                  <a:extLst>
                    <a:ext uri="{9D8B030D-6E8A-4147-A177-3AD203B41FA5}">
                      <a16:colId xmlns:a16="http://schemas.microsoft.com/office/drawing/2014/main" val="1640069281"/>
                    </a:ext>
                  </a:extLst>
                </a:gridCol>
                <a:gridCol w="2709333">
                  <a:extLst>
                    <a:ext uri="{9D8B030D-6E8A-4147-A177-3AD203B41FA5}">
                      <a16:colId xmlns:a16="http://schemas.microsoft.com/office/drawing/2014/main" val="3351727670"/>
                    </a:ext>
                  </a:extLst>
                </a:gridCol>
              </a:tblGrid>
              <a:tr h="370840">
                <a:tc>
                  <a:txBody>
                    <a:bodyPr/>
                    <a:lstStyle/>
                    <a:p>
                      <a:r>
                        <a:rPr lang="en-US" dirty="0" err="1"/>
                        <a:t>Product_line</a:t>
                      </a:r>
                      <a:endParaRPr lang="en-IN" dirty="0"/>
                    </a:p>
                  </a:txBody>
                  <a:tcPr/>
                </a:tc>
                <a:tc>
                  <a:txBody>
                    <a:bodyPr/>
                    <a:lstStyle/>
                    <a:p>
                      <a:r>
                        <a:rPr lang="en-US" dirty="0" err="1"/>
                        <a:t>Customer_type</a:t>
                      </a:r>
                      <a:endParaRPr lang="en-IN" dirty="0"/>
                    </a:p>
                  </a:txBody>
                  <a:tcPr/>
                </a:tc>
                <a:tc>
                  <a:txBody>
                    <a:bodyPr/>
                    <a:lstStyle/>
                    <a:p>
                      <a:r>
                        <a:rPr lang="en-US" dirty="0" err="1"/>
                        <a:t>Total_Purchase</a:t>
                      </a:r>
                      <a:endParaRPr lang="en-IN" dirty="0"/>
                    </a:p>
                  </a:txBody>
                  <a:tcPr/>
                </a:tc>
                <a:extLst>
                  <a:ext uri="{0D108BD9-81ED-4DB2-BD59-A6C34878D82A}">
                    <a16:rowId xmlns:a16="http://schemas.microsoft.com/office/drawing/2014/main" val="1733174351"/>
                  </a:ext>
                </a:extLst>
              </a:tr>
              <a:tr h="370840">
                <a:tc>
                  <a:txBody>
                    <a:bodyPr/>
                    <a:lstStyle/>
                    <a:p>
                      <a:r>
                        <a:rPr lang="en-IN"/>
                        <a:t>Electronic accessories</a:t>
                      </a:r>
                    </a:p>
                  </a:txBody>
                  <a:tcPr anchor="ctr"/>
                </a:tc>
                <a:tc>
                  <a:txBody>
                    <a:bodyPr/>
                    <a:lstStyle/>
                    <a:p>
                      <a:r>
                        <a:rPr lang="en-IN"/>
                        <a:t>Normal</a:t>
                      </a:r>
                    </a:p>
                  </a:txBody>
                  <a:tcPr anchor="ctr"/>
                </a:tc>
                <a:tc>
                  <a:txBody>
                    <a:bodyPr/>
                    <a:lstStyle/>
                    <a:p>
                      <a:r>
                        <a:rPr lang="en-IN"/>
                        <a:t>92</a:t>
                      </a:r>
                    </a:p>
                  </a:txBody>
                  <a:tcPr anchor="ctr"/>
                </a:tc>
                <a:extLst>
                  <a:ext uri="{0D108BD9-81ED-4DB2-BD59-A6C34878D82A}">
                    <a16:rowId xmlns:a16="http://schemas.microsoft.com/office/drawing/2014/main" val="3745863474"/>
                  </a:ext>
                </a:extLst>
              </a:tr>
              <a:tr h="370840">
                <a:tc>
                  <a:txBody>
                    <a:bodyPr/>
                    <a:lstStyle/>
                    <a:p>
                      <a:r>
                        <a:rPr lang="en-IN"/>
                        <a:t>Electronic accessories</a:t>
                      </a:r>
                    </a:p>
                  </a:txBody>
                  <a:tcPr anchor="ctr"/>
                </a:tc>
                <a:tc>
                  <a:txBody>
                    <a:bodyPr/>
                    <a:lstStyle/>
                    <a:p>
                      <a:r>
                        <a:rPr lang="en-IN"/>
                        <a:t>Member</a:t>
                      </a:r>
                    </a:p>
                  </a:txBody>
                  <a:tcPr anchor="ctr"/>
                </a:tc>
                <a:tc>
                  <a:txBody>
                    <a:bodyPr/>
                    <a:lstStyle/>
                    <a:p>
                      <a:r>
                        <a:rPr lang="en-IN"/>
                        <a:t>78</a:t>
                      </a:r>
                    </a:p>
                  </a:txBody>
                  <a:tcPr anchor="ctr"/>
                </a:tc>
                <a:extLst>
                  <a:ext uri="{0D108BD9-81ED-4DB2-BD59-A6C34878D82A}">
                    <a16:rowId xmlns:a16="http://schemas.microsoft.com/office/drawing/2014/main" val="2340792924"/>
                  </a:ext>
                </a:extLst>
              </a:tr>
              <a:tr h="370840">
                <a:tc>
                  <a:txBody>
                    <a:bodyPr/>
                    <a:lstStyle/>
                    <a:p>
                      <a:r>
                        <a:rPr lang="en-IN"/>
                        <a:t>Fashion accessories</a:t>
                      </a:r>
                    </a:p>
                  </a:txBody>
                  <a:tcPr anchor="ctr"/>
                </a:tc>
                <a:tc>
                  <a:txBody>
                    <a:bodyPr/>
                    <a:lstStyle/>
                    <a:p>
                      <a:r>
                        <a:rPr lang="en-IN"/>
                        <a:t>Member</a:t>
                      </a:r>
                    </a:p>
                  </a:txBody>
                  <a:tcPr anchor="ctr"/>
                </a:tc>
                <a:tc>
                  <a:txBody>
                    <a:bodyPr/>
                    <a:lstStyle/>
                    <a:p>
                      <a:r>
                        <a:rPr lang="en-IN"/>
                        <a:t>86</a:t>
                      </a:r>
                    </a:p>
                  </a:txBody>
                  <a:tcPr anchor="ctr"/>
                </a:tc>
                <a:extLst>
                  <a:ext uri="{0D108BD9-81ED-4DB2-BD59-A6C34878D82A}">
                    <a16:rowId xmlns:a16="http://schemas.microsoft.com/office/drawing/2014/main" val="553413773"/>
                  </a:ext>
                </a:extLst>
              </a:tr>
              <a:tr h="370840">
                <a:tc>
                  <a:txBody>
                    <a:bodyPr/>
                    <a:lstStyle/>
                    <a:p>
                      <a:r>
                        <a:rPr lang="en-IN"/>
                        <a:t>Fashion accessories</a:t>
                      </a:r>
                    </a:p>
                  </a:txBody>
                  <a:tcPr anchor="ctr"/>
                </a:tc>
                <a:tc>
                  <a:txBody>
                    <a:bodyPr/>
                    <a:lstStyle/>
                    <a:p>
                      <a:r>
                        <a:rPr lang="en-IN"/>
                        <a:t>Normal</a:t>
                      </a:r>
                    </a:p>
                  </a:txBody>
                  <a:tcPr anchor="ctr"/>
                </a:tc>
                <a:tc>
                  <a:txBody>
                    <a:bodyPr/>
                    <a:lstStyle/>
                    <a:p>
                      <a:r>
                        <a:rPr lang="en-IN"/>
                        <a:t>92</a:t>
                      </a:r>
                    </a:p>
                  </a:txBody>
                  <a:tcPr anchor="ctr"/>
                </a:tc>
                <a:extLst>
                  <a:ext uri="{0D108BD9-81ED-4DB2-BD59-A6C34878D82A}">
                    <a16:rowId xmlns:a16="http://schemas.microsoft.com/office/drawing/2014/main" val="4026454535"/>
                  </a:ext>
                </a:extLst>
              </a:tr>
              <a:tr h="370840">
                <a:tc>
                  <a:txBody>
                    <a:bodyPr/>
                    <a:lstStyle/>
                    <a:p>
                      <a:r>
                        <a:rPr lang="en-IN"/>
                        <a:t>Food and beverages</a:t>
                      </a:r>
                    </a:p>
                  </a:txBody>
                  <a:tcPr anchor="ctr"/>
                </a:tc>
                <a:tc>
                  <a:txBody>
                    <a:bodyPr/>
                    <a:lstStyle/>
                    <a:p>
                      <a:r>
                        <a:rPr lang="en-IN"/>
                        <a:t>Member</a:t>
                      </a:r>
                    </a:p>
                  </a:txBody>
                  <a:tcPr anchor="ctr"/>
                </a:tc>
                <a:tc>
                  <a:txBody>
                    <a:bodyPr/>
                    <a:lstStyle/>
                    <a:p>
                      <a:r>
                        <a:rPr lang="en-IN"/>
                        <a:t>94</a:t>
                      </a:r>
                    </a:p>
                  </a:txBody>
                  <a:tcPr anchor="ctr"/>
                </a:tc>
                <a:extLst>
                  <a:ext uri="{0D108BD9-81ED-4DB2-BD59-A6C34878D82A}">
                    <a16:rowId xmlns:a16="http://schemas.microsoft.com/office/drawing/2014/main" val="1610912565"/>
                  </a:ext>
                </a:extLst>
              </a:tr>
              <a:tr h="370840">
                <a:tc>
                  <a:txBody>
                    <a:bodyPr/>
                    <a:lstStyle/>
                    <a:p>
                      <a:r>
                        <a:rPr lang="en-IN" dirty="0"/>
                        <a:t>Food and beverages</a:t>
                      </a:r>
                    </a:p>
                  </a:txBody>
                  <a:tcPr anchor="ctr"/>
                </a:tc>
                <a:tc>
                  <a:txBody>
                    <a:bodyPr/>
                    <a:lstStyle/>
                    <a:p>
                      <a:r>
                        <a:rPr lang="en-IN"/>
                        <a:t>Normal</a:t>
                      </a:r>
                    </a:p>
                  </a:txBody>
                  <a:tcPr anchor="ctr"/>
                </a:tc>
                <a:tc>
                  <a:txBody>
                    <a:bodyPr/>
                    <a:lstStyle/>
                    <a:p>
                      <a:r>
                        <a:rPr lang="en-IN"/>
                        <a:t>80</a:t>
                      </a:r>
                    </a:p>
                  </a:txBody>
                  <a:tcPr anchor="ctr"/>
                </a:tc>
                <a:extLst>
                  <a:ext uri="{0D108BD9-81ED-4DB2-BD59-A6C34878D82A}">
                    <a16:rowId xmlns:a16="http://schemas.microsoft.com/office/drawing/2014/main" val="1565852380"/>
                  </a:ext>
                </a:extLst>
              </a:tr>
              <a:tr h="370840">
                <a:tc>
                  <a:txBody>
                    <a:bodyPr/>
                    <a:lstStyle/>
                    <a:p>
                      <a:r>
                        <a:rPr lang="en-IN"/>
                        <a:t>Health and beauty</a:t>
                      </a:r>
                    </a:p>
                  </a:txBody>
                  <a:tcPr anchor="ctr"/>
                </a:tc>
                <a:tc>
                  <a:txBody>
                    <a:bodyPr/>
                    <a:lstStyle/>
                    <a:p>
                      <a:r>
                        <a:rPr lang="en-IN"/>
                        <a:t>Member</a:t>
                      </a:r>
                    </a:p>
                  </a:txBody>
                  <a:tcPr anchor="ctr"/>
                </a:tc>
                <a:tc>
                  <a:txBody>
                    <a:bodyPr/>
                    <a:lstStyle/>
                    <a:p>
                      <a:r>
                        <a:rPr lang="en-IN"/>
                        <a:t>73</a:t>
                      </a:r>
                    </a:p>
                  </a:txBody>
                  <a:tcPr anchor="ctr"/>
                </a:tc>
                <a:extLst>
                  <a:ext uri="{0D108BD9-81ED-4DB2-BD59-A6C34878D82A}">
                    <a16:rowId xmlns:a16="http://schemas.microsoft.com/office/drawing/2014/main" val="2657471843"/>
                  </a:ext>
                </a:extLst>
              </a:tr>
              <a:tr h="370840">
                <a:tc>
                  <a:txBody>
                    <a:bodyPr/>
                    <a:lstStyle/>
                    <a:p>
                      <a:r>
                        <a:rPr lang="en-IN"/>
                        <a:t>Health and beauty</a:t>
                      </a:r>
                    </a:p>
                  </a:txBody>
                  <a:tcPr anchor="ctr"/>
                </a:tc>
                <a:tc>
                  <a:txBody>
                    <a:bodyPr/>
                    <a:lstStyle/>
                    <a:p>
                      <a:r>
                        <a:rPr lang="en-IN"/>
                        <a:t>Normal</a:t>
                      </a:r>
                    </a:p>
                  </a:txBody>
                  <a:tcPr anchor="ctr"/>
                </a:tc>
                <a:tc>
                  <a:txBody>
                    <a:bodyPr/>
                    <a:lstStyle/>
                    <a:p>
                      <a:r>
                        <a:rPr lang="en-IN"/>
                        <a:t>79</a:t>
                      </a:r>
                    </a:p>
                  </a:txBody>
                  <a:tcPr anchor="ctr"/>
                </a:tc>
                <a:extLst>
                  <a:ext uri="{0D108BD9-81ED-4DB2-BD59-A6C34878D82A}">
                    <a16:rowId xmlns:a16="http://schemas.microsoft.com/office/drawing/2014/main" val="3893122897"/>
                  </a:ext>
                </a:extLst>
              </a:tr>
              <a:tr h="370840">
                <a:tc>
                  <a:txBody>
                    <a:bodyPr/>
                    <a:lstStyle/>
                    <a:p>
                      <a:r>
                        <a:rPr lang="en-IN"/>
                        <a:t>Home and lifestyle</a:t>
                      </a:r>
                    </a:p>
                  </a:txBody>
                  <a:tcPr anchor="ctr"/>
                </a:tc>
                <a:tc>
                  <a:txBody>
                    <a:bodyPr/>
                    <a:lstStyle/>
                    <a:p>
                      <a:r>
                        <a:rPr lang="en-IN"/>
                        <a:t>Normal</a:t>
                      </a:r>
                    </a:p>
                  </a:txBody>
                  <a:tcPr anchor="ctr"/>
                </a:tc>
                <a:tc>
                  <a:txBody>
                    <a:bodyPr/>
                    <a:lstStyle/>
                    <a:p>
                      <a:r>
                        <a:rPr lang="en-IN" dirty="0"/>
                        <a:t>77</a:t>
                      </a:r>
                    </a:p>
                  </a:txBody>
                  <a:tcPr anchor="ctr"/>
                </a:tc>
                <a:extLst>
                  <a:ext uri="{0D108BD9-81ED-4DB2-BD59-A6C34878D82A}">
                    <a16:rowId xmlns:a16="http://schemas.microsoft.com/office/drawing/2014/main" val="3052649769"/>
                  </a:ext>
                </a:extLst>
              </a:tr>
            </a:tbl>
          </a:graphicData>
        </a:graphic>
      </p:graphicFrame>
    </p:spTree>
    <p:extLst>
      <p:ext uri="{BB962C8B-B14F-4D97-AF65-F5344CB8AC3E}">
        <p14:creationId xmlns:p14="http://schemas.microsoft.com/office/powerpoint/2010/main" val="173806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905332AB-2CDB-530C-DBCF-707BF62EB48F}"/>
              </a:ext>
            </a:extLst>
          </p:cNvPr>
          <p:cNvGraphicFramePr>
            <a:graphicFrameLocks noGrp="1"/>
          </p:cNvGraphicFramePr>
          <p:nvPr>
            <p:ph idx="1"/>
            <p:extLst>
              <p:ext uri="{D42A27DB-BD31-4B8C-83A1-F6EECF244321}">
                <p14:modId xmlns:p14="http://schemas.microsoft.com/office/powerpoint/2010/main" val="2423680959"/>
              </p:ext>
            </p:extLst>
          </p:nvPr>
        </p:nvGraphicFramePr>
        <p:xfrm>
          <a:off x="1484313" y="333103"/>
          <a:ext cx="10018712" cy="54580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776773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CAF5-8FCB-1860-9432-DA0D7CB625EA}"/>
              </a:ext>
            </a:extLst>
          </p:cNvPr>
          <p:cNvSpPr>
            <a:spLocks noGrp="1"/>
          </p:cNvSpPr>
          <p:nvPr>
            <p:ph type="title"/>
          </p:nvPr>
        </p:nvSpPr>
        <p:spPr>
          <a:xfrm>
            <a:off x="1679843" y="1"/>
            <a:ext cx="10018713" cy="1121434"/>
          </a:xfrm>
        </p:spPr>
        <p:txBody>
          <a:bodyPr>
            <a:normAutofit fontScale="90000"/>
          </a:bodyPr>
          <a:lstStyle/>
          <a:p>
            <a:r>
              <a:rPr lang="en-IN" sz="2800" dirty="0"/>
              <a:t>Task 8:</a:t>
            </a:r>
            <a:br>
              <a:rPr lang="en-IN" sz="2800" dirty="0"/>
            </a:br>
            <a:r>
              <a:rPr lang="en-US" sz="2700" dirty="0"/>
              <a:t>Walmart needs to identify customers who made repeat purchases within a specific time frame (e.g., within 30 days).</a:t>
            </a:r>
            <a:endParaRPr lang="en-IN" sz="2800" dirty="0"/>
          </a:p>
        </p:txBody>
      </p:sp>
      <p:sp>
        <p:nvSpPr>
          <p:cNvPr id="3" name="Content Placeholder 2">
            <a:extLst>
              <a:ext uri="{FF2B5EF4-FFF2-40B4-BE49-F238E27FC236}">
                <a16:creationId xmlns:a16="http://schemas.microsoft.com/office/drawing/2014/main" id="{399A126A-D2B0-04CD-C348-FDB8F3C8886A}"/>
              </a:ext>
            </a:extLst>
          </p:cNvPr>
          <p:cNvSpPr>
            <a:spLocks noGrp="1"/>
          </p:cNvSpPr>
          <p:nvPr>
            <p:ph idx="1"/>
          </p:nvPr>
        </p:nvSpPr>
        <p:spPr>
          <a:xfrm>
            <a:off x="1679843" y="1223513"/>
            <a:ext cx="10018713" cy="4410974"/>
          </a:xfrm>
        </p:spPr>
        <p:txBody>
          <a:bodyPr>
            <a:normAutofit/>
          </a:bodyPr>
          <a:lstStyle/>
          <a:p>
            <a:r>
              <a:rPr lang="en-US" sz="1800" dirty="0"/>
              <a:t>SELECT </a:t>
            </a:r>
            <a:r>
              <a:rPr lang="en-US" sz="1800" dirty="0" err="1"/>
              <a:t>customer_id,date,next_purchase_date</a:t>
            </a:r>
            <a:r>
              <a:rPr lang="en-US" sz="1800" dirty="0"/>
              <a:t> FROM (SELECT </a:t>
            </a:r>
            <a:r>
              <a:rPr lang="en-US" sz="1800" dirty="0" err="1"/>
              <a:t>customer_id,date,LEAD</a:t>
            </a:r>
            <a:r>
              <a:rPr lang="en-US" sz="1800" dirty="0"/>
              <a:t>(date) OVER (PARTITION BY </a:t>
            </a:r>
            <a:r>
              <a:rPr lang="en-US" sz="1800" dirty="0" err="1"/>
              <a:t>customer_id</a:t>
            </a:r>
            <a:r>
              <a:rPr lang="en-US" sz="1800" dirty="0"/>
              <a:t> ORDER BY date) AS </a:t>
            </a:r>
            <a:r>
              <a:rPr lang="en-US" sz="1800" dirty="0" err="1"/>
              <a:t>next_purchase_dateFROM</a:t>
            </a:r>
            <a:r>
              <a:rPr lang="en-US" sz="1800" dirty="0"/>
              <a:t> </a:t>
            </a:r>
            <a:r>
              <a:rPr lang="en-US" sz="1800" dirty="0" err="1"/>
              <a:t>walmartsales_dataset</a:t>
            </a:r>
            <a:r>
              <a:rPr lang="en-US" sz="1800" dirty="0"/>
              <a:t>) AS </a:t>
            </a:r>
            <a:r>
              <a:rPr lang="en-US" sz="1800" dirty="0" err="1"/>
              <a:t>abcWHERE</a:t>
            </a:r>
            <a:r>
              <a:rPr lang="en-US" sz="1800" dirty="0"/>
              <a:t> DATEDIFF(</a:t>
            </a:r>
            <a:r>
              <a:rPr lang="en-US" sz="1800" dirty="0" err="1"/>
              <a:t>next_purchase_date</a:t>
            </a:r>
            <a:r>
              <a:rPr lang="en-US" sz="1800" dirty="0"/>
              <a:t>, date) &lt;= 30;</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graphicFrame>
        <p:nvGraphicFramePr>
          <p:cNvPr id="4" name="Table 3">
            <a:extLst>
              <a:ext uri="{FF2B5EF4-FFF2-40B4-BE49-F238E27FC236}">
                <a16:creationId xmlns:a16="http://schemas.microsoft.com/office/drawing/2014/main" id="{4CC5AE16-6221-579F-3372-7779CECE7C42}"/>
              </a:ext>
            </a:extLst>
          </p:cNvPr>
          <p:cNvGraphicFramePr>
            <a:graphicFrameLocks noGrp="1"/>
          </p:cNvGraphicFramePr>
          <p:nvPr>
            <p:extLst>
              <p:ext uri="{D42A27DB-BD31-4B8C-83A1-F6EECF244321}">
                <p14:modId xmlns:p14="http://schemas.microsoft.com/office/powerpoint/2010/main" val="1695908754"/>
              </p:ext>
            </p:extLst>
          </p:nvPr>
        </p:nvGraphicFramePr>
        <p:xfrm>
          <a:off x="2204528" y="2255168"/>
          <a:ext cx="8762520" cy="4023360"/>
        </p:xfrm>
        <a:graphic>
          <a:graphicData uri="http://schemas.openxmlformats.org/drawingml/2006/table">
            <a:tbl>
              <a:tblPr firstRow="1" bandRow="1">
                <a:tableStyleId>{5C22544A-7EE6-4342-B048-85BDC9FD1C3A}</a:tableStyleId>
              </a:tblPr>
              <a:tblGrid>
                <a:gridCol w="2920840">
                  <a:extLst>
                    <a:ext uri="{9D8B030D-6E8A-4147-A177-3AD203B41FA5}">
                      <a16:colId xmlns:a16="http://schemas.microsoft.com/office/drawing/2014/main" val="1665625583"/>
                    </a:ext>
                  </a:extLst>
                </a:gridCol>
                <a:gridCol w="2920840">
                  <a:extLst>
                    <a:ext uri="{9D8B030D-6E8A-4147-A177-3AD203B41FA5}">
                      <a16:colId xmlns:a16="http://schemas.microsoft.com/office/drawing/2014/main" val="1261007489"/>
                    </a:ext>
                  </a:extLst>
                </a:gridCol>
                <a:gridCol w="2920840">
                  <a:extLst>
                    <a:ext uri="{9D8B030D-6E8A-4147-A177-3AD203B41FA5}">
                      <a16:colId xmlns:a16="http://schemas.microsoft.com/office/drawing/2014/main" val="1205734469"/>
                    </a:ext>
                  </a:extLst>
                </a:gridCol>
              </a:tblGrid>
              <a:tr h="336619">
                <a:tc>
                  <a:txBody>
                    <a:bodyPr/>
                    <a:lstStyle/>
                    <a:p>
                      <a:r>
                        <a:rPr lang="en-US" dirty="0" err="1"/>
                        <a:t>customer_id</a:t>
                      </a:r>
                      <a:endParaRPr lang="en-IN" dirty="0"/>
                    </a:p>
                  </a:txBody>
                  <a:tcPr/>
                </a:tc>
                <a:tc>
                  <a:txBody>
                    <a:bodyPr/>
                    <a:lstStyle/>
                    <a:p>
                      <a:r>
                        <a:rPr lang="en-US" dirty="0"/>
                        <a:t>date</a:t>
                      </a:r>
                      <a:endParaRPr lang="en-IN" dirty="0"/>
                    </a:p>
                  </a:txBody>
                  <a:tcPr/>
                </a:tc>
                <a:tc>
                  <a:txBody>
                    <a:bodyPr/>
                    <a:lstStyle/>
                    <a:p>
                      <a:r>
                        <a:rPr lang="en-US" dirty="0" err="1"/>
                        <a:t>next_purchase_date</a:t>
                      </a:r>
                      <a:endParaRPr lang="en-IN" dirty="0"/>
                    </a:p>
                  </a:txBody>
                  <a:tcPr/>
                </a:tc>
                <a:extLst>
                  <a:ext uri="{0D108BD9-81ED-4DB2-BD59-A6C34878D82A}">
                    <a16:rowId xmlns:a16="http://schemas.microsoft.com/office/drawing/2014/main" val="1806358534"/>
                  </a:ext>
                </a:extLst>
              </a:tr>
              <a:tr h="336619">
                <a:tc>
                  <a:txBody>
                    <a:bodyPr/>
                    <a:lstStyle/>
                    <a:p>
                      <a:r>
                        <a:rPr lang="en-IN"/>
                        <a:t>1</a:t>
                      </a:r>
                    </a:p>
                  </a:txBody>
                  <a:tcPr anchor="ctr"/>
                </a:tc>
                <a:tc>
                  <a:txBody>
                    <a:bodyPr/>
                    <a:lstStyle/>
                    <a:p>
                      <a:r>
                        <a:rPr lang="en-IN"/>
                        <a:t>2019-03-29</a:t>
                      </a:r>
                    </a:p>
                  </a:txBody>
                  <a:tcPr anchor="ctr"/>
                </a:tc>
                <a:tc>
                  <a:txBody>
                    <a:bodyPr/>
                    <a:lstStyle/>
                    <a:p>
                      <a:r>
                        <a:rPr lang="en-IN"/>
                        <a:t>2019-03-30</a:t>
                      </a:r>
                    </a:p>
                  </a:txBody>
                  <a:tcPr anchor="ctr"/>
                </a:tc>
                <a:extLst>
                  <a:ext uri="{0D108BD9-81ED-4DB2-BD59-A6C34878D82A}">
                    <a16:rowId xmlns:a16="http://schemas.microsoft.com/office/drawing/2014/main" val="2396465117"/>
                  </a:ext>
                </a:extLst>
              </a:tr>
              <a:tr h="336619">
                <a:tc>
                  <a:txBody>
                    <a:bodyPr/>
                    <a:lstStyle/>
                    <a:p>
                      <a:r>
                        <a:rPr lang="en-IN"/>
                        <a:t>1</a:t>
                      </a:r>
                    </a:p>
                  </a:txBody>
                  <a:tcPr anchor="ctr"/>
                </a:tc>
                <a:tc>
                  <a:txBody>
                    <a:bodyPr/>
                    <a:lstStyle/>
                    <a:p>
                      <a:r>
                        <a:rPr lang="en-IN"/>
                        <a:t>2019-03-30</a:t>
                      </a:r>
                    </a:p>
                  </a:txBody>
                  <a:tcPr anchor="ctr"/>
                </a:tc>
                <a:tc>
                  <a:txBody>
                    <a:bodyPr/>
                    <a:lstStyle/>
                    <a:p>
                      <a:r>
                        <a:rPr lang="en-IN"/>
                        <a:t>2019-03-30</a:t>
                      </a:r>
                    </a:p>
                  </a:txBody>
                  <a:tcPr anchor="ctr"/>
                </a:tc>
                <a:extLst>
                  <a:ext uri="{0D108BD9-81ED-4DB2-BD59-A6C34878D82A}">
                    <a16:rowId xmlns:a16="http://schemas.microsoft.com/office/drawing/2014/main" val="1577821787"/>
                  </a:ext>
                </a:extLst>
              </a:tr>
              <a:tr h="336619">
                <a:tc>
                  <a:txBody>
                    <a:bodyPr/>
                    <a:lstStyle/>
                    <a:p>
                      <a:r>
                        <a:rPr lang="en-IN"/>
                        <a:t>2</a:t>
                      </a:r>
                    </a:p>
                  </a:txBody>
                  <a:tcPr anchor="ctr"/>
                </a:tc>
                <a:tc>
                  <a:txBody>
                    <a:bodyPr/>
                    <a:lstStyle/>
                    <a:p>
                      <a:r>
                        <a:rPr lang="en-IN"/>
                        <a:t>2019-01-01</a:t>
                      </a:r>
                    </a:p>
                  </a:txBody>
                  <a:tcPr anchor="ctr"/>
                </a:tc>
                <a:tc>
                  <a:txBody>
                    <a:bodyPr/>
                    <a:lstStyle/>
                    <a:p>
                      <a:r>
                        <a:rPr lang="en-IN"/>
                        <a:t>2019-01-01</a:t>
                      </a:r>
                    </a:p>
                  </a:txBody>
                  <a:tcPr anchor="ctr"/>
                </a:tc>
                <a:extLst>
                  <a:ext uri="{0D108BD9-81ED-4DB2-BD59-A6C34878D82A}">
                    <a16:rowId xmlns:a16="http://schemas.microsoft.com/office/drawing/2014/main" val="3271444253"/>
                  </a:ext>
                </a:extLst>
              </a:tr>
              <a:tr h="336619">
                <a:tc>
                  <a:txBody>
                    <a:bodyPr/>
                    <a:lstStyle/>
                    <a:p>
                      <a:r>
                        <a:rPr lang="en-IN"/>
                        <a:t>2</a:t>
                      </a:r>
                    </a:p>
                  </a:txBody>
                  <a:tcPr anchor="ctr"/>
                </a:tc>
                <a:tc>
                  <a:txBody>
                    <a:bodyPr/>
                    <a:lstStyle/>
                    <a:p>
                      <a:r>
                        <a:rPr lang="en-IN"/>
                        <a:t>2019-01-01</a:t>
                      </a:r>
                    </a:p>
                  </a:txBody>
                  <a:tcPr anchor="ctr"/>
                </a:tc>
                <a:tc>
                  <a:txBody>
                    <a:bodyPr/>
                    <a:lstStyle/>
                    <a:p>
                      <a:r>
                        <a:rPr lang="en-IN" dirty="0"/>
                        <a:t>2019-01-01</a:t>
                      </a:r>
                    </a:p>
                  </a:txBody>
                  <a:tcPr anchor="ctr"/>
                </a:tc>
                <a:extLst>
                  <a:ext uri="{0D108BD9-81ED-4DB2-BD59-A6C34878D82A}">
                    <a16:rowId xmlns:a16="http://schemas.microsoft.com/office/drawing/2014/main" val="1243182436"/>
                  </a:ext>
                </a:extLst>
              </a:tr>
              <a:tr h="336619">
                <a:tc>
                  <a:txBody>
                    <a:bodyPr/>
                    <a:lstStyle/>
                    <a:p>
                      <a:r>
                        <a:rPr lang="en-IN"/>
                        <a:t>3</a:t>
                      </a:r>
                    </a:p>
                  </a:txBody>
                  <a:tcPr anchor="ctr"/>
                </a:tc>
                <a:tc>
                  <a:txBody>
                    <a:bodyPr/>
                    <a:lstStyle/>
                    <a:p>
                      <a:r>
                        <a:rPr lang="en-IN"/>
                        <a:t>2019-03-27</a:t>
                      </a:r>
                    </a:p>
                  </a:txBody>
                  <a:tcPr anchor="ctr"/>
                </a:tc>
                <a:tc>
                  <a:txBody>
                    <a:bodyPr/>
                    <a:lstStyle/>
                    <a:p>
                      <a:r>
                        <a:rPr lang="en-IN"/>
                        <a:t>2019-03-27</a:t>
                      </a:r>
                    </a:p>
                  </a:txBody>
                  <a:tcPr anchor="ctr"/>
                </a:tc>
                <a:extLst>
                  <a:ext uri="{0D108BD9-81ED-4DB2-BD59-A6C34878D82A}">
                    <a16:rowId xmlns:a16="http://schemas.microsoft.com/office/drawing/2014/main" val="2714321911"/>
                  </a:ext>
                </a:extLst>
              </a:tr>
              <a:tr h="336619">
                <a:tc>
                  <a:txBody>
                    <a:bodyPr/>
                    <a:lstStyle/>
                    <a:p>
                      <a:r>
                        <a:rPr lang="en-IN"/>
                        <a:t>3</a:t>
                      </a:r>
                    </a:p>
                  </a:txBody>
                  <a:tcPr anchor="ctr"/>
                </a:tc>
                <a:tc>
                  <a:txBody>
                    <a:bodyPr/>
                    <a:lstStyle/>
                    <a:p>
                      <a:r>
                        <a:rPr lang="en-IN"/>
                        <a:t>2019-03-27</a:t>
                      </a:r>
                    </a:p>
                  </a:txBody>
                  <a:tcPr anchor="ctr"/>
                </a:tc>
                <a:tc>
                  <a:txBody>
                    <a:bodyPr/>
                    <a:lstStyle/>
                    <a:p>
                      <a:r>
                        <a:rPr lang="en-IN"/>
                        <a:t>2019-03-30</a:t>
                      </a:r>
                    </a:p>
                  </a:txBody>
                  <a:tcPr anchor="ctr"/>
                </a:tc>
                <a:extLst>
                  <a:ext uri="{0D108BD9-81ED-4DB2-BD59-A6C34878D82A}">
                    <a16:rowId xmlns:a16="http://schemas.microsoft.com/office/drawing/2014/main" val="3440178409"/>
                  </a:ext>
                </a:extLst>
              </a:tr>
              <a:tr h="336619">
                <a:tc>
                  <a:txBody>
                    <a:bodyPr/>
                    <a:lstStyle/>
                    <a:p>
                      <a:r>
                        <a:rPr lang="en-IN"/>
                        <a:t>4</a:t>
                      </a:r>
                    </a:p>
                  </a:txBody>
                  <a:tcPr anchor="ctr"/>
                </a:tc>
                <a:tc>
                  <a:txBody>
                    <a:bodyPr/>
                    <a:lstStyle/>
                    <a:p>
                      <a:r>
                        <a:rPr lang="en-IN"/>
                        <a:t>2019-01-02</a:t>
                      </a:r>
                    </a:p>
                  </a:txBody>
                  <a:tcPr anchor="ctr"/>
                </a:tc>
                <a:tc>
                  <a:txBody>
                    <a:bodyPr/>
                    <a:lstStyle/>
                    <a:p>
                      <a:r>
                        <a:rPr lang="en-IN"/>
                        <a:t>2019-01-03</a:t>
                      </a:r>
                    </a:p>
                  </a:txBody>
                  <a:tcPr anchor="ctr"/>
                </a:tc>
                <a:extLst>
                  <a:ext uri="{0D108BD9-81ED-4DB2-BD59-A6C34878D82A}">
                    <a16:rowId xmlns:a16="http://schemas.microsoft.com/office/drawing/2014/main" val="3231806840"/>
                  </a:ext>
                </a:extLst>
              </a:tr>
              <a:tr h="336619">
                <a:tc>
                  <a:txBody>
                    <a:bodyPr/>
                    <a:lstStyle/>
                    <a:p>
                      <a:r>
                        <a:rPr lang="en-IN"/>
                        <a:t>4</a:t>
                      </a:r>
                    </a:p>
                  </a:txBody>
                  <a:tcPr anchor="ctr"/>
                </a:tc>
                <a:tc>
                  <a:txBody>
                    <a:bodyPr/>
                    <a:lstStyle/>
                    <a:p>
                      <a:r>
                        <a:rPr lang="en-IN"/>
                        <a:t>2019-01-03</a:t>
                      </a:r>
                    </a:p>
                  </a:txBody>
                  <a:tcPr anchor="ctr"/>
                </a:tc>
                <a:tc>
                  <a:txBody>
                    <a:bodyPr/>
                    <a:lstStyle/>
                    <a:p>
                      <a:r>
                        <a:rPr lang="en-IN" dirty="0"/>
                        <a:t>2019-01-05</a:t>
                      </a:r>
                    </a:p>
                  </a:txBody>
                  <a:tcPr anchor="ctr"/>
                </a:tc>
                <a:extLst>
                  <a:ext uri="{0D108BD9-81ED-4DB2-BD59-A6C34878D82A}">
                    <a16:rowId xmlns:a16="http://schemas.microsoft.com/office/drawing/2014/main" val="303306859"/>
                  </a:ext>
                </a:extLst>
              </a:tr>
              <a:tr h="336619">
                <a:tc>
                  <a:txBody>
                    <a:bodyPr/>
                    <a:lstStyle/>
                    <a:p>
                      <a:r>
                        <a:rPr lang="en-IN" dirty="0"/>
                        <a:t>5</a:t>
                      </a:r>
                    </a:p>
                  </a:txBody>
                  <a:tcPr anchor="ctr"/>
                </a:tc>
                <a:tc>
                  <a:txBody>
                    <a:bodyPr/>
                    <a:lstStyle/>
                    <a:p>
                      <a:r>
                        <a:rPr lang="en-IN"/>
                        <a:t>2019-02-19</a:t>
                      </a:r>
                    </a:p>
                  </a:txBody>
                  <a:tcPr anchor="ctr"/>
                </a:tc>
                <a:tc>
                  <a:txBody>
                    <a:bodyPr/>
                    <a:lstStyle/>
                    <a:p>
                      <a:r>
                        <a:rPr lang="en-IN"/>
                        <a:t>2019-02-20</a:t>
                      </a:r>
                    </a:p>
                  </a:txBody>
                  <a:tcPr anchor="ctr"/>
                </a:tc>
                <a:extLst>
                  <a:ext uri="{0D108BD9-81ED-4DB2-BD59-A6C34878D82A}">
                    <a16:rowId xmlns:a16="http://schemas.microsoft.com/office/drawing/2014/main" val="3566285379"/>
                  </a:ext>
                </a:extLst>
              </a:tr>
              <a:tr h="336619">
                <a:tc>
                  <a:txBody>
                    <a:bodyPr/>
                    <a:lstStyle/>
                    <a:p>
                      <a:r>
                        <a:rPr lang="en-IN"/>
                        <a:t>5</a:t>
                      </a:r>
                    </a:p>
                  </a:txBody>
                  <a:tcPr anchor="ctr"/>
                </a:tc>
                <a:tc>
                  <a:txBody>
                    <a:bodyPr/>
                    <a:lstStyle/>
                    <a:p>
                      <a:r>
                        <a:rPr lang="en-IN"/>
                        <a:t>2019-02-20</a:t>
                      </a:r>
                    </a:p>
                  </a:txBody>
                  <a:tcPr anchor="ctr"/>
                </a:tc>
                <a:tc>
                  <a:txBody>
                    <a:bodyPr/>
                    <a:lstStyle/>
                    <a:p>
                      <a:r>
                        <a:rPr lang="en-IN" dirty="0"/>
                        <a:t>2019-02-21</a:t>
                      </a:r>
                    </a:p>
                  </a:txBody>
                  <a:tcPr anchor="ctr"/>
                </a:tc>
                <a:extLst>
                  <a:ext uri="{0D108BD9-81ED-4DB2-BD59-A6C34878D82A}">
                    <a16:rowId xmlns:a16="http://schemas.microsoft.com/office/drawing/2014/main" val="892802437"/>
                  </a:ext>
                </a:extLst>
              </a:tr>
            </a:tbl>
          </a:graphicData>
        </a:graphic>
      </p:graphicFrame>
    </p:spTree>
    <p:extLst>
      <p:ext uri="{BB962C8B-B14F-4D97-AF65-F5344CB8AC3E}">
        <p14:creationId xmlns:p14="http://schemas.microsoft.com/office/powerpoint/2010/main" val="3978493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3C08D-9610-943C-54B9-7011BBA5B972}"/>
              </a:ext>
            </a:extLst>
          </p:cNvPr>
          <p:cNvSpPr>
            <a:spLocks noGrp="1"/>
          </p:cNvSpPr>
          <p:nvPr>
            <p:ph type="title"/>
          </p:nvPr>
        </p:nvSpPr>
        <p:spPr>
          <a:xfrm>
            <a:off x="1633835" y="0"/>
            <a:ext cx="10018713" cy="1022230"/>
          </a:xfrm>
        </p:spPr>
        <p:txBody>
          <a:bodyPr>
            <a:normAutofit fontScale="90000"/>
          </a:bodyPr>
          <a:lstStyle/>
          <a:p>
            <a:r>
              <a:rPr lang="en-IN" sz="2800" dirty="0"/>
              <a:t>Task 9:</a:t>
            </a:r>
            <a:br>
              <a:rPr lang="en-IN" sz="2800" dirty="0"/>
            </a:br>
            <a:r>
              <a:rPr lang="en-US" sz="2400" dirty="0"/>
              <a:t>Walmart wants to reward its top 5 customers who have generated the most sales Revenue.</a:t>
            </a:r>
            <a:endParaRPr lang="en-IN" sz="2800" dirty="0"/>
          </a:p>
        </p:txBody>
      </p:sp>
      <p:sp>
        <p:nvSpPr>
          <p:cNvPr id="3" name="Content Placeholder 2">
            <a:extLst>
              <a:ext uri="{FF2B5EF4-FFF2-40B4-BE49-F238E27FC236}">
                <a16:creationId xmlns:a16="http://schemas.microsoft.com/office/drawing/2014/main" id="{4265E5AF-680D-1008-5D7E-617DAC09EBE6}"/>
              </a:ext>
            </a:extLst>
          </p:cNvPr>
          <p:cNvSpPr>
            <a:spLocks noGrp="1"/>
          </p:cNvSpPr>
          <p:nvPr>
            <p:ph idx="1"/>
          </p:nvPr>
        </p:nvSpPr>
        <p:spPr>
          <a:xfrm>
            <a:off x="1633834" y="1073988"/>
            <a:ext cx="10018713" cy="5246299"/>
          </a:xfrm>
        </p:spPr>
        <p:txBody>
          <a:bodyPr>
            <a:normAutofit/>
          </a:bodyPr>
          <a:lstStyle/>
          <a:p>
            <a:r>
              <a:rPr lang="en-US" sz="1800" dirty="0"/>
              <a:t>select </a:t>
            </a:r>
            <a:r>
              <a:rPr lang="en-US" sz="1800" dirty="0" err="1"/>
              <a:t>Customer_ID,round</a:t>
            </a:r>
            <a:r>
              <a:rPr lang="en-US" sz="1800" dirty="0"/>
              <a:t>(sum(Total),2) AS </a:t>
            </a:r>
            <a:r>
              <a:rPr lang="en-US" sz="1800" dirty="0" err="1"/>
              <a:t>Total_Purchase</a:t>
            </a:r>
            <a:r>
              <a:rPr lang="en-US" sz="1800" dirty="0"/>
              <a:t> from </a:t>
            </a:r>
            <a:r>
              <a:rPr lang="en-US" sz="1800" dirty="0" err="1"/>
              <a:t>walmartsales_dataset</a:t>
            </a:r>
            <a:r>
              <a:rPr lang="en-US" sz="1800" dirty="0"/>
              <a:t> group by </a:t>
            </a:r>
            <a:r>
              <a:rPr lang="en-US" sz="1800" dirty="0" err="1"/>
              <a:t>Customer_ID</a:t>
            </a:r>
            <a:r>
              <a:rPr lang="en-US" sz="1800" dirty="0"/>
              <a:t> order by </a:t>
            </a:r>
            <a:r>
              <a:rPr lang="en-US" sz="1800" dirty="0" err="1"/>
              <a:t>total_purchase</a:t>
            </a:r>
            <a:r>
              <a:rPr lang="en-US" sz="1800" dirty="0"/>
              <a:t> desc limit 5;</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graphicFrame>
        <p:nvGraphicFramePr>
          <p:cNvPr id="4" name="Table 3">
            <a:extLst>
              <a:ext uri="{FF2B5EF4-FFF2-40B4-BE49-F238E27FC236}">
                <a16:creationId xmlns:a16="http://schemas.microsoft.com/office/drawing/2014/main" id="{3E24CAC1-A424-B9BE-6783-4BE2C8743320}"/>
              </a:ext>
            </a:extLst>
          </p:cNvPr>
          <p:cNvGraphicFramePr>
            <a:graphicFrameLocks noGrp="1"/>
          </p:cNvGraphicFramePr>
          <p:nvPr>
            <p:extLst>
              <p:ext uri="{D42A27DB-BD31-4B8C-83A1-F6EECF244321}">
                <p14:modId xmlns:p14="http://schemas.microsoft.com/office/powerpoint/2010/main" val="2632417877"/>
              </p:ext>
            </p:extLst>
          </p:nvPr>
        </p:nvGraphicFramePr>
        <p:xfrm>
          <a:off x="3627778" y="2036123"/>
          <a:ext cx="6030824" cy="3519000"/>
        </p:xfrm>
        <a:graphic>
          <a:graphicData uri="http://schemas.openxmlformats.org/drawingml/2006/table">
            <a:tbl>
              <a:tblPr firstRow="1" bandRow="1">
                <a:tableStyleId>{5C22544A-7EE6-4342-B048-85BDC9FD1C3A}</a:tableStyleId>
              </a:tblPr>
              <a:tblGrid>
                <a:gridCol w="3015412">
                  <a:extLst>
                    <a:ext uri="{9D8B030D-6E8A-4147-A177-3AD203B41FA5}">
                      <a16:colId xmlns:a16="http://schemas.microsoft.com/office/drawing/2014/main" val="1366256450"/>
                    </a:ext>
                  </a:extLst>
                </a:gridCol>
                <a:gridCol w="3015412">
                  <a:extLst>
                    <a:ext uri="{9D8B030D-6E8A-4147-A177-3AD203B41FA5}">
                      <a16:colId xmlns:a16="http://schemas.microsoft.com/office/drawing/2014/main" val="2499354453"/>
                    </a:ext>
                  </a:extLst>
                </a:gridCol>
              </a:tblGrid>
              <a:tr h="586500">
                <a:tc>
                  <a:txBody>
                    <a:bodyPr/>
                    <a:lstStyle/>
                    <a:p>
                      <a:r>
                        <a:rPr lang="en-IN" dirty="0" err="1"/>
                        <a:t>Customer_ID</a:t>
                      </a:r>
                      <a:endParaRPr lang="en-IN" dirty="0"/>
                    </a:p>
                  </a:txBody>
                  <a:tcPr/>
                </a:tc>
                <a:tc>
                  <a:txBody>
                    <a:bodyPr/>
                    <a:lstStyle/>
                    <a:p>
                      <a:r>
                        <a:rPr lang="en-IN" dirty="0" err="1"/>
                        <a:t>Total_Purchase</a:t>
                      </a:r>
                      <a:endParaRPr lang="en-IN" dirty="0"/>
                    </a:p>
                  </a:txBody>
                  <a:tcPr/>
                </a:tc>
                <a:extLst>
                  <a:ext uri="{0D108BD9-81ED-4DB2-BD59-A6C34878D82A}">
                    <a16:rowId xmlns:a16="http://schemas.microsoft.com/office/drawing/2014/main" val="3469198436"/>
                  </a:ext>
                </a:extLst>
              </a:tr>
              <a:tr h="586500">
                <a:tc>
                  <a:txBody>
                    <a:bodyPr/>
                    <a:lstStyle/>
                    <a:p>
                      <a:r>
                        <a:rPr lang="en-IN"/>
                        <a:t>8</a:t>
                      </a:r>
                    </a:p>
                  </a:txBody>
                  <a:tcPr anchor="ctr"/>
                </a:tc>
                <a:tc>
                  <a:txBody>
                    <a:bodyPr/>
                    <a:lstStyle/>
                    <a:p>
                      <a:r>
                        <a:rPr lang="en-IN"/>
                        <a:t>26634.34</a:t>
                      </a:r>
                    </a:p>
                  </a:txBody>
                  <a:tcPr anchor="ctr"/>
                </a:tc>
                <a:extLst>
                  <a:ext uri="{0D108BD9-81ED-4DB2-BD59-A6C34878D82A}">
                    <a16:rowId xmlns:a16="http://schemas.microsoft.com/office/drawing/2014/main" val="2897258500"/>
                  </a:ext>
                </a:extLst>
              </a:tr>
              <a:tr h="586500">
                <a:tc>
                  <a:txBody>
                    <a:bodyPr/>
                    <a:lstStyle/>
                    <a:p>
                      <a:r>
                        <a:rPr lang="en-IN"/>
                        <a:t>3</a:t>
                      </a:r>
                    </a:p>
                  </a:txBody>
                  <a:tcPr anchor="ctr"/>
                </a:tc>
                <a:tc>
                  <a:txBody>
                    <a:bodyPr/>
                    <a:lstStyle/>
                    <a:p>
                      <a:r>
                        <a:rPr lang="en-IN"/>
                        <a:t>23402.26</a:t>
                      </a:r>
                    </a:p>
                  </a:txBody>
                  <a:tcPr anchor="ctr"/>
                </a:tc>
                <a:extLst>
                  <a:ext uri="{0D108BD9-81ED-4DB2-BD59-A6C34878D82A}">
                    <a16:rowId xmlns:a16="http://schemas.microsoft.com/office/drawing/2014/main" val="109123431"/>
                  </a:ext>
                </a:extLst>
              </a:tr>
              <a:tr h="586500">
                <a:tc>
                  <a:txBody>
                    <a:bodyPr/>
                    <a:lstStyle/>
                    <a:p>
                      <a:r>
                        <a:rPr lang="en-IN"/>
                        <a:t>2</a:t>
                      </a:r>
                    </a:p>
                  </a:txBody>
                  <a:tcPr anchor="ctr"/>
                </a:tc>
                <a:tc>
                  <a:txBody>
                    <a:bodyPr/>
                    <a:lstStyle/>
                    <a:p>
                      <a:r>
                        <a:rPr lang="en-IN"/>
                        <a:t>23392.28</a:t>
                      </a:r>
                    </a:p>
                  </a:txBody>
                  <a:tcPr anchor="ctr"/>
                </a:tc>
                <a:extLst>
                  <a:ext uri="{0D108BD9-81ED-4DB2-BD59-A6C34878D82A}">
                    <a16:rowId xmlns:a16="http://schemas.microsoft.com/office/drawing/2014/main" val="1789279473"/>
                  </a:ext>
                </a:extLst>
              </a:tr>
              <a:tr h="586500">
                <a:tc>
                  <a:txBody>
                    <a:bodyPr/>
                    <a:lstStyle/>
                    <a:p>
                      <a:r>
                        <a:rPr lang="en-IN"/>
                        <a:t>15</a:t>
                      </a:r>
                    </a:p>
                  </a:txBody>
                  <a:tcPr anchor="ctr"/>
                </a:tc>
                <a:tc>
                  <a:txBody>
                    <a:bodyPr/>
                    <a:lstStyle/>
                    <a:p>
                      <a:r>
                        <a:rPr lang="en-IN"/>
                        <a:t>22674.46</a:t>
                      </a:r>
                    </a:p>
                  </a:txBody>
                  <a:tcPr anchor="ctr"/>
                </a:tc>
                <a:extLst>
                  <a:ext uri="{0D108BD9-81ED-4DB2-BD59-A6C34878D82A}">
                    <a16:rowId xmlns:a16="http://schemas.microsoft.com/office/drawing/2014/main" val="4055927661"/>
                  </a:ext>
                </a:extLst>
              </a:tr>
              <a:tr h="586500">
                <a:tc>
                  <a:txBody>
                    <a:bodyPr/>
                    <a:lstStyle/>
                    <a:p>
                      <a:r>
                        <a:rPr lang="en-IN"/>
                        <a:t>1</a:t>
                      </a:r>
                    </a:p>
                  </a:txBody>
                  <a:tcPr anchor="ctr"/>
                </a:tc>
                <a:tc>
                  <a:txBody>
                    <a:bodyPr/>
                    <a:lstStyle/>
                    <a:p>
                      <a:r>
                        <a:rPr lang="en-IN" dirty="0"/>
                        <a:t>22634.55</a:t>
                      </a:r>
                    </a:p>
                  </a:txBody>
                  <a:tcPr anchor="ctr"/>
                </a:tc>
                <a:extLst>
                  <a:ext uri="{0D108BD9-81ED-4DB2-BD59-A6C34878D82A}">
                    <a16:rowId xmlns:a16="http://schemas.microsoft.com/office/drawing/2014/main" val="3552928684"/>
                  </a:ext>
                </a:extLst>
              </a:tr>
            </a:tbl>
          </a:graphicData>
        </a:graphic>
      </p:graphicFrame>
    </p:spTree>
    <p:extLst>
      <p:ext uri="{BB962C8B-B14F-4D97-AF65-F5344CB8AC3E}">
        <p14:creationId xmlns:p14="http://schemas.microsoft.com/office/powerpoint/2010/main" val="219462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9CD5909-B0A4-7C95-B21A-0936430C065D}"/>
              </a:ext>
            </a:extLst>
          </p:cNvPr>
          <p:cNvGraphicFramePr>
            <a:graphicFrameLocks noGrp="1"/>
          </p:cNvGraphicFramePr>
          <p:nvPr>
            <p:ph idx="1"/>
            <p:extLst>
              <p:ext uri="{D42A27DB-BD31-4B8C-83A1-F6EECF244321}">
                <p14:modId xmlns:p14="http://schemas.microsoft.com/office/powerpoint/2010/main" val="3003262285"/>
              </p:ext>
            </p:extLst>
          </p:nvPr>
        </p:nvGraphicFramePr>
        <p:xfrm>
          <a:off x="1484313" y="522514"/>
          <a:ext cx="10018712" cy="52686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3724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BD497-F1AD-27C7-EE55-A953F4413ADF}"/>
              </a:ext>
            </a:extLst>
          </p:cNvPr>
          <p:cNvSpPr>
            <a:spLocks noGrp="1"/>
          </p:cNvSpPr>
          <p:nvPr>
            <p:ph type="title"/>
          </p:nvPr>
        </p:nvSpPr>
        <p:spPr>
          <a:xfrm>
            <a:off x="1524568" y="0"/>
            <a:ext cx="10414390" cy="1742536"/>
          </a:xfrm>
        </p:spPr>
        <p:txBody>
          <a:bodyPr>
            <a:noAutofit/>
          </a:bodyPr>
          <a:lstStyle/>
          <a:p>
            <a:r>
              <a:rPr lang="en-IN" sz="2400" dirty="0"/>
              <a:t>Task 1: </a:t>
            </a:r>
            <a:br>
              <a:rPr lang="en-IN" sz="2000" dirty="0"/>
            </a:br>
            <a:r>
              <a:rPr lang="en-US" sz="2000" dirty="0"/>
              <a:t>Walmart wants to identify which branch has exhibited the highest sales growth over time. Analyze the total sales for each branch and compare the growth rate across months to find the top performer.</a:t>
            </a:r>
            <a:endParaRPr lang="en-IN" sz="2000" dirty="0"/>
          </a:p>
        </p:txBody>
      </p:sp>
      <p:sp>
        <p:nvSpPr>
          <p:cNvPr id="3" name="Content Placeholder 2">
            <a:extLst>
              <a:ext uri="{FF2B5EF4-FFF2-40B4-BE49-F238E27FC236}">
                <a16:creationId xmlns:a16="http://schemas.microsoft.com/office/drawing/2014/main" id="{4ADD63AE-A172-3E3F-7FA8-BE0654A55CD6}"/>
              </a:ext>
            </a:extLst>
          </p:cNvPr>
          <p:cNvSpPr>
            <a:spLocks noGrp="1"/>
          </p:cNvSpPr>
          <p:nvPr>
            <p:ph idx="1"/>
          </p:nvPr>
        </p:nvSpPr>
        <p:spPr>
          <a:xfrm>
            <a:off x="1484310" y="1650521"/>
            <a:ext cx="10018713" cy="4140680"/>
          </a:xfrm>
        </p:spPr>
        <p:txBody>
          <a:bodyPr>
            <a:normAutofit/>
          </a:bodyPr>
          <a:lstStyle/>
          <a:p>
            <a:r>
              <a:rPr lang="en-US" sz="1800" dirty="0"/>
              <a:t>SELECT Branch, MONTH(date) AS </a:t>
            </a:r>
            <a:r>
              <a:rPr lang="en-US" sz="1800" dirty="0" err="1"/>
              <a:t>month_num</a:t>
            </a:r>
            <a:r>
              <a:rPr lang="en-US" sz="1800" dirty="0"/>
              <a:t>, </a:t>
            </a:r>
            <a:r>
              <a:rPr lang="en-US" sz="1800" dirty="0" err="1"/>
              <a:t>gross_margin_percentage</a:t>
            </a:r>
            <a:r>
              <a:rPr lang="en-US" sz="1800" dirty="0"/>
              <a:t>,    LAG(</a:t>
            </a:r>
            <a:r>
              <a:rPr lang="en-US" sz="1800" dirty="0" err="1"/>
              <a:t>gross_margin_percentage</a:t>
            </a:r>
            <a:r>
              <a:rPr lang="en-US" sz="1800" dirty="0"/>
              <a:t>) OVER (PARTITION BY Branch ORDER BY date) AS </a:t>
            </a:r>
            <a:r>
              <a:rPr lang="en-US" sz="1800" dirty="0" err="1"/>
              <a:t>previous_margin</a:t>
            </a:r>
            <a:r>
              <a:rPr lang="en-US" sz="1800" dirty="0"/>
              <a:t>,    ((</a:t>
            </a:r>
            <a:r>
              <a:rPr lang="en-US" sz="1800" dirty="0" err="1"/>
              <a:t>gross_margin_percentage</a:t>
            </a:r>
            <a:r>
              <a:rPr lang="en-US" sz="1800" dirty="0"/>
              <a:t> - LAG(</a:t>
            </a:r>
            <a:r>
              <a:rPr lang="en-US" sz="1800" dirty="0" err="1"/>
              <a:t>gross_margin_percentage</a:t>
            </a:r>
            <a:r>
              <a:rPr lang="en-US" sz="1800" dirty="0"/>
              <a:t>) OVER (PARTITION BY Branch ORDER BY date))) * 100 AS </a:t>
            </a:r>
            <a:r>
              <a:rPr lang="en-US" sz="1800" dirty="0" err="1"/>
              <a:t>growth_rate</a:t>
            </a:r>
            <a:r>
              <a:rPr lang="en-US" sz="1800" dirty="0"/>
              <a:t> FROM </a:t>
            </a:r>
            <a:r>
              <a:rPr lang="en-US" sz="1800" dirty="0" err="1"/>
              <a:t>walmartsales_dataset</a:t>
            </a:r>
            <a:r>
              <a:rPr lang="en-US" sz="1800" dirty="0"/>
              <a:t> ORDER BY Branch, date;</a:t>
            </a:r>
          </a:p>
          <a:p>
            <a:endParaRPr lang="en-IN" sz="1800" dirty="0"/>
          </a:p>
        </p:txBody>
      </p:sp>
    </p:spTree>
    <p:extLst>
      <p:ext uri="{BB962C8B-B14F-4D97-AF65-F5344CB8AC3E}">
        <p14:creationId xmlns:p14="http://schemas.microsoft.com/office/powerpoint/2010/main" val="125300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3C350-4FC8-EC8F-5EFE-43264F53642B}"/>
              </a:ext>
            </a:extLst>
          </p:cNvPr>
          <p:cNvSpPr>
            <a:spLocks noGrp="1"/>
          </p:cNvSpPr>
          <p:nvPr>
            <p:ph type="title"/>
          </p:nvPr>
        </p:nvSpPr>
        <p:spPr>
          <a:xfrm>
            <a:off x="1714348" y="0"/>
            <a:ext cx="10018713" cy="1276709"/>
          </a:xfrm>
        </p:spPr>
        <p:txBody>
          <a:bodyPr>
            <a:normAutofit/>
          </a:bodyPr>
          <a:lstStyle/>
          <a:p>
            <a:r>
              <a:rPr lang="en-IN" sz="2800" dirty="0"/>
              <a:t>Task 10:</a:t>
            </a:r>
            <a:br>
              <a:rPr lang="en-IN" sz="2800" dirty="0"/>
            </a:br>
            <a:r>
              <a:rPr lang="en-US" sz="2400" dirty="0"/>
              <a:t>Walmart wants to analyze the sales patterns to determine which day of the week brings the highest sales.</a:t>
            </a:r>
            <a:endParaRPr lang="en-IN" sz="2800" dirty="0"/>
          </a:p>
        </p:txBody>
      </p:sp>
      <p:sp>
        <p:nvSpPr>
          <p:cNvPr id="3" name="Content Placeholder 2">
            <a:extLst>
              <a:ext uri="{FF2B5EF4-FFF2-40B4-BE49-F238E27FC236}">
                <a16:creationId xmlns:a16="http://schemas.microsoft.com/office/drawing/2014/main" id="{DDEA903C-2F9E-B461-4F13-9E0BDA3C97DF}"/>
              </a:ext>
            </a:extLst>
          </p:cNvPr>
          <p:cNvSpPr>
            <a:spLocks noGrp="1"/>
          </p:cNvSpPr>
          <p:nvPr>
            <p:ph idx="1"/>
          </p:nvPr>
        </p:nvSpPr>
        <p:spPr>
          <a:xfrm>
            <a:off x="1484310" y="1397479"/>
            <a:ext cx="10018713" cy="4393721"/>
          </a:xfrm>
        </p:spPr>
        <p:txBody>
          <a:bodyPr>
            <a:normAutofit/>
          </a:bodyPr>
          <a:lstStyle/>
          <a:p>
            <a:r>
              <a:rPr lang="en-US" sz="1800" dirty="0"/>
              <a:t>select </a:t>
            </a:r>
            <a:r>
              <a:rPr lang="en-US" sz="1800" dirty="0" err="1"/>
              <a:t>dayofweek</a:t>
            </a:r>
            <a:r>
              <a:rPr lang="en-US" sz="1800" dirty="0"/>
              <a:t>(date) AS </a:t>
            </a:r>
            <a:r>
              <a:rPr lang="en-US" sz="1800" dirty="0" err="1"/>
              <a:t>Day_Of_Week,dayname</a:t>
            </a:r>
            <a:r>
              <a:rPr lang="en-US" sz="1800" dirty="0"/>
              <a:t>(date) AS </a:t>
            </a:r>
            <a:r>
              <a:rPr lang="en-US" sz="1800" dirty="0" err="1"/>
              <a:t>Day_Name,round</a:t>
            </a:r>
            <a:r>
              <a:rPr lang="en-US" sz="1800" dirty="0"/>
              <a:t>(sum(Total),2) AS </a:t>
            </a:r>
            <a:r>
              <a:rPr lang="en-US" sz="1800" dirty="0" err="1"/>
              <a:t>Total_Sale</a:t>
            </a:r>
            <a:r>
              <a:rPr lang="en-US" sz="1800" dirty="0"/>
              <a:t> from </a:t>
            </a:r>
            <a:r>
              <a:rPr lang="en-US" sz="1800" dirty="0" err="1"/>
              <a:t>walmartsales_datasetgroup</a:t>
            </a:r>
            <a:r>
              <a:rPr lang="en-US" sz="1800" dirty="0"/>
              <a:t> by </a:t>
            </a:r>
            <a:r>
              <a:rPr lang="en-US" sz="1800" dirty="0" err="1"/>
              <a:t>Day_Of_Week,day_nameorder</a:t>
            </a:r>
            <a:r>
              <a:rPr lang="en-US" sz="1800" dirty="0"/>
              <a:t> by </a:t>
            </a:r>
            <a:r>
              <a:rPr lang="en-US" sz="1800" dirty="0" err="1"/>
              <a:t>total_sale</a:t>
            </a:r>
            <a:r>
              <a:rPr lang="en-US" sz="1800" dirty="0"/>
              <a:t> desc;</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IN" sz="1800" dirty="0"/>
          </a:p>
        </p:txBody>
      </p:sp>
      <p:graphicFrame>
        <p:nvGraphicFramePr>
          <p:cNvPr id="4" name="Table 3">
            <a:extLst>
              <a:ext uri="{FF2B5EF4-FFF2-40B4-BE49-F238E27FC236}">
                <a16:creationId xmlns:a16="http://schemas.microsoft.com/office/drawing/2014/main" id="{0FDB6F72-A9A2-E59A-2BA2-A09F30A0FA79}"/>
              </a:ext>
            </a:extLst>
          </p:cNvPr>
          <p:cNvGraphicFramePr>
            <a:graphicFrameLocks noGrp="1"/>
          </p:cNvGraphicFramePr>
          <p:nvPr>
            <p:extLst>
              <p:ext uri="{D42A27DB-BD31-4B8C-83A1-F6EECF244321}">
                <p14:modId xmlns:p14="http://schemas.microsoft.com/office/powerpoint/2010/main" val="3959171123"/>
              </p:ext>
            </p:extLst>
          </p:nvPr>
        </p:nvGraphicFramePr>
        <p:xfrm>
          <a:off x="2106762" y="2191908"/>
          <a:ext cx="8127999" cy="29667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56244640"/>
                    </a:ext>
                  </a:extLst>
                </a:gridCol>
                <a:gridCol w="2709333">
                  <a:extLst>
                    <a:ext uri="{9D8B030D-6E8A-4147-A177-3AD203B41FA5}">
                      <a16:colId xmlns:a16="http://schemas.microsoft.com/office/drawing/2014/main" val="2744842983"/>
                    </a:ext>
                  </a:extLst>
                </a:gridCol>
                <a:gridCol w="2709333">
                  <a:extLst>
                    <a:ext uri="{9D8B030D-6E8A-4147-A177-3AD203B41FA5}">
                      <a16:colId xmlns:a16="http://schemas.microsoft.com/office/drawing/2014/main" val="2673438011"/>
                    </a:ext>
                  </a:extLst>
                </a:gridCol>
              </a:tblGrid>
              <a:tr h="370840">
                <a:tc>
                  <a:txBody>
                    <a:bodyPr/>
                    <a:lstStyle/>
                    <a:p>
                      <a:r>
                        <a:rPr lang="en-US" dirty="0" err="1"/>
                        <a:t>Day_Of_Week</a:t>
                      </a:r>
                      <a:endParaRPr lang="en-IN" dirty="0"/>
                    </a:p>
                  </a:txBody>
                  <a:tcPr/>
                </a:tc>
                <a:tc>
                  <a:txBody>
                    <a:bodyPr/>
                    <a:lstStyle/>
                    <a:p>
                      <a:r>
                        <a:rPr lang="en-US" dirty="0" err="1"/>
                        <a:t>Day_Name</a:t>
                      </a:r>
                      <a:endParaRPr lang="en-IN" dirty="0"/>
                    </a:p>
                  </a:txBody>
                  <a:tcPr/>
                </a:tc>
                <a:tc>
                  <a:txBody>
                    <a:bodyPr/>
                    <a:lstStyle/>
                    <a:p>
                      <a:r>
                        <a:rPr lang="en-US" dirty="0" err="1"/>
                        <a:t>Total_Sale</a:t>
                      </a:r>
                      <a:endParaRPr lang="en-IN" dirty="0"/>
                    </a:p>
                  </a:txBody>
                  <a:tcPr/>
                </a:tc>
                <a:extLst>
                  <a:ext uri="{0D108BD9-81ED-4DB2-BD59-A6C34878D82A}">
                    <a16:rowId xmlns:a16="http://schemas.microsoft.com/office/drawing/2014/main" val="1323130021"/>
                  </a:ext>
                </a:extLst>
              </a:tr>
              <a:tr h="370840">
                <a:tc>
                  <a:txBody>
                    <a:bodyPr/>
                    <a:lstStyle/>
                    <a:p>
                      <a:r>
                        <a:rPr lang="en-IN"/>
                        <a:t>7</a:t>
                      </a:r>
                    </a:p>
                  </a:txBody>
                  <a:tcPr anchor="ctr"/>
                </a:tc>
                <a:tc>
                  <a:txBody>
                    <a:bodyPr/>
                    <a:lstStyle/>
                    <a:p>
                      <a:r>
                        <a:rPr lang="en-IN"/>
                        <a:t>Saturday</a:t>
                      </a:r>
                    </a:p>
                  </a:txBody>
                  <a:tcPr anchor="ctr"/>
                </a:tc>
                <a:tc>
                  <a:txBody>
                    <a:bodyPr/>
                    <a:lstStyle/>
                    <a:p>
                      <a:r>
                        <a:rPr lang="en-IN"/>
                        <a:t>56120.81</a:t>
                      </a:r>
                    </a:p>
                  </a:txBody>
                  <a:tcPr anchor="ctr"/>
                </a:tc>
                <a:extLst>
                  <a:ext uri="{0D108BD9-81ED-4DB2-BD59-A6C34878D82A}">
                    <a16:rowId xmlns:a16="http://schemas.microsoft.com/office/drawing/2014/main" val="1132458208"/>
                  </a:ext>
                </a:extLst>
              </a:tr>
              <a:tr h="370840">
                <a:tc>
                  <a:txBody>
                    <a:bodyPr/>
                    <a:lstStyle/>
                    <a:p>
                      <a:r>
                        <a:rPr lang="en-IN"/>
                        <a:t>3</a:t>
                      </a:r>
                    </a:p>
                  </a:txBody>
                  <a:tcPr anchor="ctr"/>
                </a:tc>
                <a:tc>
                  <a:txBody>
                    <a:bodyPr/>
                    <a:lstStyle/>
                    <a:p>
                      <a:r>
                        <a:rPr lang="en-IN"/>
                        <a:t>Tuesday</a:t>
                      </a:r>
                    </a:p>
                  </a:txBody>
                  <a:tcPr anchor="ctr"/>
                </a:tc>
                <a:tc>
                  <a:txBody>
                    <a:bodyPr/>
                    <a:lstStyle/>
                    <a:p>
                      <a:r>
                        <a:rPr lang="en-IN"/>
                        <a:t>51482.25</a:t>
                      </a:r>
                    </a:p>
                  </a:txBody>
                  <a:tcPr anchor="ctr"/>
                </a:tc>
                <a:extLst>
                  <a:ext uri="{0D108BD9-81ED-4DB2-BD59-A6C34878D82A}">
                    <a16:rowId xmlns:a16="http://schemas.microsoft.com/office/drawing/2014/main" val="1121925443"/>
                  </a:ext>
                </a:extLst>
              </a:tr>
              <a:tr h="370840">
                <a:tc>
                  <a:txBody>
                    <a:bodyPr/>
                    <a:lstStyle/>
                    <a:p>
                      <a:r>
                        <a:rPr lang="en-IN" dirty="0"/>
                        <a:t>5</a:t>
                      </a:r>
                    </a:p>
                  </a:txBody>
                  <a:tcPr anchor="ctr"/>
                </a:tc>
                <a:tc>
                  <a:txBody>
                    <a:bodyPr/>
                    <a:lstStyle/>
                    <a:p>
                      <a:r>
                        <a:rPr lang="en-IN"/>
                        <a:t>Thursday</a:t>
                      </a:r>
                    </a:p>
                  </a:txBody>
                  <a:tcPr anchor="ctr"/>
                </a:tc>
                <a:tc>
                  <a:txBody>
                    <a:bodyPr/>
                    <a:lstStyle/>
                    <a:p>
                      <a:r>
                        <a:rPr lang="en-IN"/>
                        <a:t>45349.25</a:t>
                      </a:r>
                    </a:p>
                  </a:txBody>
                  <a:tcPr anchor="ctr"/>
                </a:tc>
                <a:extLst>
                  <a:ext uri="{0D108BD9-81ED-4DB2-BD59-A6C34878D82A}">
                    <a16:rowId xmlns:a16="http://schemas.microsoft.com/office/drawing/2014/main" val="2577529973"/>
                  </a:ext>
                </a:extLst>
              </a:tr>
              <a:tr h="370840">
                <a:tc>
                  <a:txBody>
                    <a:bodyPr/>
                    <a:lstStyle/>
                    <a:p>
                      <a:r>
                        <a:rPr lang="en-IN"/>
                        <a:t>1</a:t>
                      </a:r>
                    </a:p>
                  </a:txBody>
                  <a:tcPr anchor="ctr"/>
                </a:tc>
                <a:tc>
                  <a:txBody>
                    <a:bodyPr/>
                    <a:lstStyle/>
                    <a:p>
                      <a:r>
                        <a:rPr lang="en-IN"/>
                        <a:t>Sunday</a:t>
                      </a:r>
                    </a:p>
                  </a:txBody>
                  <a:tcPr anchor="ctr"/>
                </a:tc>
                <a:tc>
                  <a:txBody>
                    <a:bodyPr/>
                    <a:lstStyle/>
                    <a:p>
                      <a:r>
                        <a:rPr lang="en-IN"/>
                        <a:t>44457.89</a:t>
                      </a:r>
                    </a:p>
                  </a:txBody>
                  <a:tcPr anchor="ctr"/>
                </a:tc>
                <a:extLst>
                  <a:ext uri="{0D108BD9-81ED-4DB2-BD59-A6C34878D82A}">
                    <a16:rowId xmlns:a16="http://schemas.microsoft.com/office/drawing/2014/main" val="3198252243"/>
                  </a:ext>
                </a:extLst>
              </a:tr>
              <a:tr h="370840">
                <a:tc>
                  <a:txBody>
                    <a:bodyPr/>
                    <a:lstStyle/>
                    <a:p>
                      <a:r>
                        <a:rPr lang="en-IN"/>
                        <a:t>6</a:t>
                      </a:r>
                    </a:p>
                  </a:txBody>
                  <a:tcPr anchor="ctr"/>
                </a:tc>
                <a:tc>
                  <a:txBody>
                    <a:bodyPr/>
                    <a:lstStyle/>
                    <a:p>
                      <a:r>
                        <a:rPr lang="en-IN"/>
                        <a:t>Friday</a:t>
                      </a:r>
                    </a:p>
                  </a:txBody>
                  <a:tcPr anchor="ctr"/>
                </a:tc>
                <a:tc>
                  <a:txBody>
                    <a:bodyPr/>
                    <a:lstStyle/>
                    <a:p>
                      <a:r>
                        <a:rPr lang="en-IN"/>
                        <a:t>43926.34</a:t>
                      </a:r>
                    </a:p>
                  </a:txBody>
                  <a:tcPr anchor="ctr"/>
                </a:tc>
                <a:extLst>
                  <a:ext uri="{0D108BD9-81ED-4DB2-BD59-A6C34878D82A}">
                    <a16:rowId xmlns:a16="http://schemas.microsoft.com/office/drawing/2014/main" val="2874194310"/>
                  </a:ext>
                </a:extLst>
              </a:tr>
              <a:tr h="370840">
                <a:tc>
                  <a:txBody>
                    <a:bodyPr/>
                    <a:lstStyle/>
                    <a:p>
                      <a:r>
                        <a:rPr lang="en-IN"/>
                        <a:t>4</a:t>
                      </a:r>
                    </a:p>
                  </a:txBody>
                  <a:tcPr anchor="ctr"/>
                </a:tc>
                <a:tc>
                  <a:txBody>
                    <a:bodyPr/>
                    <a:lstStyle/>
                    <a:p>
                      <a:r>
                        <a:rPr lang="en-IN"/>
                        <a:t>Wednesday</a:t>
                      </a:r>
                    </a:p>
                  </a:txBody>
                  <a:tcPr anchor="ctr"/>
                </a:tc>
                <a:tc>
                  <a:txBody>
                    <a:bodyPr/>
                    <a:lstStyle/>
                    <a:p>
                      <a:r>
                        <a:rPr lang="en-IN"/>
                        <a:t>43731.14</a:t>
                      </a:r>
                    </a:p>
                  </a:txBody>
                  <a:tcPr anchor="ctr"/>
                </a:tc>
                <a:extLst>
                  <a:ext uri="{0D108BD9-81ED-4DB2-BD59-A6C34878D82A}">
                    <a16:rowId xmlns:a16="http://schemas.microsoft.com/office/drawing/2014/main" val="2008050286"/>
                  </a:ext>
                </a:extLst>
              </a:tr>
              <a:tr h="370840">
                <a:tc>
                  <a:txBody>
                    <a:bodyPr/>
                    <a:lstStyle/>
                    <a:p>
                      <a:r>
                        <a:rPr lang="en-IN"/>
                        <a:t>2</a:t>
                      </a:r>
                    </a:p>
                  </a:txBody>
                  <a:tcPr anchor="ctr"/>
                </a:tc>
                <a:tc>
                  <a:txBody>
                    <a:bodyPr/>
                    <a:lstStyle/>
                    <a:p>
                      <a:r>
                        <a:rPr lang="en-IN"/>
                        <a:t>Monday</a:t>
                      </a:r>
                    </a:p>
                  </a:txBody>
                  <a:tcPr anchor="ctr"/>
                </a:tc>
                <a:tc>
                  <a:txBody>
                    <a:bodyPr/>
                    <a:lstStyle/>
                    <a:p>
                      <a:r>
                        <a:rPr lang="en-IN" dirty="0"/>
                        <a:t>37899.08</a:t>
                      </a:r>
                    </a:p>
                  </a:txBody>
                  <a:tcPr anchor="ctr"/>
                </a:tc>
                <a:extLst>
                  <a:ext uri="{0D108BD9-81ED-4DB2-BD59-A6C34878D82A}">
                    <a16:rowId xmlns:a16="http://schemas.microsoft.com/office/drawing/2014/main" val="1991212751"/>
                  </a:ext>
                </a:extLst>
              </a:tr>
            </a:tbl>
          </a:graphicData>
        </a:graphic>
      </p:graphicFrame>
    </p:spTree>
    <p:extLst>
      <p:ext uri="{BB962C8B-B14F-4D97-AF65-F5344CB8AC3E}">
        <p14:creationId xmlns:p14="http://schemas.microsoft.com/office/powerpoint/2010/main" val="3114794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997A873-1D4B-D82B-85DE-6EACDCC2CF85}"/>
              </a:ext>
            </a:extLst>
          </p:cNvPr>
          <p:cNvGraphicFramePr>
            <a:graphicFrameLocks noGrp="1"/>
          </p:cNvGraphicFramePr>
          <p:nvPr>
            <p:ph idx="1"/>
            <p:extLst>
              <p:ext uri="{D42A27DB-BD31-4B8C-83A1-F6EECF244321}">
                <p14:modId xmlns:p14="http://schemas.microsoft.com/office/powerpoint/2010/main" val="3924074151"/>
              </p:ext>
            </p:extLst>
          </p:nvPr>
        </p:nvGraphicFramePr>
        <p:xfrm>
          <a:off x="1484313" y="678611"/>
          <a:ext cx="10018712" cy="511258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49802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4D0ED-CB38-76F7-D8FE-6692592596F1}"/>
              </a:ext>
            </a:extLst>
          </p:cNvPr>
          <p:cNvSpPr>
            <a:spLocks noGrp="1"/>
          </p:cNvSpPr>
          <p:nvPr>
            <p:ph type="title"/>
          </p:nvPr>
        </p:nvSpPr>
        <p:spPr>
          <a:xfrm>
            <a:off x="1564824" y="0"/>
            <a:ext cx="10018713" cy="1045234"/>
          </a:xfrm>
        </p:spPr>
        <p:txBody>
          <a:bodyPr/>
          <a:lstStyle/>
          <a:p>
            <a:r>
              <a:rPr lang="en-IN" dirty="0"/>
              <a:t>Output</a:t>
            </a:r>
          </a:p>
        </p:txBody>
      </p:sp>
      <p:graphicFrame>
        <p:nvGraphicFramePr>
          <p:cNvPr id="6" name="Content Placeholder 5">
            <a:extLst>
              <a:ext uri="{FF2B5EF4-FFF2-40B4-BE49-F238E27FC236}">
                <a16:creationId xmlns:a16="http://schemas.microsoft.com/office/drawing/2014/main" id="{676065E3-9E44-74FA-259F-26F891E4AC04}"/>
              </a:ext>
            </a:extLst>
          </p:cNvPr>
          <p:cNvGraphicFramePr>
            <a:graphicFrameLocks noGrp="1"/>
          </p:cNvGraphicFramePr>
          <p:nvPr>
            <p:ph idx="1"/>
            <p:extLst>
              <p:ext uri="{D42A27DB-BD31-4B8C-83A1-F6EECF244321}">
                <p14:modId xmlns:p14="http://schemas.microsoft.com/office/powerpoint/2010/main" val="3812603293"/>
              </p:ext>
            </p:extLst>
          </p:nvPr>
        </p:nvGraphicFramePr>
        <p:xfrm>
          <a:off x="1530350" y="1200150"/>
          <a:ext cx="9860950" cy="3931920"/>
        </p:xfrm>
        <a:graphic>
          <a:graphicData uri="http://schemas.openxmlformats.org/drawingml/2006/table">
            <a:tbl>
              <a:tblPr firstRow="1" bandRow="1">
                <a:tableStyleId>{5C22544A-7EE6-4342-B048-85BDC9FD1C3A}</a:tableStyleId>
              </a:tblPr>
              <a:tblGrid>
                <a:gridCol w="1972190">
                  <a:extLst>
                    <a:ext uri="{9D8B030D-6E8A-4147-A177-3AD203B41FA5}">
                      <a16:colId xmlns:a16="http://schemas.microsoft.com/office/drawing/2014/main" val="3745905450"/>
                    </a:ext>
                  </a:extLst>
                </a:gridCol>
                <a:gridCol w="1972190">
                  <a:extLst>
                    <a:ext uri="{9D8B030D-6E8A-4147-A177-3AD203B41FA5}">
                      <a16:colId xmlns:a16="http://schemas.microsoft.com/office/drawing/2014/main" val="3997171041"/>
                    </a:ext>
                  </a:extLst>
                </a:gridCol>
                <a:gridCol w="1972190">
                  <a:extLst>
                    <a:ext uri="{9D8B030D-6E8A-4147-A177-3AD203B41FA5}">
                      <a16:colId xmlns:a16="http://schemas.microsoft.com/office/drawing/2014/main" val="1140839679"/>
                    </a:ext>
                  </a:extLst>
                </a:gridCol>
                <a:gridCol w="1972190">
                  <a:extLst>
                    <a:ext uri="{9D8B030D-6E8A-4147-A177-3AD203B41FA5}">
                      <a16:colId xmlns:a16="http://schemas.microsoft.com/office/drawing/2014/main" val="800286723"/>
                    </a:ext>
                  </a:extLst>
                </a:gridCol>
                <a:gridCol w="1972190">
                  <a:extLst>
                    <a:ext uri="{9D8B030D-6E8A-4147-A177-3AD203B41FA5}">
                      <a16:colId xmlns:a16="http://schemas.microsoft.com/office/drawing/2014/main" val="3822345443"/>
                    </a:ext>
                  </a:extLst>
                </a:gridCol>
              </a:tblGrid>
              <a:tr h="636486">
                <a:tc>
                  <a:txBody>
                    <a:bodyPr/>
                    <a:lstStyle/>
                    <a:p>
                      <a:r>
                        <a:rPr lang="en-US" dirty="0"/>
                        <a:t>Branch</a:t>
                      </a:r>
                      <a:endParaRPr lang="en-IN" dirty="0"/>
                    </a:p>
                  </a:txBody>
                  <a:tcPr/>
                </a:tc>
                <a:tc>
                  <a:txBody>
                    <a:bodyPr/>
                    <a:lstStyle/>
                    <a:p>
                      <a:r>
                        <a:rPr lang="en-US" dirty="0" err="1"/>
                        <a:t>month_num</a:t>
                      </a:r>
                      <a:endParaRPr lang="en-IN" dirty="0"/>
                    </a:p>
                  </a:txBody>
                  <a:tcPr/>
                </a:tc>
                <a:tc>
                  <a:txBody>
                    <a:bodyPr/>
                    <a:lstStyle/>
                    <a:p>
                      <a:r>
                        <a:rPr lang="en-US" dirty="0" err="1"/>
                        <a:t>gross_margin_percentage</a:t>
                      </a:r>
                      <a:endParaRPr lang="en-IN" dirty="0"/>
                    </a:p>
                  </a:txBody>
                  <a:tcPr/>
                </a:tc>
                <a:tc>
                  <a:txBody>
                    <a:bodyPr/>
                    <a:lstStyle/>
                    <a:p>
                      <a:r>
                        <a:rPr lang="en-US" dirty="0" err="1"/>
                        <a:t>previous_margin</a:t>
                      </a:r>
                      <a:endParaRPr lang="en-IN" dirty="0"/>
                    </a:p>
                  </a:txBody>
                  <a:tcPr/>
                </a:tc>
                <a:tc>
                  <a:txBody>
                    <a:bodyPr/>
                    <a:lstStyle/>
                    <a:p>
                      <a:r>
                        <a:rPr lang="en-US" dirty="0" err="1"/>
                        <a:t>growth_rate</a:t>
                      </a:r>
                      <a:endParaRPr lang="en-IN" dirty="0"/>
                    </a:p>
                  </a:txBody>
                  <a:tcPr/>
                </a:tc>
                <a:extLst>
                  <a:ext uri="{0D108BD9-81ED-4DB2-BD59-A6C34878D82A}">
                    <a16:rowId xmlns:a16="http://schemas.microsoft.com/office/drawing/2014/main" val="2741753946"/>
                  </a:ext>
                </a:extLst>
              </a:tr>
              <a:tr h="363706">
                <a:tc>
                  <a:txBody>
                    <a:bodyPr/>
                    <a:lstStyle/>
                    <a:p>
                      <a:r>
                        <a:rPr lang="en-IN" dirty="0"/>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dirty="0"/>
                        <a:t>Null</a:t>
                      </a:r>
                    </a:p>
                  </a:txBody>
                  <a:tcPr anchor="ctr"/>
                </a:tc>
                <a:tc>
                  <a:txBody>
                    <a:bodyPr/>
                    <a:lstStyle/>
                    <a:p>
                      <a:r>
                        <a:rPr lang="en-IN" dirty="0"/>
                        <a:t>Null</a:t>
                      </a:r>
                    </a:p>
                  </a:txBody>
                  <a:tcPr anchor="ctr"/>
                </a:tc>
                <a:extLst>
                  <a:ext uri="{0D108BD9-81ED-4DB2-BD59-A6C34878D82A}">
                    <a16:rowId xmlns:a16="http://schemas.microsoft.com/office/drawing/2014/main" val="3357296073"/>
                  </a:ext>
                </a:extLst>
              </a:tr>
              <a:tr h="363706">
                <a:tc>
                  <a:txBody>
                    <a:bodyPr/>
                    <a:lstStyle/>
                    <a:p>
                      <a:r>
                        <a:rPr lang="en-IN" dirty="0"/>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2579088405"/>
                  </a:ext>
                </a:extLst>
              </a:tr>
              <a:tr h="363706">
                <a:tc>
                  <a:txBody>
                    <a:bodyPr/>
                    <a:lstStyle/>
                    <a:p>
                      <a:r>
                        <a:rPr lang="en-IN" dirty="0"/>
                        <a:t>A</a:t>
                      </a:r>
                    </a:p>
                  </a:txBody>
                  <a:tcPr anchor="ctr"/>
                </a:tc>
                <a:tc>
                  <a:txBody>
                    <a:bodyPr/>
                    <a:lstStyle/>
                    <a:p>
                      <a:r>
                        <a:rPr lang="en-IN"/>
                        <a:t>1</a:t>
                      </a:r>
                    </a:p>
                  </a:txBody>
                  <a:tcPr anchor="ctr"/>
                </a:tc>
                <a:tc>
                  <a:txBody>
                    <a:bodyPr/>
                    <a:lstStyle/>
                    <a:p>
                      <a:r>
                        <a:rPr lang="en-IN" dirty="0"/>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2685309212"/>
                  </a:ext>
                </a:extLst>
              </a:tr>
              <a:tr h="363706">
                <a:tc>
                  <a:txBody>
                    <a:bodyPr/>
                    <a:lstStyle/>
                    <a:p>
                      <a:r>
                        <a:rPr lang="en-IN"/>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1158929506"/>
                  </a:ext>
                </a:extLst>
              </a:tr>
              <a:tr h="363706">
                <a:tc>
                  <a:txBody>
                    <a:bodyPr/>
                    <a:lstStyle/>
                    <a:p>
                      <a:r>
                        <a:rPr lang="en-IN"/>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715161916"/>
                  </a:ext>
                </a:extLst>
              </a:tr>
              <a:tr h="363706">
                <a:tc>
                  <a:txBody>
                    <a:bodyPr/>
                    <a:lstStyle/>
                    <a:p>
                      <a:r>
                        <a:rPr lang="en-IN"/>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3730323064"/>
                  </a:ext>
                </a:extLst>
              </a:tr>
              <a:tr h="363706">
                <a:tc>
                  <a:txBody>
                    <a:bodyPr/>
                    <a:lstStyle/>
                    <a:p>
                      <a:r>
                        <a:rPr lang="en-IN"/>
                        <a:t>A</a:t>
                      </a:r>
                    </a:p>
                  </a:txBody>
                  <a:tcPr anchor="ctr"/>
                </a:tc>
                <a:tc>
                  <a:txBody>
                    <a:bodyPr/>
                    <a:lstStyle/>
                    <a:p>
                      <a:r>
                        <a:rPr lang="en-IN" dirty="0"/>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dirty="0"/>
                        <a:t>0</a:t>
                      </a:r>
                    </a:p>
                  </a:txBody>
                  <a:tcPr anchor="ctr"/>
                </a:tc>
                <a:extLst>
                  <a:ext uri="{0D108BD9-81ED-4DB2-BD59-A6C34878D82A}">
                    <a16:rowId xmlns:a16="http://schemas.microsoft.com/office/drawing/2014/main" val="4065574403"/>
                  </a:ext>
                </a:extLst>
              </a:tr>
              <a:tr h="363706">
                <a:tc>
                  <a:txBody>
                    <a:bodyPr/>
                    <a:lstStyle/>
                    <a:p>
                      <a:r>
                        <a:rPr lang="en-IN"/>
                        <a:t>A</a:t>
                      </a:r>
                    </a:p>
                  </a:txBody>
                  <a:tcPr anchor="ctr"/>
                </a:tc>
                <a:tc>
                  <a:txBody>
                    <a:bodyPr/>
                    <a:lstStyle/>
                    <a:p>
                      <a:r>
                        <a:rPr lang="en-IN"/>
                        <a:t>1</a:t>
                      </a:r>
                    </a:p>
                  </a:txBody>
                  <a:tcPr anchor="ctr"/>
                </a:tc>
                <a:tc>
                  <a:txBody>
                    <a:bodyPr/>
                    <a:lstStyle/>
                    <a:p>
                      <a:r>
                        <a:rPr lang="en-IN"/>
                        <a:t>4.761904762</a:t>
                      </a:r>
                    </a:p>
                  </a:txBody>
                  <a:tcPr anchor="ctr"/>
                </a:tc>
                <a:tc>
                  <a:txBody>
                    <a:bodyPr/>
                    <a:lstStyle/>
                    <a:p>
                      <a:r>
                        <a:rPr lang="en-IN"/>
                        <a:t>4.761904762</a:t>
                      </a:r>
                    </a:p>
                  </a:txBody>
                  <a:tcPr anchor="ctr"/>
                </a:tc>
                <a:tc>
                  <a:txBody>
                    <a:bodyPr/>
                    <a:lstStyle/>
                    <a:p>
                      <a:r>
                        <a:rPr lang="en-IN"/>
                        <a:t>0</a:t>
                      </a:r>
                    </a:p>
                  </a:txBody>
                  <a:tcPr anchor="ctr"/>
                </a:tc>
                <a:extLst>
                  <a:ext uri="{0D108BD9-81ED-4DB2-BD59-A6C34878D82A}">
                    <a16:rowId xmlns:a16="http://schemas.microsoft.com/office/drawing/2014/main" val="2958188084"/>
                  </a:ext>
                </a:extLst>
              </a:tr>
              <a:tr h="363706">
                <a:tc>
                  <a:txBody>
                    <a:bodyPr/>
                    <a:lstStyle/>
                    <a:p>
                      <a:r>
                        <a:rPr lang="en-IN"/>
                        <a:t>A</a:t>
                      </a:r>
                    </a:p>
                  </a:txBody>
                  <a:tcPr anchor="ctr"/>
                </a:tc>
                <a:tc>
                  <a:txBody>
                    <a:bodyPr/>
                    <a:lstStyle/>
                    <a:p>
                      <a:r>
                        <a:rPr lang="en-IN"/>
                        <a:t>1</a:t>
                      </a:r>
                    </a:p>
                  </a:txBody>
                  <a:tcPr anchor="ctr"/>
                </a:tc>
                <a:tc>
                  <a:txBody>
                    <a:bodyPr/>
                    <a:lstStyle/>
                    <a:p>
                      <a:r>
                        <a:rPr lang="en-IN"/>
                        <a:t>4.761904762</a:t>
                      </a:r>
                    </a:p>
                  </a:txBody>
                  <a:tcPr anchor="ctr"/>
                </a:tc>
                <a:tc>
                  <a:txBody>
                    <a:bodyPr/>
                    <a:lstStyle/>
                    <a:p>
                      <a:endParaRPr lang="en-IN"/>
                    </a:p>
                  </a:txBody>
                  <a:tcPr anchor="ctr"/>
                </a:tc>
                <a:tc>
                  <a:txBody>
                    <a:bodyPr/>
                    <a:lstStyle/>
                    <a:p>
                      <a:endParaRPr lang="en-IN" dirty="0"/>
                    </a:p>
                  </a:txBody>
                  <a:tcPr anchor="ctr"/>
                </a:tc>
                <a:extLst>
                  <a:ext uri="{0D108BD9-81ED-4DB2-BD59-A6C34878D82A}">
                    <a16:rowId xmlns:a16="http://schemas.microsoft.com/office/drawing/2014/main" val="3168079186"/>
                  </a:ext>
                </a:extLst>
              </a:tr>
            </a:tbl>
          </a:graphicData>
        </a:graphic>
      </p:graphicFrame>
    </p:spTree>
    <p:extLst>
      <p:ext uri="{BB962C8B-B14F-4D97-AF65-F5344CB8AC3E}">
        <p14:creationId xmlns:p14="http://schemas.microsoft.com/office/powerpoint/2010/main" val="29747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32336-EA66-60C0-0BF6-0F9725A45CD9}"/>
              </a:ext>
            </a:extLst>
          </p:cNvPr>
          <p:cNvSpPr>
            <a:spLocks noGrp="1"/>
          </p:cNvSpPr>
          <p:nvPr>
            <p:ph type="title"/>
          </p:nvPr>
        </p:nvSpPr>
        <p:spPr>
          <a:xfrm>
            <a:off x="1593578" y="0"/>
            <a:ext cx="10018713" cy="1196196"/>
          </a:xfrm>
        </p:spPr>
        <p:txBody>
          <a:bodyPr>
            <a:normAutofit fontScale="90000"/>
          </a:bodyPr>
          <a:lstStyle/>
          <a:p>
            <a:r>
              <a:rPr lang="en-IN" sz="2400" dirty="0"/>
              <a:t>Task 2:</a:t>
            </a:r>
            <a:br>
              <a:rPr lang="en-IN" sz="2400" dirty="0"/>
            </a:br>
            <a:r>
              <a:rPr lang="en-US" sz="2200" dirty="0"/>
              <a:t>Walmart needs to determine which product line contributes the highest profit to each </a:t>
            </a:r>
            <a:r>
              <a:rPr lang="en-US" sz="2200" dirty="0" err="1"/>
              <a:t>branch.The</a:t>
            </a:r>
            <a:r>
              <a:rPr lang="en-US" sz="2200" dirty="0"/>
              <a:t> profit margin should be calculated based on the difference between the gross income and cost of goods sold.</a:t>
            </a:r>
            <a:endParaRPr lang="en-IN" sz="2400" dirty="0"/>
          </a:p>
        </p:txBody>
      </p:sp>
      <p:sp>
        <p:nvSpPr>
          <p:cNvPr id="3" name="Content Placeholder 2">
            <a:extLst>
              <a:ext uri="{FF2B5EF4-FFF2-40B4-BE49-F238E27FC236}">
                <a16:creationId xmlns:a16="http://schemas.microsoft.com/office/drawing/2014/main" id="{CB8D3123-0C5A-B8D6-5626-DC52EEF589C1}"/>
              </a:ext>
            </a:extLst>
          </p:cNvPr>
          <p:cNvSpPr>
            <a:spLocks noGrp="1"/>
          </p:cNvSpPr>
          <p:nvPr>
            <p:ph idx="1"/>
          </p:nvPr>
        </p:nvSpPr>
        <p:spPr>
          <a:xfrm>
            <a:off x="1484310" y="1270959"/>
            <a:ext cx="10529411" cy="4612256"/>
          </a:xfrm>
        </p:spPr>
        <p:txBody>
          <a:bodyPr>
            <a:normAutofit fontScale="92500" lnSpcReduction="20000"/>
          </a:bodyPr>
          <a:lstStyle/>
          <a:p>
            <a:r>
              <a:rPr lang="en-US" sz="1900" dirty="0"/>
              <a:t>select </a:t>
            </a:r>
            <a:r>
              <a:rPr lang="en-US" sz="1900" dirty="0" err="1"/>
              <a:t>Product_line,round</a:t>
            </a:r>
            <a:r>
              <a:rPr lang="en-US" sz="1900" dirty="0"/>
              <a:t>(sum(cogs-</a:t>
            </a:r>
            <a:r>
              <a:rPr lang="en-US" sz="1900" dirty="0" err="1"/>
              <a:t>gross_income</a:t>
            </a:r>
            <a:r>
              <a:rPr lang="en-US" sz="1900" dirty="0"/>
              <a:t>),2) AS Profit from </a:t>
            </a:r>
            <a:r>
              <a:rPr lang="en-US" sz="1900" dirty="0" err="1"/>
              <a:t>walmartsales_datasetgroup</a:t>
            </a:r>
            <a:r>
              <a:rPr lang="en-US" sz="1900" dirty="0"/>
              <a:t> by </a:t>
            </a:r>
            <a:r>
              <a:rPr lang="en-US" sz="1900" dirty="0" err="1"/>
              <a:t>Product_line</a:t>
            </a:r>
            <a:r>
              <a:rPr lang="en-US" sz="1900" dirty="0"/>
              <a:t> order by Profit desc;</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sz="2200" dirty="0"/>
              <a:t>According to Output we can say that the Top 1</a:t>
            </a:r>
            <a:r>
              <a:rPr lang="en-IN" sz="2200" baseline="30000" dirty="0"/>
              <a:t>st</a:t>
            </a:r>
            <a:r>
              <a:rPr lang="en-IN" sz="2200" dirty="0"/>
              <a:t> Profit Making product is </a:t>
            </a:r>
            <a:r>
              <a:rPr lang="en-IN" sz="2200" b="1" dirty="0"/>
              <a:t>Food and beverages </a:t>
            </a:r>
            <a:r>
              <a:rPr lang="en-IN" sz="2200" dirty="0"/>
              <a:t>and second One is </a:t>
            </a:r>
            <a:r>
              <a:rPr lang="en-IN" sz="2200" b="1" dirty="0"/>
              <a:t>Sports and Travel</a:t>
            </a:r>
            <a:r>
              <a:rPr lang="en-IN" sz="2200" dirty="0"/>
              <a:t>.</a:t>
            </a:r>
            <a:endParaRPr lang="en-IN" sz="2200" b="1" dirty="0"/>
          </a:p>
        </p:txBody>
      </p:sp>
      <p:graphicFrame>
        <p:nvGraphicFramePr>
          <p:cNvPr id="4" name="Table 3">
            <a:extLst>
              <a:ext uri="{FF2B5EF4-FFF2-40B4-BE49-F238E27FC236}">
                <a16:creationId xmlns:a16="http://schemas.microsoft.com/office/drawing/2014/main" id="{2A4787CB-203B-1CBC-A32C-3C6A7DBDCF81}"/>
              </a:ext>
            </a:extLst>
          </p:cNvPr>
          <p:cNvGraphicFramePr>
            <a:graphicFrameLocks noGrp="1"/>
          </p:cNvGraphicFramePr>
          <p:nvPr>
            <p:extLst>
              <p:ext uri="{D42A27DB-BD31-4B8C-83A1-F6EECF244321}">
                <p14:modId xmlns:p14="http://schemas.microsoft.com/office/powerpoint/2010/main" val="3368927923"/>
              </p:ext>
            </p:extLst>
          </p:nvPr>
        </p:nvGraphicFramePr>
        <p:xfrm>
          <a:off x="1899728" y="2180406"/>
          <a:ext cx="5795034" cy="2894801"/>
        </p:xfrm>
        <a:graphic>
          <a:graphicData uri="http://schemas.openxmlformats.org/drawingml/2006/table">
            <a:tbl>
              <a:tblPr firstRow="1" bandRow="1">
                <a:tableStyleId>{5C22544A-7EE6-4342-B048-85BDC9FD1C3A}</a:tableStyleId>
              </a:tblPr>
              <a:tblGrid>
                <a:gridCol w="2897517">
                  <a:extLst>
                    <a:ext uri="{9D8B030D-6E8A-4147-A177-3AD203B41FA5}">
                      <a16:colId xmlns:a16="http://schemas.microsoft.com/office/drawing/2014/main" val="323385439"/>
                    </a:ext>
                  </a:extLst>
                </a:gridCol>
                <a:gridCol w="2897517">
                  <a:extLst>
                    <a:ext uri="{9D8B030D-6E8A-4147-A177-3AD203B41FA5}">
                      <a16:colId xmlns:a16="http://schemas.microsoft.com/office/drawing/2014/main" val="1841583152"/>
                    </a:ext>
                  </a:extLst>
                </a:gridCol>
              </a:tblGrid>
              <a:tr h="413543">
                <a:tc>
                  <a:txBody>
                    <a:bodyPr/>
                    <a:lstStyle/>
                    <a:p>
                      <a:r>
                        <a:rPr lang="en-IN" dirty="0" err="1"/>
                        <a:t>Product_line</a:t>
                      </a:r>
                      <a:endParaRPr lang="en-IN" dirty="0"/>
                    </a:p>
                  </a:txBody>
                  <a:tcPr/>
                </a:tc>
                <a:tc>
                  <a:txBody>
                    <a:bodyPr/>
                    <a:lstStyle/>
                    <a:p>
                      <a:r>
                        <a:rPr lang="en-IN" dirty="0"/>
                        <a:t>Profit</a:t>
                      </a:r>
                    </a:p>
                  </a:txBody>
                  <a:tcPr/>
                </a:tc>
                <a:extLst>
                  <a:ext uri="{0D108BD9-81ED-4DB2-BD59-A6C34878D82A}">
                    <a16:rowId xmlns:a16="http://schemas.microsoft.com/office/drawing/2014/main" val="2998731021"/>
                  </a:ext>
                </a:extLst>
              </a:tr>
              <a:tr h="413543">
                <a:tc>
                  <a:txBody>
                    <a:bodyPr/>
                    <a:lstStyle/>
                    <a:p>
                      <a:r>
                        <a:rPr lang="en-IN" dirty="0"/>
                        <a:t>Food and beverages</a:t>
                      </a:r>
                    </a:p>
                  </a:txBody>
                  <a:tcPr anchor="ctr"/>
                </a:tc>
                <a:tc>
                  <a:txBody>
                    <a:bodyPr/>
                    <a:lstStyle/>
                    <a:p>
                      <a:r>
                        <a:rPr lang="en-IN" dirty="0"/>
                        <a:t>50797.72</a:t>
                      </a:r>
                    </a:p>
                  </a:txBody>
                  <a:tcPr anchor="ctr"/>
                </a:tc>
                <a:extLst>
                  <a:ext uri="{0D108BD9-81ED-4DB2-BD59-A6C34878D82A}">
                    <a16:rowId xmlns:a16="http://schemas.microsoft.com/office/drawing/2014/main" val="3088933011"/>
                  </a:ext>
                </a:extLst>
              </a:tr>
              <a:tr h="413543">
                <a:tc>
                  <a:txBody>
                    <a:bodyPr/>
                    <a:lstStyle/>
                    <a:p>
                      <a:r>
                        <a:rPr lang="en-IN"/>
                        <a:t>Sports and travel</a:t>
                      </a:r>
                    </a:p>
                  </a:txBody>
                  <a:tcPr anchor="ctr"/>
                </a:tc>
                <a:tc>
                  <a:txBody>
                    <a:bodyPr/>
                    <a:lstStyle/>
                    <a:p>
                      <a:r>
                        <a:rPr lang="en-IN"/>
                        <a:t>49873.03</a:t>
                      </a:r>
                    </a:p>
                  </a:txBody>
                  <a:tcPr anchor="ctr"/>
                </a:tc>
                <a:extLst>
                  <a:ext uri="{0D108BD9-81ED-4DB2-BD59-A6C34878D82A}">
                    <a16:rowId xmlns:a16="http://schemas.microsoft.com/office/drawing/2014/main" val="1473124272"/>
                  </a:ext>
                </a:extLst>
              </a:tr>
              <a:tr h="413543">
                <a:tc>
                  <a:txBody>
                    <a:bodyPr/>
                    <a:lstStyle/>
                    <a:p>
                      <a:r>
                        <a:rPr lang="en-IN" dirty="0"/>
                        <a:t>Electronic accessories</a:t>
                      </a:r>
                    </a:p>
                  </a:txBody>
                  <a:tcPr anchor="ctr"/>
                </a:tc>
                <a:tc>
                  <a:txBody>
                    <a:bodyPr/>
                    <a:lstStyle/>
                    <a:p>
                      <a:r>
                        <a:rPr lang="en-IN"/>
                        <a:t>49162.53</a:t>
                      </a:r>
                    </a:p>
                  </a:txBody>
                  <a:tcPr anchor="ctr"/>
                </a:tc>
                <a:extLst>
                  <a:ext uri="{0D108BD9-81ED-4DB2-BD59-A6C34878D82A}">
                    <a16:rowId xmlns:a16="http://schemas.microsoft.com/office/drawing/2014/main" val="3050467950"/>
                  </a:ext>
                </a:extLst>
              </a:tr>
              <a:tr h="413543">
                <a:tc>
                  <a:txBody>
                    <a:bodyPr/>
                    <a:lstStyle/>
                    <a:p>
                      <a:r>
                        <a:rPr lang="en-IN"/>
                        <a:t>Fashion accessories</a:t>
                      </a:r>
                    </a:p>
                  </a:txBody>
                  <a:tcPr anchor="ctr"/>
                </a:tc>
                <a:tc>
                  <a:txBody>
                    <a:bodyPr/>
                    <a:lstStyle/>
                    <a:p>
                      <a:r>
                        <a:rPr lang="en-IN"/>
                        <a:t>49133.91</a:t>
                      </a:r>
                    </a:p>
                  </a:txBody>
                  <a:tcPr anchor="ctr"/>
                </a:tc>
                <a:extLst>
                  <a:ext uri="{0D108BD9-81ED-4DB2-BD59-A6C34878D82A}">
                    <a16:rowId xmlns:a16="http://schemas.microsoft.com/office/drawing/2014/main" val="3373330166"/>
                  </a:ext>
                </a:extLst>
              </a:tr>
              <a:tr h="413543">
                <a:tc>
                  <a:txBody>
                    <a:bodyPr/>
                    <a:lstStyle/>
                    <a:p>
                      <a:r>
                        <a:rPr lang="en-IN"/>
                        <a:t>Home and lifestyle</a:t>
                      </a:r>
                    </a:p>
                  </a:txBody>
                  <a:tcPr anchor="ctr"/>
                </a:tc>
                <a:tc>
                  <a:txBody>
                    <a:bodyPr/>
                    <a:lstStyle/>
                    <a:p>
                      <a:r>
                        <a:rPr lang="en-IN"/>
                        <a:t>48732.21</a:t>
                      </a:r>
                    </a:p>
                  </a:txBody>
                  <a:tcPr anchor="ctr"/>
                </a:tc>
                <a:extLst>
                  <a:ext uri="{0D108BD9-81ED-4DB2-BD59-A6C34878D82A}">
                    <a16:rowId xmlns:a16="http://schemas.microsoft.com/office/drawing/2014/main" val="2819088571"/>
                  </a:ext>
                </a:extLst>
              </a:tr>
              <a:tr h="413543">
                <a:tc>
                  <a:txBody>
                    <a:bodyPr/>
                    <a:lstStyle/>
                    <a:p>
                      <a:r>
                        <a:rPr lang="en-IN"/>
                        <a:t>Health and beauty</a:t>
                      </a:r>
                    </a:p>
                  </a:txBody>
                  <a:tcPr anchor="ctr"/>
                </a:tc>
                <a:tc>
                  <a:txBody>
                    <a:bodyPr/>
                    <a:lstStyle/>
                    <a:p>
                      <a:r>
                        <a:rPr lang="en-IN" dirty="0"/>
                        <a:t>44508.62</a:t>
                      </a:r>
                    </a:p>
                  </a:txBody>
                  <a:tcPr anchor="ctr"/>
                </a:tc>
                <a:extLst>
                  <a:ext uri="{0D108BD9-81ED-4DB2-BD59-A6C34878D82A}">
                    <a16:rowId xmlns:a16="http://schemas.microsoft.com/office/drawing/2014/main" val="1230185207"/>
                  </a:ext>
                </a:extLst>
              </a:tr>
            </a:tbl>
          </a:graphicData>
        </a:graphic>
      </p:graphicFrame>
    </p:spTree>
    <p:extLst>
      <p:ext uri="{BB962C8B-B14F-4D97-AF65-F5344CB8AC3E}">
        <p14:creationId xmlns:p14="http://schemas.microsoft.com/office/powerpoint/2010/main" val="1701431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385D-9D1D-E741-876A-2B205A7BDCC2}"/>
              </a:ext>
            </a:extLst>
          </p:cNvPr>
          <p:cNvSpPr>
            <a:spLocks noGrp="1"/>
          </p:cNvSpPr>
          <p:nvPr>
            <p:ph type="title"/>
          </p:nvPr>
        </p:nvSpPr>
        <p:spPr>
          <a:xfrm>
            <a:off x="1731602" y="0"/>
            <a:ext cx="10018713" cy="970472"/>
          </a:xfrm>
        </p:spPr>
        <p:txBody>
          <a:bodyPr>
            <a:normAutofit/>
          </a:bodyPr>
          <a:lstStyle/>
          <a:p>
            <a:r>
              <a:rPr lang="en-IN" dirty="0"/>
              <a:t>Task 2: Chart</a:t>
            </a:r>
          </a:p>
        </p:txBody>
      </p:sp>
      <p:graphicFrame>
        <p:nvGraphicFramePr>
          <p:cNvPr id="5" name="Content Placeholder 4">
            <a:extLst>
              <a:ext uri="{FF2B5EF4-FFF2-40B4-BE49-F238E27FC236}">
                <a16:creationId xmlns:a16="http://schemas.microsoft.com/office/drawing/2014/main" id="{23BE31A2-F4BA-F4A5-3BFA-72396E4E4C70}"/>
              </a:ext>
            </a:extLst>
          </p:cNvPr>
          <p:cNvGraphicFramePr>
            <a:graphicFrameLocks noGrp="1"/>
          </p:cNvGraphicFramePr>
          <p:nvPr>
            <p:ph idx="1"/>
            <p:extLst>
              <p:ext uri="{D42A27DB-BD31-4B8C-83A1-F6EECF244321}">
                <p14:modId xmlns:p14="http://schemas.microsoft.com/office/powerpoint/2010/main" val="2409760747"/>
              </p:ext>
            </p:extLst>
          </p:nvPr>
        </p:nvGraphicFramePr>
        <p:xfrm>
          <a:off x="1731963" y="1476375"/>
          <a:ext cx="10018712" cy="4314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55689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3B59E-F745-B8C9-2438-D14B43856B29}"/>
              </a:ext>
            </a:extLst>
          </p:cNvPr>
          <p:cNvSpPr>
            <a:spLocks noGrp="1"/>
          </p:cNvSpPr>
          <p:nvPr>
            <p:ph type="title"/>
          </p:nvPr>
        </p:nvSpPr>
        <p:spPr>
          <a:xfrm>
            <a:off x="1593579" y="1"/>
            <a:ext cx="10018713" cy="757645"/>
          </a:xfrm>
        </p:spPr>
        <p:txBody>
          <a:bodyPr>
            <a:normAutofit fontScale="90000"/>
          </a:bodyPr>
          <a:lstStyle/>
          <a:p>
            <a:r>
              <a:rPr lang="en-IN" sz="2800" dirty="0"/>
              <a:t>Task 3:</a:t>
            </a:r>
            <a:br>
              <a:rPr lang="en-IN" sz="2800" dirty="0"/>
            </a:br>
            <a:endParaRPr lang="en-IN" sz="2800" dirty="0"/>
          </a:p>
        </p:txBody>
      </p:sp>
      <p:sp>
        <p:nvSpPr>
          <p:cNvPr id="3" name="Content Placeholder 2">
            <a:extLst>
              <a:ext uri="{FF2B5EF4-FFF2-40B4-BE49-F238E27FC236}">
                <a16:creationId xmlns:a16="http://schemas.microsoft.com/office/drawing/2014/main" id="{3E023508-0C4C-06AB-230A-7439FF2DD356}"/>
              </a:ext>
            </a:extLst>
          </p:cNvPr>
          <p:cNvSpPr>
            <a:spLocks noGrp="1"/>
          </p:cNvSpPr>
          <p:nvPr>
            <p:ph idx="1"/>
          </p:nvPr>
        </p:nvSpPr>
        <p:spPr>
          <a:xfrm>
            <a:off x="1691345" y="803366"/>
            <a:ext cx="10018713" cy="6054633"/>
          </a:xfrm>
        </p:spPr>
        <p:txBody>
          <a:bodyPr/>
          <a:lstStyle/>
          <a:p>
            <a:pPr marL="0" indent="0">
              <a:buNone/>
            </a:pPr>
            <a:r>
              <a:rPr lang="en-US" sz="1800" dirty="0"/>
              <a:t>Walmart wants to segment customers based on their average spending behavior. Classify customers into three tiers: High, Medium, and Low spenders based on their total purchase amounts.</a:t>
            </a:r>
            <a:endParaRPr lang="en-IN" sz="1800" dirty="0"/>
          </a:p>
          <a:p>
            <a:r>
              <a:rPr lang="en-IN" sz="1800" dirty="0"/>
              <a:t>According to Question I give </a:t>
            </a:r>
            <a:r>
              <a:rPr lang="en-IN" sz="1800" b="1" dirty="0"/>
              <a:t>Low Category to </a:t>
            </a:r>
            <a:r>
              <a:rPr lang="en-US" sz="1800" b="1" dirty="0"/>
              <a:t>19700 </a:t>
            </a:r>
            <a:r>
              <a:rPr lang="en-US" sz="1800" dirty="0"/>
              <a:t>and </a:t>
            </a:r>
            <a:r>
              <a:rPr lang="en-US" sz="1800" b="1" dirty="0"/>
              <a:t>between 19701 and 22700 </a:t>
            </a:r>
            <a:r>
              <a:rPr lang="en-US" sz="1800" dirty="0"/>
              <a:t>I Give Medium and for other I give </a:t>
            </a:r>
            <a:r>
              <a:rPr lang="en-US" sz="1800" b="1" dirty="0"/>
              <a:t>High</a:t>
            </a:r>
            <a:r>
              <a:rPr lang="en-US" sz="1800" dirty="0"/>
              <a:t>.</a:t>
            </a:r>
          </a:p>
          <a:p>
            <a:r>
              <a:rPr lang="en-US" sz="1800" dirty="0"/>
              <a:t>select </a:t>
            </a:r>
            <a:r>
              <a:rPr lang="en-US" sz="1800" dirty="0" err="1"/>
              <a:t>Customer_ID,round</a:t>
            </a:r>
            <a:r>
              <a:rPr lang="en-US" sz="1800" dirty="0"/>
              <a:t>(sum(Total),2) AS </a:t>
            </a:r>
            <a:r>
              <a:rPr lang="en-US" sz="1800" dirty="0" err="1"/>
              <a:t>Total_Spend</a:t>
            </a:r>
            <a:r>
              <a:rPr lang="en-US" sz="1800" dirty="0"/>
              <a:t>, case when round(sum(Total),2) &lt;= 19700 then 'Low'   when round(sum(Total),2) between 19701 and 22700 then 'Medium'    else '</a:t>
            </a:r>
            <a:r>
              <a:rPr lang="en-US" sz="1800" dirty="0" err="1"/>
              <a:t>High'end</a:t>
            </a:r>
            <a:r>
              <a:rPr lang="en-US" sz="1800" dirty="0"/>
              <a:t> AS Category from </a:t>
            </a:r>
            <a:r>
              <a:rPr lang="en-US" sz="1800" dirty="0" err="1"/>
              <a:t>walmartsales_dataset</a:t>
            </a:r>
            <a:r>
              <a:rPr lang="en-US" sz="1800" dirty="0"/>
              <a:t> group by </a:t>
            </a:r>
            <a:r>
              <a:rPr lang="en-US" sz="1800" dirty="0" err="1"/>
              <a:t>Customer_ID</a:t>
            </a:r>
            <a:r>
              <a:rPr lang="en-US" sz="1800" dirty="0"/>
              <a:t>;</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4C8DA3C0-36E4-CC76-5000-CCA530994028}"/>
              </a:ext>
            </a:extLst>
          </p:cNvPr>
          <p:cNvGraphicFramePr>
            <a:graphicFrameLocks noGrp="1"/>
          </p:cNvGraphicFramePr>
          <p:nvPr>
            <p:extLst>
              <p:ext uri="{D42A27DB-BD31-4B8C-83A1-F6EECF244321}">
                <p14:modId xmlns:p14="http://schemas.microsoft.com/office/powerpoint/2010/main" val="551216823"/>
              </p:ext>
            </p:extLst>
          </p:nvPr>
        </p:nvGraphicFramePr>
        <p:xfrm>
          <a:off x="2295615" y="2903487"/>
          <a:ext cx="8810172" cy="3657600"/>
        </p:xfrm>
        <a:graphic>
          <a:graphicData uri="http://schemas.openxmlformats.org/drawingml/2006/table">
            <a:tbl>
              <a:tblPr firstRow="1" bandRow="1">
                <a:tableStyleId>{5C22544A-7EE6-4342-B048-85BDC9FD1C3A}</a:tableStyleId>
              </a:tblPr>
              <a:tblGrid>
                <a:gridCol w="2936724">
                  <a:extLst>
                    <a:ext uri="{9D8B030D-6E8A-4147-A177-3AD203B41FA5}">
                      <a16:colId xmlns:a16="http://schemas.microsoft.com/office/drawing/2014/main" val="3985610912"/>
                    </a:ext>
                  </a:extLst>
                </a:gridCol>
                <a:gridCol w="2936724">
                  <a:extLst>
                    <a:ext uri="{9D8B030D-6E8A-4147-A177-3AD203B41FA5}">
                      <a16:colId xmlns:a16="http://schemas.microsoft.com/office/drawing/2014/main" val="3765815286"/>
                    </a:ext>
                  </a:extLst>
                </a:gridCol>
                <a:gridCol w="2936724">
                  <a:extLst>
                    <a:ext uri="{9D8B030D-6E8A-4147-A177-3AD203B41FA5}">
                      <a16:colId xmlns:a16="http://schemas.microsoft.com/office/drawing/2014/main" val="1850355591"/>
                    </a:ext>
                  </a:extLst>
                </a:gridCol>
              </a:tblGrid>
              <a:tr h="336015">
                <a:tc>
                  <a:txBody>
                    <a:bodyPr/>
                    <a:lstStyle/>
                    <a:p>
                      <a:r>
                        <a:rPr lang="en-US" dirty="0" err="1"/>
                        <a:t>Customer_ID</a:t>
                      </a:r>
                      <a:endParaRPr lang="en-IN" dirty="0"/>
                    </a:p>
                  </a:txBody>
                  <a:tcPr/>
                </a:tc>
                <a:tc>
                  <a:txBody>
                    <a:bodyPr/>
                    <a:lstStyle/>
                    <a:p>
                      <a:r>
                        <a:rPr lang="en-US" dirty="0" err="1"/>
                        <a:t>Total_Spend</a:t>
                      </a:r>
                      <a:endParaRPr lang="en-IN" dirty="0"/>
                    </a:p>
                  </a:txBody>
                  <a:tcPr/>
                </a:tc>
                <a:tc>
                  <a:txBody>
                    <a:bodyPr/>
                    <a:lstStyle/>
                    <a:p>
                      <a:r>
                        <a:rPr lang="en-US" dirty="0"/>
                        <a:t>Category</a:t>
                      </a:r>
                      <a:endParaRPr lang="en-IN" dirty="0"/>
                    </a:p>
                  </a:txBody>
                  <a:tcPr/>
                </a:tc>
                <a:extLst>
                  <a:ext uri="{0D108BD9-81ED-4DB2-BD59-A6C34878D82A}">
                    <a16:rowId xmlns:a16="http://schemas.microsoft.com/office/drawing/2014/main" val="220097905"/>
                  </a:ext>
                </a:extLst>
              </a:tr>
              <a:tr h="336015">
                <a:tc>
                  <a:txBody>
                    <a:bodyPr/>
                    <a:lstStyle/>
                    <a:p>
                      <a:r>
                        <a:rPr lang="en-IN" dirty="0"/>
                        <a:t>2</a:t>
                      </a:r>
                    </a:p>
                  </a:txBody>
                  <a:tcPr anchor="ctr"/>
                </a:tc>
                <a:tc>
                  <a:txBody>
                    <a:bodyPr/>
                    <a:lstStyle/>
                    <a:p>
                      <a:r>
                        <a:rPr lang="en-IN" dirty="0"/>
                        <a:t>23392.28</a:t>
                      </a:r>
                    </a:p>
                  </a:txBody>
                  <a:tcPr anchor="ctr"/>
                </a:tc>
                <a:tc>
                  <a:txBody>
                    <a:bodyPr/>
                    <a:lstStyle/>
                    <a:p>
                      <a:r>
                        <a:rPr lang="en-IN" dirty="0"/>
                        <a:t>High</a:t>
                      </a:r>
                    </a:p>
                  </a:txBody>
                  <a:tcPr anchor="ctr"/>
                </a:tc>
                <a:extLst>
                  <a:ext uri="{0D108BD9-81ED-4DB2-BD59-A6C34878D82A}">
                    <a16:rowId xmlns:a16="http://schemas.microsoft.com/office/drawing/2014/main" val="2637732209"/>
                  </a:ext>
                </a:extLst>
              </a:tr>
              <a:tr h="336015">
                <a:tc>
                  <a:txBody>
                    <a:bodyPr/>
                    <a:lstStyle/>
                    <a:p>
                      <a:r>
                        <a:rPr lang="en-IN"/>
                        <a:t>3</a:t>
                      </a:r>
                    </a:p>
                  </a:txBody>
                  <a:tcPr anchor="ctr"/>
                </a:tc>
                <a:tc>
                  <a:txBody>
                    <a:bodyPr/>
                    <a:lstStyle/>
                    <a:p>
                      <a:r>
                        <a:rPr lang="en-IN"/>
                        <a:t>23402.26</a:t>
                      </a:r>
                    </a:p>
                  </a:txBody>
                  <a:tcPr anchor="ctr"/>
                </a:tc>
                <a:tc>
                  <a:txBody>
                    <a:bodyPr/>
                    <a:lstStyle/>
                    <a:p>
                      <a:r>
                        <a:rPr lang="en-IN"/>
                        <a:t>High</a:t>
                      </a:r>
                    </a:p>
                  </a:txBody>
                  <a:tcPr anchor="ctr"/>
                </a:tc>
                <a:extLst>
                  <a:ext uri="{0D108BD9-81ED-4DB2-BD59-A6C34878D82A}">
                    <a16:rowId xmlns:a16="http://schemas.microsoft.com/office/drawing/2014/main" val="1157716226"/>
                  </a:ext>
                </a:extLst>
              </a:tr>
              <a:tr h="336015">
                <a:tc>
                  <a:txBody>
                    <a:bodyPr/>
                    <a:lstStyle/>
                    <a:p>
                      <a:r>
                        <a:rPr lang="en-IN" dirty="0"/>
                        <a:t>11</a:t>
                      </a:r>
                    </a:p>
                  </a:txBody>
                  <a:tcPr anchor="ctr"/>
                </a:tc>
                <a:tc>
                  <a:txBody>
                    <a:bodyPr/>
                    <a:lstStyle/>
                    <a:p>
                      <a:r>
                        <a:rPr lang="en-IN"/>
                        <a:t>21398.82</a:t>
                      </a:r>
                    </a:p>
                  </a:txBody>
                  <a:tcPr anchor="ctr"/>
                </a:tc>
                <a:tc>
                  <a:txBody>
                    <a:bodyPr/>
                    <a:lstStyle/>
                    <a:p>
                      <a:r>
                        <a:rPr lang="en-IN"/>
                        <a:t>Medium</a:t>
                      </a:r>
                    </a:p>
                  </a:txBody>
                  <a:tcPr anchor="ctr"/>
                </a:tc>
                <a:extLst>
                  <a:ext uri="{0D108BD9-81ED-4DB2-BD59-A6C34878D82A}">
                    <a16:rowId xmlns:a16="http://schemas.microsoft.com/office/drawing/2014/main" val="4220602247"/>
                  </a:ext>
                </a:extLst>
              </a:tr>
              <a:tr h="336015">
                <a:tc>
                  <a:txBody>
                    <a:bodyPr/>
                    <a:lstStyle/>
                    <a:p>
                      <a:r>
                        <a:rPr lang="en-IN"/>
                        <a:t>9</a:t>
                      </a:r>
                    </a:p>
                  </a:txBody>
                  <a:tcPr anchor="ctr"/>
                </a:tc>
                <a:tc>
                  <a:txBody>
                    <a:bodyPr/>
                    <a:lstStyle/>
                    <a:p>
                      <a:r>
                        <a:rPr lang="en-IN"/>
                        <a:t>19661.6</a:t>
                      </a:r>
                    </a:p>
                  </a:txBody>
                  <a:tcPr anchor="ctr"/>
                </a:tc>
                <a:tc>
                  <a:txBody>
                    <a:bodyPr/>
                    <a:lstStyle/>
                    <a:p>
                      <a:r>
                        <a:rPr lang="en-IN"/>
                        <a:t>Low</a:t>
                      </a:r>
                    </a:p>
                  </a:txBody>
                  <a:tcPr anchor="ctr"/>
                </a:tc>
                <a:extLst>
                  <a:ext uri="{0D108BD9-81ED-4DB2-BD59-A6C34878D82A}">
                    <a16:rowId xmlns:a16="http://schemas.microsoft.com/office/drawing/2014/main" val="2923911886"/>
                  </a:ext>
                </a:extLst>
              </a:tr>
              <a:tr h="336015">
                <a:tc>
                  <a:txBody>
                    <a:bodyPr/>
                    <a:lstStyle/>
                    <a:p>
                      <a:r>
                        <a:rPr lang="en-IN"/>
                        <a:t>13</a:t>
                      </a:r>
                    </a:p>
                  </a:txBody>
                  <a:tcPr anchor="ctr"/>
                </a:tc>
                <a:tc>
                  <a:txBody>
                    <a:bodyPr/>
                    <a:lstStyle/>
                    <a:p>
                      <a:r>
                        <a:rPr lang="en-IN"/>
                        <a:t>21063.66</a:t>
                      </a:r>
                    </a:p>
                  </a:txBody>
                  <a:tcPr anchor="ctr"/>
                </a:tc>
                <a:tc>
                  <a:txBody>
                    <a:bodyPr/>
                    <a:lstStyle/>
                    <a:p>
                      <a:r>
                        <a:rPr lang="en-IN"/>
                        <a:t>Medium</a:t>
                      </a:r>
                    </a:p>
                  </a:txBody>
                  <a:tcPr anchor="ctr"/>
                </a:tc>
                <a:extLst>
                  <a:ext uri="{0D108BD9-81ED-4DB2-BD59-A6C34878D82A}">
                    <a16:rowId xmlns:a16="http://schemas.microsoft.com/office/drawing/2014/main" val="3208315104"/>
                  </a:ext>
                </a:extLst>
              </a:tr>
              <a:tr h="336015">
                <a:tc>
                  <a:txBody>
                    <a:bodyPr/>
                    <a:lstStyle/>
                    <a:p>
                      <a:r>
                        <a:rPr lang="en-IN"/>
                        <a:t>1</a:t>
                      </a:r>
                    </a:p>
                  </a:txBody>
                  <a:tcPr anchor="ctr"/>
                </a:tc>
                <a:tc>
                  <a:txBody>
                    <a:bodyPr/>
                    <a:lstStyle/>
                    <a:p>
                      <a:r>
                        <a:rPr lang="en-IN"/>
                        <a:t>22634.55</a:t>
                      </a:r>
                    </a:p>
                  </a:txBody>
                  <a:tcPr anchor="ctr"/>
                </a:tc>
                <a:tc>
                  <a:txBody>
                    <a:bodyPr/>
                    <a:lstStyle/>
                    <a:p>
                      <a:r>
                        <a:rPr lang="en-IN"/>
                        <a:t>Medium</a:t>
                      </a:r>
                    </a:p>
                  </a:txBody>
                  <a:tcPr anchor="ctr"/>
                </a:tc>
                <a:extLst>
                  <a:ext uri="{0D108BD9-81ED-4DB2-BD59-A6C34878D82A}">
                    <a16:rowId xmlns:a16="http://schemas.microsoft.com/office/drawing/2014/main" val="3200412718"/>
                  </a:ext>
                </a:extLst>
              </a:tr>
              <a:tr h="336015">
                <a:tc>
                  <a:txBody>
                    <a:bodyPr/>
                    <a:lstStyle/>
                    <a:p>
                      <a:r>
                        <a:rPr lang="en-IN"/>
                        <a:t>8</a:t>
                      </a:r>
                    </a:p>
                  </a:txBody>
                  <a:tcPr anchor="ctr"/>
                </a:tc>
                <a:tc>
                  <a:txBody>
                    <a:bodyPr/>
                    <a:lstStyle/>
                    <a:p>
                      <a:r>
                        <a:rPr lang="en-IN"/>
                        <a:t>26634.34</a:t>
                      </a:r>
                    </a:p>
                  </a:txBody>
                  <a:tcPr anchor="ctr"/>
                </a:tc>
                <a:tc>
                  <a:txBody>
                    <a:bodyPr/>
                    <a:lstStyle/>
                    <a:p>
                      <a:r>
                        <a:rPr lang="en-IN"/>
                        <a:t>High</a:t>
                      </a:r>
                    </a:p>
                  </a:txBody>
                  <a:tcPr anchor="ctr"/>
                </a:tc>
                <a:extLst>
                  <a:ext uri="{0D108BD9-81ED-4DB2-BD59-A6C34878D82A}">
                    <a16:rowId xmlns:a16="http://schemas.microsoft.com/office/drawing/2014/main" val="1756841696"/>
                  </a:ext>
                </a:extLst>
              </a:tr>
              <a:tr h="336015">
                <a:tc>
                  <a:txBody>
                    <a:bodyPr/>
                    <a:lstStyle/>
                    <a:p>
                      <a:r>
                        <a:rPr lang="en-IN"/>
                        <a:t>12</a:t>
                      </a:r>
                    </a:p>
                  </a:txBody>
                  <a:tcPr anchor="ctr"/>
                </a:tc>
                <a:tc>
                  <a:txBody>
                    <a:bodyPr/>
                    <a:lstStyle/>
                    <a:p>
                      <a:r>
                        <a:rPr lang="en-IN"/>
                        <a:t>21720.65</a:t>
                      </a:r>
                    </a:p>
                  </a:txBody>
                  <a:tcPr anchor="ctr"/>
                </a:tc>
                <a:tc>
                  <a:txBody>
                    <a:bodyPr/>
                    <a:lstStyle/>
                    <a:p>
                      <a:r>
                        <a:rPr lang="en-IN"/>
                        <a:t>Medium</a:t>
                      </a:r>
                    </a:p>
                  </a:txBody>
                  <a:tcPr anchor="ctr"/>
                </a:tc>
                <a:extLst>
                  <a:ext uri="{0D108BD9-81ED-4DB2-BD59-A6C34878D82A}">
                    <a16:rowId xmlns:a16="http://schemas.microsoft.com/office/drawing/2014/main" val="3984890904"/>
                  </a:ext>
                </a:extLst>
              </a:tr>
              <a:tr h="336015">
                <a:tc>
                  <a:txBody>
                    <a:bodyPr/>
                    <a:lstStyle/>
                    <a:p>
                      <a:r>
                        <a:rPr lang="en-IN"/>
                        <a:t>14</a:t>
                      </a:r>
                    </a:p>
                  </a:txBody>
                  <a:tcPr anchor="ctr"/>
                </a:tc>
                <a:tc>
                  <a:txBody>
                    <a:bodyPr/>
                    <a:lstStyle/>
                    <a:p>
                      <a:r>
                        <a:rPr lang="en-IN"/>
                        <a:t>21049.4</a:t>
                      </a:r>
                    </a:p>
                  </a:txBody>
                  <a:tcPr anchor="ctr"/>
                </a:tc>
                <a:tc>
                  <a:txBody>
                    <a:bodyPr/>
                    <a:lstStyle/>
                    <a:p>
                      <a:r>
                        <a:rPr lang="en-IN" dirty="0"/>
                        <a:t>Medium</a:t>
                      </a:r>
                    </a:p>
                  </a:txBody>
                  <a:tcPr anchor="ctr"/>
                </a:tc>
                <a:extLst>
                  <a:ext uri="{0D108BD9-81ED-4DB2-BD59-A6C34878D82A}">
                    <a16:rowId xmlns:a16="http://schemas.microsoft.com/office/drawing/2014/main" val="3700382172"/>
                  </a:ext>
                </a:extLst>
              </a:tr>
            </a:tbl>
          </a:graphicData>
        </a:graphic>
      </p:graphicFrame>
    </p:spTree>
    <p:extLst>
      <p:ext uri="{BB962C8B-B14F-4D97-AF65-F5344CB8AC3E}">
        <p14:creationId xmlns:p14="http://schemas.microsoft.com/office/powerpoint/2010/main" val="3638582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Content Placeholder 12">
            <a:extLst>
              <a:ext uri="{FF2B5EF4-FFF2-40B4-BE49-F238E27FC236}">
                <a16:creationId xmlns:a16="http://schemas.microsoft.com/office/drawing/2014/main" id="{14435DBB-B251-83A0-2993-2A1FD5B0CD4D}"/>
              </a:ext>
            </a:extLst>
          </p:cNvPr>
          <p:cNvGraphicFramePr>
            <a:graphicFrameLocks noGrp="1"/>
          </p:cNvGraphicFramePr>
          <p:nvPr>
            <p:ph idx="1"/>
            <p:extLst>
              <p:ext uri="{D42A27DB-BD31-4B8C-83A1-F6EECF244321}">
                <p14:modId xmlns:p14="http://schemas.microsoft.com/office/powerpoint/2010/main" val="2910319934"/>
              </p:ext>
            </p:extLst>
          </p:nvPr>
        </p:nvGraphicFramePr>
        <p:xfrm>
          <a:off x="1484313" y="379562"/>
          <a:ext cx="10018712" cy="54116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25431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B6994-4DDC-A578-F661-3DEBDCE6F94A}"/>
              </a:ext>
            </a:extLst>
          </p:cNvPr>
          <p:cNvSpPr>
            <a:spLocks noGrp="1"/>
          </p:cNvSpPr>
          <p:nvPr>
            <p:ph type="title"/>
          </p:nvPr>
        </p:nvSpPr>
        <p:spPr>
          <a:xfrm>
            <a:off x="1628084" y="0"/>
            <a:ext cx="10018713" cy="1229264"/>
          </a:xfrm>
        </p:spPr>
        <p:txBody>
          <a:bodyPr>
            <a:normAutofit/>
          </a:bodyPr>
          <a:lstStyle/>
          <a:p>
            <a:r>
              <a:rPr lang="en-IN" sz="2400" dirty="0"/>
              <a:t>Task 4:</a:t>
            </a:r>
            <a:br>
              <a:rPr lang="en-IN" sz="2000" dirty="0"/>
            </a:br>
            <a:r>
              <a:rPr lang="en-US" sz="2000" dirty="0"/>
              <a:t>Walmart suspects that some transactions have unusually high or low sales compared to the average for the product line. Identify these anomalies.</a:t>
            </a:r>
            <a:endParaRPr lang="en-IN" sz="4400" dirty="0"/>
          </a:p>
        </p:txBody>
      </p:sp>
      <p:sp>
        <p:nvSpPr>
          <p:cNvPr id="3" name="Content Placeholder 2">
            <a:extLst>
              <a:ext uri="{FF2B5EF4-FFF2-40B4-BE49-F238E27FC236}">
                <a16:creationId xmlns:a16="http://schemas.microsoft.com/office/drawing/2014/main" id="{4CFC1D30-CE6B-7C10-36E7-9B79DC59613B}"/>
              </a:ext>
            </a:extLst>
          </p:cNvPr>
          <p:cNvSpPr>
            <a:spLocks noGrp="1"/>
          </p:cNvSpPr>
          <p:nvPr>
            <p:ph idx="1"/>
          </p:nvPr>
        </p:nvSpPr>
        <p:spPr>
          <a:xfrm>
            <a:off x="1628084" y="1932317"/>
            <a:ext cx="10018713" cy="3794184"/>
          </a:xfrm>
        </p:spPr>
        <p:txBody>
          <a:bodyPr>
            <a:normAutofit lnSpcReduction="10000"/>
          </a:bodyPr>
          <a:lstStyle/>
          <a:p>
            <a:endParaRPr lang="en-IN" sz="1800" dirty="0"/>
          </a:p>
          <a:p>
            <a:endParaRPr lang="en-IN" sz="1800" dirty="0"/>
          </a:p>
          <a:p>
            <a:endParaRPr lang="en-IN" sz="1800" dirty="0"/>
          </a:p>
          <a:p>
            <a:r>
              <a:rPr lang="en-IN" sz="1800" dirty="0"/>
              <a:t>WITH </a:t>
            </a:r>
            <a:r>
              <a:rPr lang="en-IN" sz="1800" dirty="0" err="1"/>
              <a:t>ProductLineStats</a:t>
            </a:r>
            <a:r>
              <a:rPr lang="en-IN" sz="1800" dirty="0"/>
              <a:t> AS (SELECT </a:t>
            </a:r>
            <a:r>
              <a:rPr lang="en-IN" sz="1800" dirty="0" err="1"/>
              <a:t>Product_line,AVG</a:t>
            </a:r>
            <a:r>
              <a:rPr lang="en-IN" sz="1800" dirty="0"/>
              <a:t>(Total) AS </a:t>
            </a:r>
            <a:r>
              <a:rPr lang="en-IN" sz="1800" dirty="0" err="1"/>
              <a:t>avg_total</a:t>
            </a:r>
            <a:r>
              <a:rPr lang="en-IN" sz="1800" dirty="0"/>
              <a:t> FROM </a:t>
            </a:r>
            <a:r>
              <a:rPr lang="en-IN" sz="1800" dirty="0" err="1"/>
              <a:t>walmartsales_dataset</a:t>
            </a:r>
            <a:r>
              <a:rPr lang="en-IN" sz="1800" dirty="0"/>
              <a:t> GROUP BY </a:t>
            </a:r>
            <a:r>
              <a:rPr lang="en-IN" sz="1800" dirty="0" err="1"/>
              <a:t>Product_line</a:t>
            </a:r>
            <a:r>
              <a:rPr lang="en-IN" sz="1800" dirty="0"/>
              <a:t>) SELECT </a:t>
            </a:r>
            <a:r>
              <a:rPr lang="en-IN" sz="1800" dirty="0" err="1"/>
              <a:t>w.Product_line,w.Total</a:t>
            </a:r>
            <a:r>
              <a:rPr lang="en-IN" sz="1800" dirty="0"/>
              <a:t> AS </a:t>
            </a:r>
            <a:r>
              <a:rPr lang="en-IN" sz="1800" dirty="0" err="1"/>
              <a:t>transaction_value,pl.avg_total,CASE</a:t>
            </a:r>
            <a:r>
              <a:rPr lang="en-IN" sz="1800" dirty="0"/>
              <a:t>	WHEN </a:t>
            </a:r>
            <a:r>
              <a:rPr lang="en-IN" sz="1800" dirty="0" err="1"/>
              <a:t>w.Total</a:t>
            </a:r>
            <a:r>
              <a:rPr lang="en-IN" sz="1800" dirty="0"/>
              <a:t> &gt; </a:t>
            </a:r>
            <a:r>
              <a:rPr lang="en-IN" sz="1800" dirty="0" err="1"/>
              <a:t>pl.avg_total</a:t>
            </a:r>
            <a:r>
              <a:rPr lang="en-IN" sz="1800" dirty="0"/>
              <a:t> * 1.5 THEN 'High'	WHEN </a:t>
            </a:r>
            <a:r>
              <a:rPr lang="en-IN" sz="1800" dirty="0" err="1"/>
              <a:t>w.Total</a:t>
            </a:r>
            <a:r>
              <a:rPr lang="en-IN" sz="1800" dirty="0"/>
              <a:t> &lt; </a:t>
            </a:r>
            <a:r>
              <a:rPr lang="en-IN" sz="1800" dirty="0" err="1"/>
              <a:t>pl.avg_total</a:t>
            </a:r>
            <a:r>
              <a:rPr lang="en-IN" sz="1800" dirty="0"/>
              <a:t> * 0.5 THEN 'Low'	ELSE '</a:t>
            </a:r>
            <a:r>
              <a:rPr lang="en-IN" sz="1800" dirty="0" err="1"/>
              <a:t>Normal'END</a:t>
            </a:r>
            <a:r>
              <a:rPr lang="en-IN" sz="1800" dirty="0"/>
              <a:t> AS </a:t>
            </a:r>
            <a:r>
              <a:rPr lang="en-IN" sz="1800" dirty="0" err="1"/>
              <a:t>CategoryFROM</a:t>
            </a:r>
            <a:r>
              <a:rPr lang="en-IN" sz="1800" dirty="0"/>
              <a:t> </a:t>
            </a:r>
            <a:r>
              <a:rPr lang="en-IN" sz="1800" dirty="0" err="1"/>
              <a:t>walmartsales_dataset</a:t>
            </a:r>
            <a:r>
              <a:rPr lang="en-IN" sz="1800" dirty="0"/>
              <a:t> </a:t>
            </a:r>
            <a:r>
              <a:rPr lang="en-IN" sz="1800" dirty="0" err="1"/>
              <a:t>wJOIN</a:t>
            </a:r>
            <a:r>
              <a:rPr lang="en-IN" sz="1800" dirty="0"/>
              <a:t> </a:t>
            </a:r>
            <a:r>
              <a:rPr lang="en-IN" sz="1800" dirty="0" err="1"/>
              <a:t>ProductLineStats</a:t>
            </a:r>
            <a:r>
              <a:rPr lang="en-IN" sz="1800" dirty="0"/>
              <a:t> </a:t>
            </a:r>
            <a:r>
              <a:rPr lang="en-IN" sz="1800" dirty="0" err="1"/>
              <a:t>plON</a:t>
            </a:r>
            <a:r>
              <a:rPr lang="en-IN" sz="1800" dirty="0"/>
              <a:t> </a:t>
            </a:r>
            <a:r>
              <a:rPr lang="en-IN" sz="1800" dirty="0" err="1"/>
              <a:t>w.Product_line</a:t>
            </a:r>
            <a:r>
              <a:rPr lang="en-IN" sz="1800" dirty="0"/>
              <a:t> = </a:t>
            </a:r>
            <a:r>
              <a:rPr lang="en-IN" sz="1800" dirty="0" err="1"/>
              <a:t>pl.Product_lineORDER</a:t>
            </a:r>
            <a:r>
              <a:rPr lang="en-IN" sz="1800" dirty="0"/>
              <a:t> BY </a:t>
            </a:r>
            <a:r>
              <a:rPr lang="en-IN" sz="1800" dirty="0" err="1"/>
              <a:t>w.Product_line</a:t>
            </a:r>
            <a:r>
              <a:rPr lang="en-IN" sz="1800" dirty="0"/>
              <a:t>, </a:t>
            </a:r>
            <a:r>
              <a:rPr lang="en-IN" sz="1800" dirty="0" err="1"/>
              <a:t>w.Total</a:t>
            </a:r>
            <a:r>
              <a:rPr lang="en-IN" sz="1800" dirty="0"/>
              <a:t>;</a:t>
            </a:r>
          </a:p>
          <a:p>
            <a:endParaRPr lang="en-IN" sz="1800" dirty="0"/>
          </a:p>
          <a:p>
            <a:r>
              <a:rPr lang="en-US" sz="1800" dirty="0"/>
              <a:t>This query calculates the average sales for each product line and categorizes transactions as 'High,' 'Low,' or 'Normal' based on their value compared to the average. It then sorts the results by product line and transaction amount.</a:t>
            </a:r>
            <a:endParaRPr lang="en-IN" dirty="0"/>
          </a:p>
          <a:p>
            <a:endParaRPr lang="en-IN" sz="1800" dirty="0"/>
          </a:p>
          <a:p>
            <a:endParaRPr lang="en-IN" sz="1800" dirty="0"/>
          </a:p>
          <a:p>
            <a:endParaRPr lang="en-IN" sz="1800" dirty="0"/>
          </a:p>
          <a:p>
            <a:endParaRPr lang="en-IN" sz="1800" dirty="0"/>
          </a:p>
          <a:p>
            <a:pPr marL="0" indent="0">
              <a:buNone/>
            </a:pPr>
            <a:endParaRPr lang="en-IN" sz="1800" dirty="0"/>
          </a:p>
        </p:txBody>
      </p:sp>
    </p:spTree>
    <p:extLst>
      <p:ext uri="{BB962C8B-B14F-4D97-AF65-F5344CB8AC3E}">
        <p14:creationId xmlns:p14="http://schemas.microsoft.com/office/powerpoint/2010/main" val="1022019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21DAC-3370-D5A6-746C-699A1B4E41ED}"/>
              </a:ext>
            </a:extLst>
          </p:cNvPr>
          <p:cNvSpPr>
            <a:spLocks noGrp="1"/>
          </p:cNvSpPr>
          <p:nvPr>
            <p:ph type="title"/>
          </p:nvPr>
        </p:nvSpPr>
        <p:spPr>
          <a:xfrm>
            <a:off x="1674092" y="0"/>
            <a:ext cx="10018713" cy="1022230"/>
          </a:xfrm>
        </p:spPr>
        <p:txBody>
          <a:bodyPr/>
          <a:lstStyle/>
          <a:p>
            <a:r>
              <a:rPr lang="en-IN" dirty="0"/>
              <a:t>Task 4: output</a:t>
            </a:r>
          </a:p>
        </p:txBody>
      </p:sp>
      <p:graphicFrame>
        <p:nvGraphicFramePr>
          <p:cNvPr id="4" name="Content Placeholder 3">
            <a:extLst>
              <a:ext uri="{FF2B5EF4-FFF2-40B4-BE49-F238E27FC236}">
                <a16:creationId xmlns:a16="http://schemas.microsoft.com/office/drawing/2014/main" id="{E0B77BF7-27BF-DC4E-069A-065DE2CEDEF8}"/>
              </a:ext>
            </a:extLst>
          </p:cNvPr>
          <p:cNvGraphicFramePr>
            <a:graphicFrameLocks noGrp="1"/>
          </p:cNvGraphicFramePr>
          <p:nvPr>
            <p:ph idx="1"/>
            <p:extLst>
              <p:ext uri="{D42A27DB-BD31-4B8C-83A1-F6EECF244321}">
                <p14:modId xmlns:p14="http://schemas.microsoft.com/office/powerpoint/2010/main" val="2940268645"/>
              </p:ext>
            </p:extLst>
          </p:nvPr>
        </p:nvGraphicFramePr>
        <p:xfrm>
          <a:off x="2253304" y="1325880"/>
          <a:ext cx="8860287" cy="4206240"/>
        </p:xfrm>
        <a:graphic>
          <a:graphicData uri="http://schemas.openxmlformats.org/drawingml/2006/table">
            <a:tbl>
              <a:tblPr firstRow="1" bandRow="1">
                <a:tableStyleId>{5C22544A-7EE6-4342-B048-85BDC9FD1C3A}</a:tableStyleId>
              </a:tblPr>
              <a:tblGrid>
                <a:gridCol w="2215072">
                  <a:extLst>
                    <a:ext uri="{9D8B030D-6E8A-4147-A177-3AD203B41FA5}">
                      <a16:colId xmlns:a16="http://schemas.microsoft.com/office/drawing/2014/main" val="4007215183"/>
                    </a:ext>
                  </a:extLst>
                </a:gridCol>
                <a:gridCol w="2215072">
                  <a:extLst>
                    <a:ext uri="{9D8B030D-6E8A-4147-A177-3AD203B41FA5}">
                      <a16:colId xmlns:a16="http://schemas.microsoft.com/office/drawing/2014/main" val="1005340847"/>
                    </a:ext>
                  </a:extLst>
                </a:gridCol>
                <a:gridCol w="2357171">
                  <a:extLst>
                    <a:ext uri="{9D8B030D-6E8A-4147-A177-3AD203B41FA5}">
                      <a16:colId xmlns:a16="http://schemas.microsoft.com/office/drawing/2014/main" val="3581133399"/>
                    </a:ext>
                  </a:extLst>
                </a:gridCol>
                <a:gridCol w="2072972">
                  <a:extLst>
                    <a:ext uri="{9D8B030D-6E8A-4147-A177-3AD203B41FA5}">
                      <a16:colId xmlns:a16="http://schemas.microsoft.com/office/drawing/2014/main" val="1286740056"/>
                    </a:ext>
                  </a:extLst>
                </a:gridCol>
              </a:tblGrid>
              <a:tr h="258487">
                <a:tc>
                  <a:txBody>
                    <a:bodyPr/>
                    <a:lstStyle/>
                    <a:p>
                      <a:r>
                        <a:rPr lang="en-US" dirty="0" err="1"/>
                        <a:t>Product_line</a:t>
                      </a:r>
                      <a:endParaRPr lang="en-IN" dirty="0"/>
                    </a:p>
                  </a:txBody>
                  <a:tcPr/>
                </a:tc>
                <a:tc>
                  <a:txBody>
                    <a:bodyPr/>
                    <a:lstStyle/>
                    <a:p>
                      <a:r>
                        <a:rPr lang="en-US" dirty="0" err="1"/>
                        <a:t>transaction_value</a:t>
                      </a:r>
                      <a:endParaRPr lang="en-IN" dirty="0"/>
                    </a:p>
                  </a:txBody>
                  <a:tcPr/>
                </a:tc>
                <a:tc>
                  <a:txBody>
                    <a:bodyPr/>
                    <a:lstStyle/>
                    <a:p>
                      <a:r>
                        <a:rPr lang="en-US" dirty="0" err="1"/>
                        <a:t>avg_total</a:t>
                      </a:r>
                      <a:endParaRPr lang="en-IN" dirty="0"/>
                    </a:p>
                  </a:txBody>
                  <a:tcPr/>
                </a:tc>
                <a:tc>
                  <a:txBody>
                    <a:bodyPr/>
                    <a:lstStyle/>
                    <a:p>
                      <a:r>
                        <a:rPr lang="en-US" dirty="0"/>
                        <a:t>Category</a:t>
                      </a:r>
                      <a:endParaRPr lang="en-IN" dirty="0"/>
                    </a:p>
                  </a:txBody>
                  <a:tcPr/>
                </a:tc>
                <a:extLst>
                  <a:ext uri="{0D108BD9-81ED-4DB2-BD59-A6C34878D82A}">
                    <a16:rowId xmlns:a16="http://schemas.microsoft.com/office/drawing/2014/main" val="1746103572"/>
                  </a:ext>
                </a:extLst>
              </a:tr>
              <a:tr h="452353">
                <a:tc>
                  <a:txBody>
                    <a:bodyPr/>
                    <a:lstStyle/>
                    <a:p>
                      <a:r>
                        <a:rPr lang="en-IN" dirty="0"/>
                        <a:t>Electronic accessories</a:t>
                      </a:r>
                    </a:p>
                  </a:txBody>
                  <a:tcPr anchor="ctr"/>
                </a:tc>
                <a:tc>
                  <a:txBody>
                    <a:bodyPr/>
                    <a:lstStyle/>
                    <a:p>
                      <a:r>
                        <a:rPr lang="en-IN"/>
                        <a:t>151.4835</a:t>
                      </a:r>
                    </a:p>
                  </a:txBody>
                  <a:tcPr anchor="ctr"/>
                </a:tc>
                <a:tc>
                  <a:txBody>
                    <a:bodyPr/>
                    <a:lstStyle/>
                    <a:p>
                      <a:r>
                        <a:rPr lang="en-IN" dirty="0"/>
                        <a:t>319.63253823529413</a:t>
                      </a:r>
                    </a:p>
                  </a:txBody>
                  <a:tcPr anchor="ctr"/>
                </a:tc>
                <a:tc>
                  <a:txBody>
                    <a:bodyPr/>
                    <a:lstStyle/>
                    <a:p>
                      <a:r>
                        <a:rPr lang="en-IN"/>
                        <a:t>Low</a:t>
                      </a:r>
                    </a:p>
                  </a:txBody>
                  <a:tcPr anchor="ctr"/>
                </a:tc>
                <a:extLst>
                  <a:ext uri="{0D108BD9-81ED-4DB2-BD59-A6C34878D82A}">
                    <a16:rowId xmlns:a16="http://schemas.microsoft.com/office/drawing/2014/main" val="2209480334"/>
                  </a:ext>
                </a:extLst>
              </a:tr>
              <a:tr h="452353">
                <a:tc>
                  <a:txBody>
                    <a:bodyPr/>
                    <a:lstStyle/>
                    <a:p>
                      <a:r>
                        <a:rPr lang="en-IN"/>
                        <a:t>Electronic accessories</a:t>
                      </a:r>
                    </a:p>
                  </a:txBody>
                  <a:tcPr anchor="ctr"/>
                </a:tc>
                <a:tc>
                  <a:txBody>
                    <a:bodyPr/>
                    <a:lstStyle/>
                    <a:p>
                      <a:r>
                        <a:rPr lang="en-IN"/>
                        <a:t>152.712</a:t>
                      </a:r>
                    </a:p>
                  </a:txBody>
                  <a:tcPr anchor="ctr"/>
                </a:tc>
                <a:tc>
                  <a:txBody>
                    <a:bodyPr/>
                    <a:lstStyle/>
                    <a:p>
                      <a:r>
                        <a:rPr lang="en-IN"/>
                        <a:t>319.63253823529413</a:t>
                      </a:r>
                    </a:p>
                  </a:txBody>
                  <a:tcPr anchor="ctr"/>
                </a:tc>
                <a:tc>
                  <a:txBody>
                    <a:bodyPr/>
                    <a:lstStyle/>
                    <a:p>
                      <a:r>
                        <a:rPr lang="en-IN"/>
                        <a:t>Low</a:t>
                      </a:r>
                    </a:p>
                  </a:txBody>
                  <a:tcPr anchor="ctr"/>
                </a:tc>
                <a:extLst>
                  <a:ext uri="{0D108BD9-81ED-4DB2-BD59-A6C34878D82A}">
                    <a16:rowId xmlns:a16="http://schemas.microsoft.com/office/drawing/2014/main" val="1810588639"/>
                  </a:ext>
                </a:extLst>
              </a:tr>
              <a:tr h="452353">
                <a:tc>
                  <a:txBody>
                    <a:bodyPr/>
                    <a:lstStyle/>
                    <a:p>
                      <a:r>
                        <a:rPr lang="en-IN" dirty="0"/>
                        <a:t>Electronic accessories</a:t>
                      </a:r>
                    </a:p>
                  </a:txBody>
                  <a:tcPr anchor="ctr"/>
                </a:tc>
                <a:tc>
                  <a:txBody>
                    <a:bodyPr/>
                    <a:lstStyle/>
                    <a:p>
                      <a:r>
                        <a:rPr lang="en-IN"/>
                        <a:t>171.7275</a:t>
                      </a:r>
                    </a:p>
                  </a:txBody>
                  <a:tcPr anchor="ctr"/>
                </a:tc>
                <a:tc>
                  <a:txBody>
                    <a:bodyPr/>
                    <a:lstStyle/>
                    <a:p>
                      <a:r>
                        <a:rPr lang="en-IN"/>
                        <a:t>319.63253823529413</a:t>
                      </a:r>
                    </a:p>
                  </a:txBody>
                  <a:tcPr anchor="ctr"/>
                </a:tc>
                <a:tc>
                  <a:txBody>
                    <a:bodyPr/>
                    <a:lstStyle/>
                    <a:p>
                      <a:r>
                        <a:rPr lang="en-IN" dirty="0"/>
                        <a:t>Normal</a:t>
                      </a:r>
                    </a:p>
                  </a:txBody>
                  <a:tcPr anchor="ctr"/>
                </a:tc>
                <a:extLst>
                  <a:ext uri="{0D108BD9-81ED-4DB2-BD59-A6C34878D82A}">
                    <a16:rowId xmlns:a16="http://schemas.microsoft.com/office/drawing/2014/main" val="2381394614"/>
                  </a:ext>
                </a:extLst>
              </a:tr>
              <a:tr h="452353">
                <a:tc>
                  <a:txBody>
                    <a:bodyPr/>
                    <a:lstStyle/>
                    <a:p>
                      <a:r>
                        <a:rPr lang="en-IN" dirty="0"/>
                        <a:t>Electronic accessories</a:t>
                      </a:r>
                    </a:p>
                  </a:txBody>
                  <a:tcPr anchor="ctr"/>
                </a:tc>
                <a:tc>
                  <a:txBody>
                    <a:bodyPr/>
                    <a:lstStyle/>
                    <a:p>
                      <a:r>
                        <a:rPr lang="en-IN"/>
                        <a:t>175.14</a:t>
                      </a:r>
                    </a:p>
                  </a:txBody>
                  <a:tcPr anchor="ctr"/>
                </a:tc>
                <a:tc>
                  <a:txBody>
                    <a:bodyPr/>
                    <a:lstStyle/>
                    <a:p>
                      <a:r>
                        <a:rPr lang="en-IN"/>
                        <a:t>319.63253823529413</a:t>
                      </a:r>
                    </a:p>
                  </a:txBody>
                  <a:tcPr anchor="ctr"/>
                </a:tc>
                <a:tc>
                  <a:txBody>
                    <a:bodyPr/>
                    <a:lstStyle/>
                    <a:p>
                      <a:r>
                        <a:rPr lang="en-IN"/>
                        <a:t>Normal</a:t>
                      </a:r>
                    </a:p>
                  </a:txBody>
                  <a:tcPr anchor="ctr"/>
                </a:tc>
                <a:extLst>
                  <a:ext uri="{0D108BD9-81ED-4DB2-BD59-A6C34878D82A}">
                    <a16:rowId xmlns:a16="http://schemas.microsoft.com/office/drawing/2014/main" val="2168489214"/>
                  </a:ext>
                </a:extLst>
              </a:tr>
              <a:tr h="452353">
                <a:tc>
                  <a:txBody>
                    <a:bodyPr/>
                    <a:lstStyle/>
                    <a:p>
                      <a:r>
                        <a:rPr lang="en-IN" dirty="0"/>
                        <a:t>Electronic accessories</a:t>
                      </a:r>
                    </a:p>
                  </a:txBody>
                  <a:tcPr anchor="ctr"/>
                </a:tc>
                <a:tc>
                  <a:txBody>
                    <a:bodyPr/>
                    <a:lstStyle/>
                    <a:p>
                      <a:r>
                        <a:rPr lang="en-IN"/>
                        <a:t>484.974</a:t>
                      </a:r>
                    </a:p>
                  </a:txBody>
                  <a:tcPr anchor="ctr"/>
                </a:tc>
                <a:tc>
                  <a:txBody>
                    <a:bodyPr/>
                    <a:lstStyle/>
                    <a:p>
                      <a:r>
                        <a:rPr lang="en-IN"/>
                        <a:t>319.63253823529413</a:t>
                      </a:r>
                    </a:p>
                  </a:txBody>
                  <a:tcPr anchor="ctr"/>
                </a:tc>
                <a:tc>
                  <a:txBody>
                    <a:bodyPr/>
                    <a:lstStyle/>
                    <a:p>
                      <a:r>
                        <a:rPr lang="en-IN" dirty="0"/>
                        <a:t>High</a:t>
                      </a:r>
                    </a:p>
                  </a:txBody>
                  <a:tcPr anchor="ctr"/>
                </a:tc>
                <a:extLst>
                  <a:ext uri="{0D108BD9-81ED-4DB2-BD59-A6C34878D82A}">
                    <a16:rowId xmlns:a16="http://schemas.microsoft.com/office/drawing/2014/main" val="2261853050"/>
                  </a:ext>
                </a:extLst>
              </a:tr>
              <a:tr h="452353">
                <a:tc>
                  <a:txBody>
                    <a:bodyPr/>
                    <a:lstStyle/>
                    <a:p>
                      <a:r>
                        <a:rPr lang="en-IN"/>
                        <a:t>Electronic accessories</a:t>
                      </a:r>
                    </a:p>
                  </a:txBody>
                  <a:tcPr anchor="ctr"/>
                </a:tc>
                <a:tc>
                  <a:txBody>
                    <a:bodyPr/>
                    <a:lstStyle/>
                    <a:p>
                      <a:r>
                        <a:rPr lang="en-IN"/>
                        <a:t>486.444</a:t>
                      </a:r>
                    </a:p>
                  </a:txBody>
                  <a:tcPr anchor="ctr"/>
                </a:tc>
                <a:tc>
                  <a:txBody>
                    <a:bodyPr/>
                    <a:lstStyle/>
                    <a:p>
                      <a:r>
                        <a:rPr lang="en-IN"/>
                        <a:t>319.63253823529413</a:t>
                      </a:r>
                    </a:p>
                  </a:txBody>
                  <a:tcPr anchor="ctr"/>
                </a:tc>
                <a:tc>
                  <a:txBody>
                    <a:bodyPr/>
                    <a:lstStyle/>
                    <a:p>
                      <a:r>
                        <a:rPr lang="en-IN" dirty="0"/>
                        <a:t>High</a:t>
                      </a:r>
                    </a:p>
                  </a:txBody>
                  <a:tcPr anchor="ctr"/>
                </a:tc>
                <a:extLst>
                  <a:ext uri="{0D108BD9-81ED-4DB2-BD59-A6C34878D82A}">
                    <a16:rowId xmlns:a16="http://schemas.microsoft.com/office/drawing/2014/main" val="1710607291"/>
                  </a:ext>
                </a:extLst>
              </a:tr>
            </a:tbl>
          </a:graphicData>
        </a:graphic>
      </p:graphicFrame>
    </p:spTree>
    <p:extLst>
      <p:ext uri="{BB962C8B-B14F-4D97-AF65-F5344CB8AC3E}">
        <p14:creationId xmlns:p14="http://schemas.microsoft.com/office/powerpoint/2010/main" val="23532192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298</TotalTime>
  <Words>1306</Words>
  <Application>Microsoft Office PowerPoint</Application>
  <PresentationFormat>Widescreen</PresentationFormat>
  <Paragraphs>365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Corbel</vt:lpstr>
      <vt:lpstr>Parallax</vt:lpstr>
      <vt:lpstr>Sales Performance Analysis of Walmart Stores Using Advanced MySQL</vt:lpstr>
      <vt:lpstr>Task 1:  Walmart wants to identify which branch has exhibited the highest sales growth over time. Analyze the total sales for each branch and compare the growth rate across months to find the top performer.</vt:lpstr>
      <vt:lpstr>Output</vt:lpstr>
      <vt:lpstr>Task 2: Walmart needs to determine which product line contributes the highest profit to each branch.The profit margin should be calculated based on the difference between the gross income and cost of goods sold.</vt:lpstr>
      <vt:lpstr>Task 2: Chart</vt:lpstr>
      <vt:lpstr>Task 3: </vt:lpstr>
      <vt:lpstr>PowerPoint Presentation</vt:lpstr>
      <vt:lpstr>Task 4: Walmart suspects that some transactions have unusually high or low sales compared to the average for the product line. Identify these anomalies.</vt:lpstr>
      <vt:lpstr>Task 4: output</vt:lpstr>
      <vt:lpstr>PowerPoint Presentation</vt:lpstr>
      <vt:lpstr>Task 5: Walmart needs to determine the most popular payment method in each city to tailor marketing strategies. </vt:lpstr>
      <vt:lpstr>PowerPoint Presentation</vt:lpstr>
      <vt:lpstr>Task 6: Walmart wants to understand the sales distribution between male and female customers on a monthly basis.</vt:lpstr>
      <vt:lpstr>PowerPoint Presentation</vt:lpstr>
      <vt:lpstr>Task 7: Walmart wants to know which product lines are preferred by different customer types(Member vs. Normal). </vt:lpstr>
      <vt:lpstr>PowerPoint Presentation</vt:lpstr>
      <vt:lpstr>Task 8: Walmart needs to identify customers who made repeat purchases within a specific time frame (e.g., within 30 days).</vt:lpstr>
      <vt:lpstr>Task 9: Walmart wants to reward its top 5 customers who have generated the most sales Revenue.</vt:lpstr>
      <vt:lpstr>PowerPoint Presentation</vt:lpstr>
      <vt:lpstr>Task 10: Walmart wants to analyze the sales patterns to determine which day of the week brings the highest sales.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ruchit vaghasiya</dc:creator>
  <cp:lastModifiedBy>ruchit vaghasiya</cp:lastModifiedBy>
  <cp:revision>79</cp:revision>
  <dcterms:created xsi:type="dcterms:W3CDTF">2024-12-29T06:06:04Z</dcterms:created>
  <dcterms:modified xsi:type="dcterms:W3CDTF">2025-03-19T04:11:30Z</dcterms:modified>
</cp:coreProperties>
</file>