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8" r:id="rId3"/>
    <p:sldId id="260" r:id="rId4"/>
    <p:sldId id="258" r:id="rId5"/>
    <p:sldId id="261" r:id="rId6"/>
    <p:sldId id="262" r:id="rId7"/>
    <p:sldId id="263" r:id="rId8"/>
    <p:sldId id="264" r:id="rId9"/>
    <p:sldId id="257"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75" d="100"/>
          <a:sy n="75" d="100"/>
        </p:scale>
        <p:origin x="835"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1F652-0AF4-4283-B45C-1B145A1A3B9B}"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62B3C-A1F5-4C71-82A1-411EB666B697}" type="slidenum">
              <a:rPr lang="en-US" smtClean="0"/>
              <a:t>‹#›</a:t>
            </a:fld>
            <a:endParaRPr lang="en-US"/>
          </a:p>
        </p:txBody>
      </p:sp>
    </p:spTree>
    <p:extLst>
      <p:ext uri="{BB962C8B-B14F-4D97-AF65-F5344CB8AC3E}">
        <p14:creationId xmlns:p14="http://schemas.microsoft.com/office/powerpoint/2010/main" val="3506393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89ff640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89ff640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34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89ff640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89ff640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5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89ff640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1089ff640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071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89ff640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89ff640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295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12/20/2021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thworks.com/discovery/edge-detectio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7AkZYfVHV7w6m_cVXNncT6dSWFewAIOM/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com/playlist?list=PLZHQObOWTQDMp_VZelDYjka8tnXNpXhzJ"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2"/>
            <a:ext cx="10993549" cy="942374"/>
          </a:xfrm>
        </p:spPr>
        <p:txBody>
          <a:bodyPr/>
          <a:lstStyle/>
          <a:p>
            <a:r>
              <a:rPr lang="en-US" dirty="0" smtClean="0"/>
              <a:t>Image Processing</a:t>
            </a:r>
            <a:endParaRPr lang="en-US" dirty="0"/>
          </a:p>
        </p:txBody>
      </p:sp>
      <p:sp>
        <p:nvSpPr>
          <p:cNvPr id="3" name="Subtitle 2"/>
          <p:cNvSpPr>
            <a:spLocks noGrp="1"/>
          </p:cNvSpPr>
          <p:nvPr>
            <p:ph type="subTitle" idx="1"/>
          </p:nvPr>
        </p:nvSpPr>
        <p:spPr>
          <a:xfrm>
            <a:off x="581194" y="2217218"/>
            <a:ext cx="10993546" cy="868547"/>
          </a:xfrm>
        </p:spPr>
        <p:txBody>
          <a:bodyPr/>
          <a:lstStyle/>
          <a:p>
            <a:r>
              <a:rPr lang="en-US" cap="none" dirty="0" smtClean="0"/>
              <a:t>With help of Convolution</a:t>
            </a:r>
            <a:endParaRPr lang="en-US" cap="none" dirty="0"/>
          </a:p>
        </p:txBody>
      </p:sp>
      <p:sp>
        <p:nvSpPr>
          <p:cNvPr id="4" name="Subtitle 2"/>
          <p:cNvSpPr txBox="1">
            <a:spLocks/>
          </p:cNvSpPr>
          <p:nvPr/>
        </p:nvSpPr>
        <p:spPr>
          <a:xfrm>
            <a:off x="9796673" y="5629324"/>
            <a:ext cx="120040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cap="none" dirty="0">
                <a:solidFill>
                  <a:schemeClr val="bg1"/>
                </a:solidFill>
              </a:rPr>
              <a:t>G</a:t>
            </a:r>
            <a:r>
              <a:rPr lang="en-US" cap="none" dirty="0" smtClean="0">
                <a:solidFill>
                  <a:schemeClr val="bg1"/>
                </a:solidFill>
              </a:rPr>
              <a:t>roup 18.</a:t>
            </a:r>
          </a:p>
        </p:txBody>
      </p:sp>
      <p:sp>
        <p:nvSpPr>
          <p:cNvPr id="5" name="Subtitle 2"/>
          <p:cNvSpPr txBox="1">
            <a:spLocks/>
          </p:cNvSpPr>
          <p:nvPr/>
        </p:nvSpPr>
        <p:spPr>
          <a:xfrm>
            <a:off x="8469579" y="4024871"/>
            <a:ext cx="2317104" cy="107181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cap="none" dirty="0" smtClean="0">
                <a:solidFill>
                  <a:schemeClr val="bg1"/>
                </a:solidFill>
              </a:rPr>
              <a:t>Ruchit Ghodasara</a:t>
            </a:r>
          </a:p>
          <a:p>
            <a:pPr algn="r"/>
            <a:r>
              <a:rPr lang="en-US" cap="none" dirty="0" err="1" smtClean="0">
                <a:solidFill>
                  <a:schemeClr val="bg1"/>
                </a:solidFill>
              </a:rPr>
              <a:t>Viraj</a:t>
            </a:r>
            <a:r>
              <a:rPr lang="en-US" cap="none" dirty="0" smtClean="0">
                <a:solidFill>
                  <a:schemeClr val="bg1"/>
                </a:solidFill>
              </a:rPr>
              <a:t> </a:t>
            </a:r>
            <a:r>
              <a:rPr lang="en-US" cap="none" dirty="0" err="1" smtClean="0">
                <a:solidFill>
                  <a:schemeClr val="bg1"/>
                </a:solidFill>
              </a:rPr>
              <a:t>Langhnoda</a:t>
            </a:r>
            <a:endParaRPr lang="en-US" cap="none" dirty="0" smtClean="0">
              <a:solidFill>
                <a:schemeClr val="bg1"/>
              </a:solidFill>
            </a:endParaRPr>
          </a:p>
          <a:p>
            <a:pPr algn="r"/>
            <a:r>
              <a:rPr lang="en-US" cap="none" dirty="0" smtClean="0">
                <a:solidFill>
                  <a:schemeClr val="bg1"/>
                </a:solidFill>
              </a:rPr>
              <a:t>Jay </a:t>
            </a:r>
            <a:r>
              <a:rPr lang="en-US" cap="none" dirty="0" err="1" smtClean="0">
                <a:solidFill>
                  <a:schemeClr val="bg1"/>
                </a:solidFill>
              </a:rPr>
              <a:t>Shapariya</a:t>
            </a:r>
            <a:endParaRPr lang="en-US" cap="none" dirty="0">
              <a:solidFill>
                <a:schemeClr val="bg1"/>
              </a:solidFill>
            </a:endParaRPr>
          </a:p>
        </p:txBody>
      </p:sp>
      <p:sp>
        <p:nvSpPr>
          <p:cNvPr id="6" name="Subtitle 2"/>
          <p:cNvSpPr txBox="1">
            <a:spLocks/>
          </p:cNvSpPr>
          <p:nvPr/>
        </p:nvSpPr>
        <p:spPr>
          <a:xfrm>
            <a:off x="662111" y="3260157"/>
            <a:ext cx="1699328" cy="59032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cap="none" dirty="0" smtClean="0">
                <a:solidFill>
                  <a:schemeClr val="bg1"/>
                </a:solidFill>
              </a:rPr>
              <a:t>Signal and System</a:t>
            </a:r>
          </a:p>
          <a:p>
            <a:r>
              <a:rPr lang="en-US" cap="none" dirty="0" smtClean="0">
                <a:solidFill>
                  <a:schemeClr val="bg1"/>
                </a:solidFill>
              </a:rPr>
              <a:t>section </a:t>
            </a:r>
            <a:r>
              <a:rPr lang="en-US" cap="none" dirty="0">
                <a:solidFill>
                  <a:schemeClr val="bg1"/>
                </a:solidFill>
              </a:rPr>
              <a:t>1</a:t>
            </a:r>
            <a:r>
              <a:rPr lang="en-US" cap="none" dirty="0" smtClean="0">
                <a:solidFill>
                  <a:schemeClr val="bg1"/>
                </a:solidFill>
              </a:rPr>
              <a:t>.</a:t>
            </a:r>
          </a:p>
        </p:txBody>
      </p:sp>
    </p:spTree>
    <p:extLst>
      <p:ext uri="{BB962C8B-B14F-4D97-AF65-F5344CB8AC3E}">
        <p14:creationId xmlns:p14="http://schemas.microsoft.com/office/powerpoint/2010/main" val="425084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2579" y="649165"/>
            <a:ext cx="11200909" cy="5425440"/>
          </a:xfrm>
          <a:prstGeom prst="rect">
            <a:avLst/>
          </a:prstGeom>
        </p:spPr>
      </p:pic>
      <p:sp>
        <p:nvSpPr>
          <p:cNvPr id="4" name="Rectangle 3"/>
          <p:cNvSpPr/>
          <p:nvPr/>
        </p:nvSpPr>
        <p:spPr>
          <a:xfrm>
            <a:off x="1747521" y="6118167"/>
            <a:ext cx="4226559" cy="369332"/>
          </a:xfrm>
          <a:prstGeom prst="rect">
            <a:avLst/>
          </a:prstGeom>
        </p:spPr>
        <p:txBody>
          <a:bodyPr wrap="square">
            <a:spAutoFit/>
          </a:bodyPr>
          <a:lstStyle/>
          <a:p>
            <a:r>
              <a:rPr lang="en-US" dirty="0" smtClean="0"/>
              <a:t>We can add different weights to that kernel</a:t>
            </a:r>
            <a:endParaRPr lang="en-US" dirty="0"/>
          </a:p>
        </p:txBody>
      </p:sp>
      <p:sp>
        <p:nvSpPr>
          <p:cNvPr id="6" name="Rectangle 5"/>
          <p:cNvSpPr/>
          <p:nvPr/>
        </p:nvSpPr>
        <p:spPr>
          <a:xfrm>
            <a:off x="5123676" y="3508494"/>
            <a:ext cx="1374094" cy="369332"/>
          </a:xfrm>
          <a:prstGeom prst="rect">
            <a:avLst/>
          </a:prstGeom>
        </p:spPr>
        <p:txBody>
          <a:bodyPr wrap="none">
            <a:spAutoFit/>
          </a:bodyPr>
          <a:lstStyle/>
          <a:p>
            <a:r>
              <a:rPr lang="en-US" dirty="0" smtClean="0"/>
              <a:t>Along X axis</a:t>
            </a:r>
            <a:endParaRPr lang="en-US" dirty="0"/>
          </a:p>
        </p:txBody>
      </p:sp>
      <p:sp>
        <p:nvSpPr>
          <p:cNvPr id="7" name="Rectangle 6"/>
          <p:cNvSpPr/>
          <p:nvPr/>
        </p:nvSpPr>
        <p:spPr>
          <a:xfrm>
            <a:off x="8355353" y="4829294"/>
            <a:ext cx="1377928" cy="369332"/>
          </a:xfrm>
          <a:prstGeom prst="rect">
            <a:avLst/>
          </a:prstGeom>
        </p:spPr>
        <p:txBody>
          <a:bodyPr wrap="square">
            <a:spAutoFit/>
          </a:bodyPr>
          <a:lstStyle/>
          <a:p>
            <a:r>
              <a:rPr lang="en-US" dirty="0" smtClean="0"/>
              <a:t>Along Y axis</a:t>
            </a:r>
            <a:endParaRPr lang="en-US" dirty="0"/>
          </a:p>
        </p:txBody>
      </p:sp>
      <p:sp>
        <p:nvSpPr>
          <p:cNvPr id="9" name="Rectangle 8"/>
          <p:cNvSpPr/>
          <p:nvPr/>
        </p:nvSpPr>
        <p:spPr>
          <a:xfrm>
            <a:off x="1391921" y="2595880"/>
            <a:ext cx="2814319" cy="523220"/>
          </a:xfrm>
          <a:prstGeom prst="rect">
            <a:avLst/>
          </a:prstGeom>
        </p:spPr>
        <p:txBody>
          <a:bodyPr wrap="square">
            <a:spAutoFit/>
          </a:bodyPr>
          <a:lstStyle/>
          <a:p>
            <a:r>
              <a:rPr lang="en-US" sz="2800" dirty="0" smtClean="0"/>
              <a:t>Edge Detection… </a:t>
            </a:r>
            <a:endParaRPr lang="en-US" sz="2800" dirty="0"/>
          </a:p>
        </p:txBody>
      </p:sp>
      <p:sp>
        <p:nvSpPr>
          <p:cNvPr id="10" name="Rectangle 9"/>
          <p:cNvSpPr/>
          <p:nvPr/>
        </p:nvSpPr>
        <p:spPr>
          <a:xfrm>
            <a:off x="8769998" y="5841168"/>
            <a:ext cx="1926566" cy="646331"/>
          </a:xfrm>
          <a:prstGeom prst="rect">
            <a:avLst/>
          </a:prstGeom>
        </p:spPr>
        <p:txBody>
          <a:bodyPr wrap="square">
            <a:spAutoFit/>
          </a:bodyPr>
          <a:lstStyle/>
          <a:p>
            <a:r>
              <a:rPr lang="en-US" dirty="0" smtClean="0"/>
              <a:t>green  :  + </a:t>
            </a:r>
            <a:r>
              <a:rPr lang="en-US" dirty="0" err="1" smtClean="0"/>
              <a:t>ve</a:t>
            </a:r>
            <a:endParaRPr lang="en-US" dirty="0" smtClean="0"/>
          </a:p>
          <a:p>
            <a:r>
              <a:rPr lang="en-US" dirty="0" smtClean="0"/>
              <a:t>red     :   - </a:t>
            </a:r>
            <a:r>
              <a:rPr lang="en-US" dirty="0" err="1" smtClean="0"/>
              <a:t>ve</a:t>
            </a:r>
            <a:endParaRPr lang="en-US" dirty="0"/>
          </a:p>
        </p:txBody>
      </p:sp>
    </p:spTree>
    <p:extLst>
      <p:ext uri="{BB962C8B-B14F-4D97-AF65-F5344CB8AC3E}">
        <p14:creationId xmlns:p14="http://schemas.microsoft.com/office/powerpoint/2010/main" val="429442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ppt_w</p:attrName>
                                        </p:attrNameLst>
                                      </p:cBhvr>
                                      <p:tavLst>
                                        <p:tav tm="0" fmla="#ppt_w*sin(2.5*pi*$)">
                                          <p:val>
                                            <p:fltVal val="0"/>
                                          </p:val>
                                        </p:tav>
                                        <p:tav tm="100000">
                                          <p:val>
                                            <p:fltVal val="1"/>
                                          </p:val>
                                        </p:tav>
                                      </p:tavLst>
                                    </p:anim>
                                    <p:anim calcmode="lin" valueType="num">
                                      <p:cBhvr>
                                        <p:cTn id="24" dur="1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639271" y="2180496"/>
            <a:ext cx="10971416" cy="3678300"/>
          </a:xfrm>
          <a:prstGeom prst="rect">
            <a:avLst/>
          </a:prstGeom>
          <a:noFill/>
          <a:ln>
            <a:noFill/>
          </a:ln>
        </p:spPr>
        <p:txBody>
          <a:bodyPr spcFirstLastPara="1" wrap="square" lIns="91425" tIns="45700" rIns="91425" bIns="45700" anchor="ctr" anchorCtr="0">
            <a:normAutofit/>
          </a:bodyPr>
          <a:lstStyle/>
          <a:p>
            <a:pPr marL="591750" lvl="0" indent="-285750">
              <a:lnSpc>
                <a:spcPct val="150000"/>
              </a:lnSpc>
              <a:spcBef>
                <a:spcPts val="0"/>
              </a:spcBef>
              <a:spcAft>
                <a:spcPts val="0"/>
              </a:spcAft>
              <a:buFont typeface="Wingdings" panose="05000000000000000000" pitchFamily="2" charset="2"/>
              <a:buChar char="Ø"/>
            </a:pPr>
            <a:r>
              <a:rPr lang="en-US" dirty="0"/>
              <a:t>Blur and Sharp Images are Used in the field of photography and Movie </a:t>
            </a:r>
            <a:r>
              <a:rPr lang="en-US" dirty="0" smtClean="0"/>
              <a:t>production.</a:t>
            </a:r>
          </a:p>
          <a:p>
            <a:pPr marL="591750" lvl="0" indent="-285750">
              <a:lnSpc>
                <a:spcPct val="150000"/>
              </a:lnSpc>
              <a:spcBef>
                <a:spcPts val="0"/>
              </a:spcBef>
              <a:spcAft>
                <a:spcPts val="0"/>
              </a:spcAft>
              <a:buFont typeface="Wingdings" panose="05000000000000000000" pitchFamily="2" charset="2"/>
              <a:buChar char="Ø"/>
            </a:pPr>
            <a:r>
              <a:rPr lang="en-US" dirty="0" smtClean="0"/>
              <a:t>In </a:t>
            </a:r>
            <a:r>
              <a:rPr lang="en-US" dirty="0"/>
              <a:t>addition, A blur is a frequent operation that we must execute before moving on to other tasks like edge detection.</a:t>
            </a:r>
            <a:endParaRPr dirty="0"/>
          </a:p>
        </p:txBody>
      </p:sp>
      <p:sp>
        <p:nvSpPr>
          <p:cNvPr id="119" name="Google Shape;119;p16"/>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Application of Blur and Sharp images</a:t>
            </a:r>
            <a:endParaRPr cap="none"/>
          </a:p>
        </p:txBody>
      </p:sp>
    </p:spTree>
    <p:extLst>
      <p:ext uri="{BB962C8B-B14F-4D97-AF65-F5344CB8AC3E}">
        <p14:creationId xmlns:p14="http://schemas.microsoft.com/office/powerpoint/2010/main" val="2924438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Application of Edge Detection</a:t>
            </a:r>
            <a:endParaRPr cap="none"/>
          </a:p>
        </p:txBody>
      </p:sp>
      <p:sp>
        <p:nvSpPr>
          <p:cNvPr id="125" name="Google Shape;125;p17"/>
          <p:cNvSpPr txBox="1">
            <a:spLocks noGrp="1"/>
          </p:cNvSpPr>
          <p:nvPr>
            <p:ph type="body" idx="1"/>
          </p:nvPr>
        </p:nvSpPr>
        <p:spPr>
          <a:xfrm>
            <a:off x="443586" y="1856818"/>
            <a:ext cx="11029500" cy="4808141"/>
          </a:xfrm>
          <a:prstGeom prst="rect">
            <a:avLst/>
          </a:prstGeom>
          <a:noFill/>
          <a:ln>
            <a:noFill/>
          </a:ln>
        </p:spPr>
        <p:txBody>
          <a:bodyPr spcFirstLastPara="1" wrap="square" lIns="91425" tIns="45700" rIns="91425" bIns="45700" anchor="ctr" anchorCtr="0">
            <a:normAutofit/>
          </a:bodyPr>
          <a:lstStyle/>
          <a:p>
            <a:pPr marL="591750" lvl="0" indent="-285750" algn="l" rtl="0">
              <a:spcBef>
                <a:spcPts val="0"/>
              </a:spcBef>
              <a:spcAft>
                <a:spcPts val="0"/>
              </a:spcAft>
              <a:buClr>
                <a:schemeClr val="dk1"/>
              </a:buClr>
              <a:buSzPct val="39285"/>
              <a:buFont typeface="Wingdings" panose="05000000000000000000" pitchFamily="2" charset="2"/>
              <a:buChar char="Ø"/>
            </a:pPr>
            <a:r>
              <a:rPr lang="en-US" dirty="0"/>
              <a:t>Edge of image is one of the most fundamental and significant features. Edge detection is always one of the classical studying projects of computer vision and image processing field. It is the first step of image analysis and understanding. The purpose of edge detection is to discover the information about the shapes and the reflectance or transmittance in an image. It is one of the fundamental steps in image processing, image analysis, image pattern recognition, and computer vision, as well as in human vision. The correctness and reliability of its results affect directly the comprehension machine system made for objective world.</a:t>
            </a:r>
            <a:endParaRPr dirty="0"/>
          </a:p>
          <a:p>
            <a:pPr marL="591750" lvl="0" indent="-285750" algn="l" rtl="0">
              <a:spcBef>
                <a:spcPts val="0"/>
              </a:spcBef>
              <a:spcAft>
                <a:spcPts val="0"/>
              </a:spcAft>
              <a:buClr>
                <a:schemeClr val="dk1"/>
              </a:buClr>
              <a:buSzPct val="39285"/>
              <a:buFont typeface="Wingdings" panose="05000000000000000000" pitchFamily="2" charset="2"/>
              <a:buChar char="Ø"/>
            </a:pPr>
            <a:endParaRPr dirty="0"/>
          </a:p>
          <a:p>
            <a:pPr marL="591750" lvl="0" indent="-285750" algn="l" rtl="0">
              <a:spcBef>
                <a:spcPts val="0"/>
              </a:spcBef>
              <a:spcAft>
                <a:spcPts val="0"/>
              </a:spcAft>
              <a:buClr>
                <a:schemeClr val="dk1"/>
              </a:buClr>
              <a:buSzPct val="39285"/>
              <a:buFont typeface="Wingdings" panose="05000000000000000000" pitchFamily="2" charset="2"/>
              <a:buChar char="Ø"/>
            </a:pPr>
            <a:r>
              <a:rPr lang="en-US" dirty="0"/>
              <a:t>In areas like image processing, computer vision, and machine vision, edge detection is used for image processing and data extraction. Fingerprint matching, medical diagnosis, and number plate detection are just a few of the areas where edge detection is used</a:t>
            </a:r>
            <a:r>
              <a:rPr lang="en-US" dirty="0" smtClean="0"/>
              <a:t>.</a:t>
            </a:r>
          </a:p>
          <a:p>
            <a:pPr marL="591750" lvl="0" indent="-285750" algn="l" rtl="0">
              <a:spcBef>
                <a:spcPts val="0"/>
              </a:spcBef>
              <a:spcAft>
                <a:spcPts val="0"/>
              </a:spcAft>
              <a:buClr>
                <a:schemeClr val="dk1"/>
              </a:buClr>
              <a:buSzPct val="39285"/>
              <a:buFont typeface="Wingdings" panose="05000000000000000000" pitchFamily="2" charset="2"/>
              <a:buChar char="Ø"/>
            </a:pPr>
            <a:endParaRPr lang="en-US" dirty="0"/>
          </a:p>
          <a:p>
            <a:pPr marL="1185750" lvl="2" indent="-285750">
              <a:spcBef>
                <a:spcPts val="0"/>
              </a:spcBef>
              <a:spcAft>
                <a:spcPts val="0"/>
              </a:spcAft>
              <a:buClr>
                <a:schemeClr val="dk1"/>
              </a:buClr>
              <a:buSzPct val="39285"/>
              <a:buFont typeface="Wingdings" panose="05000000000000000000" pitchFamily="2" charset="2"/>
              <a:buChar char="Ø"/>
            </a:pPr>
            <a:r>
              <a:rPr lang="en-US" dirty="0" smtClean="0"/>
              <a:t>References:</a:t>
            </a:r>
          </a:p>
          <a:p>
            <a:pPr marL="1527750" lvl="3" indent="-285750">
              <a:spcBef>
                <a:spcPts val="0"/>
              </a:spcBef>
              <a:spcAft>
                <a:spcPts val="0"/>
              </a:spcAft>
              <a:buClr>
                <a:schemeClr val="dk1"/>
              </a:buClr>
              <a:buSzPct val="39285"/>
              <a:buFont typeface="Wingdings" panose="05000000000000000000" pitchFamily="2" charset="2"/>
              <a:buChar char="Ø"/>
            </a:pPr>
            <a:r>
              <a:rPr lang="en-US" dirty="0">
                <a:solidFill>
                  <a:srgbClr val="0070C0"/>
                </a:solidFill>
                <a:hlinkClick r:id="rId3"/>
              </a:rPr>
              <a:t>https://</a:t>
            </a:r>
            <a:r>
              <a:rPr lang="en-US" dirty="0" smtClean="0">
                <a:solidFill>
                  <a:srgbClr val="0070C0"/>
                </a:solidFill>
                <a:hlinkClick r:id="rId3"/>
              </a:rPr>
              <a:t>www.mathworks.com/discovery/edge-detection.html</a:t>
            </a:r>
            <a:endParaRPr lang="en-US" dirty="0" smtClean="0">
              <a:solidFill>
                <a:srgbClr val="0070C0"/>
              </a:solidFill>
            </a:endParaRPr>
          </a:p>
          <a:p>
            <a:pPr marL="1527750" lvl="3" indent="-285750">
              <a:spcBef>
                <a:spcPts val="0"/>
              </a:spcBef>
              <a:spcAft>
                <a:spcPts val="0"/>
              </a:spcAft>
              <a:buClr>
                <a:schemeClr val="dk1"/>
              </a:buClr>
              <a:buSzPct val="39285"/>
              <a:buFont typeface="Wingdings" panose="05000000000000000000" pitchFamily="2" charset="2"/>
              <a:buChar char="Ø"/>
            </a:pPr>
            <a:r>
              <a:rPr lang="en-US" dirty="0"/>
              <a:t>L. </a:t>
            </a:r>
            <a:r>
              <a:rPr lang="en-US" dirty="0" err="1"/>
              <a:t>Zhai</a:t>
            </a:r>
            <a:r>
              <a:rPr lang="en-US" dirty="0"/>
              <a:t>, S. Dong and H. Ma, "Recent Methods and Applications on Image Edge Detection," 2008 International Workshop on Education Technology and Training &amp; 2008 International Workshop on Geoscience and Remote Sensing, 2008, pp. 332-335, </a:t>
            </a:r>
            <a:r>
              <a:rPr lang="en-US" dirty="0" err="1"/>
              <a:t>doi</a:t>
            </a:r>
            <a:r>
              <a:rPr lang="en-US" dirty="0"/>
              <a:t>: 10.1109/ETTandGRS.2008.39</a:t>
            </a:r>
            <a:r>
              <a:rPr lang="en-US" dirty="0" smtClean="0"/>
              <a:t>.</a:t>
            </a:r>
            <a:endParaRPr dirty="0"/>
          </a:p>
          <a:p>
            <a:pPr marL="591750" lvl="0" indent="-285750" algn="l" rtl="0">
              <a:spcBef>
                <a:spcPts val="0"/>
              </a:spcBef>
              <a:spcAft>
                <a:spcPts val="0"/>
              </a:spcAft>
              <a:buFont typeface="Wingdings" panose="05000000000000000000" pitchFamily="2" charset="2"/>
              <a:buChar char="Ø"/>
            </a:pPr>
            <a:endParaRPr dirty="0"/>
          </a:p>
        </p:txBody>
      </p:sp>
    </p:spTree>
    <p:extLst>
      <p:ext uri="{BB962C8B-B14F-4D97-AF65-F5344CB8AC3E}">
        <p14:creationId xmlns:p14="http://schemas.microsoft.com/office/powerpoint/2010/main" val="3066235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639271" y="2180496"/>
            <a:ext cx="10971416" cy="3678300"/>
          </a:xfrm>
          <a:prstGeom prst="rect">
            <a:avLst/>
          </a:prstGeom>
          <a:noFill/>
          <a:ln>
            <a:noFill/>
          </a:ln>
        </p:spPr>
        <p:txBody>
          <a:bodyPr spcFirstLastPara="1" wrap="square" lIns="91425" tIns="45700" rIns="91425" bIns="45700" anchor="ctr" anchorCtr="0">
            <a:normAutofit lnSpcReduction="10000"/>
          </a:bodyPr>
          <a:lstStyle/>
          <a:p>
            <a:pPr marL="591750" indent="-285750">
              <a:lnSpc>
                <a:spcPct val="150000"/>
              </a:lnSpc>
              <a:spcBef>
                <a:spcPts val="0"/>
              </a:spcBef>
              <a:spcAft>
                <a:spcPts val="0"/>
              </a:spcAft>
            </a:pPr>
            <a:r>
              <a:rPr lang="en-US" dirty="0" smtClean="0"/>
              <a:t>Other file along with this pdf has been shared that involved Results.</a:t>
            </a:r>
          </a:p>
          <a:p>
            <a:pPr marL="591750" indent="-285750">
              <a:lnSpc>
                <a:spcPct val="150000"/>
              </a:lnSpc>
              <a:spcBef>
                <a:spcPts val="0"/>
              </a:spcBef>
              <a:spcAft>
                <a:spcPts val="0"/>
              </a:spcAft>
            </a:pPr>
            <a:r>
              <a:rPr lang="en-US" dirty="0" smtClean="0"/>
              <a:t>Note attached file is in “.html” format, non executable file.  To view output DOWNLOAD THE FILE FROM THE DRIVE AND OPEN </a:t>
            </a:r>
            <a:r>
              <a:rPr lang="en-US" dirty="0"/>
              <a:t> </a:t>
            </a:r>
            <a:r>
              <a:rPr lang="en-US" dirty="0" smtClean="0"/>
              <a:t>IT ON BROWSER. To execute file you may use online cloud service namely “Blinder.”</a:t>
            </a:r>
          </a:p>
          <a:p>
            <a:pPr marL="591750" indent="-285750">
              <a:lnSpc>
                <a:spcPct val="150000"/>
              </a:lnSpc>
              <a:spcBef>
                <a:spcPts val="0"/>
              </a:spcBef>
              <a:spcAft>
                <a:spcPts val="0"/>
              </a:spcAft>
            </a:pPr>
            <a:r>
              <a:rPr lang="en-US" dirty="0" smtClean="0"/>
              <a:t>The reason to not attaching an executable file here is that it may require installation of Julia and Pluto on your pc, most probably your pc would not have it. And without that you may not even see the Output! So, attaching a ‘half Static file.’</a:t>
            </a:r>
          </a:p>
          <a:p>
            <a:pPr marL="591750" indent="-285750">
              <a:lnSpc>
                <a:spcPct val="150000"/>
              </a:lnSpc>
              <a:spcBef>
                <a:spcPts val="0"/>
              </a:spcBef>
              <a:spcAft>
                <a:spcPts val="0"/>
              </a:spcAft>
            </a:pPr>
            <a:r>
              <a:rPr lang="en-US" dirty="0"/>
              <a:t>File attached : </a:t>
            </a:r>
            <a:r>
              <a:rPr lang="en-US" dirty="0">
                <a:hlinkClick r:id="rId3"/>
              </a:rPr>
              <a:t>https://</a:t>
            </a:r>
            <a:r>
              <a:rPr lang="en-US" dirty="0" smtClean="0">
                <a:hlinkClick r:id="rId3"/>
              </a:rPr>
              <a:t>drive.google.com/file/d/17AkZYfVHV7w6m_cVXNncT6dSWFewAIOM/view?usp=sharing</a:t>
            </a:r>
            <a:endParaRPr lang="en-US" dirty="0" smtClean="0"/>
          </a:p>
          <a:p>
            <a:pPr marL="591750" indent="-285750">
              <a:lnSpc>
                <a:spcPct val="150000"/>
              </a:lnSpc>
              <a:spcBef>
                <a:spcPts val="0"/>
              </a:spcBef>
              <a:spcAft>
                <a:spcPts val="0"/>
              </a:spcAft>
            </a:pPr>
            <a:endParaRPr lang="en-US" dirty="0" smtClean="0"/>
          </a:p>
        </p:txBody>
      </p:sp>
      <p:sp>
        <p:nvSpPr>
          <p:cNvPr id="119" name="Google Shape;119;p16"/>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cap="none" dirty="0" smtClean="0"/>
              <a:t>Code</a:t>
            </a:r>
            <a:endParaRPr cap="none" dirty="0"/>
          </a:p>
        </p:txBody>
      </p:sp>
    </p:spTree>
    <p:extLst>
      <p:ext uri="{BB962C8B-B14F-4D97-AF65-F5344CB8AC3E}">
        <p14:creationId xmlns:p14="http://schemas.microsoft.com/office/powerpoint/2010/main" val="845906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639271" y="2180496"/>
            <a:ext cx="10971416" cy="3678300"/>
          </a:xfrm>
          <a:prstGeom prst="rect">
            <a:avLst/>
          </a:prstGeom>
          <a:noFill/>
          <a:ln>
            <a:noFill/>
          </a:ln>
        </p:spPr>
        <p:txBody>
          <a:bodyPr spcFirstLastPara="1" wrap="square" lIns="91425" tIns="45700" rIns="91425" bIns="45700" anchor="ctr" anchorCtr="0">
            <a:normAutofit/>
          </a:bodyPr>
          <a:lstStyle/>
          <a:p>
            <a:pPr lvl="0" indent="0">
              <a:lnSpc>
                <a:spcPct val="150000"/>
              </a:lnSpc>
              <a:spcBef>
                <a:spcPts val="0"/>
              </a:spcBef>
              <a:spcAft>
                <a:spcPts val="0"/>
              </a:spcAft>
              <a:buNone/>
            </a:pPr>
            <a:r>
              <a:rPr lang="en-US" dirty="0" smtClean="0"/>
              <a:t>To Mr. Grand Sanderson whose video tutorials at MIT on the subject “computational thinking” have helped us a lot.  Also to those who made available many library functions for Julia, a new platform for us.</a:t>
            </a:r>
          </a:p>
          <a:p>
            <a:pPr lvl="0" indent="0">
              <a:lnSpc>
                <a:spcPct val="150000"/>
              </a:lnSpc>
              <a:spcBef>
                <a:spcPts val="0"/>
              </a:spcBef>
              <a:spcAft>
                <a:spcPts val="0"/>
              </a:spcAft>
              <a:buNone/>
            </a:pPr>
            <a:endParaRPr lang="en-US" dirty="0"/>
          </a:p>
          <a:p>
            <a:pPr lvl="0" indent="0">
              <a:lnSpc>
                <a:spcPct val="150000"/>
              </a:lnSpc>
              <a:spcBef>
                <a:spcPts val="0"/>
              </a:spcBef>
              <a:spcAft>
                <a:spcPts val="0"/>
              </a:spcAft>
              <a:buNone/>
            </a:pPr>
            <a:r>
              <a:rPr lang="en-US" dirty="0">
                <a:hlinkClick r:id="rId3"/>
              </a:rPr>
              <a:t>https://</a:t>
            </a:r>
            <a:r>
              <a:rPr lang="en-US" dirty="0" smtClean="0">
                <a:hlinkClick r:id="rId3"/>
              </a:rPr>
              <a:t>youtube.com/playlist?list=PLZHQObOWTQDMp_VZelDYjka8tnXNpXhzJ</a:t>
            </a:r>
            <a:endParaRPr lang="en-US" dirty="0"/>
          </a:p>
          <a:p>
            <a:pPr lvl="0" indent="0">
              <a:lnSpc>
                <a:spcPct val="150000"/>
              </a:lnSpc>
              <a:spcBef>
                <a:spcPts val="0"/>
              </a:spcBef>
              <a:spcAft>
                <a:spcPts val="0"/>
              </a:spcAft>
              <a:buNone/>
            </a:pPr>
            <a:endParaRPr lang="en-US" dirty="0" smtClean="0"/>
          </a:p>
        </p:txBody>
      </p:sp>
      <p:sp>
        <p:nvSpPr>
          <p:cNvPr id="119" name="Google Shape;119;p16"/>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cap="none" dirty="0" smtClean="0"/>
              <a:t>Acknowledgment</a:t>
            </a:r>
            <a:endParaRPr cap="none" dirty="0"/>
          </a:p>
        </p:txBody>
      </p:sp>
    </p:spTree>
    <p:extLst>
      <p:ext uri="{BB962C8B-B14F-4D97-AF65-F5344CB8AC3E}">
        <p14:creationId xmlns:p14="http://schemas.microsoft.com/office/powerpoint/2010/main" val="404407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the task?</a:t>
            </a:r>
            <a:endParaRPr lang="en-US" cap="none" dirty="0"/>
          </a:p>
        </p:txBody>
      </p:sp>
      <p:sp>
        <p:nvSpPr>
          <p:cNvPr id="3" name="Content Placeholder 2"/>
          <p:cNvSpPr>
            <a:spLocks noGrp="1"/>
          </p:cNvSpPr>
          <p:nvPr>
            <p:ph idx="1"/>
          </p:nvPr>
        </p:nvSpPr>
        <p:spPr>
          <a:xfrm>
            <a:off x="1377387" y="2180496"/>
            <a:ext cx="10233420" cy="3678303"/>
          </a:xfrm>
        </p:spPr>
        <p:txBody>
          <a:bodyPr>
            <a:normAutofit/>
          </a:bodyPr>
          <a:lstStyle/>
          <a:p>
            <a:r>
              <a:rPr lang="en-US" sz="2800" dirty="0" smtClean="0"/>
              <a:t>Blur the Image…</a:t>
            </a:r>
            <a:endParaRPr lang="en-US" sz="2800" dirty="0"/>
          </a:p>
        </p:txBody>
      </p:sp>
    </p:spTree>
    <p:extLst>
      <p:ext uri="{BB962C8B-B14F-4D97-AF65-F5344CB8AC3E}">
        <p14:creationId xmlns:p14="http://schemas.microsoft.com/office/powerpoint/2010/main" val="3239175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Blur </a:t>
            </a:r>
            <a:r>
              <a:rPr lang="en-US" cap="none" dirty="0"/>
              <a:t>I</a:t>
            </a:r>
            <a:r>
              <a:rPr lang="en-US" cap="none" dirty="0" smtClean="0"/>
              <a:t>mage?</a:t>
            </a:r>
            <a:endParaRPr lang="en-US"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175" y="2158076"/>
            <a:ext cx="3678238" cy="36782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930" y="1816441"/>
            <a:ext cx="4752975" cy="4752975"/>
          </a:xfrm>
          <a:prstGeom prst="rect">
            <a:avLst/>
          </a:prstGeom>
        </p:spPr>
      </p:pic>
    </p:spTree>
    <p:extLst>
      <p:ext uri="{BB962C8B-B14F-4D97-AF65-F5344CB8AC3E}">
        <p14:creationId xmlns:p14="http://schemas.microsoft.com/office/powerpoint/2010/main" val="2986146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 is Blur </a:t>
            </a:r>
            <a:r>
              <a:rPr lang="en-US" cap="none" dirty="0"/>
              <a:t>I</a:t>
            </a:r>
            <a:r>
              <a:rPr lang="en-US" cap="none" dirty="0" smtClean="0"/>
              <a:t>mage?</a:t>
            </a:r>
            <a:endParaRPr lang="en-US" cap="non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874315"/>
            <a:ext cx="4752975" cy="475297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609" y="1874315"/>
            <a:ext cx="4752975" cy="4752975"/>
          </a:xfrm>
          <a:prstGeom prst="rect">
            <a:avLst/>
          </a:prstGeom>
        </p:spPr>
      </p:pic>
    </p:spTree>
    <p:extLst>
      <p:ext uri="{BB962C8B-B14F-4D97-AF65-F5344CB8AC3E}">
        <p14:creationId xmlns:p14="http://schemas.microsoft.com/office/powerpoint/2010/main" val="2030327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00150"/>
            <a:ext cx="10058400" cy="5657850"/>
          </a:xfrm>
          <a:prstGeom prst="rect">
            <a:avLst/>
          </a:prstGeom>
        </p:spPr>
      </p:pic>
      <p:sp>
        <p:nvSpPr>
          <p:cNvPr id="4" name="Rectangle 3"/>
          <p:cNvSpPr/>
          <p:nvPr/>
        </p:nvSpPr>
        <p:spPr>
          <a:xfrm>
            <a:off x="2315756" y="830818"/>
            <a:ext cx="3457678" cy="369332"/>
          </a:xfrm>
          <a:prstGeom prst="rect">
            <a:avLst/>
          </a:prstGeom>
        </p:spPr>
        <p:txBody>
          <a:bodyPr wrap="none">
            <a:spAutoFit/>
          </a:bodyPr>
          <a:lstStyle/>
          <a:p>
            <a:r>
              <a:rPr lang="en-US" dirty="0" smtClean="0"/>
              <a:t>This is an Image. A Grid of pixels…</a:t>
            </a:r>
            <a:endParaRPr lang="en-US" dirty="0"/>
          </a:p>
        </p:txBody>
      </p:sp>
    </p:spTree>
    <p:extLst>
      <p:ext uri="{BB962C8B-B14F-4D97-AF65-F5344CB8AC3E}">
        <p14:creationId xmlns:p14="http://schemas.microsoft.com/office/powerpoint/2010/main" val="3932262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62000"/>
            <a:ext cx="10058400" cy="5657850"/>
          </a:xfrm>
          <a:prstGeom prst="rect">
            <a:avLst/>
          </a:prstGeom>
        </p:spPr>
      </p:pic>
      <p:sp>
        <p:nvSpPr>
          <p:cNvPr id="3" name="Rectangle 2"/>
          <p:cNvSpPr/>
          <p:nvPr/>
        </p:nvSpPr>
        <p:spPr>
          <a:xfrm>
            <a:off x="3158121" y="948174"/>
            <a:ext cx="2381549" cy="369332"/>
          </a:xfrm>
          <a:prstGeom prst="rect">
            <a:avLst/>
          </a:prstGeom>
        </p:spPr>
        <p:txBody>
          <a:bodyPr wrap="none">
            <a:spAutoFit/>
          </a:bodyPr>
          <a:lstStyle/>
          <a:p>
            <a:r>
              <a:rPr lang="en-US" dirty="0" smtClean="0"/>
              <a:t>Let’s set our Domain…</a:t>
            </a:r>
            <a:endParaRPr lang="en-US" dirty="0"/>
          </a:p>
        </p:txBody>
      </p:sp>
    </p:spTree>
    <p:extLst>
      <p:ext uri="{BB962C8B-B14F-4D97-AF65-F5344CB8AC3E}">
        <p14:creationId xmlns:p14="http://schemas.microsoft.com/office/powerpoint/2010/main" val="1303339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20" y="751840"/>
            <a:ext cx="10058400" cy="565785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846091" y="901896"/>
                <a:ext cx="5017143" cy="281616"/>
              </a:xfrm>
              <a:prstGeom prst="rect">
                <a:avLst/>
              </a:prstGeom>
              <a:noFill/>
            </p:spPr>
            <p:txBody>
              <a:bodyPr wrap="none" lIns="0" tIns="0" rIns="0" bIns="0" rtlCol="0">
                <a:spAutoFit/>
              </a:bodyPr>
              <a:lstStyle/>
              <a:p>
                <a:r>
                  <a:rPr lang="pt-BR" dirty="0" smtClean="0"/>
                  <a:t>Value of (0,0) </a:t>
                </a:r>
                <a14:m>
                  <m:oMath xmlns:m="http://schemas.openxmlformats.org/officeDocument/2006/math">
                    <m:r>
                      <a:rPr lang="pt-BR" i="1" smtClean="0">
                        <a:latin typeface="Cambria Math" panose="02040503050406030204" pitchFamily="18" charset="0"/>
                      </a:rPr>
                      <m:t>=</m:t>
                    </m:r>
                    <m:r>
                      <a:rPr lang="en-US" b="0"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9</m:t>
                        </m:r>
                      </m:sup>
                      <m:e>
                        <m:r>
                          <a:rPr lang="en-US" b="0" i="1" smtClean="0">
                            <a:latin typeface="Cambria Math" panose="02040503050406030204" pitchFamily="18" charset="0"/>
                          </a:rPr>
                          <m:t>𝑆𝑢𝑚</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𝐴𝑙𝑙</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𝑔𝑟𝑒𝑒𝑛</m:t>
                        </m:r>
                        <m:r>
                          <a:rPr lang="en-US" b="0" i="1" smtClean="0">
                            <a:latin typeface="Cambria Math" panose="02040503050406030204" pitchFamily="18" charset="0"/>
                          </a:rPr>
                          <m:t> </m:t>
                        </m:r>
                        <m:r>
                          <a:rPr lang="en-US" b="0" i="1" smtClean="0">
                            <a:latin typeface="Cambria Math" panose="02040503050406030204" pitchFamily="18" charset="0"/>
                          </a:rPr>
                          <m:t>𝑝𝑖𝑥𝑒𝑙</m:t>
                        </m:r>
                        <m:r>
                          <a:rPr lang="en-US" b="0" i="1" smtClean="0">
                            <a:latin typeface="Cambria Math" panose="02040503050406030204" pitchFamily="18" charset="0"/>
                          </a:rPr>
                          <m:t>)/9</m:t>
                        </m:r>
                      </m:e>
                    </m:nary>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846091" y="901896"/>
                <a:ext cx="5017143" cy="281616"/>
              </a:xfrm>
              <a:prstGeom prst="rect">
                <a:avLst/>
              </a:prstGeom>
              <a:blipFill rotWithShape="0">
                <a:blip r:embed="rId3"/>
                <a:stretch>
                  <a:fillRect l="-2916" t="-171739" r="-729" b="-263043"/>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720" y="751840"/>
            <a:ext cx="10058400" cy="5657850"/>
          </a:xfrm>
          <a:prstGeom prst="rect">
            <a:avLst/>
          </a:prstGeom>
        </p:spPr>
      </p:pic>
      <p:sp>
        <p:nvSpPr>
          <p:cNvPr id="5" name="Rectangle 4"/>
          <p:cNvSpPr/>
          <p:nvPr/>
        </p:nvSpPr>
        <p:spPr>
          <a:xfrm>
            <a:off x="4427221" y="1183512"/>
            <a:ext cx="4179788" cy="369332"/>
          </a:xfrm>
          <a:prstGeom prst="rect">
            <a:avLst/>
          </a:prstGeom>
        </p:spPr>
        <p:txBody>
          <a:bodyPr wrap="square">
            <a:spAutoFit/>
          </a:bodyPr>
          <a:lstStyle/>
          <a:p>
            <a:r>
              <a:rPr lang="en-US" dirty="0" smtClean="0"/>
              <a:t>Now calculate this value, and so on…</a:t>
            </a:r>
            <a:endParaRPr lang="en-US" dirty="0"/>
          </a:p>
        </p:txBody>
      </p:sp>
    </p:spTree>
    <p:extLst>
      <p:ext uri="{BB962C8B-B14F-4D97-AF65-F5344CB8AC3E}">
        <p14:creationId xmlns:p14="http://schemas.microsoft.com/office/powerpoint/2010/main" val="20673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833" y="575014"/>
            <a:ext cx="14364945" cy="6835732"/>
          </a:xfrm>
          <a:prstGeom prst="rect">
            <a:avLst/>
          </a:prstGeom>
        </p:spPr>
      </p:pic>
      <p:sp>
        <p:nvSpPr>
          <p:cNvPr id="3" name="Rectangle 2"/>
          <p:cNvSpPr/>
          <p:nvPr/>
        </p:nvSpPr>
        <p:spPr>
          <a:xfrm>
            <a:off x="586741" y="868680"/>
            <a:ext cx="3680460" cy="523220"/>
          </a:xfrm>
          <a:prstGeom prst="rect">
            <a:avLst/>
          </a:prstGeom>
        </p:spPr>
        <p:txBody>
          <a:bodyPr wrap="square">
            <a:spAutoFit/>
          </a:bodyPr>
          <a:lstStyle/>
          <a:p>
            <a:r>
              <a:rPr lang="en-US" sz="2800" dirty="0" smtClean="0"/>
              <a:t>But, How to Program?</a:t>
            </a:r>
            <a:endParaRPr lang="en-US" sz="2800" dirty="0"/>
          </a:p>
        </p:txBody>
      </p:sp>
      <p:sp>
        <p:nvSpPr>
          <p:cNvPr id="4" name="Rectangle 3"/>
          <p:cNvSpPr/>
          <p:nvPr/>
        </p:nvSpPr>
        <p:spPr>
          <a:xfrm>
            <a:off x="3266902" y="6118167"/>
            <a:ext cx="7022625" cy="369332"/>
          </a:xfrm>
          <a:prstGeom prst="rect">
            <a:avLst/>
          </a:prstGeom>
        </p:spPr>
        <p:txBody>
          <a:bodyPr wrap="square">
            <a:spAutoFit/>
          </a:bodyPr>
          <a:lstStyle/>
          <a:p>
            <a:r>
              <a:rPr lang="en-US" dirty="0" smtClean="0"/>
              <a:t>We can add different weights to that kernel</a:t>
            </a:r>
            <a:endParaRPr lang="en-US" dirty="0"/>
          </a:p>
        </p:txBody>
      </p:sp>
    </p:spTree>
    <p:extLst>
      <p:ext uri="{BB962C8B-B14F-4D97-AF65-F5344CB8AC3E}">
        <p14:creationId xmlns:p14="http://schemas.microsoft.com/office/powerpoint/2010/main" val="69536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523</TotalTime>
  <Words>530</Words>
  <Application>Microsoft Office PowerPoint</Application>
  <PresentationFormat>Widescreen</PresentationFormat>
  <Paragraphs>44</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Cambria Math</vt:lpstr>
      <vt:lpstr>Gill Sans</vt:lpstr>
      <vt:lpstr>Gill Sans MT</vt:lpstr>
      <vt:lpstr>Wingdings</vt:lpstr>
      <vt:lpstr>Wingdings 2</vt:lpstr>
      <vt:lpstr>Dividend</vt:lpstr>
      <vt:lpstr>Image Processing</vt:lpstr>
      <vt:lpstr>Acknowledgment</vt:lpstr>
      <vt:lpstr>What is the task?</vt:lpstr>
      <vt:lpstr>What is Blur Image?</vt:lpstr>
      <vt:lpstr>What is Blur Image?</vt:lpstr>
      <vt:lpstr>PowerPoint Presentation</vt:lpstr>
      <vt:lpstr>PowerPoint Presentation</vt:lpstr>
      <vt:lpstr>PowerPoint Presentation</vt:lpstr>
      <vt:lpstr>PowerPoint Presentation</vt:lpstr>
      <vt:lpstr>PowerPoint Presentation</vt:lpstr>
      <vt:lpstr>Application of Blur and Sharp images</vt:lpstr>
      <vt:lpstr>Application of Edge Detection</vt:lpstr>
      <vt:lpstr>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Microsoft account</dc:creator>
  <cp:lastModifiedBy>Microsoft account</cp:lastModifiedBy>
  <cp:revision>27</cp:revision>
  <dcterms:created xsi:type="dcterms:W3CDTF">2021-11-24T03:29:15Z</dcterms:created>
  <dcterms:modified xsi:type="dcterms:W3CDTF">2021-12-20T16:34:32Z</dcterms:modified>
</cp:coreProperties>
</file>