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10">
  <p:sldMasterIdLst>
    <p:sldMasterId id="2147483648" r:id="rId1"/>
    <p:sldMasterId id="2147483712" r:id="rId2"/>
  </p:sldMasterIdLst>
  <p:notesMasterIdLst>
    <p:notesMasterId r:id="rId15"/>
  </p:notesMasterIdLst>
  <p:sldIdLst>
    <p:sldId id="280" r:id="rId3"/>
    <p:sldId id="260" r:id="rId4"/>
    <p:sldId id="261" r:id="rId5"/>
    <p:sldId id="273" r:id="rId6"/>
    <p:sldId id="285" r:id="rId7"/>
    <p:sldId id="270" r:id="rId8"/>
    <p:sldId id="282" r:id="rId9"/>
    <p:sldId id="283" r:id="rId10"/>
    <p:sldId id="284" r:id="rId11"/>
    <p:sldId id="287" r:id="rId12"/>
    <p:sldId id="269" r:id="rId13"/>
    <p:sldId id="259" r:id="rId14"/>
  </p:sldIdLst>
  <p:sldSz cx="9144000" cy="5143500" type="screen16x9"/>
  <p:notesSz cx="6858000" cy="9144000"/>
  <p:embeddedFontLst>
    <p:embeddedFont>
      <p:font typeface="Palatino Linotype" panose="02040502050505030304" pitchFamily="18" charset="0"/>
      <p:regular r:id="rId16"/>
      <p:bold r:id="rId17"/>
      <p:italic r:id="rId18"/>
      <p:boldItalic r:id="rId19"/>
    </p:embeddedFont>
    <p:embeddedFont>
      <p:font typeface="Tw Cen MT" panose="020B0602020104020603"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jDSBQEc35YCfIbSei/vMUuGQlsB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esh Babu C"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0E16D6-624C-4845-8DB9-CC6DE5599C87}" v="20" dt="2025-05-01T22:15:46.126"/>
  </p1510:revLst>
</p1510:revInfo>
</file>

<file path=ppt/tableStyles.xml><?xml version="1.0" encoding="utf-8"?>
<a:tblStyleLst xmlns:a="http://schemas.openxmlformats.org/drawingml/2006/main" def="{C8EC3EC4-268A-449A-9A67-88EF05F56E5F}">
  <a:tblStyle styleId="{C8EC3EC4-268A-449A-9A67-88EF05F56E5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93" d="100"/>
          <a:sy n="93" d="100"/>
        </p:scale>
        <p:origin x="336" y="56"/>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font" Target="fonts/font6.fntdata"/><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46634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63885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4"/>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rot="5400000">
            <a:off x="5463750" y="1371629"/>
            <a:ext cx="438870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5"/>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endParaRPr lang="en-IN"/>
          </a:p>
        </p:txBody>
      </p:sp>
      <p:sp>
        <p:nvSpPr>
          <p:cNvPr id="5" name="Footer Placeholder 4"/>
          <p:cNvSpPr>
            <a:spLocks noGrp="1"/>
          </p:cNvSpPr>
          <p:nvPr>
            <p:ph type="ftr" sz="quarter" idx="11"/>
          </p:nvPr>
        </p:nvSpPr>
        <p:spPr>
          <a:xfrm>
            <a:off x="1407318" y="4057651"/>
            <a:ext cx="3843665" cy="273844"/>
          </a:xfrm>
        </p:spPr>
        <p:txBody>
          <a:bodyPr/>
          <a:lstStyle/>
          <a:p>
            <a:endParaRPr lang="en-IN"/>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45220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20508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63358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31371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39125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01944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926305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556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43610711"/>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94249310"/>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6066350"/>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656625332"/>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5876848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04182020"/>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15175790"/>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543705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45547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457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8"/>
          <p:cNvSpPr txBox="1">
            <a:spLocks noGrp="1"/>
          </p:cNvSpPr>
          <p:nvPr>
            <p:ph type="body" idx="2"/>
          </p:nvPr>
        </p:nvSpPr>
        <p:spPr>
          <a:xfrm>
            <a:off x="4648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457200" y="1151335"/>
            <a:ext cx="4040100" cy="4797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9"/>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9"/>
          <p:cNvSpPr txBox="1">
            <a:spLocks noGrp="1"/>
          </p:cNvSpPr>
          <p:nvPr>
            <p:ph type="body" idx="3"/>
          </p:nvPr>
        </p:nvSpPr>
        <p:spPr>
          <a:xfrm>
            <a:off x="4645025" y="1151335"/>
            <a:ext cx="4041900" cy="4797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9"/>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204788"/>
            <a:ext cx="3008400" cy="8715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2"/>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12"/>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1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a:spLocks noGrp="1"/>
          </p:cNvSpPr>
          <p:nvPr>
            <p:ph type="pic" idx="2"/>
          </p:nvPr>
        </p:nvSpPr>
        <p:spPr>
          <a:xfrm>
            <a:off x="1792288" y="459581"/>
            <a:ext cx="5486400" cy="3086100"/>
          </a:xfrm>
          <a:prstGeom prst="rect">
            <a:avLst/>
          </a:prstGeom>
          <a:noFill/>
          <a:ln>
            <a:noFill/>
          </a:ln>
        </p:spPr>
      </p:sp>
      <p:sp>
        <p:nvSpPr>
          <p:cNvPr id="68" name="Google Shape;68;p13"/>
          <p:cNvSpPr txBox="1">
            <a:spLocks noGrp="1"/>
          </p:cNvSpPr>
          <p:nvPr>
            <p:ph type="body" idx="1"/>
          </p:nvPr>
        </p:nvSpPr>
        <p:spPr>
          <a:xfrm>
            <a:off x="1792288" y="4025504"/>
            <a:ext cx="5486400" cy="6036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09393842"/>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hf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jraset.com/research-paper/email-spam-detection-using-naive-bayes-algorithm" TargetMode="External"/><Relationship Id="rId2" Type="http://schemas.openxmlformats.org/officeDocument/2006/relationships/hyperlink" Target="https://jase.a2zjournals.com/index.php/ase/article/view/70" TargetMode="External"/><Relationship Id="rId1" Type="http://schemas.openxmlformats.org/officeDocument/2006/relationships/slideLayout" Target="../slideLayouts/slideLayout2.xml"/><Relationship Id="rId6" Type="http://schemas.openxmlformats.org/officeDocument/2006/relationships/hyperlink" Target="https://sciendo.com/pdf/10.2478/crdj-2023-0007" TargetMode="External"/><Relationship Id="rId5" Type="http://schemas.openxmlformats.org/officeDocument/2006/relationships/hyperlink" Target="https://ijsrcseit.com/index.php/home/article/view/CSEIT2410220" TargetMode="External"/><Relationship Id="rId4" Type="http://schemas.openxmlformats.org/officeDocument/2006/relationships/hyperlink" Target="https://norma.ncirl.ie/4490/1/alanchavez.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1930038"/>
            <a:ext cx="7772400" cy="1102500"/>
          </a:xfrm>
          <a:prstGeom prst="rect">
            <a:avLst/>
          </a:prstGeom>
          <a:noFill/>
          <a:ln>
            <a:noFill/>
          </a:ln>
        </p:spPr>
        <p:txBody>
          <a:bodyPr spcFirstLastPara="1" wrap="square" lIns="91425" tIns="45700" rIns="91425" bIns="45700" anchor="ctr" anchorCtr="0">
            <a:normAutofit/>
          </a:bodyPr>
          <a:lstStyle/>
          <a:p>
            <a:pPr lvl="0">
              <a:buSzPts val="4400"/>
            </a:pPr>
            <a:r>
              <a:rPr lang="en-IN" sz="2200" dirty="0">
                <a:latin typeface="Palatino Linotype"/>
                <a:ea typeface="Palatino Linotype"/>
                <a:cs typeface="Palatino Linotype"/>
                <a:sym typeface="Palatino Linotype"/>
              </a:rPr>
              <a:t>Natural Language Processing for Email Spam Detection</a:t>
            </a:r>
            <a:endParaRPr sz="2200" dirty="0">
              <a:latin typeface="Palatino Linotype"/>
              <a:ea typeface="Palatino Linotype"/>
              <a:cs typeface="Palatino Linotype"/>
              <a:sym typeface="Palatino Linotype"/>
            </a:endParaRPr>
          </a:p>
        </p:txBody>
      </p:sp>
      <p:sp>
        <p:nvSpPr>
          <p:cNvPr id="89" name="Google Shape;89;p1"/>
          <p:cNvSpPr txBox="1">
            <a:spLocks noGrp="1"/>
          </p:cNvSpPr>
          <p:nvPr>
            <p:ph type="subTitle" idx="1"/>
          </p:nvPr>
        </p:nvSpPr>
        <p:spPr>
          <a:xfrm>
            <a:off x="505522" y="3136825"/>
            <a:ext cx="7266878" cy="1485900"/>
          </a:xfrm>
          <a:prstGeom prst="rect">
            <a:avLst/>
          </a:prstGeom>
          <a:noFill/>
          <a:ln>
            <a:noFill/>
          </a:ln>
        </p:spPr>
        <p:txBody>
          <a:bodyPr spcFirstLastPara="1" wrap="square" lIns="91425" tIns="45700" rIns="91425" bIns="45700" anchor="ctr" anchorCtr="0">
            <a:noAutofit/>
          </a:bodyPr>
          <a:lstStyle/>
          <a:p>
            <a:pPr marL="0" lvl="0" indent="0" algn="l">
              <a:spcBef>
                <a:spcPts val="0"/>
              </a:spcBef>
              <a:buSzPct val="100000"/>
            </a:pPr>
            <a:r>
              <a:rPr lang="en-US" sz="1900" dirty="0">
                <a:solidFill>
                  <a:schemeClr val="tx1"/>
                </a:solidFill>
                <a:latin typeface="Palatino Linotype"/>
                <a:ea typeface="Palatino Linotype"/>
                <a:cs typeface="Palatino Linotype"/>
                <a:sym typeface="Palatino Linotype"/>
              </a:rPr>
              <a:t>Student Reg No: RA2211031010131</a:t>
            </a:r>
          </a:p>
          <a:p>
            <a:pPr marL="0" lvl="0" indent="0" algn="l">
              <a:spcBef>
                <a:spcPts val="592"/>
              </a:spcBef>
              <a:buSzPct val="100000"/>
            </a:pPr>
            <a:r>
              <a:rPr lang="en-US" sz="1900" dirty="0">
                <a:solidFill>
                  <a:schemeClr val="tx1"/>
                </a:solidFill>
                <a:latin typeface="Palatino Linotype"/>
                <a:ea typeface="Palatino Linotype"/>
                <a:cs typeface="Palatino Linotype"/>
                <a:sym typeface="Palatino Linotype"/>
              </a:rPr>
              <a:t>Batch ID:</a:t>
            </a:r>
          </a:p>
          <a:p>
            <a:pPr marL="0" lvl="0" indent="0" algn="l">
              <a:spcBef>
                <a:spcPts val="592"/>
              </a:spcBef>
              <a:buSzPct val="100000"/>
            </a:pPr>
            <a:r>
              <a:rPr lang="en-US" sz="1900" dirty="0">
                <a:solidFill>
                  <a:schemeClr val="tx1"/>
                </a:solidFill>
                <a:latin typeface="Palatino Linotype"/>
                <a:ea typeface="Palatino Linotype"/>
                <a:cs typeface="Palatino Linotype"/>
                <a:sym typeface="Palatino Linotype"/>
              </a:rPr>
              <a:t>Guide name and Designation: Dr. Asha Abraham (Assistant Professor.)</a:t>
            </a:r>
          </a:p>
        </p:txBody>
      </p:sp>
      <p:pic>
        <p:nvPicPr>
          <p:cNvPr id="90" name="Google Shape;90;p1"/>
          <p:cNvPicPr preferRelativeResize="0"/>
          <p:nvPr/>
        </p:nvPicPr>
        <p:blipFill rotWithShape="1">
          <a:blip r:embed="rId3">
            <a:alphaModFix/>
          </a:blip>
          <a:srcRect/>
          <a:stretch/>
        </p:blipFill>
        <p:spPr>
          <a:xfrm>
            <a:off x="7248925" y="152176"/>
            <a:ext cx="1279275" cy="431625"/>
          </a:xfrm>
          <a:prstGeom prst="rect">
            <a:avLst/>
          </a:prstGeom>
          <a:noFill/>
          <a:ln>
            <a:noFill/>
          </a:ln>
        </p:spPr>
      </p:pic>
      <p:sp>
        <p:nvSpPr>
          <p:cNvPr id="91" name="Google Shape;91;p1"/>
          <p:cNvSpPr/>
          <p:nvPr/>
        </p:nvSpPr>
        <p:spPr>
          <a:xfrm>
            <a:off x="1070400" y="164328"/>
            <a:ext cx="7003200" cy="1708120"/>
          </a:xfrm>
          <a:prstGeom prst="rect">
            <a:avLst/>
          </a:prstGeom>
          <a:noFill/>
          <a:ln>
            <a:noFill/>
          </a:ln>
        </p:spPr>
        <p:txBody>
          <a:bodyPr spcFirstLastPara="1" wrap="square" lIns="91425" tIns="45700" rIns="91425" bIns="45700" anchor="ctr" anchorCtr="0">
            <a:spAutoFit/>
          </a:bodyPr>
          <a:lstStyle/>
          <a:p>
            <a:pPr marL="0" marR="0" lvl="0" indent="0" algn="ctr" defTabSz="914400" rtl="0" eaLnBrk="1" fontAlgn="auto" latinLnBrk="0" hangingPunct="1">
              <a:lnSpc>
                <a:spcPct val="150000"/>
              </a:lnSpc>
              <a:spcBef>
                <a:spcPts val="0"/>
              </a:spcBef>
              <a:spcAft>
                <a:spcPts val="0"/>
              </a:spcAft>
              <a:buClr>
                <a:srgbClr val="000000"/>
              </a:buClr>
              <a:buSzPts val="2000"/>
              <a:buFont typeface="Arial"/>
              <a:buNone/>
              <a:tabLst/>
              <a:defRPr/>
            </a:pPr>
            <a:endParaRPr kumimoji="0" sz="2000" b="1" i="0" u="none" strike="noStrike" kern="0" cap="none" spc="0" normalizeH="0" baseline="0" noProof="0" dirty="0">
              <a:ln>
                <a:noFill/>
              </a:ln>
              <a:solidFill>
                <a:srgbClr val="000000"/>
              </a:solidFill>
              <a:effectLst/>
              <a:uLnTx/>
              <a:uFillTx/>
              <a:latin typeface="Palatino Linotype"/>
              <a:ea typeface="Palatino Linotype"/>
              <a:cs typeface="Palatino Linotype"/>
              <a:sym typeface="Palatino Linotype"/>
            </a:endParaRPr>
          </a:p>
          <a:p>
            <a:pPr marL="0" marR="0" lvl="0" indent="0" algn="ctr" defTabSz="914400" rtl="0" eaLnBrk="1" fontAlgn="auto" latinLnBrk="0" hangingPunct="1">
              <a:lnSpc>
                <a:spcPct val="150000"/>
              </a:lnSpc>
              <a:spcBef>
                <a:spcPts val="0"/>
              </a:spcBef>
              <a:spcAft>
                <a:spcPts val="0"/>
              </a:spcAft>
              <a:buClr>
                <a:srgbClr val="000000"/>
              </a:buClr>
              <a:buSzPts val="2000"/>
              <a:buFont typeface="Arial"/>
              <a:buNone/>
              <a:tabLst/>
              <a:defRPr/>
            </a:pPr>
            <a:r>
              <a:rPr kumimoji="0" lang="en-US" sz="2000" b="1" i="0" u="none" strike="noStrike" kern="0" cap="none" spc="0" normalizeH="0" baseline="0" noProof="0" dirty="0">
                <a:ln>
                  <a:noFill/>
                </a:ln>
                <a:solidFill>
                  <a:srgbClr val="000000"/>
                </a:solidFill>
                <a:effectLst/>
                <a:uLnTx/>
                <a:uFillTx/>
                <a:latin typeface="Palatino Linotype"/>
                <a:ea typeface="Palatino Linotype"/>
                <a:cs typeface="Palatino Linotype"/>
                <a:sym typeface="Palatino Linotype"/>
              </a:rPr>
              <a:t>SRM INSTITUTE OF SCIENCE AND TECHNOLOGY </a:t>
            </a:r>
            <a:endParaRPr kumimoji="0" sz="2000" b="0" i="0" u="none" strike="noStrike" kern="0" cap="none" spc="0" normalizeH="0" baseline="0" noProof="0" dirty="0">
              <a:ln>
                <a:noFill/>
              </a:ln>
              <a:solidFill>
                <a:srgbClr val="000000"/>
              </a:solidFill>
              <a:effectLst/>
              <a:uLnTx/>
              <a:uFillTx/>
              <a:latin typeface="Palatino Linotype"/>
              <a:ea typeface="Palatino Linotype"/>
              <a:cs typeface="Palatino Linotype"/>
              <a:sym typeface="Palatino Linotype"/>
            </a:endParaRPr>
          </a:p>
          <a:p>
            <a:pPr marL="0" marR="0" lvl="0" indent="0" algn="ctr" defTabSz="914400" rtl="0" eaLnBrk="1" fontAlgn="auto" latinLnBrk="0" hangingPunct="1">
              <a:lnSpc>
                <a:spcPct val="150000"/>
              </a:lnSpc>
              <a:spcBef>
                <a:spcPts val="0"/>
              </a:spcBef>
              <a:spcAft>
                <a:spcPts val="0"/>
              </a:spcAft>
              <a:buClr>
                <a:srgbClr val="000000"/>
              </a:buClr>
              <a:buSzPts val="1500"/>
              <a:buFont typeface="Arial"/>
              <a:buNone/>
              <a:tabLst/>
              <a:defRPr/>
            </a:pPr>
            <a:r>
              <a:rPr kumimoji="0" lang="en-US" sz="1500" b="1" i="0" u="none" strike="noStrike" kern="0" cap="none" spc="0" normalizeH="0" baseline="0" noProof="0" dirty="0">
                <a:ln>
                  <a:noFill/>
                </a:ln>
                <a:solidFill>
                  <a:srgbClr val="000000"/>
                </a:solidFill>
                <a:effectLst/>
                <a:uLnTx/>
                <a:uFillTx/>
                <a:latin typeface="Palatino Linotype"/>
                <a:ea typeface="Palatino Linotype"/>
                <a:cs typeface="Palatino Linotype"/>
                <a:sym typeface="Palatino Linotype"/>
              </a:rPr>
              <a:t>FACULTY OF ENGINEERING AND TECHNOLOGY</a:t>
            </a:r>
            <a:endParaRPr kumimoji="0" sz="1500" b="0" i="0" u="none" strike="noStrike" kern="0" cap="none" spc="0" normalizeH="0" baseline="0" noProof="0" dirty="0">
              <a:ln>
                <a:noFill/>
              </a:ln>
              <a:solidFill>
                <a:srgbClr val="000000"/>
              </a:solidFill>
              <a:effectLst/>
              <a:uLnTx/>
              <a:uFillTx/>
              <a:latin typeface="Palatino Linotype"/>
              <a:ea typeface="Palatino Linotype"/>
              <a:cs typeface="Palatino Linotype"/>
              <a:sym typeface="Palatino Linotype"/>
            </a:endParaRPr>
          </a:p>
          <a:p>
            <a:pPr marL="0" marR="0" lvl="0" indent="0" algn="ctr" defTabSz="914400" rtl="0" eaLnBrk="1" fontAlgn="auto" latinLnBrk="0" hangingPunct="1">
              <a:lnSpc>
                <a:spcPct val="150000"/>
              </a:lnSpc>
              <a:spcBef>
                <a:spcPts val="0"/>
              </a:spcBef>
              <a:spcAft>
                <a:spcPts val="0"/>
              </a:spcAft>
              <a:buClr>
                <a:srgbClr val="000000"/>
              </a:buClr>
              <a:buSzPts val="1500"/>
              <a:buFont typeface="Arial"/>
              <a:buNone/>
              <a:tabLst/>
              <a:defRPr/>
            </a:pPr>
            <a:r>
              <a:rPr kumimoji="0" lang="en-US" sz="1500" b="1" i="0" u="none" strike="noStrike" kern="0" cap="none" spc="0" normalizeH="0" baseline="0" noProof="0" dirty="0">
                <a:ln>
                  <a:noFill/>
                </a:ln>
                <a:solidFill>
                  <a:srgbClr val="000000"/>
                </a:solidFill>
                <a:effectLst/>
                <a:uLnTx/>
                <a:uFillTx/>
                <a:latin typeface="Palatino Linotype"/>
                <a:ea typeface="Palatino Linotype"/>
                <a:cs typeface="Palatino Linotype"/>
                <a:sym typeface="Palatino Linotype"/>
              </a:rPr>
              <a:t>DEPARTMENT OF NETWORKING AND COMMUNICATIONS</a:t>
            </a:r>
            <a:endParaRPr kumimoji="0" sz="1500" b="0" i="0" u="none" strike="noStrike" kern="0" cap="none" spc="0" normalizeH="0" baseline="0" noProof="0" dirty="0">
              <a:ln>
                <a:noFill/>
              </a:ln>
              <a:solidFill>
                <a:srgbClr val="000000"/>
              </a:solidFill>
              <a:effectLst/>
              <a:uLnTx/>
              <a:uFillTx/>
              <a:latin typeface="Palatino Linotype"/>
              <a:ea typeface="Palatino Linotype"/>
              <a:cs typeface="Palatino Linotype"/>
              <a:sym typeface="Palatino Linotyp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761BE5-363B-89B4-5C12-C411A81ED777}"/>
            </a:ext>
          </a:extLst>
        </p:cNvPr>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63154" y="1063154"/>
            <a:ext cx="5156864"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8871" y="1995355"/>
            <a:ext cx="3266696"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85662" y="1228564"/>
            <a:ext cx="5143179"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560516" y="900984"/>
            <a:ext cx="3606227"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3B0E892-0E61-2600-C6EB-EE2C91BF2D4D}"/>
              </a:ext>
            </a:extLst>
          </p:cNvPr>
          <p:cNvSpPr>
            <a:spLocks noGrp="1"/>
          </p:cNvSpPr>
          <p:nvPr>
            <p:ph type="title"/>
          </p:nvPr>
        </p:nvSpPr>
        <p:spPr>
          <a:xfrm>
            <a:off x="495030" y="2075329"/>
            <a:ext cx="2160621" cy="2303930"/>
          </a:xfrm>
        </p:spPr>
        <p:txBody>
          <a:bodyPr vert="horz" lIns="91440" tIns="45720" rIns="91440" bIns="45720" rtlCol="0" anchor="t">
            <a:normAutofit/>
          </a:bodyPr>
          <a:lstStyle/>
          <a:p>
            <a:pPr algn="l">
              <a:lnSpc>
                <a:spcPct val="90000"/>
              </a:lnSpc>
              <a:spcBef>
                <a:spcPct val="0"/>
              </a:spcBef>
            </a:pPr>
            <a:r>
              <a:rPr lang="en-US" sz="3000" b="1" u="sng" kern="1200">
                <a:solidFill>
                  <a:srgbClr val="FFFFFF"/>
                </a:solidFill>
                <a:latin typeface="+mj-lt"/>
                <a:ea typeface="+mj-ea"/>
                <a:cs typeface="+mj-cs"/>
              </a:rPr>
              <a:t>Final Result  Analysis / Output</a:t>
            </a:r>
          </a:p>
        </p:txBody>
      </p:sp>
      <p:pic>
        <p:nvPicPr>
          <p:cNvPr id="5" name="Picture 4" descr="A blue and white graph&#10;&#10;AI-generated content may be incorrect.">
            <a:extLst>
              <a:ext uri="{FF2B5EF4-FFF2-40B4-BE49-F238E27FC236}">
                <a16:creationId xmlns:a16="http://schemas.microsoft.com/office/drawing/2014/main" id="{FD8485DE-27EF-752A-353F-E99DAD024A9C}"/>
              </a:ext>
            </a:extLst>
          </p:cNvPr>
          <p:cNvPicPr>
            <a:picLocks noChangeAspect="1"/>
          </p:cNvPicPr>
          <p:nvPr/>
        </p:nvPicPr>
        <p:blipFill>
          <a:blip r:embed="rId2"/>
          <a:stretch>
            <a:fillRect/>
          </a:stretch>
        </p:blipFill>
        <p:spPr>
          <a:xfrm>
            <a:off x="3376821" y="1108536"/>
            <a:ext cx="5419311" cy="2926428"/>
          </a:xfrm>
          <a:prstGeom prst="rect">
            <a:avLst/>
          </a:prstGeom>
        </p:spPr>
      </p:pic>
      <p:sp>
        <p:nvSpPr>
          <p:cNvPr id="4" name="Slide Number Placeholder 3">
            <a:extLst>
              <a:ext uri="{FF2B5EF4-FFF2-40B4-BE49-F238E27FC236}">
                <a16:creationId xmlns:a16="http://schemas.microsoft.com/office/drawing/2014/main" id="{43AC8C03-AF91-2CEF-043D-64A0EB0310B3}"/>
              </a:ext>
            </a:extLst>
          </p:cNvPr>
          <p:cNvSpPr>
            <a:spLocks noGrp="1"/>
          </p:cNvSpPr>
          <p:nvPr>
            <p:ph type="sldNum" idx="12"/>
          </p:nvPr>
        </p:nvSpPr>
        <p:spPr>
          <a:xfrm>
            <a:off x="8778239" y="4841748"/>
            <a:ext cx="336042" cy="273843"/>
          </a:xfrm>
        </p:spPr>
        <p:txBody>
          <a:bodyPr vert="horz" lIns="91440" tIns="45720" rIns="91440" bIns="45720" rtlCol="0" anchor="ctr">
            <a:normAutofit/>
          </a:bodyPr>
          <a:lstStyle/>
          <a:p>
            <a:pPr lvl="0" indent="0">
              <a:lnSpc>
                <a:spcPct val="90000"/>
              </a:lnSpc>
              <a:spcBef>
                <a:spcPts val="0"/>
              </a:spcBef>
              <a:spcAft>
                <a:spcPts val="600"/>
              </a:spcAft>
              <a:buNone/>
            </a:pPr>
            <a:fld id="{00000000-1234-1234-1234-123412341234}" type="slidenum">
              <a:rPr lang="en-US" sz="700" kern="1200">
                <a:solidFill>
                  <a:schemeClr val="tx1">
                    <a:lumMod val="50000"/>
                    <a:lumOff val="50000"/>
                  </a:schemeClr>
                </a:solidFill>
                <a:latin typeface="+mn-lt"/>
                <a:ea typeface="+mn-ea"/>
                <a:cs typeface="+mn-cs"/>
              </a:rPr>
              <a:pPr lvl="0" indent="0">
                <a:lnSpc>
                  <a:spcPct val="90000"/>
                </a:lnSpc>
                <a:spcBef>
                  <a:spcPts val="0"/>
                </a:spcBef>
                <a:spcAft>
                  <a:spcPts val="600"/>
                </a:spcAft>
                <a:buNone/>
              </a:pPr>
              <a:t>10</a:t>
            </a:fld>
            <a:endParaRPr lang="en-US" sz="700"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207898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7" cy="1193055"/>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193056"/>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0"/>
            <a:ext cx="3057523" cy="1193055"/>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0"/>
            <a:ext cx="8799485" cy="119807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20903"/>
            <a:ext cx="7421963" cy="775252"/>
          </a:xfrm>
        </p:spPr>
        <p:txBody>
          <a:bodyPr>
            <a:normAutofit/>
          </a:bodyPr>
          <a:lstStyle/>
          <a:p>
            <a:r>
              <a:rPr lang="en-US" sz="3000" dirty="0">
                <a:solidFill>
                  <a:srgbClr val="FFFFFF"/>
                </a:solidFill>
              </a:rPr>
              <a:t>References</a:t>
            </a:r>
            <a:endParaRPr lang="en-IN" sz="3000" dirty="0">
              <a:solidFill>
                <a:srgbClr val="FFFFFF"/>
              </a:solidFill>
            </a:endParaRPr>
          </a:p>
        </p:txBody>
      </p:sp>
      <p:sp>
        <p:nvSpPr>
          <p:cNvPr id="3" name="Text Placeholder 2"/>
          <p:cNvSpPr>
            <a:spLocks noGrp="1"/>
          </p:cNvSpPr>
          <p:nvPr>
            <p:ph type="body" idx="1"/>
          </p:nvPr>
        </p:nvSpPr>
        <p:spPr>
          <a:xfrm>
            <a:off x="199006" y="1017115"/>
            <a:ext cx="9081348" cy="4454710"/>
          </a:xfrm>
        </p:spPr>
        <p:txBody>
          <a:bodyPr anchor="ctr">
            <a:normAutofit/>
          </a:bodyPr>
          <a:lstStyle/>
          <a:p>
            <a:pPr algn="l">
              <a:buFont typeface="+mj-lt"/>
              <a:buAutoNum type="arabicPeriod"/>
            </a:pPr>
            <a:r>
              <a:rPr lang="en-IN" sz="1600" b="0" i="0" dirty="0">
                <a:effectLst/>
                <a:latin typeface="Times New Roman" panose="02020603050405020304" pitchFamily="18" charset="0"/>
                <a:ea typeface="Tahoma" panose="020B0604030504040204" pitchFamily="34" charset="0"/>
                <a:cs typeface="Times New Roman" panose="02020603050405020304" pitchFamily="18" charset="0"/>
              </a:rPr>
              <a:t>Srivastava, A., &amp; Singh, P. (2021). </a:t>
            </a:r>
            <a:r>
              <a:rPr lang="en-IN" sz="1600" b="0" i="1" dirty="0">
                <a:effectLst/>
                <a:latin typeface="Times New Roman" panose="02020603050405020304" pitchFamily="18" charset="0"/>
                <a:ea typeface="Tahoma" panose="020B0604030504040204" pitchFamily="34" charset="0"/>
                <a:cs typeface="Times New Roman" panose="02020603050405020304" pitchFamily="18" charset="0"/>
              </a:rPr>
              <a:t>Spam Detection Using Natural Language Processing</a:t>
            </a:r>
            <a:r>
              <a:rPr lang="en-IN" sz="1600" b="0" i="0" dirty="0">
                <a:effectLst/>
                <a:latin typeface="Times New Roman" panose="02020603050405020304" pitchFamily="18" charset="0"/>
                <a:ea typeface="Tahoma" panose="020B0604030504040204" pitchFamily="34" charset="0"/>
                <a:cs typeface="Times New Roman" panose="02020603050405020304" pitchFamily="18" charset="0"/>
              </a:rPr>
              <a:t>. J. Appl. Sci. Educ. </a:t>
            </a:r>
            <a:r>
              <a:rPr lang="en-IN" sz="1600" b="0" i="0" dirty="0">
                <a:effectLst/>
                <a:latin typeface="Times New Roman" panose="02020603050405020304" pitchFamily="18" charset="0"/>
                <a:ea typeface="Tahoma" panose="020B0604030504040204" pitchFamily="34" charset="0"/>
                <a:cs typeface="Times New Roman" panose="02020603050405020304" pitchFamily="18" charset="0"/>
                <a:hlinkClick r:id="rId2"/>
              </a:rPr>
              <a:t>https://jase.a2zjournals.com/index.php/ase/article/view/70</a:t>
            </a:r>
            <a:endParaRPr lang="en-IN" sz="1600" b="0" i="0" dirty="0">
              <a:effectLst/>
              <a:latin typeface="Times New Roman" panose="02020603050405020304" pitchFamily="18" charset="0"/>
              <a:ea typeface="Tahoma" panose="020B0604030504040204" pitchFamily="34" charset="0"/>
              <a:cs typeface="Times New Roman" panose="02020603050405020304" pitchFamily="18" charset="0"/>
            </a:endParaRPr>
          </a:p>
          <a:p>
            <a:pPr algn="l">
              <a:buFont typeface="+mj-lt"/>
              <a:buAutoNum type="arabicPeriod"/>
            </a:pPr>
            <a:r>
              <a:rPr lang="en-IN" sz="1600" b="0" i="0" dirty="0">
                <a:effectLst/>
                <a:latin typeface="Times New Roman" panose="02020603050405020304" pitchFamily="18" charset="0"/>
                <a:ea typeface="Tahoma" panose="020B0604030504040204" pitchFamily="34" charset="0"/>
                <a:cs typeface="Times New Roman" panose="02020603050405020304" pitchFamily="18" charset="0"/>
              </a:rPr>
              <a:t>Anonymous (2024). Email Spam Detection using Naïve Bayes Algorithm. IJRASET. </a:t>
            </a:r>
            <a:r>
              <a:rPr lang="en-IN" sz="1600" b="0" i="0" dirty="0">
                <a:effectLst/>
                <a:latin typeface="Times New Roman" panose="02020603050405020304" pitchFamily="18" charset="0"/>
                <a:ea typeface="Tahoma" panose="020B0604030504040204" pitchFamily="34" charset="0"/>
                <a:cs typeface="Times New Roman" panose="02020603050405020304" pitchFamily="18" charset="0"/>
                <a:hlinkClick r:id="rId3"/>
              </a:rPr>
              <a:t>https://www.ijraset.com/research-paper/email-spam-detection-using-naive-bayes-algorithm</a:t>
            </a:r>
            <a:endParaRPr lang="en-IN" sz="1600" b="0" i="0" dirty="0">
              <a:effectLst/>
              <a:latin typeface="Times New Roman" panose="02020603050405020304" pitchFamily="18" charset="0"/>
              <a:ea typeface="Tahoma" panose="020B0604030504040204" pitchFamily="34" charset="0"/>
              <a:cs typeface="Times New Roman" panose="02020603050405020304" pitchFamily="18" charset="0"/>
            </a:endParaRPr>
          </a:p>
          <a:p>
            <a:pPr algn="l">
              <a:buFont typeface="+mj-lt"/>
              <a:buAutoNum type="arabicPeriod"/>
            </a:pPr>
            <a:r>
              <a:rPr lang="en-IN" sz="1600" b="0" i="0" dirty="0">
                <a:effectLst/>
                <a:latin typeface="Times New Roman" panose="02020603050405020304" pitchFamily="18" charset="0"/>
                <a:ea typeface="Tahoma" panose="020B0604030504040204" pitchFamily="34" charset="0"/>
                <a:cs typeface="Times New Roman" panose="02020603050405020304" pitchFamily="18" charset="0"/>
              </a:rPr>
              <a:t>Chavez, A. (2023). TF-IDF classification based Multinomial Naïve Bayes model for spam filtering. National College of Ireland. </a:t>
            </a:r>
            <a:r>
              <a:rPr lang="en-IN" sz="1600" b="0" i="0" dirty="0">
                <a:effectLst/>
                <a:latin typeface="Times New Roman" panose="02020603050405020304" pitchFamily="18" charset="0"/>
                <a:ea typeface="Tahoma" panose="020B0604030504040204" pitchFamily="34" charset="0"/>
                <a:cs typeface="Times New Roman" panose="02020603050405020304" pitchFamily="18" charset="0"/>
                <a:hlinkClick r:id="rId4"/>
              </a:rPr>
              <a:t>https://norma.ncirl.ie/4490/1/alanchavez.pdf</a:t>
            </a:r>
            <a:endParaRPr lang="en-IN" sz="1600" b="0" i="0" dirty="0">
              <a:effectLst/>
              <a:latin typeface="Times New Roman" panose="02020603050405020304" pitchFamily="18" charset="0"/>
              <a:ea typeface="Tahoma" panose="020B0604030504040204" pitchFamily="34" charset="0"/>
              <a:cs typeface="Times New Roman" panose="02020603050405020304" pitchFamily="18" charset="0"/>
            </a:endParaRPr>
          </a:p>
          <a:p>
            <a:pPr algn="l">
              <a:buFont typeface="+mj-lt"/>
              <a:buAutoNum type="arabicPeriod"/>
            </a:pPr>
            <a:r>
              <a:rPr lang="en-IN" sz="1600" b="0" i="0" dirty="0">
                <a:effectLst/>
                <a:latin typeface="Times New Roman" panose="02020603050405020304" pitchFamily="18" charset="0"/>
                <a:ea typeface="Tahoma" panose="020B0604030504040204" pitchFamily="34" charset="0"/>
                <a:cs typeface="Times New Roman" panose="02020603050405020304" pitchFamily="18" charset="0"/>
              </a:rPr>
              <a:t>Bhatnagar, P., &amp; </a:t>
            </a:r>
            <a:r>
              <a:rPr lang="en-IN" sz="1600" b="0" i="0" dirty="0" err="1">
                <a:effectLst/>
                <a:latin typeface="Times New Roman" panose="02020603050405020304" pitchFamily="18" charset="0"/>
                <a:ea typeface="Tahoma" panose="020B0604030504040204" pitchFamily="34" charset="0"/>
                <a:cs typeface="Times New Roman" panose="02020603050405020304" pitchFamily="18" charset="0"/>
              </a:rPr>
              <a:t>Degadwala</a:t>
            </a:r>
            <a:r>
              <a:rPr lang="en-IN" sz="1600" b="0" i="0" dirty="0">
                <a:effectLst/>
                <a:latin typeface="Times New Roman" panose="02020603050405020304" pitchFamily="18" charset="0"/>
                <a:ea typeface="Tahoma" panose="020B0604030504040204" pitchFamily="34" charset="0"/>
                <a:cs typeface="Times New Roman" panose="02020603050405020304" pitchFamily="18" charset="0"/>
              </a:rPr>
              <a:t>, S. (2024). Efficient Email Spam Classification with N-gram Features and Ensemble Learning. IJSRCSEIT. </a:t>
            </a:r>
            <a:r>
              <a:rPr lang="en-IN" sz="1600" b="0" i="0" dirty="0">
                <a:effectLst/>
                <a:latin typeface="Times New Roman" panose="02020603050405020304" pitchFamily="18" charset="0"/>
                <a:ea typeface="Tahoma" panose="020B0604030504040204" pitchFamily="34" charset="0"/>
                <a:cs typeface="Times New Roman" panose="02020603050405020304" pitchFamily="18" charset="0"/>
                <a:hlinkClick r:id="rId5"/>
              </a:rPr>
              <a:t>https://ijsrcseit.com/index.php/home/article/view/CSEIT2410220</a:t>
            </a:r>
            <a:endParaRPr lang="en-IN" sz="1600" b="0" i="0" dirty="0">
              <a:effectLst/>
              <a:latin typeface="Times New Roman" panose="02020603050405020304" pitchFamily="18" charset="0"/>
              <a:ea typeface="Tahoma" panose="020B0604030504040204" pitchFamily="34" charset="0"/>
              <a:cs typeface="Times New Roman" panose="02020603050405020304" pitchFamily="18" charset="0"/>
            </a:endParaRPr>
          </a:p>
          <a:p>
            <a:pPr algn="l">
              <a:buFont typeface="+mj-lt"/>
              <a:buAutoNum type="arabicPeriod"/>
            </a:pPr>
            <a:r>
              <a:rPr lang="en-IN" sz="1600" b="0" i="0" dirty="0" err="1">
                <a:effectLst/>
                <a:latin typeface="Times New Roman" panose="02020603050405020304" pitchFamily="18" charset="0"/>
                <a:ea typeface="Tahoma" panose="020B0604030504040204" pitchFamily="34" charset="0"/>
                <a:cs typeface="Times New Roman" panose="02020603050405020304" pitchFamily="18" charset="0"/>
              </a:rPr>
              <a:t>Borotić</a:t>
            </a:r>
            <a:r>
              <a:rPr lang="en-IN" sz="1600" b="0" i="0" dirty="0">
                <a:effectLst/>
                <a:latin typeface="Times New Roman" panose="02020603050405020304" pitchFamily="18" charset="0"/>
                <a:ea typeface="Tahoma" panose="020B0604030504040204" pitchFamily="34" charset="0"/>
                <a:cs typeface="Times New Roman" panose="02020603050405020304" pitchFamily="18" charset="0"/>
              </a:rPr>
              <a:t>, G., et al. (2023). Effective Spam Detection with Machine Learning. Croatian Regional Development Journal. </a:t>
            </a:r>
            <a:r>
              <a:rPr lang="en-IN" sz="1600" b="0" i="0" dirty="0">
                <a:effectLst/>
                <a:latin typeface="Times New Roman" panose="02020603050405020304" pitchFamily="18" charset="0"/>
                <a:ea typeface="Tahoma" panose="020B0604030504040204" pitchFamily="34" charset="0"/>
                <a:cs typeface="Times New Roman" panose="02020603050405020304" pitchFamily="18" charset="0"/>
                <a:hlinkClick r:id="rId6"/>
              </a:rPr>
              <a:t>https://sciendo.com/pdf/10.2478/crdj-2023-0007</a:t>
            </a:r>
            <a:endParaRPr lang="en-IN" sz="1600" b="0" i="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Slide Number Placeholder 3"/>
          <p:cNvSpPr>
            <a:spLocks noGrp="1"/>
          </p:cNvSpPr>
          <p:nvPr>
            <p:ph type="sldNum" idx="12"/>
          </p:nvPr>
        </p:nvSpPr>
        <p:spPr>
          <a:xfrm>
            <a:off x="8778240" y="4841573"/>
            <a:ext cx="334434" cy="273844"/>
          </a:xfrm>
        </p:spPr>
        <p:txBody>
          <a:bodyPr>
            <a:normAutofit/>
          </a:bodyPr>
          <a:lstStyle/>
          <a:p>
            <a:pPr marL="0" lvl="0" indent="0" rtl="0">
              <a:lnSpc>
                <a:spcPct val="90000"/>
              </a:lnSpc>
              <a:spcBef>
                <a:spcPts val="0"/>
              </a:spcBef>
              <a:spcAft>
                <a:spcPts val="600"/>
              </a:spcAft>
              <a:buNone/>
            </a:pPr>
            <a:fld id="{00000000-1234-1234-1234-123412341234}" type="slidenum">
              <a:rPr lang="en-US" sz="700">
                <a:solidFill>
                  <a:schemeClr val="tx1">
                    <a:lumMod val="50000"/>
                    <a:lumOff val="50000"/>
                  </a:schemeClr>
                </a:solidFill>
              </a:rPr>
              <a:pPr marL="0" lvl="0" indent="0" rtl="0">
                <a:lnSpc>
                  <a:spcPct val="90000"/>
                </a:lnSpc>
                <a:spcBef>
                  <a:spcPts val="0"/>
                </a:spcBef>
                <a:spcAft>
                  <a:spcPts val="600"/>
                </a:spcAft>
                <a:buNone/>
              </a:pPr>
              <a:t>11</a:t>
            </a:fld>
            <a:endParaRPr lang="en-US" sz="700">
              <a:solidFill>
                <a:schemeClr val="tx1">
                  <a:lumMod val="50000"/>
                  <a:lumOff val="50000"/>
                </a:schemeClr>
              </a:solidFill>
            </a:endParaRPr>
          </a:p>
        </p:txBody>
      </p:sp>
    </p:spTree>
    <p:extLst>
      <p:ext uri="{BB962C8B-B14F-4D97-AF65-F5344CB8AC3E}">
        <p14:creationId xmlns:p14="http://schemas.microsoft.com/office/powerpoint/2010/main" val="479446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endParaRPr dirty="0">
              <a:solidFill>
                <a:srgbClr val="FF0000"/>
              </a:solidFill>
            </a:endParaRPr>
          </a:p>
          <a:p>
            <a:pPr marL="0" lvl="0" indent="0" algn="ctr" rtl="0">
              <a:lnSpc>
                <a:spcPct val="100000"/>
              </a:lnSpc>
              <a:spcBef>
                <a:spcPts val="640"/>
              </a:spcBef>
              <a:spcAft>
                <a:spcPts val="0"/>
              </a:spcAft>
              <a:buClr>
                <a:schemeClr val="dk1"/>
              </a:buClr>
              <a:buSzPts val="3200"/>
              <a:buNone/>
            </a:pPr>
            <a:endParaRPr dirty="0">
              <a:solidFill>
                <a:srgbClr val="FF0000"/>
              </a:solidFill>
            </a:endParaRPr>
          </a:p>
          <a:p>
            <a:pPr marL="0" lvl="0" indent="0" algn="ctr" rtl="0">
              <a:lnSpc>
                <a:spcPct val="100000"/>
              </a:lnSpc>
              <a:spcBef>
                <a:spcPts val="640"/>
              </a:spcBef>
              <a:spcAft>
                <a:spcPts val="0"/>
              </a:spcAft>
              <a:buClr>
                <a:srgbClr val="FF0000"/>
              </a:buClr>
              <a:buSzPts val="3200"/>
              <a:buNone/>
            </a:pPr>
            <a:r>
              <a:rPr lang="en-US" dirty="0">
                <a:solidFill>
                  <a:srgbClr val="FF0000"/>
                </a:solidFill>
                <a:latin typeface="Palatino Linotype"/>
                <a:ea typeface="Palatino Linotype"/>
                <a:cs typeface="Palatino Linotype"/>
                <a:sym typeface="Palatino Linotype"/>
              </a:rPr>
              <a:t>Thanks</a:t>
            </a:r>
            <a:endParaRPr dirty="0">
              <a:solidFill>
                <a:srgbClr val="FF0000"/>
              </a:solidFill>
              <a:latin typeface="Palatino Linotype"/>
              <a:ea typeface="Palatino Linotype"/>
              <a:cs typeface="Palatino Linotype"/>
              <a:sym typeface="Palatino Linotype"/>
            </a:endParaRPr>
          </a:p>
        </p:txBody>
      </p:sp>
      <p:sp>
        <p:nvSpPr>
          <p:cNvPr id="117" name="Google Shape;117;p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pic>
        <p:nvPicPr>
          <p:cNvPr id="118" name="Google Shape;118;p3"/>
          <p:cNvPicPr preferRelativeResize="0"/>
          <p:nvPr/>
        </p:nvPicPr>
        <p:blipFill rotWithShape="1">
          <a:blip r:embed="rId3">
            <a:alphaModFix/>
          </a:blip>
          <a:srcRect/>
          <a:stretch/>
        </p:blipFill>
        <p:spPr>
          <a:xfrm>
            <a:off x="7248925" y="152176"/>
            <a:ext cx="1279275" cy="431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7" cy="1193055"/>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193056"/>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0"/>
            <a:ext cx="3057523" cy="1193055"/>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0"/>
            <a:ext cx="8799485" cy="119807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20903"/>
            <a:ext cx="7421963" cy="775252"/>
          </a:xfrm>
        </p:spPr>
        <p:txBody>
          <a:bodyPr>
            <a:normAutofit/>
          </a:bodyPr>
          <a:lstStyle/>
          <a:p>
            <a:r>
              <a:rPr lang="en-US" sz="3000">
                <a:solidFill>
                  <a:srgbClr val="FFFFFF"/>
                </a:solidFill>
                <a:latin typeface="Palatino Linotype" panose="02040502050505030304" pitchFamily="18" charset="0"/>
              </a:rPr>
              <a:t>Abstract</a:t>
            </a:r>
            <a:endParaRPr lang="en-IN" sz="3000">
              <a:solidFill>
                <a:srgbClr val="FFFFFF"/>
              </a:solidFill>
              <a:latin typeface="Palatino Linotype" panose="02040502050505030304" pitchFamily="18" charset="0"/>
            </a:endParaRPr>
          </a:p>
        </p:txBody>
      </p:sp>
      <p:sp>
        <p:nvSpPr>
          <p:cNvPr id="3" name="Text Placeholder 2"/>
          <p:cNvSpPr>
            <a:spLocks noGrp="1"/>
          </p:cNvSpPr>
          <p:nvPr>
            <p:ph type="body" idx="1"/>
          </p:nvPr>
        </p:nvSpPr>
        <p:spPr>
          <a:xfrm>
            <a:off x="163902" y="1413958"/>
            <a:ext cx="8950380" cy="3427789"/>
          </a:xfrm>
        </p:spPr>
        <p:txBody>
          <a:bodyPr anchor="ctr">
            <a:normAutofit/>
          </a:bodyPr>
          <a:lstStyle/>
          <a:p>
            <a:pPr marL="0" marR="501650" indent="0" algn="just">
              <a:lnSpc>
                <a:spcPct val="150000"/>
              </a:lnSpc>
              <a:buNone/>
            </a:pPr>
            <a:r>
              <a:rPr lang="en-US" sz="1600" dirty="0">
                <a:latin typeface="Times New Roman" panose="02020603050405020304" pitchFamily="18" charset="0"/>
                <a:ea typeface="Times New Roman" panose="02020603050405020304" pitchFamily="18" charset="0"/>
              </a:rPr>
              <a:t>This project implements an email spam detection system using Natural Language Processing (NLP) and machine learning techniques, containerized via Docker for seamless deployment. The system employs a Multinomial Naive Bayes classifier with TF-IDF vectorization, achieving real-time text classification through a Flask-based web interface. The solution demonstrates an end-to-end pipeline from data preprocessing to production deployment, emphasizing DevOps practices through Docker containerization and REST API integration. The web interface provides intuitive user interaction, making spam detection accessible to non-technical users.</a:t>
            </a:r>
            <a:endParaRPr lang="en-IN" sz="16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idx="12"/>
          </p:nvPr>
        </p:nvSpPr>
        <p:spPr>
          <a:xfrm>
            <a:off x="8778240" y="4841748"/>
            <a:ext cx="336042" cy="273843"/>
          </a:xfrm>
        </p:spPr>
        <p:txBody>
          <a:bodyPr>
            <a:normAutofit/>
          </a:bodyPr>
          <a:lstStyle/>
          <a:p>
            <a:pPr marL="0" lvl="0" indent="0" rtl="0">
              <a:lnSpc>
                <a:spcPct val="90000"/>
              </a:lnSpc>
              <a:spcBef>
                <a:spcPts val="0"/>
              </a:spcBef>
              <a:spcAft>
                <a:spcPts val="600"/>
              </a:spcAft>
              <a:buNone/>
            </a:pPr>
            <a:fld id="{00000000-1234-1234-1234-123412341234}" type="slidenum">
              <a:rPr lang="en-US" sz="700">
                <a:solidFill>
                  <a:schemeClr val="tx1">
                    <a:lumMod val="50000"/>
                    <a:lumOff val="50000"/>
                  </a:schemeClr>
                </a:solidFill>
              </a:rPr>
              <a:pPr marL="0" lvl="0" indent="0" rtl="0">
                <a:lnSpc>
                  <a:spcPct val="90000"/>
                </a:lnSpc>
                <a:spcBef>
                  <a:spcPts val="0"/>
                </a:spcBef>
                <a:spcAft>
                  <a:spcPts val="600"/>
                </a:spcAft>
                <a:buNone/>
              </a:pPr>
              <a:t>2</a:t>
            </a:fld>
            <a:endParaRPr lang="en-US" sz="700">
              <a:solidFill>
                <a:schemeClr val="tx1">
                  <a:lumMod val="50000"/>
                  <a:lumOff val="50000"/>
                </a:schemeClr>
              </a:solidFill>
            </a:endParaRPr>
          </a:p>
        </p:txBody>
      </p:sp>
    </p:spTree>
    <p:extLst>
      <p:ext uri="{BB962C8B-B14F-4D97-AF65-F5344CB8AC3E}">
        <p14:creationId xmlns:p14="http://schemas.microsoft.com/office/powerpoint/2010/main" val="682073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7" cy="1193055"/>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193056"/>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0"/>
            <a:ext cx="3057523" cy="1193055"/>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0"/>
            <a:ext cx="8799485" cy="119807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20903"/>
            <a:ext cx="7421963" cy="775252"/>
          </a:xfrm>
        </p:spPr>
        <p:txBody>
          <a:bodyPr>
            <a:normAutofit/>
          </a:bodyPr>
          <a:lstStyle/>
          <a:p>
            <a:r>
              <a:rPr lang="en-US" sz="3000">
                <a:solidFill>
                  <a:srgbClr val="FFFFFF"/>
                </a:solidFill>
                <a:latin typeface="Palatino Linotype" panose="02040502050505030304" pitchFamily="18" charset="0"/>
              </a:rPr>
              <a:t>Introduction</a:t>
            </a:r>
            <a:endParaRPr lang="en-IN" sz="3000">
              <a:solidFill>
                <a:srgbClr val="FFFFFF"/>
              </a:solidFill>
              <a:latin typeface="Palatino Linotype" panose="02040502050505030304" pitchFamily="18" charset="0"/>
            </a:endParaRPr>
          </a:p>
        </p:txBody>
      </p:sp>
      <p:sp>
        <p:nvSpPr>
          <p:cNvPr id="3" name="Text Placeholder 2"/>
          <p:cNvSpPr>
            <a:spLocks noGrp="1"/>
          </p:cNvSpPr>
          <p:nvPr>
            <p:ph type="body" idx="1"/>
          </p:nvPr>
        </p:nvSpPr>
        <p:spPr>
          <a:xfrm>
            <a:off x="-31325" y="1184842"/>
            <a:ext cx="9144000" cy="3840920"/>
          </a:xfrm>
        </p:spPr>
        <p:txBody>
          <a:bodyPr anchor="ctr">
            <a:noAutofit/>
          </a:bodyPr>
          <a:lstStyle/>
          <a:p>
            <a:pPr marL="0" indent="0">
              <a:lnSpc>
                <a:spcPct val="150000"/>
              </a:lnSpc>
              <a:buNone/>
            </a:pPr>
            <a:r>
              <a:rPr lang="en-US" sz="1600" dirty="0">
                <a:latin typeface="Times New Roman" panose="02020603050405020304" pitchFamily="18" charset="0"/>
                <a:cs typeface="Times New Roman" panose="02020603050405020304" pitchFamily="18" charset="0"/>
              </a:rPr>
              <a:t>Email spam remains a significant challenge in digital communication, with 45% of global email traffic classified as spam in 2023 (Statista). Traditional rule-based filters often struggle with evolving spam patterns, necessitating machine learning approaches. This project addresses this need by developing:</a:t>
            </a:r>
          </a:p>
          <a:p>
            <a:pPr marL="285750" indent="-285750">
              <a:lnSpc>
                <a:spcPct val="150000"/>
              </a:lnSpc>
            </a:pPr>
            <a:r>
              <a:rPr lang="en-US" sz="1600" dirty="0">
                <a:latin typeface="Times New Roman" panose="02020603050405020304" pitchFamily="18" charset="0"/>
                <a:cs typeface="Times New Roman" panose="02020603050405020304" pitchFamily="18" charset="0"/>
              </a:rPr>
              <a:t>An NLP pipeline for text preprocessing</a:t>
            </a:r>
          </a:p>
          <a:p>
            <a:pPr marL="285750" indent="-285750">
              <a:lnSpc>
                <a:spcPct val="150000"/>
              </a:lnSpc>
            </a:pPr>
            <a:r>
              <a:rPr lang="en-US" sz="1600" dirty="0">
                <a:latin typeface="Times New Roman" panose="02020603050405020304" pitchFamily="18" charset="0"/>
                <a:cs typeface="Times New Roman" panose="02020603050405020304" pitchFamily="18" charset="0"/>
              </a:rPr>
              <a:t>A probabilistic classification model (Naive Bayes)</a:t>
            </a:r>
          </a:p>
          <a:p>
            <a:pPr marL="285750" indent="-285750">
              <a:lnSpc>
                <a:spcPct val="150000"/>
              </a:lnSpc>
            </a:pPr>
            <a:r>
              <a:rPr lang="en-US" sz="1600" dirty="0">
                <a:latin typeface="Times New Roman" panose="02020603050405020304" pitchFamily="18" charset="0"/>
                <a:cs typeface="Times New Roman" panose="02020603050405020304" pitchFamily="18" charset="0"/>
              </a:rPr>
              <a:t>Containerized deployment using Docker</a:t>
            </a:r>
          </a:p>
          <a:p>
            <a:pPr marL="285750" indent="-285750">
              <a:lnSpc>
                <a:spcPct val="150000"/>
              </a:lnSpc>
            </a:pPr>
            <a:r>
              <a:rPr lang="en-US" sz="1600" dirty="0">
                <a:latin typeface="Times New Roman" panose="02020603050405020304" pitchFamily="18" charset="0"/>
                <a:cs typeface="Times New Roman" panose="02020603050405020304" pitchFamily="18" charset="0"/>
              </a:rPr>
              <a:t>Interactive web interface for real-time predictions</a:t>
            </a:r>
          </a:p>
          <a:p>
            <a:pPr marL="0" indent="0">
              <a:lnSpc>
                <a:spcPct val="150000"/>
              </a:lnSpc>
              <a:buNone/>
            </a:pPr>
            <a:r>
              <a:rPr lang="en-US" sz="1600" dirty="0">
                <a:latin typeface="Times New Roman" panose="02020603050405020304" pitchFamily="18" charset="0"/>
                <a:cs typeface="Times New Roman" panose="02020603050405020304" pitchFamily="18" charset="0"/>
              </a:rPr>
              <a:t>The implementation uses Flask for API development and Docker for environment standardization, ensuring reproducibility across platforms. The system demonstrates practical integration of DevOps principles with machine learning workflows.</a:t>
            </a:r>
          </a:p>
        </p:txBody>
      </p:sp>
      <p:sp>
        <p:nvSpPr>
          <p:cNvPr id="4" name="Slide Number Placeholder 3"/>
          <p:cNvSpPr>
            <a:spLocks noGrp="1"/>
          </p:cNvSpPr>
          <p:nvPr>
            <p:ph type="sldNum" idx="12"/>
          </p:nvPr>
        </p:nvSpPr>
        <p:spPr>
          <a:xfrm>
            <a:off x="8778240" y="4841573"/>
            <a:ext cx="334434" cy="273844"/>
          </a:xfrm>
        </p:spPr>
        <p:txBody>
          <a:bodyPr>
            <a:normAutofit/>
          </a:bodyPr>
          <a:lstStyle/>
          <a:p>
            <a:pPr marL="0" lvl="0" indent="0" rtl="0">
              <a:lnSpc>
                <a:spcPct val="90000"/>
              </a:lnSpc>
              <a:spcBef>
                <a:spcPts val="0"/>
              </a:spcBef>
              <a:spcAft>
                <a:spcPts val="600"/>
              </a:spcAft>
              <a:buNone/>
            </a:pPr>
            <a:fld id="{00000000-1234-1234-1234-123412341234}" type="slidenum">
              <a:rPr lang="en-US" sz="700">
                <a:solidFill>
                  <a:schemeClr val="tx1">
                    <a:lumMod val="50000"/>
                    <a:lumOff val="50000"/>
                  </a:schemeClr>
                </a:solidFill>
              </a:rPr>
              <a:pPr marL="0" lvl="0" indent="0" rtl="0">
                <a:lnSpc>
                  <a:spcPct val="90000"/>
                </a:lnSpc>
                <a:spcBef>
                  <a:spcPts val="0"/>
                </a:spcBef>
                <a:spcAft>
                  <a:spcPts val="600"/>
                </a:spcAft>
                <a:buNone/>
              </a:pPr>
              <a:t>3</a:t>
            </a:fld>
            <a:endParaRPr lang="en-US" sz="700">
              <a:solidFill>
                <a:schemeClr val="tx1">
                  <a:lumMod val="50000"/>
                  <a:lumOff val="50000"/>
                </a:schemeClr>
              </a:solidFill>
            </a:endParaRPr>
          </a:p>
        </p:txBody>
      </p:sp>
    </p:spTree>
    <p:extLst>
      <p:ext uri="{BB962C8B-B14F-4D97-AF65-F5344CB8AC3E}">
        <p14:creationId xmlns:p14="http://schemas.microsoft.com/office/powerpoint/2010/main" val="1141573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7" cy="1193055"/>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193056"/>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0"/>
            <a:ext cx="3057523" cy="1193055"/>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0"/>
            <a:ext cx="8799485" cy="119807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CE3690-3A89-4876-6FBE-24660193FD90}"/>
              </a:ext>
            </a:extLst>
          </p:cNvPr>
          <p:cNvSpPr>
            <a:spLocks noGrp="1"/>
          </p:cNvSpPr>
          <p:nvPr>
            <p:ph type="title"/>
          </p:nvPr>
        </p:nvSpPr>
        <p:spPr>
          <a:xfrm>
            <a:off x="1028699" y="220903"/>
            <a:ext cx="7421963" cy="775252"/>
          </a:xfrm>
        </p:spPr>
        <p:txBody>
          <a:bodyPr>
            <a:normAutofit/>
          </a:bodyPr>
          <a:lstStyle/>
          <a:p>
            <a:r>
              <a:rPr lang="en-IN" sz="3000">
                <a:solidFill>
                  <a:srgbClr val="FFFFFF"/>
                </a:solidFill>
              </a:rPr>
              <a:t>Motivation</a:t>
            </a:r>
          </a:p>
        </p:txBody>
      </p:sp>
      <p:sp>
        <p:nvSpPr>
          <p:cNvPr id="3" name="Text Placeholder 2">
            <a:extLst>
              <a:ext uri="{FF2B5EF4-FFF2-40B4-BE49-F238E27FC236}">
                <a16:creationId xmlns:a16="http://schemas.microsoft.com/office/drawing/2014/main" id="{3B63D178-99C3-E0BD-7990-289D03E9D281}"/>
              </a:ext>
            </a:extLst>
          </p:cNvPr>
          <p:cNvSpPr>
            <a:spLocks noGrp="1"/>
          </p:cNvSpPr>
          <p:nvPr>
            <p:ph type="body" idx="1"/>
          </p:nvPr>
        </p:nvSpPr>
        <p:spPr>
          <a:xfrm>
            <a:off x="474453" y="1319842"/>
            <a:ext cx="8303787" cy="3602755"/>
          </a:xfrm>
        </p:spPr>
        <p:txBody>
          <a:bodyPr anchor="ctr">
            <a:normAutofit/>
          </a:bodyPr>
          <a:lstStyle/>
          <a:p>
            <a:pPr marL="114300" marR="501650" indent="0" algn="just" rtl="0">
              <a:lnSpc>
                <a:spcPct val="90000"/>
              </a:lnSpc>
              <a:spcBef>
                <a:spcPts val="5"/>
              </a:spcBef>
              <a:spcAft>
                <a:spcPts val="0"/>
              </a:spcAft>
              <a:buNone/>
            </a:pPr>
            <a:r>
              <a:rPr lang="en-US" sz="1600" i="0" u="none" strike="noStrike" dirty="0">
                <a:effectLst/>
                <a:latin typeface="Times New Roman" panose="02020603050405020304" pitchFamily="18" charset="0"/>
              </a:rPr>
              <a:t>The proliferation of unsolicited and malicious emails, commonly known as spam, has become a significant challenge for individuals and organizations alike. Spam emails not only clutter inboxes and reduce user productivity, but they also serve as vectors for phishing attacks, malware distribution, and various forms of cybercrime. Traditional rule-based filtering systems, while once effective, are increasingly bypassed by sophisticated spam techniques that continuously evolve to evade detection. This growing threat necessitates the development of intelligent, adaptive solutions capable of learning from new patterns and data. By leveraging Natural Language Processing (NLP) and machine learning, we can build systems that automatically analyze and classify email content with high accuracy, adapting to emerging spam tactics. Moreover, integrating such solutions within a modern DevOps pipeline using containerization (Docker) ensures scalability, portability, and ease of deployment, making advanced spam detection accessible and reliable for a wide range of applications.</a:t>
            </a:r>
            <a:endParaRPr lang="en-IN" sz="1100" dirty="0"/>
          </a:p>
        </p:txBody>
      </p:sp>
      <p:sp>
        <p:nvSpPr>
          <p:cNvPr id="4" name="Slide Number Placeholder 3">
            <a:extLst>
              <a:ext uri="{FF2B5EF4-FFF2-40B4-BE49-F238E27FC236}">
                <a16:creationId xmlns:a16="http://schemas.microsoft.com/office/drawing/2014/main" id="{A8D859B5-BCD6-0E9E-2BB1-8EE3F75A4931}"/>
              </a:ext>
            </a:extLst>
          </p:cNvPr>
          <p:cNvSpPr>
            <a:spLocks noGrp="1"/>
          </p:cNvSpPr>
          <p:nvPr>
            <p:ph type="sldNum" idx="12"/>
          </p:nvPr>
        </p:nvSpPr>
        <p:spPr>
          <a:xfrm>
            <a:off x="8778240" y="4841573"/>
            <a:ext cx="334434" cy="273844"/>
          </a:xfrm>
        </p:spPr>
        <p:txBody>
          <a:bodyPr>
            <a:normAutofit/>
          </a:bodyPr>
          <a:lstStyle/>
          <a:p>
            <a:pPr marL="0" lvl="0" indent="0" rtl="0">
              <a:lnSpc>
                <a:spcPct val="90000"/>
              </a:lnSpc>
              <a:spcBef>
                <a:spcPts val="0"/>
              </a:spcBef>
              <a:spcAft>
                <a:spcPts val="600"/>
              </a:spcAft>
              <a:buNone/>
            </a:pPr>
            <a:fld id="{00000000-1234-1234-1234-123412341234}" type="slidenum">
              <a:rPr lang="en-US" sz="700">
                <a:solidFill>
                  <a:schemeClr val="tx1">
                    <a:lumMod val="50000"/>
                    <a:lumOff val="50000"/>
                  </a:schemeClr>
                </a:solidFill>
              </a:rPr>
              <a:pPr marL="0" lvl="0" indent="0" rtl="0">
                <a:lnSpc>
                  <a:spcPct val="90000"/>
                </a:lnSpc>
                <a:spcBef>
                  <a:spcPts val="0"/>
                </a:spcBef>
                <a:spcAft>
                  <a:spcPts val="600"/>
                </a:spcAft>
                <a:buNone/>
              </a:pPr>
              <a:t>4</a:t>
            </a:fld>
            <a:endParaRPr lang="en-US" sz="700">
              <a:solidFill>
                <a:schemeClr val="tx1">
                  <a:lumMod val="50000"/>
                  <a:lumOff val="50000"/>
                </a:schemeClr>
              </a:solidFill>
            </a:endParaRPr>
          </a:p>
        </p:txBody>
      </p:sp>
    </p:spTree>
    <p:extLst>
      <p:ext uri="{BB962C8B-B14F-4D97-AF65-F5344CB8AC3E}">
        <p14:creationId xmlns:p14="http://schemas.microsoft.com/office/powerpoint/2010/main" val="334706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7F7BEF-3C78-92A1-779B-815D72AC21E6}"/>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E89C67A-B324-5776-1637-92CF275DB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BF764B2-FF35-F03F-1925-3CC38B7B0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7" cy="1193055"/>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58BC8B5-0784-1C72-2B66-ACC6135A3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193056"/>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457618-779E-3E22-72C2-1D8D8E33B9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0"/>
            <a:ext cx="3057523" cy="1193055"/>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3FEE9FD-4289-47F5-329E-E6667F76C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0"/>
            <a:ext cx="8799485" cy="119807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588406-A0B3-D248-1E40-0A5E5030AC08}"/>
              </a:ext>
            </a:extLst>
          </p:cNvPr>
          <p:cNvSpPr>
            <a:spLocks noGrp="1"/>
          </p:cNvSpPr>
          <p:nvPr>
            <p:ph type="title"/>
          </p:nvPr>
        </p:nvSpPr>
        <p:spPr>
          <a:xfrm>
            <a:off x="1028699" y="220903"/>
            <a:ext cx="7421963" cy="775252"/>
          </a:xfrm>
        </p:spPr>
        <p:txBody>
          <a:bodyPr>
            <a:normAutofit/>
          </a:bodyPr>
          <a:lstStyle/>
          <a:p>
            <a:r>
              <a:rPr lang="en-IN" sz="3000" dirty="0">
                <a:solidFill>
                  <a:srgbClr val="FFFFFF"/>
                </a:solidFill>
              </a:rPr>
              <a:t>Literature Review</a:t>
            </a:r>
          </a:p>
        </p:txBody>
      </p:sp>
      <p:sp>
        <p:nvSpPr>
          <p:cNvPr id="3" name="Text Placeholder 2">
            <a:extLst>
              <a:ext uri="{FF2B5EF4-FFF2-40B4-BE49-F238E27FC236}">
                <a16:creationId xmlns:a16="http://schemas.microsoft.com/office/drawing/2014/main" id="{900F5321-B356-418D-7D0D-C261C8EB1B6F}"/>
              </a:ext>
            </a:extLst>
          </p:cNvPr>
          <p:cNvSpPr>
            <a:spLocks noGrp="1"/>
          </p:cNvSpPr>
          <p:nvPr>
            <p:ph type="body" idx="1"/>
          </p:nvPr>
        </p:nvSpPr>
        <p:spPr>
          <a:xfrm>
            <a:off x="474453" y="1319842"/>
            <a:ext cx="8303787" cy="3602755"/>
          </a:xfrm>
        </p:spPr>
        <p:txBody>
          <a:bodyPr anchor="ctr">
            <a:normAutofit fontScale="92500"/>
          </a:bodyPr>
          <a:lstStyle/>
          <a:p>
            <a:pPr marL="114300" indent="0">
              <a:lnSpc>
                <a:spcPct val="90000"/>
              </a:lnSpc>
              <a:buNone/>
            </a:pPr>
            <a:r>
              <a:rPr lang="en-US" sz="1400" b="1" dirty="0">
                <a:latin typeface="Times New Roman" panose="02020603050405020304" pitchFamily="18" charset="0"/>
                <a:cs typeface="Times New Roman" panose="02020603050405020304" pitchFamily="18" charset="0"/>
              </a:rPr>
              <a:t>Naive Bayes Effectiveness</a:t>
            </a:r>
            <a:r>
              <a:rPr lang="en-US" sz="1400" dirty="0">
                <a:latin typeface="Times New Roman" panose="02020603050405020304" pitchFamily="18" charset="0"/>
                <a:cs typeface="Times New Roman" panose="02020603050405020304" pitchFamily="18" charset="0"/>
              </a:rPr>
              <a:t>: A 2024 study achieved 96.8% accuracy using Multinomial Naive Bayes with TF-IDF vectorization, aligning closely with this project's results (96.9% accuracy). Chavez (2023) showed TF-IDF enhances Naive Bayes performance by 4-6% compared to baseline models.</a:t>
            </a:r>
          </a:p>
          <a:p>
            <a:pPr>
              <a:lnSpc>
                <a:spcPct val="90000"/>
              </a:lnSpc>
            </a:pPr>
            <a:endParaRPr lang="en-US" sz="1400" dirty="0">
              <a:latin typeface="Times New Roman" panose="02020603050405020304" pitchFamily="18" charset="0"/>
              <a:cs typeface="Times New Roman" panose="02020603050405020304" pitchFamily="18" charset="0"/>
            </a:endParaRPr>
          </a:p>
          <a:p>
            <a:pPr marL="114300" indent="0">
              <a:lnSpc>
                <a:spcPct val="90000"/>
              </a:lnSpc>
              <a:buNone/>
            </a:pPr>
            <a:r>
              <a:rPr lang="en-US" sz="1400" b="1" dirty="0">
                <a:latin typeface="Times New Roman" panose="02020603050405020304" pitchFamily="18" charset="0"/>
                <a:cs typeface="Times New Roman" panose="02020603050405020304" pitchFamily="18" charset="0"/>
              </a:rPr>
              <a:t>Feature Engineering</a:t>
            </a:r>
            <a:r>
              <a:rPr lang="en-US" sz="1400" dirty="0">
                <a:latin typeface="Times New Roman" panose="02020603050405020304" pitchFamily="18" charset="0"/>
                <a:cs typeface="Times New Roman" panose="02020603050405020304" pitchFamily="18" charset="0"/>
              </a:rPr>
              <a:t>: Bhatnagar &amp; </a:t>
            </a:r>
            <a:r>
              <a:rPr lang="en-US" sz="1400" dirty="0" err="1">
                <a:latin typeface="Times New Roman" panose="02020603050405020304" pitchFamily="18" charset="0"/>
                <a:cs typeface="Times New Roman" panose="02020603050405020304" pitchFamily="18" charset="0"/>
              </a:rPr>
              <a:t>Degadwala</a:t>
            </a:r>
            <a:r>
              <a:rPr lang="en-US" sz="1400" dirty="0">
                <a:latin typeface="Times New Roman" panose="02020603050405020304" pitchFamily="18" charset="0"/>
                <a:cs typeface="Times New Roman" panose="02020603050405020304" pitchFamily="18" charset="0"/>
              </a:rPr>
              <a:t> (2024) demonstrated that N-gram features with TF-IDF weighting improve spam detection F1-scores to 97.5%. This matches our observed precision of 99% for spam class identification.</a:t>
            </a:r>
          </a:p>
          <a:p>
            <a:pPr>
              <a:lnSpc>
                <a:spcPct val="90000"/>
              </a:lnSpc>
            </a:pPr>
            <a:endParaRPr lang="en-US" sz="1400" dirty="0">
              <a:latin typeface="Times New Roman" panose="02020603050405020304" pitchFamily="18" charset="0"/>
              <a:cs typeface="Times New Roman" panose="02020603050405020304" pitchFamily="18" charset="0"/>
            </a:endParaRPr>
          </a:p>
          <a:p>
            <a:pPr marL="114300" indent="0">
              <a:lnSpc>
                <a:spcPct val="90000"/>
              </a:lnSpc>
              <a:buNone/>
            </a:pPr>
            <a:r>
              <a:rPr lang="en-US" sz="1400" b="1" dirty="0">
                <a:latin typeface="Times New Roman" panose="02020603050405020304" pitchFamily="18" charset="0"/>
                <a:cs typeface="Times New Roman" panose="02020603050405020304" pitchFamily="18" charset="0"/>
              </a:rPr>
              <a:t>Algorithm Comparisons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Borotić</a:t>
            </a:r>
            <a:r>
              <a:rPr lang="en-US" sz="1400" dirty="0">
                <a:latin typeface="Times New Roman" panose="02020603050405020304" pitchFamily="18" charset="0"/>
                <a:cs typeface="Times New Roman" panose="02020603050405020304" pitchFamily="18" charset="0"/>
              </a:rPr>
              <a:t> et al. (2023) found Logistic Regression (F1=0.986) outperforms Naive Bayes (F1=0.955) in spam detection, while Aleisa (2024) reported 98% accuracy using ANN models, suggesting potential future improvements for our system.</a:t>
            </a:r>
          </a:p>
          <a:p>
            <a:pPr>
              <a:lnSpc>
                <a:spcPct val="90000"/>
              </a:lnSpc>
            </a:pPr>
            <a:endParaRPr lang="en-US" sz="1400" dirty="0">
              <a:latin typeface="Times New Roman" panose="02020603050405020304" pitchFamily="18" charset="0"/>
              <a:cs typeface="Times New Roman" panose="02020603050405020304" pitchFamily="18" charset="0"/>
            </a:endParaRPr>
          </a:p>
          <a:p>
            <a:pPr marL="114300" indent="0">
              <a:lnSpc>
                <a:spcPct val="90000"/>
              </a:lnSpc>
              <a:buNone/>
            </a:pPr>
            <a:r>
              <a:rPr lang="en-US" sz="1400" b="1" dirty="0">
                <a:latin typeface="Times New Roman" panose="02020603050405020304" pitchFamily="18" charset="0"/>
                <a:cs typeface="Times New Roman" panose="02020603050405020304" pitchFamily="18" charset="0"/>
              </a:rPr>
              <a:t>Real-World Deployment</a:t>
            </a:r>
            <a:r>
              <a:rPr lang="en-US" sz="1400" dirty="0">
                <a:latin typeface="Times New Roman" panose="02020603050405020304" pitchFamily="18" charset="0"/>
                <a:cs typeface="Times New Roman" panose="02020603050405020304" pitchFamily="18" charset="0"/>
              </a:rPr>
              <a:t>: Srivastava &amp; Singh (2021) emphasized Docker's role in maintaining consistent environments for NLP models, validating our containerization approach. Their work also highlights the importance of text cleaning pipelines as implemented in our </a:t>
            </a:r>
            <a:r>
              <a:rPr lang="en-US" sz="1400" dirty="0" err="1">
                <a:latin typeface="Times New Roman" panose="02020603050405020304" pitchFamily="18" charset="0"/>
                <a:cs typeface="Times New Roman" panose="02020603050405020304" pitchFamily="18" charset="0"/>
              </a:rPr>
              <a:t>clean_text</a:t>
            </a:r>
            <a:r>
              <a:rPr lang="en-US" sz="1400" dirty="0">
                <a:latin typeface="Times New Roman" panose="02020603050405020304" pitchFamily="18" charset="0"/>
                <a:cs typeface="Times New Roman" panose="02020603050405020304" pitchFamily="18" charset="0"/>
              </a:rPr>
              <a:t>() function.</a:t>
            </a:r>
          </a:p>
          <a:p>
            <a:pPr>
              <a:lnSpc>
                <a:spcPct val="90000"/>
              </a:lnSpc>
            </a:pPr>
            <a:endParaRPr lang="en-US" sz="1400" dirty="0">
              <a:latin typeface="Times New Roman" panose="02020603050405020304" pitchFamily="18" charset="0"/>
              <a:cs typeface="Times New Roman" panose="02020603050405020304" pitchFamily="18" charset="0"/>
            </a:endParaRPr>
          </a:p>
          <a:p>
            <a:pPr marL="114300" indent="0">
              <a:lnSpc>
                <a:spcPct val="90000"/>
              </a:lnSpc>
              <a:buNone/>
            </a:pPr>
            <a:r>
              <a:rPr lang="en-US" sz="1400" b="1" dirty="0">
                <a:latin typeface="Times New Roman" panose="02020603050405020304" pitchFamily="18" charset="0"/>
                <a:cs typeface="Times New Roman" panose="02020603050405020304" pitchFamily="18" charset="0"/>
              </a:rPr>
              <a:t>Dataset Challenges</a:t>
            </a:r>
            <a:r>
              <a:rPr lang="en-US" sz="1400" dirty="0">
                <a:latin typeface="Times New Roman" panose="02020603050405020304" pitchFamily="18" charset="0"/>
                <a:cs typeface="Times New Roman" panose="02020603050405020304" pitchFamily="18" charset="0"/>
              </a:rPr>
              <a:t>: Multiple studies confirm the effectiveness of using ISO-8859-1 encoded SMS datasets, though note limitations in handling modern image-based spam - a constraint also present in our current implementation.</a:t>
            </a:r>
            <a:endParaRPr lang="en-IN"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A419DD4-0E3D-01AB-5CA7-375A6729AC87}"/>
              </a:ext>
            </a:extLst>
          </p:cNvPr>
          <p:cNvSpPr>
            <a:spLocks noGrp="1"/>
          </p:cNvSpPr>
          <p:nvPr>
            <p:ph type="sldNum" idx="12"/>
          </p:nvPr>
        </p:nvSpPr>
        <p:spPr>
          <a:xfrm>
            <a:off x="8778240" y="4841573"/>
            <a:ext cx="334434" cy="273844"/>
          </a:xfrm>
        </p:spPr>
        <p:txBody>
          <a:bodyPr>
            <a:normAutofit/>
          </a:bodyPr>
          <a:lstStyle/>
          <a:p>
            <a:pPr marL="0" lvl="0" indent="0" rtl="0">
              <a:lnSpc>
                <a:spcPct val="90000"/>
              </a:lnSpc>
              <a:spcBef>
                <a:spcPts val="0"/>
              </a:spcBef>
              <a:spcAft>
                <a:spcPts val="600"/>
              </a:spcAft>
              <a:buNone/>
            </a:pPr>
            <a:fld id="{00000000-1234-1234-1234-123412341234}" type="slidenum">
              <a:rPr lang="en-US" sz="700">
                <a:solidFill>
                  <a:schemeClr val="tx1">
                    <a:lumMod val="50000"/>
                    <a:lumOff val="50000"/>
                  </a:schemeClr>
                </a:solidFill>
              </a:rPr>
              <a:pPr marL="0" lvl="0" indent="0" rtl="0">
                <a:lnSpc>
                  <a:spcPct val="90000"/>
                </a:lnSpc>
                <a:spcBef>
                  <a:spcPts val="0"/>
                </a:spcBef>
                <a:spcAft>
                  <a:spcPts val="600"/>
                </a:spcAft>
                <a:buNone/>
              </a:pPr>
              <a:t>5</a:t>
            </a:fld>
            <a:endParaRPr lang="en-US" sz="700">
              <a:solidFill>
                <a:schemeClr val="tx1">
                  <a:lumMod val="50000"/>
                  <a:lumOff val="50000"/>
                </a:schemeClr>
              </a:solidFill>
            </a:endParaRPr>
          </a:p>
        </p:txBody>
      </p:sp>
    </p:spTree>
    <p:extLst>
      <p:ext uri="{BB962C8B-B14F-4D97-AF65-F5344CB8AC3E}">
        <p14:creationId xmlns:p14="http://schemas.microsoft.com/office/powerpoint/2010/main" val="4172429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23"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25" name="Group 224">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5143499"/>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26"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227"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28"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29"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230"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1"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2"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3"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4"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5"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6"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7"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8"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9"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0"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1"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2"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3"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4"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5"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6"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7"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8"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9"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50"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51"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52"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53"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54"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255"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56"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57"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58"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59"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60"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61"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62"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63"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64"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65"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66"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267"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68"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69"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70"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71"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72"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73"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74"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75"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76"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77"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78"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79"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sp>
        <p:nvSpPr>
          <p:cNvPr id="2" name="Title 1">
            <a:extLst>
              <a:ext uri="{FF2B5EF4-FFF2-40B4-BE49-F238E27FC236}">
                <a16:creationId xmlns:a16="http://schemas.microsoft.com/office/drawing/2014/main" id="{B8DF60DE-AFBC-6D7B-A902-11D68C973731}"/>
              </a:ext>
            </a:extLst>
          </p:cNvPr>
          <p:cNvSpPr>
            <a:spLocks noGrp="1"/>
          </p:cNvSpPr>
          <p:nvPr>
            <p:ph type="title"/>
          </p:nvPr>
        </p:nvSpPr>
        <p:spPr>
          <a:xfrm>
            <a:off x="1407318" y="3106269"/>
            <a:ext cx="6593681" cy="976255"/>
          </a:xfrm>
        </p:spPr>
        <p:txBody>
          <a:bodyPr vert="horz" lIns="91440" tIns="45720" rIns="91440" bIns="45720" rtlCol="0" anchor="b">
            <a:normAutofit/>
          </a:bodyPr>
          <a:lstStyle/>
          <a:p>
            <a:pPr defTabSz="914400"/>
            <a:r>
              <a:rPr lang="en-US" sz="4800">
                <a:ln w="3175" cmpd="sng">
                  <a:noFill/>
                </a:ln>
                <a:effectLst/>
              </a:rPr>
              <a:t>Architecture Diagram</a:t>
            </a:r>
            <a:endParaRPr lang="en-US" sz="4800"/>
          </a:p>
        </p:txBody>
      </p:sp>
      <p:sp>
        <p:nvSpPr>
          <p:cNvPr id="11" name="Rectangle 10">
            <a:extLst>
              <a:ext uri="{FF2B5EF4-FFF2-40B4-BE49-F238E27FC236}">
                <a16:creationId xmlns:a16="http://schemas.microsoft.com/office/drawing/2014/main" id="{600EB3F6-4F91-4D4D-8BAE-7641407411FA}"/>
              </a:ext>
            </a:extLst>
          </p:cNvPr>
          <p:cNvSpPr/>
          <p:nvPr/>
        </p:nvSpPr>
        <p:spPr>
          <a:xfrm>
            <a:off x="1407318" y="4082526"/>
            <a:ext cx="6593681" cy="649493"/>
          </a:xfrm>
          <a:prstGeom prst="rect">
            <a:avLst/>
          </a:prstGeom>
        </p:spPr>
        <p:txBody>
          <a:bodyPr vert="horz" lIns="91440" tIns="45720" rIns="91440" bIns="45720" rtlCol="0">
            <a:normAutofit/>
          </a:bodyPr>
          <a:lstStyle/>
          <a:p>
            <a:pPr>
              <a:lnSpc>
                <a:spcPct val="120000"/>
              </a:lnSpc>
              <a:spcBef>
                <a:spcPts val="1000"/>
              </a:spcBef>
              <a:buSzPct val="125000"/>
            </a:pPr>
            <a:r>
              <a:rPr lang="en-US" sz="2000" b="1" kern="1200" cap="all" spc="50">
                <a:ln w="0"/>
                <a:solidFill>
                  <a:schemeClr val="tx2"/>
                </a:solidFill>
                <a:effectLst>
                  <a:innerShdw blurRad="63500" dist="50800" dir="13500000">
                    <a:srgbClr val="000000">
                      <a:alpha val="50000"/>
                    </a:srgbClr>
                  </a:innerShdw>
                </a:effectLst>
                <a:latin typeface="+mn-lt"/>
                <a:ea typeface="+mn-ea"/>
                <a:cs typeface="+mn-cs"/>
              </a:rPr>
              <a:t>Architecture Diagram</a:t>
            </a:r>
          </a:p>
        </p:txBody>
      </p:sp>
      <p:pic>
        <p:nvPicPr>
          <p:cNvPr id="7" name="Picture 6" descr="A screenshot of a computer&#10;&#10;AI-generated content may be incorrect.">
            <a:extLst>
              <a:ext uri="{FF2B5EF4-FFF2-40B4-BE49-F238E27FC236}">
                <a16:creationId xmlns:a16="http://schemas.microsoft.com/office/drawing/2014/main" id="{F4D69FF9-FADB-18C0-C1A2-081E13769DA2}"/>
              </a:ext>
            </a:extLst>
          </p:cNvPr>
          <p:cNvPicPr>
            <a:picLocks noChangeAspect="1"/>
          </p:cNvPicPr>
          <p:nvPr/>
        </p:nvPicPr>
        <p:blipFill>
          <a:blip r:embed="rId4"/>
          <a:stretch>
            <a:fillRect/>
          </a:stretch>
        </p:blipFill>
        <p:spPr>
          <a:xfrm>
            <a:off x="1407318" y="852975"/>
            <a:ext cx="6593681" cy="212646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Slide Number Placeholder 3">
            <a:extLst>
              <a:ext uri="{FF2B5EF4-FFF2-40B4-BE49-F238E27FC236}">
                <a16:creationId xmlns:a16="http://schemas.microsoft.com/office/drawing/2014/main" id="{AEC3AAF7-0F2B-A6EE-5446-969C496FC3D2}"/>
              </a:ext>
            </a:extLst>
          </p:cNvPr>
          <p:cNvSpPr>
            <a:spLocks noGrp="1"/>
          </p:cNvSpPr>
          <p:nvPr>
            <p:ph type="sldNum" sz="quarter" idx="12"/>
          </p:nvPr>
        </p:nvSpPr>
        <p:spPr>
          <a:xfrm>
            <a:off x="7422683" y="4732020"/>
            <a:ext cx="578317" cy="273843"/>
          </a:xfrm>
        </p:spPr>
        <p:txBody>
          <a:bodyPr vert="horz" lIns="91440" tIns="45720" rIns="91440" bIns="45720" rtlCol="0" anchor="ctr">
            <a:normAutofit/>
          </a:bodyPr>
          <a:lstStyle/>
          <a:p>
            <a:pPr>
              <a:spcAft>
                <a:spcPts val="600"/>
              </a:spcAft>
            </a:pPr>
            <a:fld id="{00000000-1234-1234-1234-123412341234}" type="slidenum">
              <a:rPr lang="en-US" sz="1050" b="0" i="0" u="none" strike="noStrike" kern="1200" cap="none">
                <a:effectLst/>
                <a:latin typeface="+mn-lt"/>
                <a:ea typeface="+mn-ea"/>
                <a:cs typeface="+mn-cs"/>
                <a:sym typeface="Arial"/>
              </a:rPr>
              <a:pPr>
                <a:spcAft>
                  <a:spcPts val="600"/>
                </a:spcAft>
              </a:pPr>
              <a:t>6</a:t>
            </a:fld>
            <a:endParaRPr lang="en-US" sz="1050" kern="1200">
              <a:latin typeface="+mn-lt"/>
              <a:ea typeface="+mn-ea"/>
              <a:cs typeface="+mn-cs"/>
            </a:endParaRPr>
          </a:p>
        </p:txBody>
      </p:sp>
    </p:spTree>
    <p:extLst>
      <p:ext uri="{BB962C8B-B14F-4D97-AF65-F5344CB8AC3E}">
        <p14:creationId xmlns:p14="http://schemas.microsoft.com/office/powerpoint/2010/main" val="2227320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63154" y="1063154"/>
            <a:ext cx="5156864"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8871" y="1995355"/>
            <a:ext cx="3266696"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85662" y="1228564"/>
            <a:ext cx="5143179"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Shape 6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560516" y="900984"/>
            <a:ext cx="3606227"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4FDC7DB-E424-BF2D-C617-805118BF4066}"/>
              </a:ext>
            </a:extLst>
          </p:cNvPr>
          <p:cNvSpPr>
            <a:spLocks noGrp="1"/>
          </p:cNvSpPr>
          <p:nvPr>
            <p:ph type="title"/>
          </p:nvPr>
        </p:nvSpPr>
        <p:spPr>
          <a:xfrm>
            <a:off x="495030" y="2075329"/>
            <a:ext cx="2160621" cy="2303930"/>
          </a:xfrm>
        </p:spPr>
        <p:txBody>
          <a:bodyPr vert="horz" lIns="91440" tIns="45720" rIns="91440" bIns="45720" rtlCol="0" anchor="t">
            <a:normAutofit/>
          </a:bodyPr>
          <a:lstStyle/>
          <a:p>
            <a:pPr algn="l">
              <a:lnSpc>
                <a:spcPct val="90000"/>
              </a:lnSpc>
              <a:spcBef>
                <a:spcPct val="0"/>
              </a:spcBef>
            </a:pPr>
            <a:r>
              <a:rPr lang="en-US" sz="3000" b="1" u="sng" kern="1200">
                <a:solidFill>
                  <a:srgbClr val="FFFFFF"/>
                </a:solidFill>
                <a:latin typeface="+mj-lt"/>
                <a:ea typeface="+mj-ea"/>
                <a:cs typeface="+mj-cs"/>
              </a:rPr>
              <a:t>Final Result  Analysis / Output</a:t>
            </a:r>
          </a:p>
        </p:txBody>
      </p:sp>
      <p:pic>
        <p:nvPicPr>
          <p:cNvPr id="7" name="Picture 6" descr="A screenshot of a computer">
            <a:extLst>
              <a:ext uri="{FF2B5EF4-FFF2-40B4-BE49-F238E27FC236}">
                <a16:creationId xmlns:a16="http://schemas.microsoft.com/office/drawing/2014/main" id="{7F53CD11-D704-09C0-9D8C-483BF72FF5B6}"/>
              </a:ext>
            </a:extLst>
          </p:cNvPr>
          <p:cNvPicPr>
            <a:picLocks noChangeAspect="1"/>
          </p:cNvPicPr>
          <p:nvPr/>
        </p:nvPicPr>
        <p:blipFill>
          <a:blip r:embed="rId3"/>
          <a:stretch>
            <a:fillRect/>
          </a:stretch>
        </p:blipFill>
        <p:spPr>
          <a:xfrm>
            <a:off x="3376821" y="1142406"/>
            <a:ext cx="5419311" cy="2858687"/>
          </a:xfrm>
          <a:prstGeom prst="rect">
            <a:avLst/>
          </a:prstGeom>
        </p:spPr>
      </p:pic>
      <p:sp>
        <p:nvSpPr>
          <p:cNvPr id="4" name="Slide Number Placeholder 3">
            <a:extLst>
              <a:ext uri="{FF2B5EF4-FFF2-40B4-BE49-F238E27FC236}">
                <a16:creationId xmlns:a16="http://schemas.microsoft.com/office/drawing/2014/main" id="{95CECD50-9B86-7D5C-13D9-E1C85B3FA96C}"/>
              </a:ext>
            </a:extLst>
          </p:cNvPr>
          <p:cNvSpPr>
            <a:spLocks noGrp="1"/>
          </p:cNvSpPr>
          <p:nvPr>
            <p:ph type="sldNum" idx="12"/>
          </p:nvPr>
        </p:nvSpPr>
        <p:spPr>
          <a:xfrm>
            <a:off x="8778239" y="4841748"/>
            <a:ext cx="336042" cy="273843"/>
          </a:xfrm>
        </p:spPr>
        <p:txBody>
          <a:bodyPr vert="horz" lIns="91440" tIns="45720" rIns="91440" bIns="45720" rtlCol="0" anchor="ctr">
            <a:normAutofit/>
          </a:bodyPr>
          <a:lstStyle/>
          <a:p>
            <a:pPr lvl="0" indent="0">
              <a:lnSpc>
                <a:spcPct val="90000"/>
              </a:lnSpc>
              <a:spcBef>
                <a:spcPts val="0"/>
              </a:spcBef>
              <a:spcAft>
                <a:spcPts val="600"/>
              </a:spcAft>
              <a:buNone/>
            </a:pPr>
            <a:fld id="{00000000-1234-1234-1234-123412341234}" type="slidenum">
              <a:rPr lang="en-US" sz="700" kern="1200">
                <a:solidFill>
                  <a:schemeClr val="tx1">
                    <a:lumMod val="50000"/>
                    <a:lumOff val="50000"/>
                  </a:schemeClr>
                </a:solidFill>
                <a:latin typeface="+mn-lt"/>
                <a:ea typeface="+mn-ea"/>
                <a:cs typeface="+mn-cs"/>
              </a:rPr>
              <a:pPr lvl="0" indent="0">
                <a:lnSpc>
                  <a:spcPct val="90000"/>
                </a:lnSpc>
                <a:spcBef>
                  <a:spcPts val="0"/>
                </a:spcBef>
                <a:spcAft>
                  <a:spcPts val="600"/>
                </a:spcAft>
                <a:buNone/>
              </a:pPr>
              <a:t>7</a:t>
            </a:fld>
            <a:endParaRPr lang="en-US" sz="700"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105098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53B8D3-A9E6-45EA-03F3-41C8268E7E60}"/>
            </a:ext>
          </a:extLst>
        </p:cNvPr>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63154" y="1063154"/>
            <a:ext cx="5156864"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8871" y="1995355"/>
            <a:ext cx="3266696"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85662" y="1228564"/>
            <a:ext cx="5143179"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Shape 6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560516" y="900984"/>
            <a:ext cx="3606227"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175FA33-856F-D18D-8B75-565E07605F98}"/>
              </a:ext>
            </a:extLst>
          </p:cNvPr>
          <p:cNvSpPr>
            <a:spLocks noGrp="1"/>
          </p:cNvSpPr>
          <p:nvPr>
            <p:ph type="title"/>
          </p:nvPr>
        </p:nvSpPr>
        <p:spPr>
          <a:xfrm>
            <a:off x="495030" y="2075329"/>
            <a:ext cx="2160621" cy="2303930"/>
          </a:xfrm>
        </p:spPr>
        <p:txBody>
          <a:bodyPr vert="horz" lIns="91440" tIns="45720" rIns="91440" bIns="45720" rtlCol="0" anchor="t">
            <a:normAutofit/>
          </a:bodyPr>
          <a:lstStyle/>
          <a:p>
            <a:pPr algn="l">
              <a:lnSpc>
                <a:spcPct val="90000"/>
              </a:lnSpc>
              <a:spcBef>
                <a:spcPct val="0"/>
              </a:spcBef>
            </a:pPr>
            <a:r>
              <a:rPr lang="en-US" sz="3000" b="1" u="sng" kern="1200">
                <a:solidFill>
                  <a:srgbClr val="FFFFFF"/>
                </a:solidFill>
                <a:latin typeface="+mj-lt"/>
                <a:ea typeface="+mj-ea"/>
                <a:cs typeface="+mj-cs"/>
              </a:rPr>
              <a:t>Final Result  Analysis / Output</a:t>
            </a:r>
          </a:p>
        </p:txBody>
      </p:sp>
      <p:pic>
        <p:nvPicPr>
          <p:cNvPr id="5" name="Picture 4" descr="A screenshot of a computer&#10;&#10;AI-generated content may be incorrect.">
            <a:extLst>
              <a:ext uri="{FF2B5EF4-FFF2-40B4-BE49-F238E27FC236}">
                <a16:creationId xmlns:a16="http://schemas.microsoft.com/office/drawing/2014/main" id="{3443C075-EA92-0B04-DB57-880FA4023E2E}"/>
              </a:ext>
            </a:extLst>
          </p:cNvPr>
          <p:cNvPicPr>
            <a:picLocks noChangeAspect="1"/>
          </p:cNvPicPr>
          <p:nvPr/>
        </p:nvPicPr>
        <p:blipFill>
          <a:blip r:embed="rId2"/>
          <a:stretch>
            <a:fillRect/>
          </a:stretch>
        </p:blipFill>
        <p:spPr>
          <a:xfrm>
            <a:off x="3376821" y="1006924"/>
            <a:ext cx="5419311" cy="3129651"/>
          </a:xfrm>
          <a:prstGeom prst="rect">
            <a:avLst/>
          </a:prstGeom>
        </p:spPr>
      </p:pic>
      <p:sp>
        <p:nvSpPr>
          <p:cNvPr id="4" name="Slide Number Placeholder 3">
            <a:extLst>
              <a:ext uri="{FF2B5EF4-FFF2-40B4-BE49-F238E27FC236}">
                <a16:creationId xmlns:a16="http://schemas.microsoft.com/office/drawing/2014/main" id="{C2F8DF5C-45EC-1761-5F9D-B44F94DF360F}"/>
              </a:ext>
            </a:extLst>
          </p:cNvPr>
          <p:cNvSpPr>
            <a:spLocks noGrp="1"/>
          </p:cNvSpPr>
          <p:nvPr>
            <p:ph type="sldNum" idx="12"/>
          </p:nvPr>
        </p:nvSpPr>
        <p:spPr>
          <a:xfrm>
            <a:off x="8778239" y="4841748"/>
            <a:ext cx="336042" cy="273843"/>
          </a:xfrm>
        </p:spPr>
        <p:txBody>
          <a:bodyPr vert="horz" lIns="91440" tIns="45720" rIns="91440" bIns="45720" rtlCol="0" anchor="ctr">
            <a:normAutofit/>
          </a:bodyPr>
          <a:lstStyle/>
          <a:p>
            <a:pPr lvl="0" indent="0">
              <a:lnSpc>
                <a:spcPct val="90000"/>
              </a:lnSpc>
              <a:spcBef>
                <a:spcPts val="0"/>
              </a:spcBef>
              <a:spcAft>
                <a:spcPts val="600"/>
              </a:spcAft>
              <a:buNone/>
            </a:pPr>
            <a:fld id="{00000000-1234-1234-1234-123412341234}" type="slidenum">
              <a:rPr lang="en-US" sz="700" kern="1200">
                <a:solidFill>
                  <a:schemeClr val="tx1">
                    <a:lumMod val="50000"/>
                    <a:lumOff val="50000"/>
                  </a:schemeClr>
                </a:solidFill>
                <a:latin typeface="+mn-lt"/>
                <a:ea typeface="+mn-ea"/>
                <a:cs typeface="+mn-cs"/>
              </a:rPr>
              <a:pPr lvl="0" indent="0">
                <a:lnSpc>
                  <a:spcPct val="90000"/>
                </a:lnSpc>
                <a:spcBef>
                  <a:spcPts val="0"/>
                </a:spcBef>
                <a:spcAft>
                  <a:spcPts val="600"/>
                </a:spcAft>
                <a:buNone/>
              </a:pPr>
              <a:t>8</a:t>
            </a:fld>
            <a:endParaRPr lang="en-US" sz="700"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414440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2433FD-409C-DD78-4262-ABC99DF525AF}"/>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63154" y="1063154"/>
            <a:ext cx="5156864"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8871" y="1995355"/>
            <a:ext cx="3266696"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85662" y="1228564"/>
            <a:ext cx="5143179"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560516" y="900984"/>
            <a:ext cx="3606227"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FCA9504-EF95-C840-5701-22534B129F6A}"/>
              </a:ext>
            </a:extLst>
          </p:cNvPr>
          <p:cNvSpPr>
            <a:spLocks noGrp="1"/>
          </p:cNvSpPr>
          <p:nvPr>
            <p:ph type="title"/>
          </p:nvPr>
        </p:nvSpPr>
        <p:spPr>
          <a:xfrm>
            <a:off x="495030" y="2075329"/>
            <a:ext cx="2160621" cy="2303930"/>
          </a:xfrm>
        </p:spPr>
        <p:txBody>
          <a:bodyPr vert="horz" lIns="91440" tIns="45720" rIns="91440" bIns="45720" rtlCol="0" anchor="t">
            <a:normAutofit/>
          </a:bodyPr>
          <a:lstStyle/>
          <a:p>
            <a:pPr algn="l">
              <a:lnSpc>
                <a:spcPct val="90000"/>
              </a:lnSpc>
              <a:spcBef>
                <a:spcPct val="0"/>
              </a:spcBef>
            </a:pPr>
            <a:r>
              <a:rPr lang="en-US" sz="3000" b="1" u="sng" kern="1200">
                <a:solidFill>
                  <a:srgbClr val="FFFFFF"/>
                </a:solidFill>
                <a:latin typeface="+mj-lt"/>
                <a:ea typeface="+mj-ea"/>
                <a:cs typeface="+mj-cs"/>
              </a:rPr>
              <a:t>Final Result  Analysis / Output</a:t>
            </a:r>
          </a:p>
        </p:txBody>
      </p:sp>
      <p:pic>
        <p:nvPicPr>
          <p:cNvPr id="6" name="Picture 5" descr="A diagram of a number of blue squares&#10;&#10;AI-generated content may be incorrect.">
            <a:extLst>
              <a:ext uri="{FF2B5EF4-FFF2-40B4-BE49-F238E27FC236}">
                <a16:creationId xmlns:a16="http://schemas.microsoft.com/office/drawing/2014/main" id="{4BCF14EE-C1B3-59C6-570E-118A808A518C}"/>
              </a:ext>
            </a:extLst>
          </p:cNvPr>
          <p:cNvPicPr>
            <a:picLocks noChangeAspect="1"/>
          </p:cNvPicPr>
          <p:nvPr/>
        </p:nvPicPr>
        <p:blipFill>
          <a:blip r:embed="rId2"/>
          <a:stretch>
            <a:fillRect/>
          </a:stretch>
        </p:blipFill>
        <p:spPr>
          <a:xfrm>
            <a:off x="3376821" y="519186"/>
            <a:ext cx="5419311" cy="4105127"/>
          </a:xfrm>
          <a:prstGeom prst="rect">
            <a:avLst/>
          </a:prstGeom>
        </p:spPr>
      </p:pic>
      <p:sp>
        <p:nvSpPr>
          <p:cNvPr id="4" name="Slide Number Placeholder 3">
            <a:extLst>
              <a:ext uri="{FF2B5EF4-FFF2-40B4-BE49-F238E27FC236}">
                <a16:creationId xmlns:a16="http://schemas.microsoft.com/office/drawing/2014/main" id="{7B82FC85-3CEC-D26B-5BCE-621FC7C18BFA}"/>
              </a:ext>
            </a:extLst>
          </p:cNvPr>
          <p:cNvSpPr>
            <a:spLocks noGrp="1"/>
          </p:cNvSpPr>
          <p:nvPr>
            <p:ph type="sldNum" idx="12"/>
          </p:nvPr>
        </p:nvSpPr>
        <p:spPr>
          <a:xfrm>
            <a:off x="8778239" y="4841748"/>
            <a:ext cx="336042" cy="273843"/>
          </a:xfrm>
        </p:spPr>
        <p:txBody>
          <a:bodyPr vert="horz" lIns="91440" tIns="45720" rIns="91440" bIns="45720" rtlCol="0" anchor="ctr">
            <a:normAutofit/>
          </a:bodyPr>
          <a:lstStyle/>
          <a:p>
            <a:pPr lvl="0" indent="0">
              <a:lnSpc>
                <a:spcPct val="90000"/>
              </a:lnSpc>
              <a:spcBef>
                <a:spcPts val="0"/>
              </a:spcBef>
              <a:spcAft>
                <a:spcPts val="600"/>
              </a:spcAft>
              <a:buNone/>
            </a:pPr>
            <a:fld id="{00000000-1234-1234-1234-123412341234}" type="slidenum">
              <a:rPr lang="en-US" sz="700" kern="1200">
                <a:solidFill>
                  <a:schemeClr val="tx1">
                    <a:lumMod val="50000"/>
                    <a:lumOff val="50000"/>
                  </a:schemeClr>
                </a:solidFill>
                <a:latin typeface="+mn-lt"/>
                <a:ea typeface="+mn-ea"/>
                <a:cs typeface="+mn-cs"/>
              </a:rPr>
              <a:pPr lvl="0" indent="0">
                <a:lnSpc>
                  <a:spcPct val="90000"/>
                </a:lnSpc>
                <a:spcBef>
                  <a:spcPts val="0"/>
                </a:spcBef>
                <a:spcAft>
                  <a:spcPts val="600"/>
                </a:spcAft>
                <a:buNone/>
              </a:pPr>
              <a:t>9</a:t>
            </a:fld>
            <a:endParaRPr lang="en-US" sz="700"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186845829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4713</TotalTime>
  <Words>840</Words>
  <Application>Microsoft Office PowerPoint</Application>
  <PresentationFormat>On-screen Show (16:9)</PresentationFormat>
  <Paragraphs>57</Paragraphs>
  <Slides>12</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Palatino Linotype</vt:lpstr>
      <vt:lpstr>Calibri</vt:lpstr>
      <vt:lpstr>Times New Roman</vt:lpstr>
      <vt:lpstr>Tw Cen MT</vt:lpstr>
      <vt:lpstr>Office Theme</vt:lpstr>
      <vt:lpstr>Circuit</vt:lpstr>
      <vt:lpstr>Natural Language Processing for Email Spam Detection</vt:lpstr>
      <vt:lpstr>Abstract</vt:lpstr>
      <vt:lpstr>Introduction</vt:lpstr>
      <vt:lpstr>Motivation</vt:lpstr>
      <vt:lpstr>Literature Review</vt:lpstr>
      <vt:lpstr>Architecture Diagram</vt:lpstr>
      <vt:lpstr>Final Result  Analysis / Output</vt:lpstr>
      <vt:lpstr>Final Result  Analysis / Output</vt:lpstr>
      <vt:lpstr>Final Result  Analysis / Output</vt:lpstr>
      <vt:lpstr>Final Result  Analysis / Output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ruchit shivani</cp:lastModifiedBy>
  <cp:revision>35</cp:revision>
  <dcterms:created xsi:type="dcterms:W3CDTF">2020-05-13T07:00:09Z</dcterms:created>
  <dcterms:modified xsi:type="dcterms:W3CDTF">2025-05-02T18:53:03Z</dcterms:modified>
</cp:coreProperties>
</file>