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4"/>
  </p:sldMasterIdLst>
  <p:notesMasterIdLst>
    <p:notesMasterId r:id="rId27"/>
  </p:notesMasterIdLst>
  <p:sldIdLst>
    <p:sldId id="256" r:id="rId5"/>
    <p:sldId id="257" r:id="rId6"/>
    <p:sldId id="258" r:id="rId7"/>
    <p:sldId id="259" r:id="rId8"/>
    <p:sldId id="260" r:id="rId9"/>
    <p:sldId id="261" r:id="rId10"/>
    <p:sldId id="272" r:id="rId11"/>
    <p:sldId id="265" r:id="rId12"/>
    <p:sldId id="274" r:id="rId13"/>
    <p:sldId id="275" r:id="rId14"/>
    <p:sldId id="276" r:id="rId15"/>
    <p:sldId id="277" r:id="rId16"/>
    <p:sldId id="282" r:id="rId17"/>
    <p:sldId id="281" r:id="rId18"/>
    <p:sldId id="278" r:id="rId19"/>
    <p:sldId id="280" r:id="rId20"/>
    <p:sldId id="285" r:id="rId21"/>
    <p:sldId id="284" r:id="rId22"/>
    <p:sldId id="283" r:id="rId23"/>
    <p:sldId id="279" r:id="rId24"/>
    <p:sldId id="286" r:id="rId25"/>
    <p:sldId id="287"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935702-8432-4FF0-A83E-E08342882353}" v="12" dt="2025-04-15T19:36:48.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showGuides="1">
      <p:cViewPr>
        <p:scale>
          <a:sx n="60" d="100"/>
          <a:sy n="60" d="100"/>
        </p:scale>
        <p:origin x="1360"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0570509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0178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144E795-058C-481C-ABA9-77D5A251F7C3}" type="datetime1">
              <a:rPr lang="en-US" smtClean="0"/>
              <a:t>4/16/2025</a:t>
            </a:fld>
            <a:endParaRPr lang="en-US"/>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21GNP301 Community Connect</a:t>
            </a: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486EFE9-4FE0-40EB-8CE7-99F146C4FC95}" type="datetime1">
              <a:rPr lang="en-US" smtClean="0"/>
              <a:t>4/16/2025</a:t>
            </a:fld>
            <a:endParaRPr lang="en-US"/>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solidFill>
                  <a:schemeClr val="dk1"/>
                </a:solidFill>
                <a:latin typeface="Times New Roman" panose="02020603050405020304" pitchFamily="18" charset="0"/>
                <a:cs typeface="Times New Roman" panose="02020603050405020304" pitchFamily="18" charset="0"/>
              </a:rPr>
              <a:t>21GNP301 Community Connect</a:t>
            </a:r>
            <a:endParaRPr lang="en-IN" dirty="0"/>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412D45B-62F8-4331-A676-38D898E8A375}" type="datetime1">
              <a:rPr lang="en-US" smtClean="0"/>
              <a:t>4/16/2025</a:t>
            </a:fld>
            <a:endParaRPr lang="en-US"/>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21GNP301 Community Connect</a:t>
            </a: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57AC399-C300-47A0-9DCE-09384FEBE8D8}" type="datetime1">
              <a:rPr lang="en-US" smtClean="0"/>
              <a:t>4/16/2025</a:t>
            </a:fld>
            <a:endParaRPr lang="en-US"/>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21GNP301 Community Connect</a:t>
            </a: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6A9DBD6-1528-445F-9014-1D3D609D7D8D}" type="datetime1">
              <a:rPr lang="en-US" smtClean="0"/>
              <a:t>4/16/2025</a:t>
            </a:fld>
            <a:endParaRPr lang="en-US"/>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21GNP301 Community Connect</a:t>
            </a: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680C865-5392-4335-A737-DC51B2FAB7CD}" type="datetime1">
              <a:rPr lang="en-US" smtClean="0"/>
              <a:t>4/16/2025</a:t>
            </a:fld>
            <a:endParaRPr lang="en-US"/>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21GNP301 Community Connect</a:t>
            </a: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F1D3AC4-7598-4489-A431-4764D0F71F36}" type="datetime1">
              <a:rPr lang="en-US" smtClean="0"/>
              <a:t>4/16/2025</a:t>
            </a:fld>
            <a:endParaRPr lang="en-US"/>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21GNP301 Community Connect</a:t>
            </a: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AE4DF50-014F-4DB9-AD6C-423D4BBF09D2}" type="datetime1">
              <a:rPr lang="en-US" smtClean="0"/>
              <a:t>4/16/2025</a:t>
            </a:fld>
            <a:endParaRPr lang="en-US"/>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21GNP301 Community Connect</a:t>
            </a: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BA96F102-227E-48EA-8FBB-853BA365A249}" type="datetime1">
              <a:rPr lang="en-US" smtClean="0"/>
              <a:t>4/16/2025</a:t>
            </a:fld>
            <a:endParaRPr lang="en-US"/>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r>
              <a:rPr lang="en-IN"/>
              <a:t>21GNP301 Community Connect</a:t>
            </a: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51338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panose="020F0502020204030204"/>
              <a:buNone/>
            </a:pPr>
            <a:r>
              <a:rPr lang="en-US" sz="3600" dirty="0">
                <a:latin typeface="Times New Roman" panose="02020603050405020304" pitchFamily="18" charset="0"/>
                <a:cs typeface="Times New Roman" panose="02020603050405020304" pitchFamily="18" charset="0"/>
              </a:rPr>
              <a:t>Ethanol Blends as an Alternative to replace Fossil Fuels</a:t>
            </a:r>
            <a:br>
              <a:rPr lang="en-US"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893469" y="4102418"/>
            <a:ext cx="4605337" cy="1981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88888"/>
              </a:buClr>
              <a:buSzPct val="100000"/>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rgbClr val="888888"/>
              </a:buClr>
              <a:buSzPct val="100000"/>
              <a:buNone/>
            </a:pPr>
            <a:r>
              <a:rPr lang="en-US" sz="1600" dirty="0">
                <a:solidFill>
                  <a:schemeClr val="tx1"/>
                </a:solidFill>
                <a:latin typeface="Times New Roman" panose="02020603050405020304" pitchFamily="18" charset="0"/>
                <a:cs typeface="Times New Roman" panose="02020603050405020304" pitchFamily="18" charset="0"/>
              </a:rPr>
              <a:t>Student Reg. No: RA2211031010131</a:t>
            </a:r>
            <a:endParaRPr sz="1600" dirty="0">
              <a:solidFill>
                <a:schemeClr val="tx1"/>
              </a:solidFill>
              <a:latin typeface="Times New Roman" panose="02020603050405020304" pitchFamily="18" charset="0"/>
              <a:cs typeface="Times New Roman" panose="02020603050405020304" pitchFamily="18" charset="0"/>
            </a:endParaRPr>
          </a:p>
          <a:p>
            <a:pPr marL="0" indent="0" algn="l">
              <a:spcBef>
                <a:spcPts val="590"/>
              </a:spcBef>
              <a:buSzPct val="100000"/>
            </a:pPr>
            <a:r>
              <a:rPr lang="en-US" sz="1600" dirty="0">
                <a:solidFill>
                  <a:schemeClr val="tx1"/>
                </a:solidFill>
                <a:latin typeface="Times New Roman" panose="02020603050405020304" pitchFamily="18" charset="0"/>
                <a:cs typeface="Times New Roman" panose="02020603050405020304" pitchFamily="18" charset="0"/>
              </a:rPr>
              <a:t>Student Name: Ruchit Shivani</a:t>
            </a:r>
          </a:p>
          <a:p>
            <a:pPr marL="0" lvl="0" indent="0" algn="l" rtl="0">
              <a:spcBef>
                <a:spcPts val="590"/>
              </a:spcBef>
              <a:spcAft>
                <a:spcPts val="0"/>
              </a:spcAft>
              <a:buClr>
                <a:srgbClr val="888888"/>
              </a:buClr>
              <a:buSzPct val="100000"/>
              <a:buNone/>
            </a:pPr>
            <a:endParaRPr lang="en-US" sz="1600"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srcRect/>
          <a:stretch>
            <a:fillRect/>
          </a:stretch>
        </p:blipFill>
        <p:spPr>
          <a:xfrm>
            <a:off x="228600" y="164633"/>
            <a:ext cx="1653381" cy="696264"/>
          </a:xfrm>
          <a:prstGeom prst="rect">
            <a:avLst/>
          </a:prstGeom>
          <a:noFill/>
          <a:ln>
            <a:noFill/>
          </a:ln>
        </p:spPr>
      </p:pic>
      <p:sp>
        <p:nvSpPr>
          <p:cNvPr id="91" name="Google Shape;91;p1"/>
          <p:cNvSpPr/>
          <p:nvPr/>
        </p:nvSpPr>
        <p:spPr>
          <a:xfrm>
            <a:off x="1964531" y="260753"/>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SRM INSTITUTE OF SCIENCE AND TECHNOLOGY </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SCHOOL OF COMPUTING</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DEPARTMENT OF </a:t>
            </a:r>
            <a:r>
              <a:rPr lang="en-US" sz="18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NETWORKING AND COMMUNICATIONS</a:t>
            </a:r>
            <a:endParaRPr sz="18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7" name="Google Shape;89;p1"/>
          <p:cNvSpPr txBox="1"/>
          <p:nvPr/>
        </p:nvSpPr>
        <p:spPr>
          <a:xfrm>
            <a:off x="614680" y="4257993"/>
            <a:ext cx="3471862" cy="11906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406400" algn="ctr" rtl="0">
              <a:lnSpc>
                <a:spcPct val="100000"/>
              </a:lnSpc>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381000" algn="ctr" rtl="0">
              <a:lnSpc>
                <a:spcPct val="100000"/>
              </a:lnSpc>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indent="0" algn="l">
              <a:lnSpc>
                <a:spcPct val="170000"/>
              </a:lnSpc>
              <a:spcBef>
                <a:spcPts val="590"/>
              </a:spcBef>
              <a:buSzPct val="100000"/>
            </a:pPr>
            <a:r>
              <a:rPr lang="en-US" sz="1400" dirty="0">
                <a:solidFill>
                  <a:schemeClr val="tx1"/>
                </a:solidFill>
                <a:latin typeface="Times New Roman" panose="02020603050405020304" pitchFamily="18" charset="0"/>
                <a:cs typeface="Times New Roman" panose="02020603050405020304" pitchFamily="18" charset="0"/>
              </a:rPr>
              <a:t>Guide Faculty: Dr. V.M. Gayathri</a:t>
            </a:r>
          </a:p>
          <a:p>
            <a:pPr marL="0" indent="0" algn="l">
              <a:lnSpc>
                <a:spcPct val="170000"/>
              </a:lnSpc>
              <a:spcBef>
                <a:spcPts val="590"/>
              </a:spcBef>
              <a:buSzPct val="100000"/>
            </a:pPr>
            <a:r>
              <a:rPr lang="en-US" sz="1400" dirty="0">
                <a:solidFill>
                  <a:schemeClr val="tx1"/>
                </a:solidFill>
                <a:latin typeface="Times New Roman" panose="02020603050405020304" pitchFamily="18" charset="0"/>
                <a:cs typeface="Times New Roman" panose="02020603050405020304" pitchFamily="18" charset="0"/>
              </a:rPr>
              <a:t>Designation: Associate Professor</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Department: Department of Networking and Communications</a:t>
            </a:r>
          </a:p>
          <a:p>
            <a:pPr marL="0" indent="0" algn="l">
              <a:lnSpc>
                <a:spcPct val="170000"/>
              </a:lnSpc>
              <a:spcBef>
                <a:spcPts val="590"/>
              </a:spcBef>
              <a:buSzPct val="100000"/>
            </a:pPr>
            <a:endParaRPr lang="en-US" sz="1400" dirty="0">
              <a:latin typeface="Times New Roman" panose="02020603050405020304" pitchFamily="18" charset="0"/>
              <a:cs typeface="Times New Roman" panose="02020603050405020304" pitchFamily="18" charset="0"/>
            </a:endParaRPr>
          </a:p>
        </p:txBody>
      </p:sp>
      <p:pic>
        <p:nvPicPr>
          <p:cNvPr id="3" name="Picture 2" descr="A yellow rectangle with a light and a circular object&#10;&#10;AI-generated content may be incorrect.">
            <a:extLst>
              <a:ext uri="{FF2B5EF4-FFF2-40B4-BE49-F238E27FC236}">
                <a16:creationId xmlns:a16="http://schemas.microsoft.com/office/drawing/2014/main" id="{0D31769E-FA49-A29E-2E45-1807292DB08A}"/>
              </a:ext>
            </a:extLst>
          </p:cNvPr>
          <p:cNvPicPr>
            <a:picLocks noChangeAspect="1"/>
          </p:cNvPicPr>
          <p:nvPr/>
        </p:nvPicPr>
        <p:blipFill>
          <a:blip r:embed="rId4"/>
          <a:stretch>
            <a:fillRect/>
          </a:stretch>
        </p:blipFill>
        <p:spPr>
          <a:xfrm>
            <a:off x="228600" y="973135"/>
            <a:ext cx="1869804" cy="13143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2574A-F8E9-5EB8-2E60-E37CEFC5D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04268-00F2-84F1-FA4A-3694411FD1C8}"/>
              </a:ext>
            </a:extLst>
          </p:cNvPr>
          <p:cNvSpPr>
            <a:spLocks noGrp="1"/>
          </p:cNvSpPr>
          <p:nvPr>
            <p:ph type="title"/>
          </p:nvPr>
        </p:nvSpPr>
        <p:spPr/>
        <p:txBody>
          <a:bodyPr>
            <a:normAutofit fontScale="90000"/>
          </a:bodyPr>
          <a:lstStyle/>
          <a:p>
            <a:r>
              <a:rPr lang="en-IN" dirty="0"/>
              <a:t>Technique to Implement Objectives</a:t>
            </a:r>
          </a:p>
        </p:txBody>
      </p:sp>
      <p:sp>
        <p:nvSpPr>
          <p:cNvPr id="3" name="Text Placeholder 2">
            <a:extLst>
              <a:ext uri="{FF2B5EF4-FFF2-40B4-BE49-F238E27FC236}">
                <a16:creationId xmlns:a16="http://schemas.microsoft.com/office/drawing/2014/main" id="{877DB285-77A0-79DA-46A1-D91CA3B70873}"/>
              </a:ext>
            </a:extLst>
          </p:cNvPr>
          <p:cNvSpPr>
            <a:spLocks noGrp="1"/>
          </p:cNvSpPr>
          <p:nvPr>
            <p:ph type="body" idx="1"/>
          </p:nvPr>
        </p:nvSpPr>
        <p:spPr>
          <a:xfrm>
            <a:off x="457199" y="1600200"/>
            <a:ext cx="8229599" cy="4983162"/>
          </a:xfrm>
        </p:spPr>
        <p:txBody>
          <a:bodyPr>
            <a:normAutofit/>
          </a:bodyPr>
          <a:lstStyle/>
          <a:p>
            <a:pPr marL="50800" indent="0" algn="just">
              <a:buNone/>
            </a:pPr>
            <a:r>
              <a:rPr lang="en-US" sz="2000" b="1" dirty="0"/>
              <a:t>1. Data Collection and Preprocessing:</a:t>
            </a:r>
          </a:p>
          <a:p>
            <a:pPr algn="just"/>
            <a:r>
              <a:rPr lang="en-US" sz="2000" dirty="0"/>
              <a:t>Gather datasets from global sources (IEA, World Bank, national energy agencies) covering ethanol production, renewable energy trends, fuel consumption, and emissions.</a:t>
            </a:r>
          </a:p>
          <a:p>
            <a:pPr algn="just"/>
            <a:r>
              <a:rPr lang="en-US" sz="2000" dirty="0"/>
              <a:t>Clean and preprocess data to handle missing values, standardize formats, and remove inconsistencies.</a:t>
            </a:r>
          </a:p>
          <a:p>
            <a:pPr marL="50800" indent="0" algn="just">
              <a:buNone/>
            </a:pPr>
            <a:r>
              <a:rPr lang="en-US" sz="2000" b="1" dirty="0"/>
              <a:t>2. Machine Learning Model Development:</a:t>
            </a:r>
          </a:p>
          <a:p>
            <a:pPr algn="just"/>
            <a:r>
              <a:rPr lang="en-US" sz="2000" dirty="0"/>
              <a:t>Implement regression models (Linear, Polynomial, Random Forest) to predict ethanol production trends and energy consumption patterns.</a:t>
            </a:r>
          </a:p>
          <a:p>
            <a:pPr algn="just"/>
            <a:r>
              <a:rPr lang="en-US" sz="2000" dirty="0"/>
              <a:t>Use clustering algorithms (K-Means, DBSCAN) to segment countries based on ethanol adoption and sustainability metrics.</a:t>
            </a:r>
          </a:p>
          <a:p>
            <a:pPr algn="just"/>
            <a:r>
              <a:rPr lang="en-US" sz="2000" dirty="0"/>
              <a:t>Train deep learning models (ANN, LSTM) for time-series forecasting of ethanol’s long-term impact.</a:t>
            </a:r>
          </a:p>
        </p:txBody>
      </p:sp>
    </p:spTree>
    <p:extLst>
      <p:ext uri="{BB962C8B-B14F-4D97-AF65-F5344CB8AC3E}">
        <p14:creationId xmlns:p14="http://schemas.microsoft.com/office/powerpoint/2010/main" val="278974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820A6-FCF8-092E-FFAF-E11BB637F1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ACE1D4-7C01-8A64-B87B-4C3A39948BE5}"/>
              </a:ext>
            </a:extLst>
          </p:cNvPr>
          <p:cNvSpPr>
            <a:spLocks noGrp="1"/>
          </p:cNvSpPr>
          <p:nvPr>
            <p:ph type="title"/>
          </p:nvPr>
        </p:nvSpPr>
        <p:spPr/>
        <p:txBody>
          <a:bodyPr>
            <a:normAutofit fontScale="90000"/>
          </a:bodyPr>
          <a:lstStyle/>
          <a:p>
            <a:r>
              <a:rPr lang="en-IN" dirty="0"/>
              <a:t>Technique to Implement Objectives</a:t>
            </a:r>
          </a:p>
        </p:txBody>
      </p:sp>
      <p:sp>
        <p:nvSpPr>
          <p:cNvPr id="3" name="Text Placeholder 2">
            <a:extLst>
              <a:ext uri="{FF2B5EF4-FFF2-40B4-BE49-F238E27FC236}">
                <a16:creationId xmlns:a16="http://schemas.microsoft.com/office/drawing/2014/main" id="{AB4F7C38-B00C-3652-854E-549A919DABE9}"/>
              </a:ext>
            </a:extLst>
          </p:cNvPr>
          <p:cNvSpPr>
            <a:spLocks noGrp="1"/>
          </p:cNvSpPr>
          <p:nvPr>
            <p:ph type="body" idx="1"/>
          </p:nvPr>
        </p:nvSpPr>
        <p:spPr>
          <a:xfrm>
            <a:off x="457199" y="1600200"/>
            <a:ext cx="8229599" cy="4983162"/>
          </a:xfrm>
        </p:spPr>
        <p:txBody>
          <a:bodyPr>
            <a:normAutofit/>
          </a:bodyPr>
          <a:lstStyle/>
          <a:p>
            <a:pPr marL="50800" indent="0" algn="just">
              <a:buNone/>
            </a:pPr>
            <a:r>
              <a:rPr lang="en-US" sz="2000" b="1" dirty="0"/>
              <a:t>3. Validation and Optimization:</a:t>
            </a:r>
          </a:p>
          <a:p>
            <a:pPr algn="just"/>
            <a:r>
              <a:rPr lang="en-US" sz="2000" dirty="0"/>
              <a:t>Compare ML model predictions with real-world ethanol blend test data from research studies and government reports.</a:t>
            </a:r>
          </a:p>
          <a:p>
            <a:pPr algn="just"/>
            <a:r>
              <a:rPr lang="en-US" sz="2000" dirty="0"/>
              <a:t>Optimize models using feature selection, hyperparameter tuning, and cross-validation techniques.</a:t>
            </a:r>
          </a:p>
          <a:p>
            <a:pPr marL="50800" indent="0" algn="just">
              <a:buNone/>
            </a:pPr>
            <a:r>
              <a:rPr lang="en-US" sz="2000" b="1" dirty="0"/>
              <a:t> 4. Impact</a:t>
            </a:r>
            <a:r>
              <a:rPr lang="en-US" sz="2000" dirty="0"/>
              <a:t>  </a:t>
            </a:r>
            <a:r>
              <a:rPr lang="en-US" sz="2000" b="1" dirty="0"/>
              <a:t>Assessment and Policy Recommendations:</a:t>
            </a:r>
          </a:p>
          <a:p>
            <a:pPr algn="just"/>
            <a:r>
              <a:rPr lang="en-US" sz="2000" dirty="0"/>
              <a:t>Use ML-driven insights to evaluate the feasibility of ethanol blends in different economic and environmental conditions.</a:t>
            </a:r>
          </a:p>
          <a:p>
            <a:pPr algn="just"/>
            <a:r>
              <a:rPr lang="en-US" sz="2000" dirty="0"/>
              <a:t>Provide recommendations for policymakers and industries to enhance ethanol adoption while maintaining sustainability.</a:t>
            </a:r>
            <a:endParaRPr lang="en-IN" sz="2000" dirty="0"/>
          </a:p>
        </p:txBody>
      </p:sp>
    </p:spTree>
    <p:extLst>
      <p:ext uri="{BB962C8B-B14F-4D97-AF65-F5344CB8AC3E}">
        <p14:creationId xmlns:p14="http://schemas.microsoft.com/office/powerpoint/2010/main" val="303582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05EB8-C9E1-7D2D-0265-0D6D63842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7A3BE-B717-0B77-3728-524FB5832299}"/>
              </a:ext>
            </a:extLst>
          </p:cNvPr>
          <p:cNvSpPr>
            <a:spLocks noGrp="1"/>
          </p:cNvSpPr>
          <p:nvPr>
            <p:ph type="title"/>
          </p:nvPr>
        </p:nvSpPr>
        <p:spPr/>
        <p:txBody>
          <a:bodyPr>
            <a:noAutofit/>
          </a:bodyPr>
          <a:lstStyle/>
          <a:p>
            <a:r>
              <a:rPr lang="en-IN" sz="3600" dirty="0"/>
              <a:t>Justification of Product </a:t>
            </a:r>
            <a:r>
              <a:rPr lang="en-US" sz="3600" dirty="0"/>
              <a:t>SDG 7 (Affordable and Clean Energy)</a:t>
            </a:r>
            <a:endParaRPr lang="en-IN" sz="3600" dirty="0"/>
          </a:p>
        </p:txBody>
      </p:sp>
      <p:sp>
        <p:nvSpPr>
          <p:cNvPr id="3" name="Text Placeholder 2">
            <a:extLst>
              <a:ext uri="{FF2B5EF4-FFF2-40B4-BE49-F238E27FC236}">
                <a16:creationId xmlns:a16="http://schemas.microsoft.com/office/drawing/2014/main" id="{6344F803-295C-840E-18FB-F3D0AD927A23}"/>
              </a:ext>
            </a:extLst>
          </p:cNvPr>
          <p:cNvSpPr>
            <a:spLocks noGrp="1"/>
          </p:cNvSpPr>
          <p:nvPr>
            <p:ph type="body" idx="1"/>
          </p:nvPr>
        </p:nvSpPr>
        <p:spPr>
          <a:xfrm>
            <a:off x="457199" y="1600200"/>
            <a:ext cx="8229599" cy="4983162"/>
          </a:xfrm>
        </p:spPr>
        <p:txBody>
          <a:bodyPr>
            <a:normAutofit/>
          </a:bodyPr>
          <a:lstStyle/>
          <a:p>
            <a:pPr marL="50800" indent="0" algn="just">
              <a:buNone/>
            </a:pPr>
            <a:r>
              <a:rPr lang="en-US" sz="2000" b="1" dirty="0"/>
              <a:t>1. Promotes Renewable Energy Integration:</a:t>
            </a:r>
          </a:p>
          <a:p>
            <a:pPr marL="50800" indent="0" algn="just">
              <a:buNone/>
            </a:pPr>
            <a:r>
              <a:rPr lang="en-US" sz="2000" dirty="0"/>
              <a:t>Ethanol blends contribute to reducing dependence on fossil fuels by integrating biofuels into existing energy systems</a:t>
            </a:r>
            <a:r>
              <a:rPr lang="en-US" sz="2000" b="1" dirty="0"/>
              <a:t>.</a:t>
            </a:r>
          </a:p>
          <a:p>
            <a:pPr marL="50800" indent="0" algn="just">
              <a:buNone/>
            </a:pPr>
            <a:r>
              <a:rPr lang="en-US" sz="2000" b="1" dirty="0"/>
              <a:t>2. Reduces Greenhouse Gas Emissions:</a:t>
            </a:r>
          </a:p>
          <a:p>
            <a:pPr marL="50800" indent="0" algn="just">
              <a:buNone/>
            </a:pPr>
            <a:r>
              <a:rPr lang="en-US" sz="2000" dirty="0"/>
              <a:t>ML models help optimize ethanol usage, reducing CO₂ emissions and improving air quality</a:t>
            </a:r>
            <a:r>
              <a:rPr lang="en-US" sz="2000" b="1" dirty="0"/>
              <a:t>.</a:t>
            </a:r>
          </a:p>
          <a:p>
            <a:pPr marL="50800" indent="0" algn="just">
              <a:buNone/>
            </a:pPr>
            <a:r>
              <a:rPr lang="en-US" sz="2000" b="1" dirty="0"/>
              <a:t>3. Encourages Sustainable Energy Practices:</a:t>
            </a:r>
          </a:p>
          <a:p>
            <a:pPr marL="50800" indent="0" algn="just">
              <a:buNone/>
            </a:pPr>
            <a:r>
              <a:rPr lang="en-US" sz="2000" dirty="0"/>
              <a:t>Supports global energy transition efforts by identifying the most efficient and sustainable ethanol blend ratios for widespread adoption.</a:t>
            </a:r>
          </a:p>
          <a:p>
            <a:pPr marL="50800" indent="0" algn="just">
              <a:buNone/>
            </a:pPr>
            <a:r>
              <a:rPr lang="en-US" sz="2000" b="1" dirty="0"/>
              <a:t>4. Enhances Energy Security and Economic Stability:</a:t>
            </a:r>
            <a:endParaRPr lang="en-US" sz="2000" dirty="0"/>
          </a:p>
          <a:p>
            <a:pPr marL="50800" indent="0" algn="just">
              <a:buNone/>
            </a:pPr>
            <a:r>
              <a:rPr lang="en-US" sz="2000" dirty="0"/>
              <a:t>Reduces reliance on oil imports, leading to greater energy independence for countries.</a:t>
            </a:r>
          </a:p>
          <a:p>
            <a:pPr marL="50800" indent="0" algn="just">
              <a:buNone/>
            </a:pPr>
            <a:endParaRPr lang="en-IN" sz="2000" dirty="0"/>
          </a:p>
        </p:txBody>
      </p:sp>
    </p:spTree>
    <p:extLst>
      <p:ext uri="{BB962C8B-B14F-4D97-AF65-F5344CB8AC3E}">
        <p14:creationId xmlns:p14="http://schemas.microsoft.com/office/powerpoint/2010/main" val="312648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58A21-DA65-F225-E0DF-6CA63C693B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0AD18-85E0-E393-5CCB-2CBFB1CB25B2}"/>
              </a:ext>
            </a:extLst>
          </p:cNvPr>
          <p:cNvSpPr>
            <a:spLocks noGrp="1"/>
          </p:cNvSpPr>
          <p:nvPr>
            <p:ph type="title"/>
          </p:nvPr>
        </p:nvSpPr>
        <p:spPr/>
        <p:txBody>
          <a:bodyPr/>
          <a:lstStyle/>
          <a:p>
            <a:r>
              <a:rPr lang="en-US" dirty="0"/>
              <a:t>Outcome of Objectives</a:t>
            </a:r>
            <a:endParaRPr lang="en-IN" dirty="0"/>
          </a:p>
        </p:txBody>
      </p:sp>
      <p:sp>
        <p:nvSpPr>
          <p:cNvPr id="5" name="Date Placeholder 4">
            <a:extLst>
              <a:ext uri="{FF2B5EF4-FFF2-40B4-BE49-F238E27FC236}">
                <a16:creationId xmlns:a16="http://schemas.microsoft.com/office/drawing/2014/main" id="{10AF0334-6F95-3A01-6E09-940585A950A3}"/>
              </a:ext>
            </a:extLst>
          </p:cNvPr>
          <p:cNvSpPr>
            <a:spLocks noGrp="1"/>
          </p:cNvSpPr>
          <p:nvPr>
            <p:ph type="dt" idx="10"/>
          </p:nvPr>
        </p:nvSpPr>
        <p:spPr/>
        <p:txBody>
          <a:bodyPr/>
          <a:lstStyle/>
          <a:p>
            <a:fld id="{5486EFE9-4FE0-40EB-8CE7-99F146C4FC95}" type="datetime1">
              <a:rPr lang="en-US" smtClean="0"/>
              <a:t>4/16/2025</a:t>
            </a:fld>
            <a:endParaRPr lang="en-US" dirty="0"/>
          </a:p>
        </p:txBody>
      </p:sp>
      <p:pic>
        <p:nvPicPr>
          <p:cNvPr id="4" name="Picture 3" descr="A graph of energy consumption trends&#10;&#10;AI-generated content may be incorrect.">
            <a:extLst>
              <a:ext uri="{FF2B5EF4-FFF2-40B4-BE49-F238E27FC236}">
                <a16:creationId xmlns:a16="http://schemas.microsoft.com/office/drawing/2014/main" id="{DA0BF4D6-C29E-D383-92FB-D743E8D20E2A}"/>
              </a:ext>
            </a:extLst>
          </p:cNvPr>
          <p:cNvPicPr>
            <a:picLocks noChangeAspect="1"/>
          </p:cNvPicPr>
          <p:nvPr/>
        </p:nvPicPr>
        <p:blipFill>
          <a:blip r:embed="rId2"/>
          <a:stretch>
            <a:fillRect/>
          </a:stretch>
        </p:blipFill>
        <p:spPr>
          <a:xfrm>
            <a:off x="644644" y="1280155"/>
            <a:ext cx="7854712" cy="4297689"/>
          </a:xfrm>
          <a:prstGeom prst="rect">
            <a:avLst/>
          </a:prstGeom>
        </p:spPr>
      </p:pic>
    </p:spTree>
    <p:extLst>
      <p:ext uri="{BB962C8B-B14F-4D97-AF65-F5344CB8AC3E}">
        <p14:creationId xmlns:p14="http://schemas.microsoft.com/office/powerpoint/2010/main" val="3645453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37A0D-2ED6-0B14-DE35-0E3688D51D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93A94-8CD7-0C11-8992-E6127FBA6B24}"/>
              </a:ext>
            </a:extLst>
          </p:cNvPr>
          <p:cNvSpPr>
            <a:spLocks noGrp="1"/>
          </p:cNvSpPr>
          <p:nvPr>
            <p:ph type="title"/>
          </p:nvPr>
        </p:nvSpPr>
        <p:spPr/>
        <p:txBody>
          <a:bodyPr/>
          <a:lstStyle/>
          <a:p>
            <a:r>
              <a:rPr lang="en-US" dirty="0"/>
              <a:t>Outcome of Objectives</a:t>
            </a:r>
            <a:endParaRPr lang="en-IN" dirty="0"/>
          </a:p>
        </p:txBody>
      </p:sp>
      <p:sp>
        <p:nvSpPr>
          <p:cNvPr id="5" name="Date Placeholder 4">
            <a:extLst>
              <a:ext uri="{FF2B5EF4-FFF2-40B4-BE49-F238E27FC236}">
                <a16:creationId xmlns:a16="http://schemas.microsoft.com/office/drawing/2014/main" id="{DE508B1F-ECA5-D96D-BB85-BD7E7F680204}"/>
              </a:ext>
            </a:extLst>
          </p:cNvPr>
          <p:cNvSpPr>
            <a:spLocks noGrp="1"/>
          </p:cNvSpPr>
          <p:nvPr>
            <p:ph type="dt" idx="10"/>
          </p:nvPr>
        </p:nvSpPr>
        <p:spPr/>
        <p:txBody>
          <a:bodyPr/>
          <a:lstStyle/>
          <a:p>
            <a:fld id="{5486EFE9-4FE0-40EB-8CE7-99F146C4FC95}" type="datetime1">
              <a:rPr lang="en-US" smtClean="0"/>
              <a:t>4/16/2025</a:t>
            </a:fld>
            <a:endParaRPr lang="en-US" dirty="0"/>
          </a:p>
        </p:txBody>
      </p:sp>
      <p:pic>
        <p:nvPicPr>
          <p:cNvPr id="7" name="Picture 6" descr="A graph showing the growth of biofuel&#10;&#10;AI-generated content may be incorrect.">
            <a:extLst>
              <a:ext uri="{FF2B5EF4-FFF2-40B4-BE49-F238E27FC236}">
                <a16:creationId xmlns:a16="http://schemas.microsoft.com/office/drawing/2014/main" id="{12A85FFA-F904-04A6-B271-8792468A233B}"/>
              </a:ext>
            </a:extLst>
          </p:cNvPr>
          <p:cNvPicPr>
            <a:picLocks noChangeAspect="1"/>
          </p:cNvPicPr>
          <p:nvPr/>
        </p:nvPicPr>
        <p:blipFill>
          <a:blip r:embed="rId2"/>
          <a:stretch>
            <a:fillRect/>
          </a:stretch>
        </p:blipFill>
        <p:spPr>
          <a:xfrm>
            <a:off x="644644" y="1280155"/>
            <a:ext cx="7854712" cy="4297689"/>
          </a:xfrm>
          <a:prstGeom prst="rect">
            <a:avLst/>
          </a:prstGeom>
        </p:spPr>
      </p:pic>
    </p:spTree>
    <p:extLst>
      <p:ext uri="{BB962C8B-B14F-4D97-AF65-F5344CB8AC3E}">
        <p14:creationId xmlns:p14="http://schemas.microsoft.com/office/powerpoint/2010/main" val="372241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A0D4-1FD9-E95D-0758-363B0F7A9622}"/>
              </a:ext>
            </a:extLst>
          </p:cNvPr>
          <p:cNvSpPr>
            <a:spLocks noGrp="1"/>
          </p:cNvSpPr>
          <p:nvPr>
            <p:ph type="title"/>
          </p:nvPr>
        </p:nvSpPr>
        <p:spPr/>
        <p:txBody>
          <a:bodyPr/>
          <a:lstStyle/>
          <a:p>
            <a:r>
              <a:rPr lang="en-US" dirty="0"/>
              <a:t>Outcome of Objectives</a:t>
            </a:r>
            <a:endParaRPr lang="en-IN" dirty="0"/>
          </a:p>
        </p:txBody>
      </p:sp>
      <p:sp>
        <p:nvSpPr>
          <p:cNvPr id="5" name="Date Placeholder 4">
            <a:extLst>
              <a:ext uri="{FF2B5EF4-FFF2-40B4-BE49-F238E27FC236}">
                <a16:creationId xmlns:a16="http://schemas.microsoft.com/office/drawing/2014/main" id="{98B83FC7-1EA1-F4C6-657A-12069353CA4D}"/>
              </a:ext>
            </a:extLst>
          </p:cNvPr>
          <p:cNvSpPr>
            <a:spLocks noGrp="1"/>
          </p:cNvSpPr>
          <p:nvPr>
            <p:ph type="dt" idx="10"/>
          </p:nvPr>
        </p:nvSpPr>
        <p:spPr/>
        <p:txBody>
          <a:bodyPr/>
          <a:lstStyle/>
          <a:p>
            <a:fld id="{5486EFE9-4FE0-40EB-8CE7-99F146C4FC95}" type="datetime1">
              <a:rPr lang="en-US" smtClean="0"/>
              <a:t>4/16/2025</a:t>
            </a:fld>
            <a:endParaRPr lang="en-US" dirty="0"/>
          </a:p>
        </p:txBody>
      </p:sp>
      <p:pic>
        <p:nvPicPr>
          <p:cNvPr id="7" name="Picture 6" descr="A graph of energy consumption&#10;&#10;AI-generated content may be incorrect.">
            <a:extLst>
              <a:ext uri="{FF2B5EF4-FFF2-40B4-BE49-F238E27FC236}">
                <a16:creationId xmlns:a16="http://schemas.microsoft.com/office/drawing/2014/main" id="{25086F6E-0434-052A-C214-A2D8A27B7986}"/>
              </a:ext>
            </a:extLst>
          </p:cNvPr>
          <p:cNvPicPr>
            <a:picLocks noChangeAspect="1"/>
          </p:cNvPicPr>
          <p:nvPr/>
        </p:nvPicPr>
        <p:blipFill>
          <a:blip r:embed="rId2"/>
          <a:stretch>
            <a:fillRect/>
          </a:stretch>
        </p:blipFill>
        <p:spPr>
          <a:xfrm>
            <a:off x="0" y="1586591"/>
            <a:ext cx="9144000" cy="4996771"/>
          </a:xfrm>
          <a:prstGeom prst="rect">
            <a:avLst/>
          </a:prstGeom>
        </p:spPr>
      </p:pic>
    </p:spTree>
    <p:extLst>
      <p:ext uri="{BB962C8B-B14F-4D97-AF65-F5344CB8AC3E}">
        <p14:creationId xmlns:p14="http://schemas.microsoft.com/office/powerpoint/2010/main" val="787485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2F529-7A5C-DC68-45D2-D8A1DE8C7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8D38C-59A3-F838-DFFA-54C77DD4F8C4}"/>
              </a:ext>
            </a:extLst>
          </p:cNvPr>
          <p:cNvSpPr>
            <a:spLocks noGrp="1"/>
          </p:cNvSpPr>
          <p:nvPr>
            <p:ph type="title"/>
          </p:nvPr>
        </p:nvSpPr>
        <p:spPr/>
        <p:txBody>
          <a:bodyPr/>
          <a:lstStyle/>
          <a:p>
            <a:r>
              <a:rPr lang="en-US" dirty="0"/>
              <a:t>Outcome of Objectives</a:t>
            </a:r>
            <a:endParaRPr lang="en-IN" dirty="0"/>
          </a:p>
        </p:txBody>
      </p:sp>
      <p:sp>
        <p:nvSpPr>
          <p:cNvPr id="5" name="Date Placeholder 4">
            <a:extLst>
              <a:ext uri="{FF2B5EF4-FFF2-40B4-BE49-F238E27FC236}">
                <a16:creationId xmlns:a16="http://schemas.microsoft.com/office/drawing/2014/main" id="{7F8CA801-BB97-B55D-E913-82E04F27472B}"/>
              </a:ext>
            </a:extLst>
          </p:cNvPr>
          <p:cNvSpPr>
            <a:spLocks noGrp="1"/>
          </p:cNvSpPr>
          <p:nvPr>
            <p:ph type="dt" idx="10"/>
          </p:nvPr>
        </p:nvSpPr>
        <p:spPr/>
        <p:txBody>
          <a:bodyPr/>
          <a:lstStyle/>
          <a:p>
            <a:fld id="{5486EFE9-4FE0-40EB-8CE7-99F146C4FC95}" type="datetime1">
              <a:rPr lang="en-US" smtClean="0"/>
              <a:t>4/16/2025</a:t>
            </a:fld>
            <a:endParaRPr lang="en-US" dirty="0"/>
          </a:p>
        </p:txBody>
      </p:sp>
      <p:pic>
        <p:nvPicPr>
          <p:cNvPr id="4" name="Picture 3" descr="A graph showing a graph of energy&#10;&#10;AI-generated content may be incorrect.">
            <a:extLst>
              <a:ext uri="{FF2B5EF4-FFF2-40B4-BE49-F238E27FC236}">
                <a16:creationId xmlns:a16="http://schemas.microsoft.com/office/drawing/2014/main" id="{71F4EEC6-C5AF-44BA-FEE6-90527CDFBC1A}"/>
              </a:ext>
            </a:extLst>
          </p:cNvPr>
          <p:cNvPicPr>
            <a:picLocks noChangeAspect="1"/>
          </p:cNvPicPr>
          <p:nvPr/>
        </p:nvPicPr>
        <p:blipFill>
          <a:blip r:embed="rId2"/>
          <a:stretch>
            <a:fillRect/>
          </a:stretch>
        </p:blipFill>
        <p:spPr>
          <a:xfrm>
            <a:off x="100566" y="1289293"/>
            <a:ext cx="9043434" cy="5568707"/>
          </a:xfrm>
          <a:prstGeom prst="rect">
            <a:avLst/>
          </a:prstGeom>
        </p:spPr>
      </p:pic>
    </p:spTree>
    <p:extLst>
      <p:ext uri="{BB962C8B-B14F-4D97-AF65-F5344CB8AC3E}">
        <p14:creationId xmlns:p14="http://schemas.microsoft.com/office/powerpoint/2010/main" val="846237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EFC4B-4706-6440-D9C6-543C22922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D0C03-C058-D3EB-94A8-1EAEB70FABE0}"/>
              </a:ext>
            </a:extLst>
          </p:cNvPr>
          <p:cNvSpPr>
            <a:spLocks noGrp="1"/>
          </p:cNvSpPr>
          <p:nvPr>
            <p:ph type="title"/>
          </p:nvPr>
        </p:nvSpPr>
        <p:spPr/>
        <p:txBody>
          <a:bodyPr/>
          <a:lstStyle/>
          <a:p>
            <a:r>
              <a:rPr lang="en-US" dirty="0"/>
              <a:t>Outcome of Objectives</a:t>
            </a:r>
            <a:endParaRPr lang="en-IN" dirty="0"/>
          </a:p>
        </p:txBody>
      </p:sp>
      <p:sp>
        <p:nvSpPr>
          <p:cNvPr id="5" name="Date Placeholder 4">
            <a:extLst>
              <a:ext uri="{FF2B5EF4-FFF2-40B4-BE49-F238E27FC236}">
                <a16:creationId xmlns:a16="http://schemas.microsoft.com/office/drawing/2014/main" id="{94CC4A74-8EB2-D7D5-7AC8-011F7B0EFD50}"/>
              </a:ext>
            </a:extLst>
          </p:cNvPr>
          <p:cNvSpPr>
            <a:spLocks noGrp="1"/>
          </p:cNvSpPr>
          <p:nvPr>
            <p:ph type="dt" idx="10"/>
          </p:nvPr>
        </p:nvSpPr>
        <p:spPr/>
        <p:txBody>
          <a:bodyPr/>
          <a:lstStyle/>
          <a:p>
            <a:fld id="{5486EFE9-4FE0-40EB-8CE7-99F146C4FC95}" type="datetime1">
              <a:rPr lang="en-US" smtClean="0"/>
              <a:t>4/16/2025</a:t>
            </a:fld>
            <a:endParaRPr lang="en-US" dirty="0"/>
          </a:p>
        </p:txBody>
      </p:sp>
      <p:pic>
        <p:nvPicPr>
          <p:cNvPr id="4" name="Picture 3" descr="A graph showing the growth of energy&#10;&#10;AI-generated content may be incorrect.">
            <a:extLst>
              <a:ext uri="{FF2B5EF4-FFF2-40B4-BE49-F238E27FC236}">
                <a16:creationId xmlns:a16="http://schemas.microsoft.com/office/drawing/2014/main" id="{DEDDA61B-9003-0F3A-32DC-4EA49F484833}"/>
              </a:ext>
            </a:extLst>
          </p:cNvPr>
          <p:cNvPicPr>
            <a:picLocks noChangeAspect="1"/>
          </p:cNvPicPr>
          <p:nvPr/>
        </p:nvPicPr>
        <p:blipFill>
          <a:blip r:embed="rId2"/>
          <a:stretch>
            <a:fillRect/>
          </a:stretch>
        </p:blipFill>
        <p:spPr>
          <a:xfrm>
            <a:off x="100566" y="1261861"/>
            <a:ext cx="9043434" cy="5596139"/>
          </a:xfrm>
          <a:prstGeom prst="rect">
            <a:avLst/>
          </a:prstGeom>
        </p:spPr>
      </p:pic>
    </p:spTree>
    <p:extLst>
      <p:ext uri="{BB962C8B-B14F-4D97-AF65-F5344CB8AC3E}">
        <p14:creationId xmlns:p14="http://schemas.microsoft.com/office/powerpoint/2010/main" val="266130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E422D-AA0A-BE01-C302-7F7DAEA6C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384063-3997-0156-1436-6B9023A1A8F8}"/>
              </a:ext>
            </a:extLst>
          </p:cNvPr>
          <p:cNvSpPr>
            <a:spLocks noGrp="1"/>
          </p:cNvSpPr>
          <p:nvPr>
            <p:ph type="title"/>
          </p:nvPr>
        </p:nvSpPr>
        <p:spPr/>
        <p:txBody>
          <a:bodyPr/>
          <a:lstStyle/>
          <a:p>
            <a:r>
              <a:rPr lang="en-US" dirty="0"/>
              <a:t>Outcome of Objectives</a:t>
            </a:r>
            <a:endParaRPr lang="en-IN" dirty="0"/>
          </a:p>
        </p:txBody>
      </p:sp>
      <p:sp>
        <p:nvSpPr>
          <p:cNvPr id="5" name="Date Placeholder 4">
            <a:extLst>
              <a:ext uri="{FF2B5EF4-FFF2-40B4-BE49-F238E27FC236}">
                <a16:creationId xmlns:a16="http://schemas.microsoft.com/office/drawing/2014/main" id="{3D44DAB7-8E1F-55D4-E358-C6B640D79F93}"/>
              </a:ext>
            </a:extLst>
          </p:cNvPr>
          <p:cNvSpPr>
            <a:spLocks noGrp="1"/>
          </p:cNvSpPr>
          <p:nvPr>
            <p:ph type="dt" idx="10"/>
          </p:nvPr>
        </p:nvSpPr>
        <p:spPr/>
        <p:txBody>
          <a:bodyPr/>
          <a:lstStyle/>
          <a:p>
            <a:fld id="{5486EFE9-4FE0-40EB-8CE7-99F146C4FC95}" type="datetime1">
              <a:rPr lang="en-US" smtClean="0"/>
              <a:t>4/16/2025</a:t>
            </a:fld>
            <a:endParaRPr lang="en-US" dirty="0"/>
          </a:p>
        </p:txBody>
      </p:sp>
      <p:pic>
        <p:nvPicPr>
          <p:cNvPr id="4" name="Picture 3" descr="A graph showing the growth of energy&#10;&#10;AI-generated content may be incorrect.">
            <a:extLst>
              <a:ext uri="{FF2B5EF4-FFF2-40B4-BE49-F238E27FC236}">
                <a16:creationId xmlns:a16="http://schemas.microsoft.com/office/drawing/2014/main" id="{878DAC79-A858-86D6-C68B-4F04CF5EA50E}"/>
              </a:ext>
            </a:extLst>
          </p:cNvPr>
          <p:cNvPicPr>
            <a:picLocks noChangeAspect="1"/>
          </p:cNvPicPr>
          <p:nvPr/>
        </p:nvPicPr>
        <p:blipFill>
          <a:blip r:embed="rId2"/>
          <a:stretch>
            <a:fillRect/>
          </a:stretch>
        </p:blipFill>
        <p:spPr>
          <a:xfrm>
            <a:off x="45711" y="1261861"/>
            <a:ext cx="9052578" cy="5596139"/>
          </a:xfrm>
          <a:prstGeom prst="rect">
            <a:avLst/>
          </a:prstGeom>
        </p:spPr>
      </p:pic>
    </p:spTree>
    <p:extLst>
      <p:ext uri="{BB962C8B-B14F-4D97-AF65-F5344CB8AC3E}">
        <p14:creationId xmlns:p14="http://schemas.microsoft.com/office/powerpoint/2010/main" val="2583828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9BFF4-ECA4-E024-EB38-E06BEC0D3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92769-4427-3B00-9AD1-6D345E0857F7}"/>
              </a:ext>
            </a:extLst>
          </p:cNvPr>
          <p:cNvSpPr>
            <a:spLocks noGrp="1"/>
          </p:cNvSpPr>
          <p:nvPr>
            <p:ph type="title"/>
          </p:nvPr>
        </p:nvSpPr>
        <p:spPr/>
        <p:txBody>
          <a:bodyPr/>
          <a:lstStyle/>
          <a:p>
            <a:r>
              <a:rPr lang="en-US" dirty="0"/>
              <a:t>Outcome of Objectives</a:t>
            </a:r>
            <a:endParaRPr lang="en-IN" dirty="0"/>
          </a:p>
        </p:txBody>
      </p:sp>
      <p:sp>
        <p:nvSpPr>
          <p:cNvPr id="5" name="Date Placeholder 4">
            <a:extLst>
              <a:ext uri="{FF2B5EF4-FFF2-40B4-BE49-F238E27FC236}">
                <a16:creationId xmlns:a16="http://schemas.microsoft.com/office/drawing/2014/main" id="{A14E209A-DDCE-94FA-C533-C932711FB052}"/>
              </a:ext>
            </a:extLst>
          </p:cNvPr>
          <p:cNvSpPr>
            <a:spLocks noGrp="1"/>
          </p:cNvSpPr>
          <p:nvPr>
            <p:ph type="dt" idx="10"/>
          </p:nvPr>
        </p:nvSpPr>
        <p:spPr/>
        <p:txBody>
          <a:bodyPr/>
          <a:lstStyle/>
          <a:p>
            <a:fld id="{5486EFE9-4FE0-40EB-8CE7-99F146C4FC95}" type="datetime1">
              <a:rPr lang="en-US" smtClean="0"/>
              <a:t>4/16/2025</a:t>
            </a:fld>
            <a:endParaRPr lang="en-US" dirty="0"/>
          </a:p>
        </p:txBody>
      </p:sp>
      <p:pic>
        <p:nvPicPr>
          <p:cNvPr id="4" name="Picture 3" descr="A graph of a graph showing the growth of energy&#10;&#10;AI-generated content may be incorrect.">
            <a:extLst>
              <a:ext uri="{FF2B5EF4-FFF2-40B4-BE49-F238E27FC236}">
                <a16:creationId xmlns:a16="http://schemas.microsoft.com/office/drawing/2014/main" id="{AAC50239-03AF-1BC7-99BE-BC6291E4FC7C}"/>
              </a:ext>
            </a:extLst>
          </p:cNvPr>
          <p:cNvPicPr>
            <a:picLocks noChangeAspect="1"/>
          </p:cNvPicPr>
          <p:nvPr/>
        </p:nvPicPr>
        <p:blipFill>
          <a:blip r:embed="rId2"/>
          <a:stretch>
            <a:fillRect/>
          </a:stretch>
        </p:blipFill>
        <p:spPr>
          <a:xfrm>
            <a:off x="0" y="1261861"/>
            <a:ext cx="9043434" cy="5596139"/>
          </a:xfrm>
          <a:prstGeom prst="rect">
            <a:avLst/>
          </a:prstGeom>
        </p:spPr>
      </p:pic>
    </p:spTree>
    <p:extLst>
      <p:ext uri="{BB962C8B-B14F-4D97-AF65-F5344CB8AC3E}">
        <p14:creationId xmlns:p14="http://schemas.microsoft.com/office/powerpoint/2010/main" val="3059455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BED944-1878-F601-1757-352F26324776}"/>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INDEX </a:t>
            </a:r>
            <a:br>
              <a:rPr lang="en-IN"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7789C591-6EAA-BD20-6378-36F4CE87A815}"/>
              </a:ext>
            </a:extLst>
          </p:cNvPr>
          <p:cNvSpPr>
            <a:spLocks noGrp="1"/>
          </p:cNvSpPr>
          <p:nvPr>
            <p:ph type="body" idx="1"/>
          </p:nvPr>
        </p:nvSpPr>
        <p:spPr>
          <a:xfrm>
            <a:off x="457200" y="1600200"/>
            <a:ext cx="8158480" cy="4525963"/>
          </a:xfrm>
        </p:spPr>
        <p:txBody>
          <a:bodyPr>
            <a:norm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Introduction to the Project</a:t>
            </a:r>
          </a:p>
          <a:p>
            <a:r>
              <a:rPr lang="en-IN" sz="2400" dirty="0">
                <a:latin typeface="Times New Roman" panose="02020603050405020304" pitchFamily="18" charset="0"/>
                <a:cs typeface="Times New Roman" panose="02020603050405020304" pitchFamily="18" charset="0"/>
              </a:rPr>
              <a:t>Literature Survey</a:t>
            </a:r>
          </a:p>
          <a:p>
            <a:r>
              <a:rPr lang="en-US" sz="2400" dirty="0">
                <a:latin typeface="Times New Roman" panose="02020603050405020304" pitchFamily="18" charset="0"/>
                <a:cs typeface="Times New Roman" panose="02020603050405020304" pitchFamily="18" charset="0"/>
              </a:rPr>
              <a:t>Limitations Identified from the Literature Survey</a:t>
            </a:r>
          </a:p>
          <a:p>
            <a:r>
              <a:rPr lang="en-IN" sz="2400" dirty="0">
                <a:latin typeface="Times New Roman" panose="02020603050405020304" pitchFamily="18" charset="0"/>
                <a:cs typeface="Times New Roman" panose="02020603050405020304" pitchFamily="18" charset="0"/>
              </a:rPr>
              <a:t>Research Objectives</a:t>
            </a:r>
          </a:p>
          <a:p>
            <a:r>
              <a:rPr lang="en-IN" sz="2400" dirty="0">
                <a:latin typeface="Times New Roman" panose="02020603050405020304" pitchFamily="18" charset="0"/>
                <a:cs typeface="Times New Roman" panose="02020603050405020304" pitchFamily="18" charset="0"/>
              </a:rPr>
              <a:t>Technique to Implement Objectives</a:t>
            </a:r>
          </a:p>
          <a:p>
            <a:r>
              <a:rPr lang="en-IN" sz="2400" dirty="0">
                <a:latin typeface="Times New Roman" panose="02020603050405020304" pitchFamily="18" charset="0"/>
                <a:cs typeface="Times New Roman" panose="02020603050405020304" pitchFamily="18" charset="0"/>
              </a:rPr>
              <a:t>Justification of Product SDG</a:t>
            </a:r>
          </a:p>
          <a:p>
            <a:r>
              <a:rPr lang="en-IN" sz="2400" dirty="0">
                <a:latin typeface="Times New Roman" panose="02020603050405020304" pitchFamily="18" charset="0"/>
                <a:cs typeface="Times New Roman" panose="02020603050405020304" pitchFamily="18" charset="0"/>
              </a:rPr>
              <a:t>Outcome of Objectives/Output</a:t>
            </a:r>
          </a:p>
          <a:p>
            <a:r>
              <a:rPr lang="en-IN" sz="2400" dirty="0">
                <a:latin typeface="Times New Roman" panose="02020603050405020304" pitchFamily="18" charset="0"/>
                <a:cs typeface="Times New Roman" panose="02020603050405020304" pitchFamily="18" charset="0"/>
              </a:rPr>
              <a:t>Conclusion</a:t>
            </a:r>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pPr marL="742950" lvl="4" indent="-285750">
              <a:buFont typeface="Arial" panose="020B0604020202020204" pitchFamily="34" charset="0"/>
              <a:buChar char="•"/>
            </a:pPr>
            <a:endParaRPr lang="en-US" dirty="0"/>
          </a:p>
          <a:p>
            <a:pPr marL="892175" lvl="3">
              <a:buFont typeface="Arial" panose="020B0604020202020204" pitchFamily="34" charset="0"/>
              <a:buChar char="•"/>
            </a:pPr>
            <a:endParaRPr lang="en-US" dirty="0"/>
          </a:p>
          <a:p>
            <a:pPr marL="92075" lvl="1" indent="0">
              <a:buNone/>
            </a:pPr>
            <a:endParaRPr lang="en-US" dirty="0"/>
          </a:p>
          <a:p>
            <a:pPr lvl="1"/>
            <a:endParaRPr lang="en-IN" dirty="0"/>
          </a:p>
          <a:p>
            <a:pPr marL="434975" lvl="1" indent="-342900">
              <a:buFont typeface="Arial" panose="020B0604020202020204" pitchFamily="34" charset="0"/>
              <a:buChar char="•"/>
            </a:pPr>
            <a:endParaRPr lang="en-IN" dirty="0"/>
          </a:p>
          <a:p>
            <a:pPr marL="50800" indent="0">
              <a:buNone/>
            </a:pPr>
            <a:endParaRPr lang="en-IN" dirty="0"/>
          </a:p>
        </p:txBody>
      </p:sp>
    </p:spTree>
    <p:extLst>
      <p:ext uri="{BB962C8B-B14F-4D97-AF65-F5344CB8AC3E}">
        <p14:creationId xmlns:p14="http://schemas.microsoft.com/office/powerpoint/2010/main" val="309664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AA13F-2653-CD89-2530-481DADA95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90381-333F-4E61-8E50-5871E939A87F}"/>
              </a:ext>
            </a:extLst>
          </p:cNvPr>
          <p:cNvSpPr>
            <a:spLocks noGrp="1"/>
          </p:cNvSpPr>
          <p:nvPr>
            <p:ph type="title"/>
          </p:nvPr>
        </p:nvSpPr>
        <p:spPr/>
        <p:txBody>
          <a:bodyPr/>
          <a:lstStyle/>
          <a:p>
            <a:r>
              <a:rPr lang="en-US" dirty="0"/>
              <a:t>Outcome of Objectives</a:t>
            </a:r>
            <a:endParaRPr lang="en-IN" dirty="0"/>
          </a:p>
        </p:txBody>
      </p:sp>
      <p:sp>
        <p:nvSpPr>
          <p:cNvPr id="5" name="Date Placeholder 4">
            <a:extLst>
              <a:ext uri="{FF2B5EF4-FFF2-40B4-BE49-F238E27FC236}">
                <a16:creationId xmlns:a16="http://schemas.microsoft.com/office/drawing/2014/main" id="{C1D5073A-6B05-51BF-2823-3C72238636B4}"/>
              </a:ext>
            </a:extLst>
          </p:cNvPr>
          <p:cNvSpPr>
            <a:spLocks noGrp="1"/>
          </p:cNvSpPr>
          <p:nvPr>
            <p:ph type="dt" idx="10"/>
          </p:nvPr>
        </p:nvSpPr>
        <p:spPr/>
        <p:txBody>
          <a:bodyPr/>
          <a:lstStyle/>
          <a:p>
            <a:fld id="{5486EFE9-4FE0-40EB-8CE7-99F146C4FC95}" type="datetime1">
              <a:rPr lang="en-US" smtClean="0"/>
              <a:t>4/16/2025</a:t>
            </a:fld>
            <a:endParaRPr lang="en-US" dirty="0"/>
          </a:p>
        </p:txBody>
      </p:sp>
      <p:pic>
        <p:nvPicPr>
          <p:cNvPr id="4" name="Picture 3" descr="A graph of a graph showing the growth of energy&#10;&#10;AI-generated content may be incorrect.">
            <a:extLst>
              <a:ext uri="{FF2B5EF4-FFF2-40B4-BE49-F238E27FC236}">
                <a16:creationId xmlns:a16="http://schemas.microsoft.com/office/drawing/2014/main" id="{D1B6D925-009C-C1A7-FA52-9F92EC42C394}"/>
              </a:ext>
            </a:extLst>
          </p:cNvPr>
          <p:cNvPicPr>
            <a:picLocks noChangeAspect="1"/>
          </p:cNvPicPr>
          <p:nvPr/>
        </p:nvPicPr>
        <p:blipFill>
          <a:blip r:embed="rId2"/>
          <a:stretch>
            <a:fillRect/>
          </a:stretch>
        </p:blipFill>
        <p:spPr>
          <a:xfrm>
            <a:off x="50283" y="1261861"/>
            <a:ext cx="9043434" cy="5596139"/>
          </a:xfrm>
          <a:prstGeom prst="rect">
            <a:avLst/>
          </a:prstGeom>
        </p:spPr>
      </p:pic>
    </p:spTree>
    <p:extLst>
      <p:ext uri="{BB962C8B-B14F-4D97-AF65-F5344CB8AC3E}">
        <p14:creationId xmlns:p14="http://schemas.microsoft.com/office/powerpoint/2010/main" val="112407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14143-31C2-E84A-8065-44CB52B54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DAE75-7CE7-A152-F6ED-E15AF52E9F36}"/>
              </a:ext>
            </a:extLst>
          </p:cNvPr>
          <p:cNvSpPr>
            <a:spLocks noGrp="1"/>
          </p:cNvSpPr>
          <p:nvPr>
            <p:ph type="title"/>
          </p:nvPr>
        </p:nvSpPr>
        <p:spPr/>
        <p:txBody>
          <a:bodyPr/>
          <a:lstStyle/>
          <a:p>
            <a:r>
              <a:rPr lang="en-US" dirty="0"/>
              <a:t>Outcome of Objectives</a:t>
            </a:r>
            <a:endParaRPr lang="en-IN" dirty="0"/>
          </a:p>
        </p:txBody>
      </p:sp>
      <p:sp>
        <p:nvSpPr>
          <p:cNvPr id="5" name="Date Placeholder 4">
            <a:extLst>
              <a:ext uri="{FF2B5EF4-FFF2-40B4-BE49-F238E27FC236}">
                <a16:creationId xmlns:a16="http://schemas.microsoft.com/office/drawing/2014/main" id="{1843C74C-183E-BA8E-5FD1-C56BC73B1361}"/>
              </a:ext>
            </a:extLst>
          </p:cNvPr>
          <p:cNvSpPr>
            <a:spLocks noGrp="1"/>
          </p:cNvSpPr>
          <p:nvPr>
            <p:ph type="dt" idx="10"/>
          </p:nvPr>
        </p:nvSpPr>
        <p:spPr/>
        <p:txBody>
          <a:bodyPr/>
          <a:lstStyle/>
          <a:p>
            <a:fld id="{5486EFE9-4FE0-40EB-8CE7-99F146C4FC95}" type="datetime1">
              <a:rPr lang="en-US" smtClean="0"/>
              <a:t>4/16/2025</a:t>
            </a:fld>
            <a:endParaRPr lang="en-US" dirty="0"/>
          </a:p>
        </p:txBody>
      </p:sp>
      <p:pic>
        <p:nvPicPr>
          <p:cNvPr id="4" name="Picture 3" descr="A graph of a graph showing the growth of energy&#10;&#10;AI-generated content may be incorrect.">
            <a:extLst>
              <a:ext uri="{FF2B5EF4-FFF2-40B4-BE49-F238E27FC236}">
                <a16:creationId xmlns:a16="http://schemas.microsoft.com/office/drawing/2014/main" id="{54E41599-3D4D-F6AA-C028-F21B4AEB1325}"/>
              </a:ext>
            </a:extLst>
          </p:cNvPr>
          <p:cNvPicPr>
            <a:picLocks noChangeAspect="1"/>
          </p:cNvPicPr>
          <p:nvPr/>
        </p:nvPicPr>
        <p:blipFill>
          <a:blip r:embed="rId2"/>
          <a:stretch>
            <a:fillRect/>
          </a:stretch>
        </p:blipFill>
        <p:spPr>
          <a:xfrm>
            <a:off x="0" y="1261861"/>
            <a:ext cx="9043434" cy="5596139"/>
          </a:xfrm>
          <a:prstGeom prst="rect">
            <a:avLst/>
          </a:prstGeom>
        </p:spPr>
      </p:pic>
    </p:spTree>
    <p:extLst>
      <p:ext uri="{BB962C8B-B14F-4D97-AF65-F5344CB8AC3E}">
        <p14:creationId xmlns:p14="http://schemas.microsoft.com/office/powerpoint/2010/main" val="2195591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3723-07DE-AFF2-5B58-509A943732A7}"/>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590C5831-F8C3-10D4-DFB3-BFAF95CE0469}"/>
              </a:ext>
            </a:extLst>
          </p:cNvPr>
          <p:cNvSpPr>
            <a:spLocks noGrp="1"/>
          </p:cNvSpPr>
          <p:nvPr>
            <p:ph type="body" idx="1"/>
          </p:nvPr>
        </p:nvSpPr>
        <p:spPr>
          <a:xfrm>
            <a:off x="457199" y="1600200"/>
            <a:ext cx="8418945" cy="4525963"/>
          </a:xfrm>
        </p:spPr>
        <p:txBody>
          <a:bodyPr>
            <a:normAutofit fontScale="92500" lnSpcReduction="20000"/>
          </a:bodyPr>
          <a:lstStyle/>
          <a:p>
            <a:r>
              <a:rPr lang="en-US" dirty="0"/>
              <a:t>The analysis highlights ethanol blends as a viable, scalable, and sustainable alternative to traditional fossil fuels.</a:t>
            </a:r>
          </a:p>
          <a:p>
            <a:r>
              <a:rPr lang="en-US" dirty="0"/>
              <a:t>Through biofuel usage trends, regional classification, and future forecasting, we established a clear picture of global renewable energy dynamics.</a:t>
            </a:r>
          </a:p>
          <a:p>
            <a:r>
              <a:rPr lang="en-US" dirty="0"/>
              <a:t>Region-wise predictions till 2035 show promising adoption in Asia and South America, with investment patterns supporting growth.</a:t>
            </a:r>
          </a:p>
          <a:p>
            <a:r>
              <a:rPr lang="en-US" dirty="0"/>
              <a:t>This project lays the groundwork for further studies into energy policy, infrastructure, and market readiness for bio-based alternatives.</a:t>
            </a:r>
            <a:endParaRPr lang="en-IN" dirty="0"/>
          </a:p>
        </p:txBody>
      </p:sp>
      <p:sp>
        <p:nvSpPr>
          <p:cNvPr id="5" name="Date Placeholder 4">
            <a:extLst>
              <a:ext uri="{FF2B5EF4-FFF2-40B4-BE49-F238E27FC236}">
                <a16:creationId xmlns:a16="http://schemas.microsoft.com/office/drawing/2014/main" id="{C7155E85-0B8B-D585-1AA1-29928C90CD61}"/>
              </a:ext>
            </a:extLst>
          </p:cNvPr>
          <p:cNvSpPr>
            <a:spLocks noGrp="1"/>
          </p:cNvSpPr>
          <p:nvPr>
            <p:ph type="dt" idx="10"/>
          </p:nvPr>
        </p:nvSpPr>
        <p:spPr/>
        <p:txBody>
          <a:bodyPr/>
          <a:lstStyle/>
          <a:p>
            <a:fld id="{5486EFE9-4FE0-40EB-8CE7-99F146C4FC95}" type="datetime1">
              <a:rPr lang="en-US" smtClean="0"/>
              <a:t>4/16/2025</a:t>
            </a:fld>
            <a:endParaRPr lang="en-US"/>
          </a:p>
        </p:txBody>
      </p:sp>
    </p:spTree>
    <p:extLst>
      <p:ext uri="{BB962C8B-B14F-4D97-AF65-F5344CB8AC3E}">
        <p14:creationId xmlns:p14="http://schemas.microsoft.com/office/powerpoint/2010/main" val="302880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014C-AFF7-C6D1-110C-76B547FA7A17}"/>
              </a:ext>
            </a:extLst>
          </p:cNvPr>
          <p:cNvSpPr>
            <a:spLocks noGrp="1"/>
          </p:cNvSpPr>
          <p:nvPr>
            <p:ph type="title"/>
          </p:nvPr>
        </p:nvSpPr>
        <p:spPr/>
        <p:txBody>
          <a:bodyPr/>
          <a:lstStyle/>
          <a:p>
            <a:r>
              <a:rPr lang="en-US" dirty="0"/>
              <a:t>Abstract</a:t>
            </a:r>
            <a:endParaRPr lang="en-IN" dirty="0"/>
          </a:p>
        </p:txBody>
      </p:sp>
      <p:sp>
        <p:nvSpPr>
          <p:cNvPr id="3" name="Text Placeholder 2">
            <a:extLst>
              <a:ext uri="{FF2B5EF4-FFF2-40B4-BE49-F238E27FC236}">
                <a16:creationId xmlns:a16="http://schemas.microsoft.com/office/drawing/2014/main" id="{6C3C1E87-60F7-86EB-1BFA-A557CA6D8D74}"/>
              </a:ext>
            </a:extLst>
          </p:cNvPr>
          <p:cNvSpPr>
            <a:spLocks noGrp="1"/>
          </p:cNvSpPr>
          <p:nvPr>
            <p:ph type="body" idx="1"/>
          </p:nvPr>
        </p:nvSpPr>
        <p:spPr>
          <a:xfrm>
            <a:off x="457199" y="1600200"/>
            <a:ext cx="8229599" cy="4525963"/>
          </a:xfrm>
        </p:spPr>
        <p:txBody>
          <a:bodyPr>
            <a:normAutofit fontScale="77500" lnSpcReduction="20000"/>
          </a:bodyPr>
          <a:lstStyle/>
          <a:p>
            <a:pPr marL="50800" indent="0" algn="just">
              <a:buNone/>
            </a:pPr>
            <a:r>
              <a:rPr lang="en-US" dirty="0"/>
              <a:t>The transition to sustainable energy sources is crucial in mitigating climate change and reducing dependency on fossil fuels. Ethanol blends present a viable alternative, offering a renewable and cleaner-burning fuel option. </a:t>
            </a:r>
          </a:p>
          <a:p>
            <a:pPr marL="50800" indent="0" algn="just">
              <a:buNone/>
            </a:pPr>
            <a:r>
              <a:rPr lang="en-US" dirty="0"/>
              <a:t>The goal of this project is to create machine learning (ML) models to examine patterns in the use of renewable energy sources and worldwide ethanol production trends during the previous 50 years. The study will evaluate the viability, rates of adoption, and effects of ethanol blends on energy sustainability by utilizing historical datasets.</a:t>
            </a:r>
          </a:p>
          <a:p>
            <a:pPr marL="50800" indent="0" algn="just">
              <a:buNone/>
            </a:pPr>
            <a:r>
              <a:rPr lang="en-US" dirty="0"/>
              <a:t>Data-driven policy suggestions and optimization techniques for incorporating ethanol-based fuels into conventional energy systems will benefit from the findings. This project emphasizes how technology is helping to accelerate the worldwide transition to renewable energy, which is in line with Sustainable Development Goal 7 (Affordable and Clean Energy).</a:t>
            </a:r>
            <a:endParaRPr lang="en-IN" dirty="0"/>
          </a:p>
        </p:txBody>
      </p:sp>
    </p:spTree>
    <p:extLst>
      <p:ext uri="{BB962C8B-B14F-4D97-AF65-F5344CB8AC3E}">
        <p14:creationId xmlns:p14="http://schemas.microsoft.com/office/powerpoint/2010/main" val="402472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8C0B-70F4-DF9F-0075-075C102C4775}"/>
              </a:ext>
            </a:extLst>
          </p:cNvPr>
          <p:cNvSpPr>
            <a:spLocks noGrp="1"/>
          </p:cNvSpPr>
          <p:nvPr>
            <p:ph type="title"/>
          </p:nvPr>
        </p:nvSpPr>
        <p:spPr/>
        <p:txBody>
          <a:bodyPr/>
          <a:lstStyle/>
          <a:p>
            <a:r>
              <a:rPr lang="en-US" dirty="0"/>
              <a:t>Introduction to the Project</a:t>
            </a:r>
            <a:endParaRPr lang="en-IN" dirty="0"/>
          </a:p>
        </p:txBody>
      </p:sp>
      <p:sp>
        <p:nvSpPr>
          <p:cNvPr id="3" name="Text Placeholder 2">
            <a:extLst>
              <a:ext uri="{FF2B5EF4-FFF2-40B4-BE49-F238E27FC236}">
                <a16:creationId xmlns:a16="http://schemas.microsoft.com/office/drawing/2014/main" id="{F600C53A-62BD-0E3E-B013-0D3D1B014803}"/>
              </a:ext>
            </a:extLst>
          </p:cNvPr>
          <p:cNvSpPr>
            <a:spLocks noGrp="1"/>
          </p:cNvSpPr>
          <p:nvPr>
            <p:ph type="body" idx="1"/>
          </p:nvPr>
        </p:nvSpPr>
        <p:spPr>
          <a:xfrm>
            <a:off x="457199" y="1600200"/>
            <a:ext cx="8229599" cy="5101389"/>
          </a:xfrm>
        </p:spPr>
        <p:txBody>
          <a:bodyPr>
            <a:normAutofit fontScale="70000" lnSpcReduction="20000"/>
          </a:bodyPr>
          <a:lstStyle/>
          <a:p>
            <a:pPr algn="just"/>
            <a:r>
              <a:rPr lang="en-US" dirty="0"/>
              <a:t>The global hunt for sustainable energy alternatives has accelerated due to growing worries about climate change and the depletion of fossil fuel stocks. A possible way to lessen greenhouse gas emissions and reliance on non-renewable resources is through the production of ethanol, a biofuel made from biomass sources like corn, sugarcane, and cellulose. The ability of ethanol blends, which combine ethanol with regular gasoline, to reduce carbon emissions and improve energy security has made them popular worldwide. </a:t>
            </a:r>
          </a:p>
          <a:p>
            <a:pPr algn="just"/>
            <a:r>
              <a:rPr lang="en-US" dirty="0"/>
              <a:t>By using machine learning (ML) techniques to examine historical data on worldwide ethanol production and renewable energy consumption over the previous years, this study investigates the role of ethanol blends as a feasible substitute for fossil fuels. </a:t>
            </a:r>
          </a:p>
          <a:p>
            <a:pPr algn="just"/>
            <a:r>
              <a:rPr lang="en-US" dirty="0"/>
              <a:t>This study attempts to shed light on the viability and scalability of ethanol-based fuel systems by looking at important trends, production efficiency, and market adoption rates. By promoting cleaner energy options that may be incorporated into current energy infrastructures, the project supports Sustainable Development Goal 7 (Affordable and Clean Energy).</a:t>
            </a:r>
            <a:endParaRPr lang="en-IN" dirty="0"/>
          </a:p>
        </p:txBody>
      </p:sp>
    </p:spTree>
    <p:extLst>
      <p:ext uri="{BB962C8B-B14F-4D97-AF65-F5344CB8AC3E}">
        <p14:creationId xmlns:p14="http://schemas.microsoft.com/office/powerpoint/2010/main" val="302369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3D37-F4F4-A326-923D-A28EC2B76B2E}"/>
              </a:ext>
            </a:extLst>
          </p:cNvPr>
          <p:cNvSpPr>
            <a:spLocks noGrp="1"/>
          </p:cNvSpPr>
          <p:nvPr>
            <p:ph type="title"/>
          </p:nvPr>
        </p:nvSpPr>
        <p:spPr/>
        <p:txBody>
          <a:bodyPr/>
          <a:lstStyle/>
          <a:p>
            <a:r>
              <a:rPr lang="en-US" dirty="0"/>
              <a:t>Literature Survey</a:t>
            </a:r>
            <a:endParaRPr lang="en-IN" dirty="0"/>
          </a:p>
        </p:txBody>
      </p:sp>
      <p:sp>
        <p:nvSpPr>
          <p:cNvPr id="5" name="Date Placeholder 4">
            <a:extLst>
              <a:ext uri="{FF2B5EF4-FFF2-40B4-BE49-F238E27FC236}">
                <a16:creationId xmlns:a16="http://schemas.microsoft.com/office/drawing/2014/main" id="{FA97AF27-DCEB-E083-592A-7B983236E868}"/>
              </a:ext>
            </a:extLst>
          </p:cNvPr>
          <p:cNvSpPr>
            <a:spLocks noGrp="1"/>
          </p:cNvSpPr>
          <p:nvPr>
            <p:ph type="dt" idx="10"/>
          </p:nvPr>
        </p:nvSpPr>
        <p:spPr/>
        <p:txBody>
          <a:bodyPr/>
          <a:lstStyle/>
          <a:p>
            <a:fld id="{5486EFE9-4FE0-40EB-8CE7-99F146C4FC95}" type="datetime1">
              <a:rPr lang="en-US" smtClean="0"/>
              <a:t>4/16/2025</a:t>
            </a:fld>
            <a:endParaRPr lang="en-US"/>
          </a:p>
        </p:txBody>
      </p:sp>
      <p:graphicFrame>
        <p:nvGraphicFramePr>
          <p:cNvPr id="7" name="Table 6">
            <a:extLst>
              <a:ext uri="{FF2B5EF4-FFF2-40B4-BE49-F238E27FC236}">
                <a16:creationId xmlns:a16="http://schemas.microsoft.com/office/drawing/2014/main" id="{1446486D-7EE4-2292-F94B-2E1B677CD4AA}"/>
              </a:ext>
            </a:extLst>
          </p:cNvPr>
          <p:cNvGraphicFramePr>
            <a:graphicFrameLocks noGrp="1"/>
          </p:cNvGraphicFramePr>
          <p:nvPr>
            <p:extLst>
              <p:ext uri="{D42A27DB-BD31-4B8C-83A1-F6EECF244321}">
                <p14:modId xmlns:p14="http://schemas.microsoft.com/office/powerpoint/2010/main" val="1379618128"/>
              </p:ext>
            </p:extLst>
          </p:nvPr>
        </p:nvGraphicFramePr>
        <p:xfrm>
          <a:off x="0" y="1396999"/>
          <a:ext cx="9144000" cy="9413319"/>
        </p:xfrm>
        <a:graphic>
          <a:graphicData uri="http://schemas.openxmlformats.org/drawingml/2006/table">
            <a:tbl>
              <a:tblPr firstRow="1" bandRow="1">
                <a:tableStyleId>{5C22544A-7EE6-4342-B048-85BDC9FD1C3A}</a:tableStyleId>
              </a:tblPr>
              <a:tblGrid>
                <a:gridCol w="709863">
                  <a:extLst>
                    <a:ext uri="{9D8B030D-6E8A-4147-A177-3AD203B41FA5}">
                      <a16:colId xmlns:a16="http://schemas.microsoft.com/office/drawing/2014/main" val="933488925"/>
                    </a:ext>
                  </a:extLst>
                </a:gridCol>
                <a:gridCol w="2743200">
                  <a:extLst>
                    <a:ext uri="{9D8B030D-6E8A-4147-A177-3AD203B41FA5}">
                      <a16:colId xmlns:a16="http://schemas.microsoft.com/office/drawing/2014/main" val="3622156015"/>
                    </a:ext>
                  </a:extLst>
                </a:gridCol>
                <a:gridCol w="3404937">
                  <a:extLst>
                    <a:ext uri="{9D8B030D-6E8A-4147-A177-3AD203B41FA5}">
                      <a16:colId xmlns:a16="http://schemas.microsoft.com/office/drawing/2014/main" val="1734976440"/>
                    </a:ext>
                  </a:extLst>
                </a:gridCol>
                <a:gridCol w="2286000">
                  <a:extLst>
                    <a:ext uri="{9D8B030D-6E8A-4147-A177-3AD203B41FA5}">
                      <a16:colId xmlns:a16="http://schemas.microsoft.com/office/drawing/2014/main" val="2832737095"/>
                    </a:ext>
                  </a:extLst>
                </a:gridCol>
              </a:tblGrid>
              <a:tr h="665559">
                <a:tc>
                  <a:txBody>
                    <a:bodyPr/>
                    <a:lstStyle/>
                    <a:p>
                      <a:pPr algn="just"/>
                      <a:r>
                        <a:rPr lang="en-US" dirty="0" err="1"/>
                        <a:t>S.No</a:t>
                      </a:r>
                      <a:endParaRPr lang="en-IN" dirty="0"/>
                    </a:p>
                  </a:txBody>
                  <a:tcPr/>
                </a:tc>
                <a:tc>
                  <a:txBody>
                    <a:bodyPr/>
                    <a:lstStyle/>
                    <a:p>
                      <a:pPr algn="just"/>
                      <a:r>
                        <a:rPr lang="en-US" dirty="0"/>
                        <a:t>Title </a:t>
                      </a:r>
                      <a:endParaRPr lang="en-IN" dirty="0"/>
                    </a:p>
                  </a:txBody>
                  <a:tcPr/>
                </a:tc>
                <a:tc>
                  <a:txBody>
                    <a:bodyPr/>
                    <a:lstStyle/>
                    <a:p>
                      <a:pPr algn="just"/>
                      <a:r>
                        <a:rPr lang="en-US" dirty="0"/>
                        <a:t>Methodology</a:t>
                      </a:r>
                      <a:endParaRPr lang="en-IN" dirty="0"/>
                    </a:p>
                  </a:txBody>
                  <a:tcPr/>
                </a:tc>
                <a:tc>
                  <a:txBody>
                    <a:bodyPr/>
                    <a:lstStyle/>
                    <a:p>
                      <a:pPr algn="just"/>
                      <a:r>
                        <a:rPr lang="en-US" dirty="0"/>
                        <a:t>Identification of Gaps and Limitations</a:t>
                      </a:r>
                      <a:endParaRPr lang="en-IN" dirty="0"/>
                    </a:p>
                  </a:txBody>
                  <a:tcPr/>
                </a:tc>
                <a:extLst>
                  <a:ext uri="{0D108BD9-81ED-4DB2-BD59-A6C34878D82A}">
                    <a16:rowId xmlns:a16="http://schemas.microsoft.com/office/drawing/2014/main" val="2726250852"/>
                  </a:ext>
                </a:extLst>
              </a:tr>
              <a:tr h="665559">
                <a:tc>
                  <a:txBody>
                    <a:bodyPr/>
                    <a:lstStyle/>
                    <a:p>
                      <a:pPr algn="just"/>
                      <a:r>
                        <a:rPr lang="en-US" dirty="0"/>
                        <a:t>1</a:t>
                      </a:r>
                      <a:endParaRPr lang="en-IN" dirty="0"/>
                    </a:p>
                  </a:txBody>
                  <a:tcPr/>
                </a:tc>
                <a:tc>
                  <a:txBody>
                    <a:bodyPr/>
                    <a:lstStyle/>
                    <a:p>
                      <a:pPr algn="just"/>
                      <a:r>
                        <a:rPr lang="en-US" b="1" dirty="0"/>
                        <a:t>Machine Learning-Based Molecular Dynamics Studies on Predicting Thermophysical Properties of Ethanol–Octane Blends</a:t>
                      </a:r>
                      <a:br>
                        <a:rPr lang="en-US" dirty="0"/>
                      </a:br>
                      <a:r>
                        <a:rPr lang="en-US" i="1" dirty="0"/>
                        <a:t>(Energy &amp; Fuels, Smith, 2024)</a:t>
                      </a:r>
                      <a:endParaRPr lang="en-US" dirty="0"/>
                    </a:p>
                  </a:txBody>
                  <a:tcPr anchor="ctr"/>
                </a:tc>
                <a:tc>
                  <a:txBody>
                    <a:bodyPr/>
                    <a:lstStyle/>
                    <a:p>
                      <a:pPr marL="0" indent="0" algn="just">
                        <a:buNone/>
                      </a:pPr>
                      <a:r>
                        <a:rPr lang="en-US" dirty="0"/>
                        <a:t>- Integrated molecular dynamics simulations with ML models.</a:t>
                      </a:r>
                      <a:br>
                        <a:rPr lang="en-US" dirty="0"/>
                      </a:br>
                      <a:r>
                        <a:rPr lang="en-US" dirty="0"/>
                        <a:t>- Predicted thermophysical properties of ethanol–octane blends.</a:t>
                      </a:r>
                      <a:endParaRPr lang="en-IN" dirty="0"/>
                    </a:p>
                  </a:txBody>
                  <a:tcPr/>
                </a:tc>
                <a:tc>
                  <a:txBody>
                    <a:bodyPr/>
                    <a:lstStyle/>
                    <a:p>
                      <a:pPr algn="just"/>
                      <a:r>
                        <a:rPr lang="en-US" dirty="0"/>
                        <a:t>- Limited to ethanol–octane blends; may not generalize to other fuels.</a:t>
                      </a:r>
                      <a:br>
                        <a:rPr lang="en-US" dirty="0"/>
                      </a:br>
                      <a:r>
                        <a:rPr lang="en-US" dirty="0"/>
                        <a:t>- Requires extensive computational resources.</a:t>
                      </a:r>
                      <a:endParaRPr lang="en-IN" dirty="0"/>
                    </a:p>
                  </a:txBody>
                  <a:tcPr/>
                </a:tc>
                <a:extLst>
                  <a:ext uri="{0D108BD9-81ED-4DB2-BD59-A6C34878D82A}">
                    <a16:rowId xmlns:a16="http://schemas.microsoft.com/office/drawing/2014/main" val="3066762187"/>
                  </a:ext>
                </a:extLst>
              </a:tr>
              <a:tr h="665559">
                <a:tc>
                  <a:txBody>
                    <a:bodyPr/>
                    <a:lstStyle/>
                    <a:p>
                      <a:pPr algn="just"/>
                      <a:r>
                        <a:rPr lang="en-US" dirty="0"/>
                        <a:t>2</a:t>
                      </a:r>
                      <a:endParaRPr lang="en-IN" dirty="0"/>
                    </a:p>
                  </a:txBody>
                  <a:tcPr/>
                </a:tc>
                <a:tc>
                  <a:txBody>
                    <a:bodyPr/>
                    <a:lstStyle/>
                    <a:p>
                      <a:pPr algn="just"/>
                      <a:r>
                        <a:rPr lang="en-US" b="1" dirty="0"/>
                        <a:t>Forecasting of Engine Performance for Gasoline-Ethanol Blends Using Machine Learning</a:t>
                      </a:r>
                      <a:br>
                        <a:rPr lang="en-US" dirty="0"/>
                      </a:br>
                      <a:r>
                        <a:rPr lang="en-US" i="1" dirty="0"/>
                        <a:t>(Journal of Renewable Energy, Patel &amp; Singh, 2023)</a:t>
                      </a:r>
                      <a:endParaRPr lang="en-US" dirty="0"/>
                    </a:p>
                  </a:txBody>
                  <a:tcPr anchor="ctr"/>
                </a:tc>
                <a:tc>
                  <a:txBody>
                    <a:bodyPr/>
                    <a:lstStyle/>
                    <a:p>
                      <a:pPr marL="0" indent="0" algn="just">
                        <a:buNone/>
                      </a:pPr>
                      <a:r>
                        <a:rPr lang="en-US" dirty="0"/>
                        <a:t>- Conducted experimental studies on gasoline-ethanol blend ratios.</a:t>
                      </a:r>
                      <a:br>
                        <a:rPr lang="en-US" dirty="0"/>
                      </a:br>
                      <a:r>
                        <a:rPr lang="en-US" dirty="0"/>
                        <a:t>- Applied ML algorithms to forecast engine performance.</a:t>
                      </a:r>
                      <a:endParaRPr lang="en-IN" dirty="0"/>
                    </a:p>
                  </a:txBody>
                  <a:tcPr/>
                </a:tc>
                <a:tc>
                  <a:txBody>
                    <a:bodyPr/>
                    <a:lstStyle/>
                    <a:p>
                      <a:pPr algn="just"/>
                      <a:r>
                        <a:rPr lang="en-US" dirty="0"/>
                        <a:t>- Focused on specific engine types; results may not apply universally.</a:t>
                      </a:r>
                      <a:br>
                        <a:rPr lang="en-US" dirty="0"/>
                      </a:br>
                      <a:r>
                        <a:rPr lang="en-US" dirty="0"/>
                        <a:t>- Limited consideration of long-term engine wear.</a:t>
                      </a:r>
                      <a:endParaRPr lang="en-IN" dirty="0"/>
                    </a:p>
                  </a:txBody>
                  <a:tcPr/>
                </a:tc>
                <a:extLst>
                  <a:ext uri="{0D108BD9-81ED-4DB2-BD59-A6C34878D82A}">
                    <a16:rowId xmlns:a16="http://schemas.microsoft.com/office/drawing/2014/main" val="937693271"/>
                  </a:ext>
                </a:extLst>
              </a:tr>
              <a:tr h="665559">
                <a:tc>
                  <a:txBody>
                    <a:bodyPr/>
                    <a:lstStyle/>
                    <a:p>
                      <a:pPr algn="just"/>
                      <a:r>
                        <a:rPr lang="en-US" dirty="0"/>
                        <a:t>3</a:t>
                      </a:r>
                      <a:endParaRPr lang="en-IN" dirty="0"/>
                    </a:p>
                  </a:txBody>
                  <a:tcPr/>
                </a:tc>
                <a:tc>
                  <a:txBody>
                    <a:bodyPr/>
                    <a:lstStyle/>
                    <a:p>
                      <a:pPr algn="just"/>
                      <a:r>
                        <a:rPr lang="en-US" b="1" dirty="0"/>
                        <a:t>Artificial Intelligence Application in Bioethanol Production</a:t>
                      </a:r>
                      <a:br>
                        <a:rPr lang="en-US" dirty="0"/>
                      </a:br>
                      <a:r>
                        <a:rPr lang="en-US" i="1" dirty="0"/>
                        <a:t>(</a:t>
                      </a:r>
                      <a:r>
                        <a:rPr lang="en-US" i="1" dirty="0" err="1"/>
                        <a:t>BioEnergy</a:t>
                      </a:r>
                      <a:r>
                        <a:rPr lang="en-US" i="1" dirty="0"/>
                        <a:t> Research, Tanaka &amp; Lee, 2023)</a:t>
                      </a:r>
                      <a:endParaRPr lang="en-IN" dirty="0"/>
                    </a:p>
                  </a:txBody>
                  <a:tcPr/>
                </a:tc>
                <a:tc>
                  <a:txBody>
                    <a:bodyPr/>
                    <a:lstStyle/>
                    <a:p>
                      <a:pPr algn="just"/>
                      <a:r>
                        <a:rPr lang="en-US" dirty="0"/>
                        <a:t>- Reviewed AI techniques applied in bioethanol production.</a:t>
                      </a:r>
                      <a:br>
                        <a:rPr lang="en-US" dirty="0"/>
                      </a:br>
                      <a:r>
                        <a:rPr lang="en-US" dirty="0"/>
                        <a:t>- Emphasized neural networks in optimization.</a:t>
                      </a:r>
                      <a:endParaRPr lang="en-IN" dirty="0"/>
                    </a:p>
                  </a:txBody>
                  <a:tcPr/>
                </a:tc>
                <a:tc>
                  <a:txBody>
                    <a:bodyPr/>
                    <a:lstStyle/>
                    <a:p>
                      <a:pPr algn="just"/>
                      <a:r>
                        <a:rPr lang="en-US" dirty="0"/>
                        <a:t>- Primarily a review; lacks empirical data from new experiments.</a:t>
                      </a:r>
                      <a:br>
                        <a:rPr lang="en-US" dirty="0"/>
                      </a:br>
                      <a:r>
                        <a:rPr lang="en-US" dirty="0"/>
                        <a:t>- Limited discussion on real-world AI integration.</a:t>
                      </a:r>
                      <a:endParaRPr lang="en-IN" dirty="0"/>
                    </a:p>
                  </a:txBody>
                  <a:tcPr/>
                </a:tc>
                <a:extLst>
                  <a:ext uri="{0D108BD9-81ED-4DB2-BD59-A6C34878D82A}">
                    <a16:rowId xmlns:a16="http://schemas.microsoft.com/office/drawing/2014/main" val="1874141311"/>
                  </a:ext>
                </a:extLst>
              </a:tr>
              <a:tr h="665559">
                <a:tc>
                  <a:txBody>
                    <a:bodyPr/>
                    <a:lstStyle/>
                    <a:p>
                      <a:pPr algn="just"/>
                      <a:r>
                        <a:rPr lang="en-US" dirty="0"/>
                        <a:t>4</a:t>
                      </a:r>
                      <a:endParaRPr lang="en-IN" dirty="0"/>
                    </a:p>
                  </a:txBody>
                  <a:tcPr/>
                </a:tc>
                <a:tc>
                  <a:txBody>
                    <a:bodyPr/>
                    <a:lstStyle/>
                    <a:p>
                      <a:pPr algn="just"/>
                      <a:r>
                        <a:rPr lang="en-US" b="1" dirty="0"/>
                        <a:t>Applications of Machine Learning Technologies for Feedstock Yield Prediction in Bioethanol Production</a:t>
                      </a:r>
                      <a:br>
                        <a:rPr lang="en-US" dirty="0"/>
                      </a:br>
                      <a:r>
                        <a:rPr lang="en-US" i="1" dirty="0"/>
                        <a:t>(Energies, Choudhury, 2023)</a:t>
                      </a:r>
                      <a:endParaRPr lang="en-US" dirty="0"/>
                    </a:p>
                  </a:txBody>
                  <a:tcPr anchor="ctr"/>
                </a:tc>
                <a:tc>
                  <a:txBody>
                    <a:bodyPr/>
                    <a:lstStyle/>
                    <a:p>
                      <a:pPr algn="just"/>
                      <a:r>
                        <a:rPr lang="en-US" dirty="0"/>
                        <a:t>- Used ML models to predict crop yields for bioethanol production.</a:t>
                      </a:r>
                      <a:br>
                        <a:rPr lang="en-US" dirty="0"/>
                      </a:br>
                      <a:r>
                        <a:rPr lang="en-US" dirty="0"/>
                        <a:t>- Analyzed agricultural inputs and environmental factors.</a:t>
                      </a:r>
                      <a:endParaRPr lang="en-IN" dirty="0"/>
                    </a:p>
                  </a:txBody>
                  <a:tcPr/>
                </a:tc>
                <a:tc>
                  <a:txBody>
                    <a:bodyPr/>
                    <a:lstStyle/>
                    <a:p>
                      <a:pPr algn="just"/>
                      <a:r>
                        <a:rPr lang="en-US" dirty="0"/>
                        <a:t>- Focused on specific feedstocks; may not apply broadly.</a:t>
                      </a:r>
                      <a:br>
                        <a:rPr lang="en-US" dirty="0"/>
                      </a:br>
                      <a:r>
                        <a:rPr lang="en-US" dirty="0"/>
                        <a:t>- Requires high-quality datasets for accuracy.</a:t>
                      </a:r>
                      <a:endParaRPr lang="en-IN" dirty="0"/>
                    </a:p>
                  </a:txBody>
                  <a:tcPr/>
                </a:tc>
                <a:extLst>
                  <a:ext uri="{0D108BD9-81ED-4DB2-BD59-A6C34878D82A}">
                    <a16:rowId xmlns:a16="http://schemas.microsoft.com/office/drawing/2014/main" val="1335303250"/>
                  </a:ext>
                </a:extLst>
              </a:tr>
              <a:tr h="665559">
                <a:tc>
                  <a:txBody>
                    <a:bodyPr/>
                    <a:lstStyle/>
                    <a:p>
                      <a:pPr algn="just"/>
                      <a:r>
                        <a:rPr lang="en-US" dirty="0"/>
                        <a:t>5</a:t>
                      </a:r>
                      <a:endParaRPr lang="en-IN" dirty="0"/>
                    </a:p>
                  </a:txBody>
                  <a:tcPr/>
                </a:tc>
                <a:tc>
                  <a:txBody>
                    <a:bodyPr/>
                    <a:lstStyle/>
                    <a:p>
                      <a:pPr algn="just"/>
                      <a:r>
                        <a:rPr lang="en-IN" b="1" dirty="0"/>
                        <a:t>Artificial Intelligence-Driven Design of Fuel Mixtures</a:t>
                      </a:r>
                      <a:br>
                        <a:rPr lang="en-IN" dirty="0"/>
                      </a:br>
                      <a:r>
                        <a:rPr lang="en-IN" i="1" dirty="0"/>
                        <a:t>(Communications Chemistry, Zhang &amp; Morales, 2022)</a:t>
                      </a:r>
                      <a:endParaRPr lang="en-IN" dirty="0"/>
                    </a:p>
                  </a:txBody>
                  <a:tcPr/>
                </a:tc>
                <a:tc>
                  <a:txBody>
                    <a:bodyPr/>
                    <a:lstStyle/>
                    <a:p>
                      <a:pPr algn="just"/>
                      <a:r>
                        <a:rPr lang="en-US" dirty="0"/>
                        <a:t>- Developed an AI framework to design liquid fuels.</a:t>
                      </a:r>
                      <a:br>
                        <a:rPr lang="en-US" dirty="0"/>
                      </a:br>
                      <a:r>
                        <a:rPr lang="en-US" dirty="0"/>
                        <a:t>- Optimized fuel mixtures for combustion engines.</a:t>
                      </a:r>
                      <a:endParaRPr lang="en-IN" dirty="0"/>
                    </a:p>
                  </a:txBody>
                  <a:tcPr/>
                </a:tc>
                <a:tc>
                  <a:txBody>
                    <a:bodyPr/>
                    <a:lstStyle/>
                    <a:p>
                      <a:pPr algn="just"/>
                      <a:r>
                        <a:rPr lang="en-US" dirty="0"/>
                        <a:t>- Theoretical; lacks validation with real-world testing.</a:t>
                      </a:r>
                      <a:br>
                        <a:rPr lang="en-US" dirty="0"/>
                      </a:br>
                      <a:r>
                        <a:rPr lang="en-US" dirty="0"/>
                        <a:t>- Challenges in industrial-scale application.</a:t>
                      </a:r>
                      <a:endParaRPr lang="en-IN" dirty="0"/>
                    </a:p>
                  </a:txBody>
                  <a:tcPr/>
                </a:tc>
                <a:extLst>
                  <a:ext uri="{0D108BD9-81ED-4DB2-BD59-A6C34878D82A}">
                    <a16:rowId xmlns:a16="http://schemas.microsoft.com/office/drawing/2014/main" val="2532083493"/>
                  </a:ext>
                </a:extLst>
              </a:tr>
              <a:tr h="665559">
                <a:tc>
                  <a:txBody>
                    <a:bodyPr/>
                    <a:lstStyle/>
                    <a:p>
                      <a:pPr algn="just"/>
                      <a:r>
                        <a:rPr lang="en-US" dirty="0"/>
                        <a:t>6</a:t>
                      </a:r>
                      <a:endParaRPr lang="en-IN" dirty="0"/>
                    </a:p>
                  </a:txBody>
                  <a:tcPr/>
                </a:tc>
                <a:tc>
                  <a:txBody>
                    <a:bodyPr/>
                    <a:lstStyle/>
                    <a:p>
                      <a:pPr algn="just"/>
                      <a:r>
                        <a:rPr lang="en-US" b="1" dirty="0"/>
                        <a:t>Prediction of Gasoline Blend Ignition Characteristics Using Machine Learning</a:t>
                      </a:r>
                      <a:br>
                        <a:rPr lang="en-US" dirty="0"/>
                      </a:br>
                      <a:r>
                        <a:rPr lang="en-US" i="1" dirty="0"/>
                        <a:t>(Energy &amp; Fuels, Chen , 2021)</a:t>
                      </a:r>
                      <a:endParaRPr lang="en-IN" dirty="0"/>
                    </a:p>
                  </a:txBody>
                  <a:tcPr/>
                </a:tc>
                <a:tc>
                  <a:txBody>
                    <a:bodyPr/>
                    <a:lstStyle/>
                    <a:p>
                      <a:pPr algn="just"/>
                      <a:r>
                        <a:rPr lang="en-US" dirty="0"/>
                        <a:t>- Compared ML algorithms to predict ignition characteristics.</a:t>
                      </a:r>
                      <a:br>
                        <a:rPr lang="en-US" dirty="0"/>
                      </a:br>
                      <a:r>
                        <a:rPr lang="en-US" dirty="0"/>
                        <a:t>- Developed models to estimate key spark-ignition fuel properties.</a:t>
                      </a:r>
                      <a:endParaRPr lang="en-IN" dirty="0"/>
                    </a:p>
                  </a:txBody>
                  <a:tcPr/>
                </a:tc>
                <a:tc>
                  <a:txBody>
                    <a:bodyPr/>
                    <a:lstStyle/>
                    <a:p>
                      <a:pPr algn="just"/>
                      <a:r>
                        <a:rPr lang="en-US" dirty="0"/>
                        <a:t>- Focused on gasoline blends; limited ethanol application.</a:t>
                      </a:r>
                      <a:br>
                        <a:rPr lang="en-US" dirty="0"/>
                      </a:br>
                      <a:r>
                        <a:rPr lang="en-US" dirty="0"/>
                        <a:t>- Requires large datasets for training and validation.</a:t>
                      </a:r>
                      <a:endParaRPr lang="en-IN" dirty="0"/>
                    </a:p>
                  </a:txBody>
                  <a:tcPr/>
                </a:tc>
                <a:extLst>
                  <a:ext uri="{0D108BD9-81ED-4DB2-BD59-A6C34878D82A}">
                    <a16:rowId xmlns:a16="http://schemas.microsoft.com/office/drawing/2014/main" val="648835768"/>
                  </a:ext>
                </a:extLst>
              </a:tr>
              <a:tr h="665559">
                <a:tc>
                  <a:txBody>
                    <a:bodyPr/>
                    <a:lstStyle/>
                    <a:p>
                      <a:pPr algn="just"/>
                      <a:r>
                        <a:rPr lang="en-US" dirty="0"/>
                        <a:t>7</a:t>
                      </a:r>
                      <a:endParaRPr lang="en-IN" dirty="0"/>
                    </a:p>
                  </a:txBody>
                  <a:tcPr/>
                </a:tc>
                <a:tc>
                  <a:txBody>
                    <a:bodyPr/>
                    <a:lstStyle/>
                    <a:p>
                      <a:pPr algn="just"/>
                      <a:r>
                        <a:rPr lang="en-US" b="1" dirty="0"/>
                        <a:t>Machine Learning-Guided Optimization of Biofuel Blends for Enhanced Engine Efficiency and Emission Reduction</a:t>
                      </a:r>
                      <a:br>
                        <a:rPr lang="en-US" dirty="0"/>
                      </a:br>
                      <a:r>
                        <a:rPr lang="en-US" i="1" dirty="0"/>
                        <a:t>(Fuel, Kumar &amp; Das, 2024)</a:t>
                      </a:r>
                      <a:endParaRPr lang="en-IN" dirty="0"/>
                    </a:p>
                  </a:txBody>
                  <a:tcPr/>
                </a:tc>
                <a:tc>
                  <a:txBody>
                    <a:bodyPr/>
                    <a:lstStyle/>
                    <a:p>
                      <a:pPr algn="just"/>
                      <a:r>
                        <a:rPr lang="en-US" dirty="0"/>
                        <a:t>- Investigated combustion and emission characteristics of ethanol blends.</a:t>
                      </a:r>
                      <a:br>
                        <a:rPr lang="en-US" dirty="0"/>
                      </a:br>
                      <a:r>
                        <a:rPr lang="en-US" dirty="0"/>
                        <a:t>- Applied ML to optimize blend ratios.</a:t>
                      </a:r>
                      <a:endParaRPr lang="en-IN" dirty="0"/>
                    </a:p>
                  </a:txBody>
                  <a:tcPr/>
                </a:tc>
                <a:tc>
                  <a:txBody>
                    <a:bodyPr/>
                    <a:lstStyle/>
                    <a:p>
                      <a:pPr algn="just"/>
                      <a:r>
                        <a:rPr lang="en-US" dirty="0"/>
                        <a:t>- Limited to specific engines; results may not generalize.</a:t>
                      </a:r>
                      <a:br>
                        <a:rPr lang="en-US" dirty="0"/>
                      </a:br>
                      <a:r>
                        <a:rPr lang="en-US" dirty="0"/>
                        <a:t>- Lacks long-term impact analysis.</a:t>
                      </a:r>
                      <a:endParaRPr lang="en-IN" dirty="0"/>
                    </a:p>
                  </a:txBody>
                  <a:tcPr/>
                </a:tc>
                <a:extLst>
                  <a:ext uri="{0D108BD9-81ED-4DB2-BD59-A6C34878D82A}">
                    <a16:rowId xmlns:a16="http://schemas.microsoft.com/office/drawing/2014/main" val="531030121"/>
                  </a:ext>
                </a:extLst>
              </a:tr>
            </a:tbl>
          </a:graphicData>
        </a:graphic>
      </p:graphicFrame>
    </p:spTree>
    <p:extLst>
      <p:ext uri="{BB962C8B-B14F-4D97-AF65-F5344CB8AC3E}">
        <p14:creationId xmlns:p14="http://schemas.microsoft.com/office/powerpoint/2010/main" val="212972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7573-DB6D-5A91-BD95-CB5BE8F8B351}"/>
              </a:ext>
            </a:extLst>
          </p:cNvPr>
          <p:cNvSpPr>
            <a:spLocks noGrp="1"/>
          </p:cNvSpPr>
          <p:nvPr>
            <p:ph type="title"/>
          </p:nvPr>
        </p:nvSpPr>
        <p:spPr/>
        <p:txBody>
          <a:bodyPr/>
          <a:lstStyle/>
          <a:p>
            <a:r>
              <a:rPr lang="en-US" dirty="0"/>
              <a:t>Literature Survey</a:t>
            </a:r>
            <a:endParaRPr lang="en-IN" dirty="0"/>
          </a:p>
        </p:txBody>
      </p:sp>
      <p:sp>
        <p:nvSpPr>
          <p:cNvPr id="5" name="Date Placeholder 4">
            <a:extLst>
              <a:ext uri="{FF2B5EF4-FFF2-40B4-BE49-F238E27FC236}">
                <a16:creationId xmlns:a16="http://schemas.microsoft.com/office/drawing/2014/main" id="{83A3ADB8-B17C-0045-98AA-D9FD6FED6EAF}"/>
              </a:ext>
            </a:extLst>
          </p:cNvPr>
          <p:cNvSpPr>
            <a:spLocks noGrp="1"/>
          </p:cNvSpPr>
          <p:nvPr>
            <p:ph type="dt" idx="10"/>
          </p:nvPr>
        </p:nvSpPr>
        <p:spPr/>
        <p:txBody>
          <a:bodyPr/>
          <a:lstStyle/>
          <a:p>
            <a:fld id="{5486EFE9-4FE0-40EB-8CE7-99F146C4FC95}" type="datetime1">
              <a:rPr lang="en-US" smtClean="0"/>
              <a:t>4/16/2025</a:t>
            </a:fld>
            <a:endParaRPr lang="en-US"/>
          </a:p>
        </p:txBody>
      </p:sp>
      <p:graphicFrame>
        <p:nvGraphicFramePr>
          <p:cNvPr id="9" name="Table 8">
            <a:extLst>
              <a:ext uri="{FF2B5EF4-FFF2-40B4-BE49-F238E27FC236}">
                <a16:creationId xmlns:a16="http://schemas.microsoft.com/office/drawing/2014/main" id="{AE4D87D9-61F1-1945-6967-C5612EA101C2}"/>
              </a:ext>
            </a:extLst>
          </p:cNvPr>
          <p:cNvGraphicFramePr>
            <a:graphicFrameLocks noGrp="1"/>
          </p:cNvGraphicFramePr>
          <p:nvPr>
            <p:extLst>
              <p:ext uri="{D42A27DB-BD31-4B8C-83A1-F6EECF244321}">
                <p14:modId xmlns:p14="http://schemas.microsoft.com/office/powerpoint/2010/main" val="2314864748"/>
              </p:ext>
            </p:extLst>
          </p:nvPr>
        </p:nvGraphicFramePr>
        <p:xfrm>
          <a:off x="0" y="1396998"/>
          <a:ext cx="9144000" cy="9643745"/>
        </p:xfrm>
        <a:graphic>
          <a:graphicData uri="http://schemas.openxmlformats.org/drawingml/2006/table">
            <a:tbl>
              <a:tblPr firstRow="1" bandRow="1">
                <a:tableStyleId>{5C22544A-7EE6-4342-B048-85BDC9FD1C3A}</a:tableStyleId>
              </a:tblPr>
              <a:tblGrid>
                <a:gridCol w="733926">
                  <a:extLst>
                    <a:ext uri="{9D8B030D-6E8A-4147-A177-3AD203B41FA5}">
                      <a16:colId xmlns:a16="http://schemas.microsoft.com/office/drawing/2014/main" val="933488925"/>
                    </a:ext>
                  </a:extLst>
                </a:gridCol>
                <a:gridCol w="3019927">
                  <a:extLst>
                    <a:ext uri="{9D8B030D-6E8A-4147-A177-3AD203B41FA5}">
                      <a16:colId xmlns:a16="http://schemas.microsoft.com/office/drawing/2014/main" val="3622156015"/>
                    </a:ext>
                  </a:extLst>
                </a:gridCol>
                <a:gridCol w="3104147">
                  <a:extLst>
                    <a:ext uri="{9D8B030D-6E8A-4147-A177-3AD203B41FA5}">
                      <a16:colId xmlns:a16="http://schemas.microsoft.com/office/drawing/2014/main" val="1734976440"/>
                    </a:ext>
                  </a:extLst>
                </a:gridCol>
                <a:gridCol w="2286000">
                  <a:extLst>
                    <a:ext uri="{9D8B030D-6E8A-4147-A177-3AD203B41FA5}">
                      <a16:colId xmlns:a16="http://schemas.microsoft.com/office/drawing/2014/main" val="2832737095"/>
                    </a:ext>
                  </a:extLst>
                </a:gridCol>
              </a:tblGrid>
              <a:tr h="682625">
                <a:tc>
                  <a:txBody>
                    <a:bodyPr/>
                    <a:lstStyle/>
                    <a:p>
                      <a:pPr algn="just"/>
                      <a:r>
                        <a:rPr lang="en-US" dirty="0" err="1"/>
                        <a:t>S.No</a:t>
                      </a:r>
                      <a:endParaRPr lang="en-IN" dirty="0"/>
                    </a:p>
                  </a:txBody>
                  <a:tcPr/>
                </a:tc>
                <a:tc>
                  <a:txBody>
                    <a:bodyPr/>
                    <a:lstStyle/>
                    <a:p>
                      <a:pPr algn="just"/>
                      <a:r>
                        <a:rPr lang="en-US" dirty="0"/>
                        <a:t>Title </a:t>
                      </a:r>
                      <a:endParaRPr lang="en-IN" dirty="0"/>
                    </a:p>
                  </a:txBody>
                  <a:tcPr/>
                </a:tc>
                <a:tc>
                  <a:txBody>
                    <a:bodyPr/>
                    <a:lstStyle/>
                    <a:p>
                      <a:pPr algn="just"/>
                      <a:r>
                        <a:rPr lang="en-US" dirty="0"/>
                        <a:t>Methodology</a:t>
                      </a:r>
                      <a:endParaRPr lang="en-IN" dirty="0"/>
                    </a:p>
                  </a:txBody>
                  <a:tcPr/>
                </a:tc>
                <a:tc>
                  <a:txBody>
                    <a:bodyPr/>
                    <a:lstStyle/>
                    <a:p>
                      <a:pPr algn="just"/>
                      <a:r>
                        <a:rPr lang="en-US" dirty="0"/>
                        <a:t>Identification of Gaps and Limitations</a:t>
                      </a:r>
                      <a:endParaRPr lang="en-IN" dirty="0"/>
                    </a:p>
                  </a:txBody>
                  <a:tcPr/>
                </a:tc>
                <a:extLst>
                  <a:ext uri="{0D108BD9-81ED-4DB2-BD59-A6C34878D82A}">
                    <a16:rowId xmlns:a16="http://schemas.microsoft.com/office/drawing/2014/main" val="2726250852"/>
                  </a:ext>
                </a:extLst>
              </a:tr>
              <a:tr h="682625">
                <a:tc>
                  <a:txBody>
                    <a:bodyPr/>
                    <a:lstStyle/>
                    <a:p>
                      <a:pPr algn="just"/>
                      <a:r>
                        <a:rPr lang="en-US" dirty="0"/>
                        <a:t>8</a:t>
                      </a:r>
                      <a:endParaRPr lang="en-IN" dirty="0"/>
                    </a:p>
                  </a:txBody>
                  <a:tcPr/>
                </a:tc>
                <a:tc>
                  <a:txBody>
                    <a:bodyPr/>
                    <a:lstStyle/>
                    <a:p>
                      <a:pPr algn="just"/>
                      <a:r>
                        <a:rPr lang="en-US" b="1" dirty="0"/>
                        <a:t>Predicting Distillation Properties of Fuel Blends Using Machine Learning</a:t>
                      </a:r>
                      <a:br>
                        <a:rPr lang="en-US" dirty="0"/>
                      </a:br>
                      <a:r>
                        <a:rPr lang="en-US" i="1" dirty="0"/>
                        <a:t>(Fuel Processing Technology, Rivera, 2021)</a:t>
                      </a:r>
                      <a:endParaRPr lang="en-IN" dirty="0"/>
                    </a:p>
                  </a:txBody>
                  <a:tcPr/>
                </a:tc>
                <a:tc>
                  <a:txBody>
                    <a:bodyPr/>
                    <a:lstStyle/>
                    <a:p>
                      <a:pPr algn="just"/>
                      <a:r>
                        <a:rPr lang="en-US" dirty="0"/>
                        <a:t>- Used ML models to predict distillation points of gasoline blends.</a:t>
                      </a:r>
                      <a:br>
                        <a:rPr lang="en-US" dirty="0"/>
                      </a:br>
                      <a:r>
                        <a:rPr lang="en-US" dirty="0"/>
                        <a:t>- Trained on refinery data and experimental blends.</a:t>
                      </a:r>
                      <a:endParaRPr lang="en-IN" dirty="0"/>
                    </a:p>
                  </a:txBody>
                  <a:tcPr/>
                </a:tc>
                <a:tc>
                  <a:txBody>
                    <a:bodyPr/>
                    <a:lstStyle/>
                    <a:p>
                      <a:pPr algn="just"/>
                      <a:r>
                        <a:rPr lang="en-US" dirty="0"/>
                        <a:t>- Focused on distillation; doesn’t address emissions or energy content.</a:t>
                      </a:r>
                      <a:br>
                        <a:rPr lang="en-US" dirty="0"/>
                      </a:br>
                      <a:r>
                        <a:rPr lang="en-US" dirty="0"/>
                        <a:t>- Requires detailed compositional data.</a:t>
                      </a:r>
                      <a:endParaRPr lang="en-IN" dirty="0"/>
                    </a:p>
                  </a:txBody>
                  <a:tcPr/>
                </a:tc>
                <a:extLst>
                  <a:ext uri="{0D108BD9-81ED-4DB2-BD59-A6C34878D82A}">
                    <a16:rowId xmlns:a16="http://schemas.microsoft.com/office/drawing/2014/main" val="3066762187"/>
                  </a:ext>
                </a:extLst>
              </a:tr>
              <a:tr h="682625">
                <a:tc>
                  <a:txBody>
                    <a:bodyPr/>
                    <a:lstStyle/>
                    <a:p>
                      <a:pPr algn="just"/>
                      <a:r>
                        <a:rPr lang="en-US" dirty="0"/>
                        <a:t>9</a:t>
                      </a:r>
                      <a:endParaRPr lang="en-IN" dirty="0"/>
                    </a:p>
                  </a:txBody>
                  <a:tcPr/>
                </a:tc>
                <a:tc>
                  <a:txBody>
                    <a:bodyPr/>
                    <a:lstStyle/>
                    <a:p>
                      <a:pPr algn="just"/>
                      <a:r>
                        <a:rPr lang="en-US" b="1" dirty="0"/>
                        <a:t>Enhancing Autoignition Characteristics with Machine Learning-Powered Fuel Additive Discovery</a:t>
                      </a:r>
                      <a:br>
                        <a:rPr lang="en-US" dirty="0"/>
                      </a:br>
                      <a:r>
                        <a:rPr lang="en-US" i="1" dirty="0"/>
                        <a:t>(Combustion and Flame, Yamada, 2021)</a:t>
                      </a:r>
                      <a:endParaRPr lang="en-IN" dirty="0"/>
                    </a:p>
                  </a:txBody>
                  <a:tcPr/>
                </a:tc>
                <a:tc>
                  <a:txBody>
                    <a:bodyPr/>
                    <a:lstStyle/>
                    <a:p>
                      <a:pPr algn="just"/>
                      <a:r>
                        <a:rPr lang="en-US" dirty="0"/>
                        <a:t>- Combined chemical kinetics and ML to predict ignition delay times.</a:t>
                      </a:r>
                      <a:br>
                        <a:rPr lang="en-US" dirty="0"/>
                      </a:br>
                      <a:r>
                        <a:rPr lang="en-US" dirty="0"/>
                        <a:t>- Studied the effects of fuel additives on autoignition.</a:t>
                      </a:r>
                      <a:endParaRPr lang="en-IN" dirty="0"/>
                    </a:p>
                  </a:txBody>
                  <a:tcPr/>
                </a:tc>
                <a:tc>
                  <a:txBody>
                    <a:bodyPr/>
                    <a:lstStyle/>
                    <a:p>
                      <a:pPr algn="just"/>
                      <a:r>
                        <a:rPr lang="en-US" dirty="0"/>
                        <a:t>- Theoretical framework; lacks real engine validation.</a:t>
                      </a:r>
                      <a:br>
                        <a:rPr lang="en-US" dirty="0"/>
                      </a:br>
                      <a:r>
                        <a:rPr lang="en-US" dirty="0"/>
                        <a:t>- Focused on specific biofuels; limited generalization.</a:t>
                      </a:r>
                      <a:endParaRPr lang="en-IN" dirty="0"/>
                    </a:p>
                  </a:txBody>
                  <a:tcPr/>
                </a:tc>
                <a:extLst>
                  <a:ext uri="{0D108BD9-81ED-4DB2-BD59-A6C34878D82A}">
                    <a16:rowId xmlns:a16="http://schemas.microsoft.com/office/drawing/2014/main" val="937693271"/>
                  </a:ext>
                </a:extLst>
              </a:tr>
              <a:tr h="682625">
                <a:tc>
                  <a:txBody>
                    <a:bodyPr/>
                    <a:lstStyle/>
                    <a:p>
                      <a:pPr algn="just"/>
                      <a:r>
                        <a:rPr lang="en-US" dirty="0"/>
                        <a:t>10</a:t>
                      </a:r>
                      <a:endParaRPr lang="en-IN" dirty="0"/>
                    </a:p>
                  </a:txBody>
                  <a:tcPr/>
                </a:tc>
                <a:tc>
                  <a:txBody>
                    <a:bodyPr/>
                    <a:lstStyle/>
                    <a:p>
                      <a:pPr algn="just"/>
                      <a:r>
                        <a:rPr lang="en-US" b="1" dirty="0"/>
                        <a:t>Prediction of Liquid Fuel Properties Using Machine Learning Models with Gaussian Processes and Probabilistic Conditional Generative Learning</a:t>
                      </a:r>
                      <a:br>
                        <a:rPr lang="en-US" dirty="0"/>
                      </a:br>
                      <a:r>
                        <a:rPr lang="en-US" i="1" dirty="0"/>
                        <a:t>(</a:t>
                      </a:r>
                      <a:r>
                        <a:rPr lang="en-US" i="1" dirty="0" err="1"/>
                        <a:t>arXiv</a:t>
                      </a:r>
                      <a:r>
                        <a:rPr lang="en-US" i="1" dirty="0"/>
                        <a:t>, Freitas, 2021)</a:t>
                      </a:r>
                      <a:endParaRPr lang="en-IN" dirty="0"/>
                    </a:p>
                  </a:txBody>
                  <a:tcPr/>
                </a:tc>
                <a:tc>
                  <a:txBody>
                    <a:bodyPr/>
                    <a:lstStyle/>
                    <a:p>
                      <a:pPr algn="just"/>
                      <a:r>
                        <a:rPr lang="en-US" dirty="0"/>
                        <a:t>- Developed ML models using Gaussian processes and probabilistic generative learning.</a:t>
                      </a:r>
                      <a:br>
                        <a:rPr lang="en-US" dirty="0"/>
                      </a:br>
                      <a:r>
                        <a:rPr lang="en-US" dirty="0"/>
                        <a:t>- Predicted physical properties of alternative fuels.</a:t>
                      </a:r>
                      <a:endParaRPr lang="en-IN" dirty="0"/>
                    </a:p>
                  </a:txBody>
                  <a:tcPr/>
                </a:tc>
                <a:tc>
                  <a:txBody>
                    <a:bodyPr/>
                    <a:lstStyle/>
                    <a:p>
                      <a:pPr algn="just"/>
                      <a:r>
                        <a:rPr lang="en-US" dirty="0"/>
                        <a:t>- Focused on fuel density; other properties not explored.</a:t>
                      </a:r>
                      <a:br>
                        <a:rPr lang="en-US" dirty="0"/>
                      </a:br>
                      <a:r>
                        <a:rPr lang="en-US" dirty="0"/>
                        <a:t>- Requires extensive training data for accuracy.</a:t>
                      </a:r>
                      <a:endParaRPr lang="en-IN" dirty="0"/>
                    </a:p>
                  </a:txBody>
                  <a:tcPr/>
                </a:tc>
                <a:extLst>
                  <a:ext uri="{0D108BD9-81ED-4DB2-BD59-A6C34878D82A}">
                    <a16:rowId xmlns:a16="http://schemas.microsoft.com/office/drawing/2014/main" val="1874141311"/>
                  </a:ext>
                </a:extLst>
              </a:tr>
              <a:tr h="682625">
                <a:tc>
                  <a:txBody>
                    <a:bodyPr/>
                    <a:lstStyle/>
                    <a:p>
                      <a:pPr algn="just"/>
                      <a:r>
                        <a:rPr lang="en-US" dirty="0"/>
                        <a:t>11</a:t>
                      </a:r>
                      <a:endParaRPr lang="en-IN" dirty="0"/>
                    </a:p>
                  </a:txBody>
                  <a:tcPr/>
                </a:tc>
                <a:tc>
                  <a:txBody>
                    <a:bodyPr/>
                    <a:lstStyle/>
                    <a:p>
                      <a:pPr algn="just"/>
                      <a:r>
                        <a:rPr lang="en-US" b="1" dirty="0"/>
                        <a:t>Comparison of Machine Learning Algorithms on a Low Heat Rejection Engine Fueled with Biodiesel-Ethanol Blends</a:t>
                      </a:r>
                      <a:br>
                        <a:rPr lang="en-US" dirty="0"/>
                      </a:br>
                      <a:r>
                        <a:rPr lang="en-US" i="1" dirty="0"/>
                        <a:t>(Journal of Renewable and Sustainable Energy, Ahmed, 2023)</a:t>
                      </a:r>
                      <a:endParaRPr lang="en-IN" dirty="0"/>
                    </a:p>
                  </a:txBody>
                  <a:tcPr/>
                </a:tc>
                <a:tc>
                  <a:txBody>
                    <a:bodyPr/>
                    <a:lstStyle/>
                    <a:p>
                      <a:pPr algn="just"/>
                      <a:r>
                        <a:rPr lang="en-US" dirty="0"/>
                        <a:t>- Evaluated various ML algorithms to predict engine performance.</a:t>
                      </a:r>
                      <a:br>
                        <a:rPr lang="en-US" dirty="0"/>
                      </a:br>
                      <a:r>
                        <a:rPr lang="en-US" dirty="0"/>
                        <a:t>- Analyzed biodiesel-ethanol blend effects on low heat rejection engines.</a:t>
                      </a:r>
                      <a:endParaRPr lang="en-IN" dirty="0"/>
                    </a:p>
                  </a:txBody>
                  <a:tcPr/>
                </a:tc>
                <a:tc>
                  <a:txBody>
                    <a:bodyPr/>
                    <a:lstStyle/>
                    <a:p>
                      <a:pPr algn="just"/>
                      <a:r>
                        <a:rPr lang="en-US" dirty="0"/>
                        <a:t>- Specific to low heat rejection engines; may not apply to conventional engines.</a:t>
                      </a:r>
                      <a:br>
                        <a:rPr lang="en-US" dirty="0"/>
                      </a:br>
                      <a:r>
                        <a:rPr lang="en-US" dirty="0"/>
                        <a:t>- Limited blend ratios studied.</a:t>
                      </a:r>
                      <a:endParaRPr lang="en-IN" dirty="0"/>
                    </a:p>
                  </a:txBody>
                  <a:tcPr/>
                </a:tc>
                <a:extLst>
                  <a:ext uri="{0D108BD9-81ED-4DB2-BD59-A6C34878D82A}">
                    <a16:rowId xmlns:a16="http://schemas.microsoft.com/office/drawing/2014/main" val="1335303250"/>
                  </a:ext>
                </a:extLst>
              </a:tr>
              <a:tr h="682625">
                <a:tc>
                  <a:txBody>
                    <a:bodyPr/>
                    <a:lstStyle/>
                    <a:p>
                      <a:pPr algn="just"/>
                      <a:r>
                        <a:rPr lang="en-US" dirty="0"/>
                        <a:t>12</a:t>
                      </a:r>
                      <a:endParaRPr lang="en-IN" dirty="0"/>
                    </a:p>
                  </a:txBody>
                  <a:tcPr/>
                </a:tc>
                <a:tc>
                  <a:txBody>
                    <a:bodyPr/>
                    <a:lstStyle/>
                    <a:p>
                      <a:pPr algn="just"/>
                      <a:r>
                        <a:rPr lang="en-US" b="1" dirty="0"/>
                        <a:t>Molecular Design of Fuels for Maximum Spark-Ignition Engine Efficiency Using Machine Learning</a:t>
                      </a:r>
                      <a:br>
                        <a:rPr lang="en-US" dirty="0"/>
                      </a:br>
                      <a:r>
                        <a:rPr lang="en-US" i="1" dirty="0"/>
                        <a:t>(Energy &amp; Fuels, Johnson, 2022)</a:t>
                      </a:r>
                      <a:endParaRPr lang="en-IN" dirty="0"/>
                    </a:p>
                  </a:txBody>
                  <a:tcPr/>
                </a:tc>
                <a:tc>
                  <a:txBody>
                    <a:bodyPr/>
                    <a:lstStyle/>
                    <a:p>
                      <a:pPr algn="just"/>
                      <a:r>
                        <a:rPr lang="en-US" dirty="0"/>
                        <a:t>- Applied ML models to design fuel molecules for optimal engine efficiency.</a:t>
                      </a:r>
                      <a:br>
                        <a:rPr lang="en-US" dirty="0"/>
                      </a:br>
                      <a:r>
                        <a:rPr lang="en-US" dirty="0"/>
                        <a:t>- Focused on spark-ignition engines.</a:t>
                      </a:r>
                      <a:endParaRPr lang="en-IN" dirty="0"/>
                    </a:p>
                  </a:txBody>
                  <a:tcPr/>
                </a:tc>
                <a:tc>
                  <a:txBody>
                    <a:bodyPr/>
                    <a:lstStyle/>
                    <a:p>
                      <a:pPr algn="just"/>
                      <a:r>
                        <a:rPr lang="en-US" dirty="0"/>
                        <a:t>- Theoretical design; lacks experimental validation.</a:t>
                      </a:r>
                      <a:br>
                        <a:rPr lang="en-US" dirty="0"/>
                      </a:br>
                      <a:r>
                        <a:rPr lang="en-US" dirty="0"/>
                        <a:t>- Specific to spark-ignition engines; may not apply to others.</a:t>
                      </a:r>
                      <a:endParaRPr lang="en-IN" dirty="0"/>
                    </a:p>
                  </a:txBody>
                  <a:tcPr/>
                </a:tc>
                <a:extLst>
                  <a:ext uri="{0D108BD9-81ED-4DB2-BD59-A6C34878D82A}">
                    <a16:rowId xmlns:a16="http://schemas.microsoft.com/office/drawing/2014/main" val="2532083493"/>
                  </a:ext>
                </a:extLst>
              </a:tr>
              <a:tr h="682625">
                <a:tc>
                  <a:txBody>
                    <a:bodyPr/>
                    <a:lstStyle/>
                    <a:p>
                      <a:pPr algn="just"/>
                      <a:r>
                        <a:rPr lang="en-US" dirty="0"/>
                        <a:t>13</a:t>
                      </a:r>
                      <a:endParaRPr lang="en-IN" dirty="0"/>
                    </a:p>
                  </a:txBody>
                  <a:tcPr/>
                </a:tc>
                <a:tc>
                  <a:txBody>
                    <a:bodyPr/>
                    <a:lstStyle/>
                    <a:p>
                      <a:pPr algn="just"/>
                      <a:r>
                        <a:rPr lang="en-US" b="1" dirty="0"/>
                        <a:t>Artificial Intelligence in Sustainable Aviation Fuel Development</a:t>
                      </a:r>
                      <a:br>
                        <a:rPr lang="en-US" dirty="0"/>
                      </a:br>
                      <a:r>
                        <a:rPr lang="en-US" i="1" dirty="0"/>
                        <a:t>(Journal of Energy Resources Technology, Lee &amp; Chen, 2023)</a:t>
                      </a:r>
                      <a:endParaRPr lang="en-IN" dirty="0"/>
                    </a:p>
                  </a:txBody>
                  <a:tcPr/>
                </a:tc>
                <a:tc>
                  <a:txBody>
                    <a:bodyPr/>
                    <a:lstStyle/>
                    <a:p>
                      <a:pPr algn="just"/>
                      <a:r>
                        <a:rPr lang="en-US" dirty="0"/>
                        <a:t>- Reviewed AI applications in developing sustainable aviation fuels.</a:t>
                      </a:r>
                      <a:br>
                        <a:rPr lang="en-US" dirty="0"/>
                      </a:br>
                      <a:r>
                        <a:rPr lang="en-US" dirty="0"/>
                        <a:t>- Highlighted ML techniques in optimizing fuel properties.</a:t>
                      </a:r>
                      <a:endParaRPr lang="en-IN" dirty="0"/>
                    </a:p>
                  </a:txBody>
                  <a:tcPr/>
                </a:tc>
                <a:tc>
                  <a:txBody>
                    <a:bodyPr/>
                    <a:lstStyle/>
                    <a:p>
                      <a:pPr algn="just"/>
                      <a:r>
                        <a:rPr lang="en-US" dirty="0"/>
                        <a:t>- Primarily a review; lacks new experimental data.</a:t>
                      </a:r>
                      <a:br>
                        <a:rPr lang="en-US" dirty="0"/>
                      </a:br>
                      <a:r>
                        <a:rPr lang="en-US" dirty="0"/>
                        <a:t>- Focused on aviation fuels; limited applicability to ground transportation</a:t>
                      </a:r>
                      <a:endParaRPr lang="en-IN" dirty="0"/>
                    </a:p>
                  </a:txBody>
                  <a:tcPr/>
                </a:tc>
                <a:extLst>
                  <a:ext uri="{0D108BD9-81ED-4DB2-BD59-A6C34878D82A}">
                    <a16:rowId xmlns:a16="http://schemas.microsoft.com/office/drawing/2014/main" val="648835768"/>
                  </a:ext>
                </a:extLst>
              </a:tr>
              <a:tr h="682625">
                <a:tc>
                  <a:txBody>
                    <a:bodyPr/>
                    <a:lstStyle/>
                    <a:p>
                      <a:pPr algn="just"/>
                      <a:r>
                        <a:rPr lang="en-US" dirty="0"/>
                        <a:t>14</a:t>
                      </a:r>
                      <a:endParaRPr lang="en-IN" dirty="0"/>
                    </a:p>
                  </a:txBody>
                  <a:tcPr/>
                </a:tc>
                <a:tc>
                  <a:txBody>
                    <a:bodyPr/>
                    <a:lstStyle/>
                    <a:p>
                      <a:pPr algn="just"/>
                      <a:r>
                        <a:rPr lang="en-US" b="1" dirty="0"/>
                        <a:t>Machine Learning Approaches for Predicting the Performance of Bioethanol-Diesel Blends in Compression Ignition Engines</a:t>
                      </a:r>
                      <a:br>
                        <a:rPr lang="en-US" dirty="0"/>
                      </a:br>
                      <a:r>
                        <a:rPr lang="en-US" i="1" dirty="0"/>
                        <a:t>(Energy Conversion and Management, Silva, 2023)</a:t>
                      </a:r>
                      <a:endParaRPr lang="en-IN" dirty="0"/>
                    </a:p>
                  </a:txBody>
                  <a:tcPr/>
                </a:tc>
                <a:tc>
                  <a:txBody>
                    <a:bodyPr/>
                    <a:lstStyle/>
                    <a:p>
                      <a:pPr algn="just"/>
                      <a:r>
                        <a:rPr lang="en-US" dirty="0"/>
                        <a:t>- Developed ML models to predict performance metrics of bioethanol-diesel blends.</a:t>
                      </a:r>
                      <a:br>
                        <a:rPr lang="en-US" dirty="0"/>
                      </a:br>
                      <a:r>
                        <a:rPr lang="en-US" dirty="0"/>
                        <a:t>- Focused on compression ignition engines.</a:t>
                      </a:r>
                      <a:endParaRPr lang="en-IN" dirty="0"/>
                    </a:p>
                  </a:txBody>
                  <a:tcPr/>
                </a:tc>
                <a:tc>
                  <a:txBody>
                    <a:bodyPr/>
                    <a:lstStyle/>
                    <a:p>
                      <a:pPr algn="just"/>
                      <a:r>
                        <a:rPr lang="en-US" dirty="0"/>
                        <a:t>- Limited to specific engine types; results may not generalize.</a:t>
                      </a:r>
                      <a:br>
                        <a:rPr lang="en-US" dirty="0"/>
                      </a:br>
                      <a:r>
                        <a:rPr lang="en-US" dirty="0"/>
                        <a:t>- Requires extensive experimental data for model training.</a:t>
                      </a:r>
                      <a:endParaRPr lang="en-IN" dirty="0"/>
                    </a:p>
                  </a:txBody>
                  <a:tcPr/>
                </a:tc>
                <a:extLst>
                  <a:ext uri="{0D108BD9-81ED-4DB2-BD59-A6C34878D82A}">
                    <a16:rowId xmlns:a16="http://schemas.microsoft.com/office/drawing/2014/main" val="531030121"/>
                  </a:ext>
                </a:extLst>
              </a:tr>
            </a:tbl>
          </a:graphicData>
        </a:graphic>
      </p:graphicFrame>
    </p:spTree>
    <p:extLst>
      <p:ext uri="{BB962C8B-B14F-4D97-AF65-F5344CB8AC3E}">
        <p14:creationId xmlns:p14="http://schemas.microsoft.com/office/powerpoint/2010/main" val="2161347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2102B-FE7E-C90E-BDD1-033B5D8CA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A7A648-3688-9EEA-3796-B31470084EE1}"/>
              </a:ext>
            </a:extLst>
          </p:cNvPr>
          <p:cNvSpPr>
            <a:spLocks noGrp="1"/>
          </p:cNvSpPr>
          <p:nvPr>
            <p:ph type="title"/>
          </p:nvPr>
        </p:nvSpPr>
        <p:spPr/>
        <p:txBody>
          <a:bodyPr/>
          <a:lstStyle/>
          <a:p>
            <a:r>
              <a:rPr lang="en-US" dirty="0"/>
              <a:t>Literature Survey</a:t>
            </a:r>
            <a:endParaRPr lang="en-IN" dirty="0"/>
          </a:p>
        </p:txBody>
      </p:sp>
      <p:sp>
        <p:nvSpPr>
          <p:cNvPr id="5" name="Date Placeholder 4">
            <a:extLst>
              <a:ext uri="{FF2B5EF4-FFF2-40B4-BE49-F238E27FC236}">
                <a16:creationId xmlns:a16="http://schemas.microsoft.com/office/drawing/2014/main" id="{B8B98959-CDFD-89A0-83FB-97FC96AB753C}"/>
              </a:ext>
            </a:extLst>
          </p:cNvPr>
          <p:cNvSpPr>
            <a:spLocks noGrp="1"/>
          </p:cNvSpPr>
          <p:nvPr>
            <p:ph type="dt" idx="10"/>
          </p:nvPr>
        </p:nvSpPr>
        <p:spPr/>
        <p:txBody>
          <a:bodyPr/>
          <a:lstStyle/>
          <a:p>
            <a:endParaRPr lang="en-US" dirty="0"/>
          </a:p>
        </p:txBody>
      </p:sp>
      <p:graphicFrame>
        <p:nvGraphicFramePr>
          <p:cNvPr id="9" name="Table 8">
            <a:extLst>
              <a:ext uri="{FF2B5EF4-FFF2-40B4-BE49-F238E27FC236}">
                <a16:creationId xmlns:a16="http://schemas.microsoft.com/office/drawing/2014/main" id="{BAB1CCCE-0AF0-7F6B-EEBD-7E5C3530D424}"/>
              </a:ext>
            </a:extLst>
          </p:cNvPr>
          <p:cNvGraphicFramePr>
            <a:graphicFrameLocks noGrp="1"/>
          </p:cNvGraphicFramePr>
          <p:nvPr>
            <p:extLst>
              <p:ext uri="{D42A27DB-BD31-4B8C-83A1-F6EECF244321}">
                <p14:modId xmlns:p14="http://schemas.microsoft.com/office/powerpoint/2010/main" val="4268056629"/>
              </p:ext>
            </p:extLst>
          </p:nvPr>
        </p:nvGraphicFramePr>
        <p:xfrm>
          <a:off x="0" y="1396999"/>
          <a:ext cx="9144000" cy="3622119"/>
        </p:xfrm>
        <a:graphic>
          <a:graphicData uri="http://schemas.openxmlformats.org/drawingml/2006/table">
            <a:tbl>
              <a:tblPr firstRow="1" bandRow="1">
                <a:tableStyleId>{5C22544A-7EE6-4342-B048-85BDC9FD1C3A}</a:tableStyleId>
              </a:tblPr>
              <a:tblGrid>
                <a:gridCol w="890337">
                  <a:extLst>
                    <a:ext uri="{9D8B030D-6E8A-4147-A177-3AD203B41FA5}">
                      <a16:colId xmlns:a16="http://schemas.microsoft.com/office/drawing/2014/main" val="933488925"/>
                    </a:ext>
                  </a:extLst>
                </a:gridCol>
                <a:gridCol w="3140242">
                  <a:extLst>
                    <a:ext uri="{9D8B030D-6E8A-4147-A177-3AD203B41FA5}">
                      <a16:colId xmlns:a16="http://schemas.microsoft.com/office/drawing/2014/main" val="3622156015"/>
                    </a:ext>
                  </a:extLst>
                </a:gridCol>
                <a:gridCol w="2827421">
                  <a:extLst>
                    <a:ext uri="{9D8B030D-6E8A-4147-A177-3AD203B41FA5}">
                      <a16:colId xmlns:a16="http://schemas.microsoft.com/office/drawing/2014/main" val="1734976440"/>
                    </a:ext>
                  </a:extLst>
                </a:gridCol>
                <a:gridCol w="2286000">
                  <a:extLst>
                    <a:ext uri="{9D8B030D-6E8A-4147-A177-3AD203B41FA5}">
                      <a16:colId xmlns:a16="http://schemas.microsoft.com/office/drawing/2014/main" val="2832737095"/>
                    </a:ext>
                  </a:extLst>
                </a:gridCol>
              </a:tblGrid>
              <a:tr h="665559">
                <a:tc>
                  <a:txBody>
                    <a:bodyPr/>
                    <a:lstStyle/>
                    <a:p>
                      <a:pPr algn="just"/>
                      <a:r>
                        <a:rPr lang="en-US" dirty="0" err="1"/>
                        <a:t>S.No</a:t>
                      </a:r>
                      <a:endParaRPr lang="en-IN" dirty="0"/>
                    </a:p>
                  </a:txBody>
                  <a:tcPr/>
                </a:tc>
                <a:tc>
                  <a:txBody>
                    <a:bodyPr/>
                    <a:lstStyle/>
                    <a:p>
                      <a:pPr algn="just"/>
                      <a:r>
                        <a:rPr lang="en-US" dirty="0"/>
                        <a:t>Title </a:t>
                      </a:r>
                      <a:endParaRPr lang="en-IN" dirty="0"/>
                    </a:p>
                  </a:txBody>
                  <a:tcPr/>
                </a:tc>
                <a:tc>
                  <a:txBody>
                    <a:bodyPr/>
                    <a:lstStyle/>
                    <a:p>
                      <a:pPr algn="just"/>
                      <a:r>
                        <a:rPr lang="en-US" dirty="0"/>
                        <a:t>Methodology</a:t>
                      </a:r>
                      <a:endParaRPr lang="en-IN" dirty="0"/>
                    </a:p>
                  </a:txBody>
                  <a:tcPr/>
                </a:tc>
                <a:tc>
                  <a:txBody>
                    <a:bodyPr/>
                    <a:lstStyle/>
                    <a:p>
                      <a:pPr algn="just"/>
                      <a:r>
                        <a:rPr lang="en-US" dirty="0"/>
                        <a:t>Identification of Gaps and Limitations</a:t>
                      </a:r>
                      <a:endParaRPr lang="en-IN" dirty="0"/>
                    </a:p>
                  </a:txBody>
                  <a:tcPr/>
                </a:tc>
                <a:extLst>
                  <a:ext uri="{0D108BD9-81ED-4DB2-BD59-A6C34878D82A}">
                    <a16:rowId xmlns:a16="http://schemas.microsoft.com/office/drawing/2014/main" val="2726250852"/>
                  </a:ext>
                </a:extLst>
              </a:tr>
              <a:tr h="665559">
                <a:tc>
                  <a:txBody>
                    <a:bodyPr/>
                    <a:lstStyle/>
                    <a:p>
                      <a:pPr algn="just"/>
                      <a:r>
                        <a:rPr lang="en-US" dirty="0"/>
                        <a:t>15</a:t>
                      </a:r>
                      <a:endParaRPr lang="en-IN" dirty="0"/>
                    </a:p>
                  </a:txBody>
                  <a:tcPr/>
                </a:tc>
                <a:tc>
                  <a:txBody>
                    <a:bodyPr/>
                    <a:lstStyle/>
                    <a:p>
                      <a:pPr algn="just"/>
                      <a:r>
                        <a:rPr lang="en-US" b="1" dirty="0"/>
                        <a:t>Optimization of Bioethanol Production Processes Using Machine Learning Techniques</a:t>
                      </a:r>
                      <a:br>
                        <a:rPr lang="en-US" dirty="0"/>
                      </a:br>
                      <a:r>
                        <a:rPr lang="en-US" i="1" dirty="0"/>
                        <a:t>(Renewable Energy, Gupta &amp; Verma, 2022)</a:t>
                      </a:r>
                      <a:endParaRPr lang="en-IN" dirty="0"/>
                    </a:p>
                  </a:txBody>
                  <a:tcPr/>
                </a:tc>
                <a:tc>
                  <a:txBody>
                    <a:bodyPr/>
                    <a:lstStyle/>
                    <a:p>
                      <a:pPr algn="just"/>
                      <a:r>
                        <a:rPr lang="en-US" dirty="0"/>
                        <a:t>- Applied ML models to optimize various stages of bioethanol production.</a:t>
                      </a:r>
                      <a:br>
                        <a:rPr lang="en-US" dirty="0"/>
                      </a:br>
                      <a:r>
                        <a:rPr lang="en-US" dirty="0"/>
                        <a:t>- Focused on fermentation and distillation processes.</a:t>
                      </a:r>
                      <a:endParaRPr lang="en-IN" dirty="0"/>
                    </a:p>
                  </a:txBody>
                  <a:tcPr/>
                </a:tc>
                <a:tc>
                  <a:txBody>
                    <a:bodyPr/>
                    <a:lstStyle/>
                    <a:p>
                      <a:pPr algn="just"/>
                      <a:r>
                        <a:rPr lang="en-US" dirty="0"/>
                        <a:t>- Specific to certain feedstocks; may not apply to all bioethanol sources.</a:t>
                      </a:r>
                      <a:br>
                        <a:rPr lang="en-US" dirty="0"/>
                      </a:br>
                      <a:r>
                        <a:rPr lang="en-US" dirty="0"/>
                        <a:t>- Requires detailed process data for effective optimization.</a:t>
                      </a:r>
                      <a:endParaRPr lang="en-IN" dirty="0"/>
                    </a:p>
                  </a:txBody>
                  <a:tcPr/>
                </a:tc>
                <a:extLst>
                  <a:ext uri="{0D108BD9-81ED-4DB2-BD59-A6C34878D82A}">
                    <a16:rowId xmlns:a16="http://schemas.microsoft.com/office/drawing/2014/main" val="3066762187"/>
                  </a:ext>
                </a:extLst>
              </a:tr>
              <a:tr h="665559">
                <a:tc>
                  <a:txBody>
                    <a:bodyPr/>
                    <a:lstStyle/>
                    <a:p>
                      <a:pPr algn="just"/>
                      <a:r>
                        <a:rPr lang="en-US" dirty="0"/>
                        <a:t>16</a:t>
                      </a:r>
                      <a:endParaRPr lang="en-IN" dirty="0"/>
                    </a:p>
                  </a:txBody>
                  <a:tcPr/>
                </a:tc>
                <a:tc>
                  <a:txBody>
                    <a:bodyPr/>
                    <a:lstStyle/>
                    <a:p>
                      <a:pPr algn="just"/>
                      <a:r>
                        <a:rPr lang="en-US" b="1" dirty="0"/>
                        <a:t>Machine Learning-Based Prediction of Emission Characteristics in Engines Using Ethanol-Gasoline Blends</a:t>
                      </a:r>
                      <a:br>
                        <a:rPr lang="en-US" dirty="0"/>
                      </a:br>
                      <a:r>
                        <a:rPr lang="en-US" i="1" dirty="0"/>
                        <a:t>(Journal of Environmental Management, Rodriguez, 2023)</a:t>
                      </a:r>
                      <a:endParaRPr lang="en-IN" dirty="0"/>
                    </a:p>
                  </a:txBody>
                  <a:tcPr/>
                </a:tc>
                <a:tc>
                  <a:txBody>
                    <a:bodyPr/>
                    <a:lstStyle/>
                    <a:p>
                      <a:pPr algn="just"/>
                      <a:r>
                        <a:rPr lang="en-US" dirty="0"/>
                        <a:t>- Developed ML models to predict emission profiles of ethanol-gasoline blends.</a:t>
                      </a:r>
                      <a:br>
                        <a:rPr lang="en-US" dirty="0"/>
                      </a:br>
                      <a:r>
                        <a:rPr lang="en-US" dirty="0"/>
                        <a:t>- Analyzed various blend ratios and engine operating conditions.</a:t>
                      </a:r>
                      <a:endParaRPr lang="en-IN" dirty="0"/>
                    </a:p>
                  </a:txBody>
                  <a:tcPr/>
                </a:tc>
                <a:tc>
                  <a:txBody>
                    <a:bodyPr/>
                    <a:lstStyle/>
                    <a:p>
                      <a:pPr algn="just"/>
                      <a:r>
                        <a:rPr lang="en-US" dirty="0"/>
                        <a:t>- Focused on specific pollutants; comprehensive emission profiles not covered.</a:t>
                      </a:r>
                      <a:br>
                        <a:rPr lang="en-US" dirty="0"/>
                      </a:br>
                      <a:r>
                        <a:rPr lang="en-US" dirty="0"/>
                        <a:t>- Limited to particular engine models; may not generalize.</a:t>
                      </a:r>
                      <a:endParaRPr lang="en-IN" dirty="0"/>
                    </a:p>
                  </a:txBody>
                  <a:tcPr/>
                </a:tc>
                <a:extLst>
                  <a:ext uri="{0D108BD9-81ED-4DB2-BD59-A6C34878D82A}">
                    <a16:rowId xmlns:a16="http://schemas.microsoft.com/office/drawing/2014/main" val="937693271"/>
                  </a:ext>
                </a:extLst>
              </a:tr>
            </a:tbl>
          </a:graphicData>
        </a:graphic>
      </p:graphicFrame>
    </p:spTree>
    <p:extLst>
      <p:ext uri="{BB962C8B-B14F-4D97-AF65-F5344CB8AC3E}">
        <p14:creationId xmlns:p14="http://schemas.microsoft.com/office/powerpoint/2010/main" val="398287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728C-7450-28D4-7C16-D8D077B370E4}"/>
              </a:ext>
            </a:extLst>
          </p:cNvPr>
          <p:cNvSpPr>
            <a:spLocks noGrp="1"/>
          </p:cNvSpPr>
          <p:nvPr>
            <p:ph type="title"/>
          </p:nvPr>
        </p:nvSpPr>
        <p:spPr/>
        <p:txBody>
          <a:bodyPr>
            <a:normAutofit fontScale="90000"/>
          </a:bodyPr>
          <a:lstStyle/>
          <a:p>
            <a:r>
              <a:rPr lang="en-US" dirty="0"/>
              <a:t>Limitations Identified by Literature Survey</a:t>
            </a:r>
            <a:endParaRPr lang="en-IN" dirty="0"/>
          </a:p>
        </p:txBody>
      </p:sp>
      <p:sp>
        <p:nvSpPr>
          <p:cNvPr id="3" name="Text Placeholder 2">
            <a:extLst>
              <a:ext uri="{FF2B5EF4-FFF2-40B4-BE49-F238E27FC236}">
                <a16:creationId xmlns:a16="http://schemas.microsoft.com/office/drawing/2014/main" id="{0BB34685-9FCB-25D0-159E-691784C29553}"/>
              </a:ext>
            </a:extLst>
          </p:cNvPr>
          <p:cNvSpPr>
            <a:spLocks noGrp="1"/>
          </p:cNvSpPr>
          <p:nvPr>
            <p:ph type="body" idx="1"/>
          </p:nvPr>
        </p:nvSpPr>
        <p:spPr>
          <a:xfrm>
            <a:off x="457199" y="1600200"/>
            <a:ext cx="8229599" cy="5121275"/>
          </a:xfrm>
        </p:spPr>
        <p:txBody>
          <a:bodyPr>
            <a:normAutofit fontScale="55000" lnSpcReduction="20000"/>
          </a:bodyPr>
          <a:lstStyle/>
          <a:p>
            <a:pPr marL="50800" indent="0" algn="just">
              <a:buNone/>
            </a:pPr>
            <a:r>
              <a:rPr lang="en-US" sz="3300" b="1" dirty="0"/>
              <a:t>1. Data Availability and Model Generalization:</a:t>
            </a:r>
          </a:p>
          <a:p>
            <a:pPr algn="just"/>
            <a:r>
              <a:rPr lang="en-US" sz="3300" dirty="0"/>
              <a:t>Many studies rely on limited or region-specific datasets, restricting the generalizability of ML models across different geographical and climatic conditions.</a:t>
            </a:r>
          </a:p>
          <a:p>
            <a:pPr algn="just"/>
            <a:r>
              <a:rPr lang="en-US" sz="3300" dirty="0"/>
              <a:t>Variability in ethanol production methods and fuel compositions introduces inconsistencies that existing models struggle to accommodate.</a:t>
            </a:r>
          </a:p>
          <a:p>
            <a:pPr marL="50800" indent="0" algn="just">
              <a:buNone/>
            </a:pPr>
            <a:r>
              <a:rPr lang="en-US" sz="3300" b="1" dirty="0"/>
              <a:t>2. Real-World Validation and Practical Implementation:</a:t>
            </a:r>
          </a:p>
          <a:p>
            <a:pPr algn="just"/>
            <a:r>
              <a:rPr lang="en-US" sz="3300" dirty="0"/>
              <a:t>Most research is based on theoretical models or controlled laboratory experiments, lacking large-scale real-world validation.</a:t>
            </a:r>
          </a:p>
          <a:p>
            <a:pPr algn="just"/>
            <a:r>
              <a:rPr lang="en-US" sz="3300" dirty="0"/>
              <a:t>Studies often fail to account for real-world driving conditions, long-term engine performance, and infrastructure challenges in ethanol adoption.</a:t>
            </a:r>
          </a:p>
          <a:p>
            <a:pPr marL="50800" indent="0" algn="just">
              <a:buNone/>
            </a:pPr>
            <a:r>
              <a:rPr lang="en-US" sz="3300" b="1" dirty="0"/>
              <a:t>3. Environmental and Economic Considerations:</a:t>
            </a:r>
          </a:p>
          <a:p>
            <a:pPr algn="just"/>
            <a:r>
              <a:rPr lang="en-US" sz="3300" dirty="0"/>
              <a:t>While models optimize ethanol blends for efficiency and emissions, they rarely consider broader sustainability factors such as land use, water consumption, and lifecycle emissions.</a:t>
            </a:r>
          </a:p>
          <a:p>
            <a:pPr algn="just"/>
            <a:r>
              <a:rPr lang="en-US" sz="3300" dirty="0"/>
              <a:t>Economic feasibility, government policies, and industry adoption constraints are often overlooked, limiting the practical deployment of ML-optimized ethanol blends.</a:t>
            </a:r>
            <a:endParaRPr lang="en-IN" sz="3300" dirty="0"/>
          </a:p>
        </p:txBody>
      </p:sp>
    </p:spTree>
    <p:extLst>
      <p:ext uri="{BB962C8B-B14F-4D97-AF65-F5344CB8AC3E}">
        <p14:creationId xmlns:p14="http://schemas.microsoft.com/office/powerpoint/2010/main" val="131579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BA0D0-648C-DE75-D44C-7503860013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F92DC-4CF6-A93B-E520-074FA4263616}"/>
              </a:ext>
            </a:extLst>
          </p:cNvPr>
          <p:cNvSpPr>
            <a:spLocks noGrp="1"/>
          </p:cNvSpPr>
          <p:nvPr>
            <p:ph type="title"/>
          </p:nvPr>
        </p:nvSpPr>
        <p:spPr/>
        <p:txBody>
          <a:bodyPr/>
          <a:lstStyle/>
          <a:p>
            <a:r>
              <a:rPr lang="en-US" dirty="0"/>
              <a:t>Research Objectives</a:t>
            </a:r>
            <a:endParaRPr lang="en-IN" dirty="0"/>
          </a:p>
        </p:txBody>
      </p:sp>
      <p:sp>
        <p:nvSpPr>
          <p:cNvPr id="3" name="Text Placeholder 2">
            <a:extLst>
              <a:ext uri="{FF2B5EF4-FFF2-40B4-BE49-F238E27FC236}">
                <a16:creationId xmlns:a16="http://schemas.microsoft.com/office/drawing/2014/main" id="{3DBF67FA-F487-1C35-D669-C9565786E2B9}"/>
              </a:ext>
            </a:extLst>
          </p:cNvPr>
          <p:cNvSpPr>
            <a:spLocks noGrp="1"/>
          </p:cNvSpPr>
          <p:nvPr>
            <p:ph type="body" idx="1"/>
          </p:nvPr>
        </p:nvSpPr>
        <p:spPr>
          <a:xfrm>
            <a:off x="457199" y="1600200"/>
            <a:ext cx="8229599" cy="4983162"/>
          </a:xfrm>
        </p:spPr>
        <p:txBody>
          <a:bodyPr>
            <a:normAutofit fontScale="70000" lnSpcReduction="20000"/>
          </a:bodyPr>
          <a:lstStyle/>
          <a:p>
            <a:pPr marL="50800" indent="0" algn="just">
              <a:buNone/>
            </a:pPr>
            <a:r>
              <a:rPr lang="en-US" sz="3100" b="1" dirty="0"/>
              <a:t>Develop ML Models for Ethanol Blend Optimization:</a:t>
            </a:r>
          </a:p>
          <a:p>
            <a:pPr algn="just"/>
            <a:r>
              <a:rPr lang="en-US" dirty="0"/>
              <a:t>Utilize machine learning algorithms to analyze historical ethanol production and renewable energy consumption data over the past 50 years.</a:t>
            </a:r>
          </a:p>
          <a:p>
            <a:pPr algn="just"/>
            <a:r>
              <a:rPr lang="en-US" dirty="0"/>
              <a:t>Identify optimal ethanol blend ratios for maximizing fuel efficiency and reducing emissions.</a:t>
            </a:r>
          </a:p>
          <a:p>
            <a:pPr marL="50800" indent="0" algn="just">
              <a:buNone/>
            </a:pPr>
            <a:r>
              <a:rPr lang="en-US" sz="3100" b="1" dirty="0"/>
              <a:t>Evaluate the Environmental and Economic Impact of Ethanol Blends:</a:t>
            </a:r>
          </a:p>
          <a:p>
            <a:pPr algn="just"/>
            <a:r>
              <a:rPr lang="en-US" dirty="0"/>
              <a:t>Assess the carbon footprint, sustainability, and cost-effectiveness of ethanol blends compared to traditional fossil fuels.</a:t>
            </a:r>
          </a:p>
          <a:p>
            <a:pPr algn="just"/>
            <a:r>
              <a:rPr lang="en-US" dirty="0"/>
              <a:t>Predict long-term benefits and challenges of ethanol adoption in different regions.</a:t>
            </a:r>
          </a:p>
          <a:p>
            <a:pPr marL="50800" indent="0" algn="just">
              <a:buNone/>
            </a:pPr>
            <a:r>
              <a:rPr lang="en-US" sz="3100" b="1" dirty="0"/>
              <a:t>Enhance the Practical Viability of Ethanol as a Fossil Fuel Alternative:</a:t>
            </a:r>
          </a:p>
          <a:p>
            <a:pPr algn="just"/>
            <a:r>
              <a:rPr lang="en-US" dirty="0"/>
              <a:t>Develop predictive models to assess ethanol’s impact on engine performance, wear and tear, and emissions under real-world conditions.</a:t>
            </a:r>
          </a:p>
          <a:p>
            <a:pPr algn="just"/>
            <a:r>
              <a:rPr lang="en-US" dirty="0"/>
              <a:t>Recommend policy-level strategies for promoting ethanol adoption globally.</a:t>
            </a:r>
            <a:endParaRPr lang="en-IN" dirty="0"/>
          </a:p>
        </p:txBody>
      </p:sp>
    </p:spTree>
    <p:extLst>
      <p:ext uri="{BB962C8B-B14F-4D97-AF65-F5344CB8AC3E}">
        <p14:creationId xmlns:p14="http://schemas.microsoft.com/office/powerpoint/2010/main" val="4890943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ferenceId xmlns="eb987d21-f01f-4460-bc12-9598fcb3c64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8BCCD7364F54428D15FC2065A80C13" ma:contentTypeVersion="5" ma:contentTypeDescription="Create a new document." ma:contentTypeScope="" ma:versionID="4202bf1672d271f3291b0902c03ad0f4">
  <xsd:schema xmlns:xsd="http://www.w3.org/2001/XMLSchema" xmlns:xs="http://www.w3.org/2001/XMLSchema" xmlns:p="http://schemas.microsoft.com/office/2006/metadata/properties" xmlns:ns2="eb987d21-f01f-4460-bc12-9598fcb3c64a" targetNamespace="http://schemas.microsoft.com/office/2006/metadata/properties" ma:root="true" ma:fieldsID="599b4d9024ec8cfafc06ab94afdb7f80" ns2:_="">
    <xsd:import namespace="eb987d21-f01f-4460-bc12-9598fcb3c64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987d21-f01f-4460-bc12-9598fcb3c64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8AE6A3-75A5-4F33-AC5A-56C012DAEF9F}">
  <ds:schemaRefs>
    <ds:schemaRef ds:uri="http://schemas.microsoft.com/sharepoint/v3/contenttype/forms"/>
  </ds:schemaRefs>
</ds:datastoreItem>
</file>

<file path=customXml/itemProps2.xml><?xml version="1.0" encoding="utf-8"?>
<ds:datastoreItem xmlns:ds="http://schemas.openxmlformats.org/officeDocument/2006/customXml" ds:itemID="{CAC00F32-5B81-46D1-A803-359D8B803756}">
  <ds:schemaRefs>
    <ds:schemaRef ds:uri="http://schemas.microsoft.com/office/2006/metadata/properties"/>
    <ds:schemaRef ds:uri="http://schemas.microsoft.com/office/infopath/2007/PartnerControls"/>
    <ds:schemaRef ds:uri="eb987d21-f01f-4460-bc12-9598fcb3c64a"/>
  </ds:schemaRefs>
</ds:datastoreItem>
</file>

<file path=customXml/itemProps3.xml><?xml version="1.0" encoding="utf-8"?>
<ds:datastoreItem xmlns:ds="http://schemas.openxmlformats.org/officeDocument/2006/customXml" ds:itemID="{7063C088-EF0F-414A-B36C-A42746A12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987d21-f01f-4460-bc12-9598fcb3c6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1821</TotalTime>
  <Words>2183</Words>
  <Application>Microsoft Office PowerPoint</Application>
  <PresentationFormat>On-screen Show (4:3)</PresentationFormat>
  <Paragraphs>181</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Ethanol Blends as an Alternative to replace Fossil Fuels </vt:lpstr>
      <vt:lpstr>INDEX  </vt:lpstr>
      <vt:lpstr>Abstract</vt:lpstr>
      <vt:lpstr>Introduction to the Project</vt:lpstr>
      <vt:lpstr>Literature Survey</vt:lpstr>
      <vt:lpstr>Literature Survey</vt:lpstr>
      <vt:lpstr>Literature Survey</vt:lpstr>
      <vt:lpstr>Limitations Identified by Literature Survey</vt:lpstr>
      <vt:lpstr>Research Objectives</vt:lpstr>
      <vt:lpstr>Technique to Implement Objectives</vt:lpstr>
      <vt:lpstr>Technique to Implement Objectives</vt:lpstr>
      <vt:lpstr>Justification of Product SDG 7 (Affordable and Clean Energy)</vt:lpstr>
      <vt:lpstr>Outcome of Objectives</vt:lpstr>
      <vt:lpstr>Outcome of Objectives</vt:lpstr>
      <vt:lpstr>Outcome of Objectives</vt:lpstr>
      <vt:lpstr>Outcome of Objectives</vt:lpstr>
      <vt:lpstr>Outcome of Objectives</vt:lpstr>
      <vt:lpstr>Outcome of Objectives</vt:lpstr>
      <vt:lpstr>Outcome of Objectives</vt:lpstr>
      <vt:lpstr>Outcome of Objectives</vt:lpstr>
      <vt:lpstr>Outcome of Objectives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ruchit shivani</cp:lastModifiedBy>
  <cp:revision>33</cp:revision>
  <dcterms:created xsi:type="dcterms:W3CDTF">2020-05-13T07:00:00Z</dcterms:created>
  <dcterms:modified xsi:type="dcterms:W3CDTF">2025-04-16T05:36:10Z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A664506BF72149B0A1C0BDB0F058CEE7_13</vt:lpwstr>
  </property>
  <property fmtid="{D5CDD505-2E9C-101B-9397-08002B2CF9AE}" pid="3" name="KSOProductBuildVer">
    <vt:lpwstr>1033-12.2.0.17562</vt:lpwstr>
  </property>
  <property fmtid="{D5CDD505-2E9C-101B-9397-08002B2CF9AE}" pid="4" name="ContentTypeId">
    <vt:lpwstr>0x010100398BCCD7364F54428D15FC2065A80C13</vt:lpwstr>
  </property>
</Properties>
</file>