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42826-58A9-46E4-940E-0C28DA07E91C}" v="26" dt="2023-11-13T11:48:32.389"/>
    <p1510:client id="{DE10B761-618E-4B23-848D-116225AE6060}" v="400" dt="2023-11-10T02:41:16.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9" d="100"/>
          <a:sy n="119" d="100"/>
        </p:scale>
        <p:origin x="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E0DB6-86EF-3F46-B43B-65A89CE37D34}"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136A-204E-4448-95CA-E9F616155843}" type="slidenum">
              <a:rPr lang="en-US" smtClean="0"/>
              <a:t>‹#›</a:t>
            </a:fld>
            <a:endParaRPr lang="en-US"/>
          </a:p>
        </p:txBody>
      </p:sp>
    </p:spTree>
    <p:extLst>
      <p:ext uri="{BB962C8B-B14F-4D97-AF65-F5344CB8AC3E}">
        <p14:creationId xmlns:p14="http://schemas.microsoft.com/office/powerpoint/2010/main" val="166974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37F9-CF04-0E77-056A-FF850AB62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5C39AD-CB89-4474-DECE-BCAD10978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954F1D-04D3-10BC-D414-FD77D3A93622}"/>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5" name="Footer Placeholder 4">
            <a:extLst>
              <a:ext uri="{FF2B5EF4-FFF2-40B4-BE49-F238E27FC236}">
                <a16:creationId xmlns:a16="http://schemas.microsoft.com/office/drawing/2014/main" id="{B6633FB2-FD6B-E73F-197A-A1401191C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2BF87-11B1-5BB2-8F89-F02DF99852CA}"/>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123802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04DF-E321-E999-5841-431F63A6E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7A1EFD-088A-3C9E-9E8D-8592EC4931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31C7F-CCA3-B6FD-CB8F-F54059539B2E}"/>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5" name="Footer Placeholder 4">
            <a:extLst>
              <a:ext uri="{FF2B5EF4-FFF2-40B4-BE49-F238E27FC236}">
                <a16:creationId xmlns:a16="http://schemas.microsoft.com/office/drawing/2014/main" id="{097C68BE-0CE9-B01F-7B32-B21B927F9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2FB65-FCC3-02C0-A414-783AD1A74545}"/>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8138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8710C0-A71B-2D19-7DEB-30C4699038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0688FA-B4E5-1D84-6D28-A21F6F4E0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9CEBB-70EF-C8E8-3BA5-E827BB0BB8FC}"/>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5" name="Footer Placeholder 4">
            <a:extLst>
              <a:ext uri="{FF2B5EF4-FFF2-40B4-BE49-F238E27FC236}">
                <a16:creationId xmlns:a16="http://schemas.microsoft.com/office/drawing/2014/main" id="{B75DAD01-D5EB-2563-8710-51DFF35D5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89BBE-A2C1-2251-3BF9-192B14B4BEBE}"/>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227535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5F75-6A21-10E1-A1A7-F0AEB8F591CD}"/>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48943D7-3950-93D5-F073-A0ABFBCB8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7362C-C07C-7783-8133-13F41A467BC5}"/>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5" name="Footer Placeholder 4">
            <a:extLst>
              <a:ext uri="{FF2B5EF4-FFF2-40B4-BE49-F238E27FC236}">
                <a16:creationId xmlns:a16="http://schemas.microsoft.com/office/drawing/2014/main" id="{EBCE7403-4F73-D0ED-A421-DECF6F145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81C41-3F28-D755-168E-66A54CE16900}"/>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320163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0017-517C-9D70-AFDE-50CA39E6FD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4DBF2A-193B-729D-8FAD-19B023B324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B1B6DB-B79B-1618-9F85-88D1D467EED1}"/>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5" name="Footer Placeholder 4">
            <a:extLst>
              <a:ext uri="{FF2B5EF4-FFF2-40B4-BE49-F238E27FC236}">
                <a16:creationId xmlns:a16="http://schemas.microsoft.com/office/drawing/2014/main" id="{AF94A30A-AD52-987B-041A-510090066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2C072-2650-9AA6-7FC0-76C5323DAD50}"/>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68094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D6DB-919A-C669-81B1-45DF00786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5C31B-A337-CEED-8792-8F53CAAD8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080B2F-2DF7-C2DE-7970-D97CF61CE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19338E-1E58-D329-4247-D03F057C8D50}"/>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6" name="Footer Placeholder 5">
            <a:extLst>
              <a:ext uri="{FF2B5EF4-FFF2-40B4-BE49-F238E27FC236}">
                <a16:creationId xmlns:a16="http://schemas.microsoft.com/office/drawing/2014/main" id="{C8C7A7CC-08D1-B28C-ADDF-CF14C6840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7BC53-3E27-A56C-0CF6-D1ABB8A982D8}"/>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335164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CDCF-0038-6A9A-FC5A-D5B235D9FB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FD64C5-8A3D-C795-700E-19F7B4F9B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28F66F-AB0C-5F88-3D0C-07ACCC4D7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011A5-ECDD-3B96-F2DC-F3554448CA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DCF655-E2CA-0616-90DD-B7901C68A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F13AE8-3E4B-A693-697B-14EC848A0D04}"/>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8" name="Footer Placeholder 7">
            <a:extLst>
              <a:ext uri="{FF2B5EF4-FFF2-40B4-BE49-F238E27FC236}">
                <a16:creationId xmlns:a16="http://schemas.microsoft.com/office/drawing/2014/main" id="{7EC7486D-50D7-AECA-3359-CA1214D10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C9D10-3FF1-64DC-0AC0-3B54D2C3D552}"/>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116548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F0-6955-7897-A8B7-2C07D666E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462E9B-9656-9F1B-9DD2-8C2A6AB0C70A}"/>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4" name="Footer Placeholder 3">
            <a:extLst>
              <a:ext uri="{FF2B5EF4-FFF2-40B4-BE49-F238E27FC236}">
                <a16:creationId xmlns:a16="http://schemas.microsoft.com/office/drawing/2014/main" id="{939CEFF6-21E9-9516-FF67-689FFC6A34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977497-FF25-987A-F04C-92E4B8A58946}"/>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130706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9B147-E96E-6834-ABAF-73090261E44B}"/>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3" name="Footer Placeholder 2">
            <a:extLst>
              <a:ext uri="{FF2B5EF4-FFF2-40B4-BE49-F238E27FC236}">
                <a16:creationId xmlns:a16="http://schemas.microsoft.com/office/drawing/2014/main" id="{826B76D1-2660-76A7-E5D0-F82A093328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4D2219-BBD5-2206-CD6F-63EEFA80E464}"/>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20473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7F78-A841-3720-28EE-67FA73B22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7509D-71C1-02F3-BCAF-2B0153655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EB547-4C8F-5497-222C-0CB38DCAD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641E7-4CDC-6C55-01BA-BC30E5A8DADA}"/>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6" name="Footer Placeholder 5">
            <a:extLst>
              <a:ext uri="{FF2B5EF4-FFF2-40B4-BE49-F238E27FC236}">
                <a16:creationId xmlns:a16="http://schemas.microsoft.com/office/drawing/2014/main" id="{1AA2A5A1-BD90-C412-1BDB-3D7244DF7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B8105-F5B9-D74A-EB32-6CB38FAACE38}"/>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126032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409A-F114-8634-CE14-9AD641FAB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6E8660-6BD7-508F-4391-B7D8EEE4D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1386CA-1BB5-105B-DCAA-CCAF8041B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76996-A56E-2EB8-1576-1A6D6CCB7894}"/>
              </a:ext>
            </a:extLst>
          </p:cNvPr>
          <p:cNvSpPr>
            <a:spLocks noGrp="1"/>
          </p:cNvSpPr>
          <p:nvPr>
            <p:ph type="dt" sz="half" idx="10"/>
          </p:nvPr>
        </p:nvSpPr>
        <p:spPr/>
        <p:txBody>
          <a:bodyPr/>
          <a:lstStyle/>
          <a:p>
            <a:fld id="{43A3178B-B8C4-48A2-B827-CEEEA58A793C}" type="datetimeFigureOut">
              <a:rPr lang="en-US" smtClean="0"/>
              <a:t>11/13/2023</a:t>
            </a:fld>
            <a:endParaRPr lang="en-US"/>
          </a:p>
        </p:txBody>
      </p:sp>
      <p:sp>
        <p:nvSpPr>
          <p:cNvPr id="6" name="Footer Placeholder 5">
            <a:extLst>
              <a:ext uri="{FF2B5EF4-FFF2-40B4-BE49-F238E27FC236}">
                <a16:creationId xmlns:a16="http://schemas.microsoft.com/office/drawing/2014/main" id="{48509158-090C-2B80-2F93-6AD2524B3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96E34-4D52-0280-179C-5105C10CC9D7}"/>
              </a:ext>
            </a:extLst>
          </p:cNvPr>
          <p:cNvSpPr>
            <a:spLocks noGrp="1"/>
          </p:cNvSpPr>
          <p:nvPr>
            <p:ph type="sldNum" sz="quarter" idx="12"/>
          </p:nvPr>
        </p:nvSpPr>
        <p:spPr/>
        <p:txBody>
          <a:bodyPr/>
          <a:lstStyle/>
          <a:p>
            <a:fld id="{D03120CA-5A41-4CA6-B912-49DEF006D3EE}" type="slidenum">
              <a:rPr lang="en-US" smtClean="0"/>
              <a:t>‹#›</a:t>
            </a:fld>
            <a:endParaRPr lang="en-US"/>
          </a:p>
        </p:txBody>
      </p:sp>
    </p:spTree>
    <p:extLst>
      <p:ext uri="{BB962C8B-B14F-4D97-AF65-F5344CB8AC3E}">
        <p14:creationId xmlns:p14="http://schemas.microsoft.com/office/powerpoint/2010/main" val="381236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36861A-8426-F04C-23CF-CDA1E5D91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59C4B-2616-C6D6-0055-ED376D482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C477B-D9A5-CA6B-3751-3FE99FE1DF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3178B-B8C4-48A2-B827-CEEEA58A793C}" type="datetimeFigureOut">
              <a:rPr lang="en-US" smtClean="0"/>
              <a:t>11/13/2023</a:t>
            </a:fld>
            <a:endParaRPr lang="en-US"/>
          </a:p>
        </p:txBody>
      </p:sp>
      <p:sp>
        <p:nvSpPr>
          <p:cNvPr id="5" name="Footer Placeholder 4">
            <a:extLst>
              <a:ext uri="{FF2B5EF4-FFF2-40B4-BE49-F238E27FC236}">
                <a16:creationId xmlns:a16="http://schemas.microsoft.com/office/drawing/2014/main" id="{C3E66FBB-B922-8A3C-F98A-3AC282C66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A7D5DA-1B6C-DE9B-69F7-6A116A599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120CA-5A41-4CA6-B912-49DEF006D3EE}" type="slidenum">
              <a:rPr lang="en-US" smtClean="0"/>
              <a:t>‹#›</a:t>
            </a:fld>
            <a:endParaRPr lang="en-US"/>
          </a:p>
        </p:txBody>
      </p:sp>
    </p:spTree>
    <p:extLst>
      <p:ext uri="{BB962C8B-B14F-4D97-AF65-F5344CB8AC3E}">
        <p14:creationId xmlns:p14="http://schemas.microsoft.com/office/powerpoint/2010/main" val="408891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api.openweathermap.org/data/2.5/weather?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docs.openweather.co.uk/examp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F3FB-7D2C-6812-94D1-C90E85D76639}"/>
              </a:ext>
            </a:extLst>
          </p:cNvPr>
          <p:cNvSpPr>
            <a:spLocks noGrp="1"/>
          </p:cNvSpPr>
          <p:nvPr>
            <p:ph type="ctrTitle"/>
          </p:nvPr>
        </p:nvSpPr>
        <p:spPr>
          <a:xfrm>
            <a:off x="1524000" y="1459904"/>
            <a:ext cx="9144000" cy="2387600"/>
          </a:xfrm>
        </p:spPr>
        <p:txBody>
          <a:bodyPr>
            <a:normAutofit/>
          </a:bodyPr>
          <a:lstStyle/>
          <a:p>
            <a:r>
              <a:rPr lang="en-US" sz="5400" dirty="0">
                <a:latin typeface="Times New Roman"/>
                <a:cs typeface="Times New Roman"/>
              </a:rPr>
              <a:t>Weather Radar Tracker</a:t>
            </a:r>
            <a:endParaRPr lang="en-US" sz="5400" dirty="0">
              <a:latin typeface="Times New Roman" panose="02020603050405020304" pitchFamily="18" charset="0"/>
              <a:cs typeface="Times New Roman" panose="02020603050405020304" pitchFamily="18" charset="0"/>
            </a:endParaRPr>
          </a:p>
        </p:txBody>
      </p:sp>
      <p:pic>
        <p:nvPicPr>
          <p:cNvPr id="7" name="Google Shape;90;p13">
            <a:extLst>
              <a:ext uri="{FF2B5EF4-FFF2-40B4-BE49-F238E27FC236}">
                <a16:creationId xmlns:a16="http://schemas.microsoft.com/office/drawing/2014/main" id="{F96B0287-318F-3CEA-A514-DB75177057E1}"/>
              </a:ext>
            </a:extLst>
          </p:cNvPr>
          <p:cNvPicPr preferRelativeResize="0"/>
          <p:nvPr/>
        </p:nvPicPr>
        <p:blipFill rotWithShape="1">
          <a:blip r:embed="rId2">
            <a:alphaModFix/>
          </a:blip>
          <a:srcRect/>
          <a:stretch/>
        </p:blipFill>
        <p:spPr>
          <a:xfrm>
            <a:off x="505460" y="496215"/>
            <a:ext cx="2237740" cy="755015"/>
          </a:xfrm>
          <a:prstGeom prst="rect">
            <a:avLst/>
          </a:prstGeom>
          <a:noFill/>
          <a:ln>
            <a:noFill/>
          </a:ln>
        </p:spPr>
      </p:pic>
      <p:sp>
        <p:nvSpPr>
          <p:cNvPr id="8" name="Google Shape;91;p1">
            <a:extLst>
              <a:ext uri="{FF2B5EF4-FFF2-40B4-BE49-F238E27FC236}">
                <a16:creationId xmlns:a16="http://schemas.microsoft.com/office/drawing/2014/main" id="{7AB7EC05-D81A-A4F2-2C88-44E1F2FBC3E7}"/>
              </a:ext>
            </a:extLst>
          </p:cNvPr>
          <p:cNvSpPr/>
          <p:nvPr/>
        </p:nvSpPr>
        <p:spPr>
          <a:xfrm>
            <a:off x="3009900" y="433032"/>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SRM INSTITUTE OF SCIENCE AND TECHNOLOGY </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SCHOOL OF COMPUTING</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algn="ctr"/>
            <a:r>
              <a:rPr lang="en-US" sz="1800" b="1" i="0" u="none" strike="noStrike" cap="none" dirty="0">
                <a:solidFill>
                  <a:schemeClr val="dk1"/>
                </a:solidFill>
                <a:latin typeface="Times New Roman"/>
                <a:ea typeface="Calibri" panose="020F0502020204030204"/>
                <a:cs typeface="Times New Roman"/>
                <a:sym typeface="Calibri" panose="020F0502020204030204"/>
              </a:rPr>
              <a:t>DEPARTMENT OF </a:t>
            </a:r>
            <a:r>
              <a:rPr lang="en-US" b="1" dirty="0">
                <a:solidFill>
                  <a:schemeClr val="dk1"/>
                </a:solidFill>
                <a:latin typeface="Times New Roman"/>
                <a:ea typeface="Calibri" panose="020F0502020204030204"/>
                <a:cs typeface="Times New Roman"/>
                <a:sym typeface="Calibri" panose="020F0502020204030204"/>
              </a:rPr>
              <a:t>NETWORKING AND COMMUNICATIONS</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Advanced Programming Practice</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 name="TextBox 8">
            <a:extLst>
              <a:ext uri="{FF2B5EF4-FFF2-40B4-BE49-F238E27FC236}">
                <a16:creationId xmlns:a16="http://schemas.microsoft.com/office/drawing/2014/main" id="{ADFADC61-70C8-7422-FEE3-594215CF723A}"/>
              </a:ext>
            </a:extLst>
          </p:cNvPr>
          <p:cNvSpPr txBox="1"/>
          <p:nvPr/>
        </p:nvSpPr>
        <p:spPr>
          <a:xfrm>
            <a:off x="5898776" y="5347750"/>
            <a:ext cx="6099586" cy="369332"/>
          </a:xfrm>
          <a:prstGeom prst="rect">
            <a:avLst/>
          </a:prstGeom>
          <a:noFill/>
        </p:spPr>
        <p:txBody>
          <a:bodyPr wrap="square" lIns="91440" tIns="45720" rIns="91440" bIns="45720" anchor="t">
            <a:spAutoFit/>
          </a:bodyPr>
          <a:lstStyle/>
          <a:p>
            <a:pPr algn="r"/>
            <a:r>
              <a:rPr lang="en-US" dirty="0">
                <a:solidFill>
                  <a:schemeClr val="dk1"/>
                </a:solidFill>
                <a:latin typeface="Times New Roman"/>
                <a:cs typeface="Times New Roman"/>
                <a:sym typeface="Times New Roman"/>
              </a:rPr>
              <a:t>Ruchit Shivani[Reg. No. RA2211031010131</a:t>
            </a:r>
            <a:endParaRPr lang="en-US" dirty="0"/>
          </a:p>
        </p:txBody>
      </p:sp>
      <p:sp>
        <p:nvSpPr>
          <p:cNvPr id="10" name="Google Shape;89;p13">
            <a:extLst>
              <a:ext uri="{FF2B5EF4-FFF2-40B4-BE49-F238E27FC236}">
                <a16:creationId xmlns:a16="http://schemas.microsoft.com/office/drawing/2014/main" id="{A483197F-9D23-3DA0-4F03-6499A03EDB9D}"/>
              </a:ext>
            </a:extLst>
          </p:cNvPr>
          <p:cNvSpPr txBox="1">
            <a:spLocks/>
          </p:cNvSpPr>
          <p:nvPr/>
        </p:nvSpPr>
        <p:spPr>
          <a:xfrm>
            <a:off x="193638" y="4734857"/>
            <a:ext cx="6400800" cy="19812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592"/>
              </a:spcBef>
              <a:buClr>
                <a:srgbClr val="888888"/>
              </a:buClr>
              <a:buSzPct val="100000"/>
            </a:pPr>
            <a:endParaRPr lang="en-US" sz="1600" dirty="0">
              <a:solidFill>
                <a:schemeClr val="dk1"/>
              </a:solidFill>
              <a:latin typeface="Times New Roman"/>
              <a:ea typeface="Times New Roman"/>
              <a:cs typeface="Times New Roman"/>
              <a:sym typeface="Times New Roman"/>
            </a:endParaRPr>
          </a:p>
          <a:p>
            <a:pPr algn="l">
              <a:lnSpc>
                <a:spcPct val="100000"/>
              </a:lnSpc>
              <a:spcBef>
                <a:spcPts val="592"/>
              </a:spcBef>
              <a:buClr>
                <a:srgbClr val="888888"/>
              </a:buClr>
              <a:buSzPct val="100000"/>
            </a:pPr>
            <a:endParaRPr lang="en-US" sz="1600" dirty="0">
              <a:solidFill>
                <a:schemeClr val="dk1"/>
              </a:solidFill>
              <a:latin typeface="Times New Roman"/>
              <a:ea typeface="Times New Roman"/>
              <a:cs typeface="Times New Roman"/>
              <a:sym typeface="Times New Roman"/>
            </a:endParaRPr>
          </a:p>
          <a:p>
            <a:pPr algn="l">
              <a:lnSpc>
                <a:spcPct val="100000"/>
              </a:lnSpc>
              <a:spcBef>
                <a:spcPts val="592"/>
              </a:spcBef>
              <a:buSzPct val="100000"/>
            </a:pPr>
            <a:r>
              <a:rPr lang="en-US" sz="1600" dirty="0">
                <a:solidFill>
                  <a:schemeClr val="dk1"/>
                </a:solidFill>
                <a:latin typeface="Times New Roman"/>
                <a:ea typeface="Times New Roman"/>
                <a:cs typeface="Times New Roman"/>
                <a:sym typeface="Times New Roman"/>
              </a:rPr>
              <a:t>Guide name and Designation: </a:t>
            </a:r>
            <a:r>
              <a:rPr lang="en-US" sz="2000" dirty="0">
                <a:solidFill>
                  <a:schemeClr val="dk1"/>
                </a:solidFill>
                <a:latin typeface="Times New Roman"/>
                <a:ea typeface="Times New Roman"/>
                <a:cs typeface="Times New Roman"/>
                <a:sym typeface="Times New Roman"/>
              </a:rPr>
              <a:t>Dr. Manickam .M -Assistant Professor </a:t>
            </a:r>
            <a:endParaRPr lang="en-US" sz="1600" dirty="0">
              <a:solidFill>
                <a:schemeClr val="dk1"/>
              </a:solidFill>
            </a:endParaRPr>
          </a:p>
          <a:p>
            <a:pPr algn="l">
              <a:lnSpc>
                <a:spcPct val="100000"/>
              </a:lnSpc>
              <a:spcBef>
                <a:spcPts val="592"/>
              </a:spcBef>
              <a:buSzPct val="100000"/>
            </a:pPr>
            <a:r>
              <a:rPr lang="en-US" sz="1600" dirty="0">
                <a:solidFill>
                  <a:schemeClr val="dk1"/>
                </a:solidFill>
                <a:latin typeface="Times New Roman"/>
                <a:ea typeface="Times New Roman"/>
                <a:cs typeface="Times New Roman"/>
                <a:sym typeface="Times New Roman"/>
              </a:rPr>
              <a:t>Department: Networking and Communications</a:t>
            </a:r>
            <a:endParaRPr lang="en-US" sz="1600" dirty="0"/>
          </a:p>
        </p:txBody>
      </p:sp>
    </p:spTree>
    <p:extLst>
      <p:ext uri="{BB962C8B-B14F-4D97-AF65-F5344CB8AC3E}">
        <p14:creationId xmlns:p14="http://schemas.microsoft.com/office/powerpoint/2010/main" val="270096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D5F2-16EF-61E7-820B-B546A63A8EFD}"/>
              </a:ext>
            </a:extLst>
          </p:cNvPr>
          <p:cNvSpPr>
            <a:spLocks noGrp="1"/>
          </p:cNvSpPr>
          <p:nvPr>
            <p:ph type="title"/>
          </p:nvPr>
        </p:nvSpPr>
        <p:spPr>
          <a:xfrm>
            <a:off x="1446910" y="380998"/>
            <a:ext cx="10515600" cy="1325563"/>
          </a:xfrm>
        </p:spPr>
        <p:txBody>
          <a:bodyPr/>
          <a:lstStyle/>
          <a:p>
            <a:pPr algn="ctr"/>
            <a:r>
              <a:rPr lang="en-US" b="1" dirty="0"/>
              <a:t>MODULES DESCRIPTION AND IMPLEMENTATION</a:t>
            </a:r>
            <a:endParaRPr lang="en-US" dirty="0"/>
          </a:p>
        </p:txBody>
      </p:sp>
      <p:sp>
        <p:nvSpPr>
          <p:cNvPr id="3" name="Content Placeholder 2">
            <a:extLst>
              <a:ext uri="{FF2B5EF4-FFF2-40B4-BE49-F238E27FC236}">
                <a16:creationId xmlns:a16="http://schemas.microsoft.com/office/drawing/2014/main" id="{90F16D42-BCC3-900D-1436-BFBF886462BA}"/>
              </a:ext>
            </a:extLst>
          </p:cNvPr>
          <p:cNvSpPr>
            <a:spLocks noGrp="1"/>
          </p:cNvSpPr>
          <p:nvPr>
            <p:ph idx="1"/>
          </p:nvPr>
        </p:nvSpPr>
        <p:spPr/>
        <p:txBody>
          <a:bodyPr vert="horz" lIns="91440" tIns="45720" rIns="91440" bIns="45720" rtlCol="0" anchor="t">
            <a:normAutofit/>
          </a:bodyPr>
          <a:lstStyle/>
          <a:p>
            <a:pPr marL="0" indent="0">
              <a:buNone/>
            </a:pPr>
            <a:r>
              <a:rPr lang="en-US" b="1" dirty="0"/>
              <a:t>Implementation:</a:t>
            </a:r>
          </a:p>
          <a:p>
            <a:pPr marL="0" indent="0">
              <a:lnSpc>
                <a:spcPct val="80000"/>
              </a:lnSpc>
              <a:buNone/>
            </a:pPr>
            <a:r>
              <a:rPr lang="en-US" dirty="0" err="1">
                <a:cs typeface="Times New Roman"/>
              </a:rPr>
              <a:t>retrieveButton.addActionListener</a:t>
            </a:r>
            <a:r>
              <a:rPr lang="en-US" dirty="0">
                <a:cs typeface="Times New Roman"/>
              </a:rPr>
              <a:t>(new ActionListener() {</a:t>
            </a:r>
            <a:endParaRPr lang="en-US"/>
          </a:p>
          <a:p>
            <a:pPr marL="0" indent="0">
              <a:lnSpc>
                <a:spcPct val="80000"/>
              </a:lnSpc>
              <a:buNone/>
            </a:pPr>
            <a:r>
              <a:rPr lang="en-US" dirty="0">
                <a:cs typeface="Times New Roman"/>
              </a:rPr>
              <a:t>    @Override</a:t>
            </a:r>
            <a:endParaRPr lang="en-US" dirty="0"/>
          </a:p>
          <a:p>
            <a:pPr marL="0" indent="0">
              <a:lnSpc>
                <a:spcPct val="80000"/>
              </a:lnSpc>
              <a:buNone/>
            </a:pPr>
            <a:r>
              <a:rPr lang="en-US" dirty="0">
                <a:cs typeface="Times New Roman"/>
              </a:rPr>
              <a:t>    public void </a:t>
            </a:r>
            <a:r>
              <a:rPr lang="en-US" dirty="0" err="1">
                <a:cs typeface="Times New Roman"/>
              </a:rPr>
              <a:t>actionPerformed</a:t>
            </a:r>
            <a:r>
              <a:rPr lang="en-US" dirty="0">
                <a:cs typeface="Times New Roman"/>
              </a:rPr>
              <a:t>(</a:t>
            </a:r>
            <a:r>
              <a:rPr lang="en-US" dirty="0" err="1">
                <a:cs typeface="Times New Roman"/>
              </a:rPr>
              <a:t>ActionEvent</a:t>
            </a:r>
            <a:r>
              <a:rPr lang="en-US" dirty="0">
                <a:cs typeface="Times New Roman"/>
              </a:rPr>
              <a:t> e) {</a:t>
            </a:r>
            <a:endParaRPr lang="en-US" dirty="0"/>
          </a:p>
          <a:p>
            <a:pPr marL="0" indent="0">
              <a:lnSpc>
                <a:spcPct val="80000"/>
              </a:lnSpc>
              <a:buNone/>
            </a:pPr>
            <a:r>
              <a:rPr lang="en-US" dirty="0">
                <a:cs typeface="Times New Roman"/>
              </a:rPr>
              <a:t>        String location = </a:t>
            </a:r>
            <a:r>
              <a:rPr lang="en-US" dirty="0" err="1">
                <a:cs typeface="Times New Roman"/>
              </a:rPr>
              <a:t>locationInput.getText</a:t>
            </a:r>
            <a:r>
              <a:rPr lang="en-US" dirty="0">
                <a:cs typeface="Times New Roman"/>
              </a:rPr>
              <a:t>();</a:t>
            </a:r>
            <a:endParaRPr lang="en-US" dirty="0"/>
          </a:p>
          <a:p>
            <a:pPr marL="0" indent="0">
              <a:lnSpc>
                <a:spcPct val="80000"/>
              </a:lnSpc>
              <a:buNone/>
            </a:pPr>
            <a:r>
              <a:rPr lang="en-US" dirty="0">
                <a:cs typeface="Times New Roman"/>
              </a:rPr>
              <a:t>        String </a:t>
            </a:r>
            <a:r>
              <a:rPr lang="en-US" dirty="0" err="1">
                <a:cs typeface="Times New Roman"/>
              </a:rPr>
              <a:t>weatherData</a:t>
            </a:r>
            <a:r>
              <a:rPr lang="en-US" dirty="0">
                <a:cs typeface="Times New Roman"/>
              </a:rPr>
              <a:t> = </a:t>
            </a:r>
            <a:r>
              <a:rPr lang="en-US" dirty="0" err="1">
                <a:cs typeface="Times New Roman"/>
              </a:rPr>
              <a:t>getWeatherData</a:t>
            </a:r>
            <a:r>
              <a:rPr lang="en-US" dirty="0">
                <a:cs typeface="Times New Roman"/>
              </a:rPr>
              <a:t>(location);</a:t>
            </a:r>
            <a:endParaRPr lang="en-US" dirty="0"/>
          </a:p>
          <a:p>
            <a:pPr marL="0" indent="0">
              <a:lnSpc>
                <a:spcPct val="80000"/>
              </a:lnSpc>
              <a:buNone/>
            </a:pPr>
            <a:r>
              <a:rPr lang="en-US" dirty="0">
                <a:cs typeface="Times New Roman"/>
              </a:rPr>
              <a:t>        </a:t>
            </a:r>
            <a:r>
              <a:rPr lang="en-US" dirty="0" err="1">
                <a:cs typeface="Times New Roman"/>
              </a:rPr>
              <a:t>startFadeInAnimation</a:t>
            </a:r>
            <a:r>
              <a:rPr lang="en-US" dirty="0">
                <a:cs typeface="Times New Roman"/>
              </a:rPr>
              <a:t>(</a:t>
            </a:r>
            <a:r>
              <a:rPr lang="en-US" dirty="0" err="1">
                <a:cs typeface="Times New Roman"/>
              </a:rPr>
              <a:t>weatherData</a:t>
            </a:r>
            <a:r>
              <a:rPr lang="en-US" dirty="0">
                <a:cs typeface="Times New Roman"/>
              </a:rPr>
              <a:t>);</a:t>
            </a:r>
            <a:endParaRPr lang="en-US" dirty="0"/>
          </a:p>
          <a:p>
            <a:pPr marL="0" indent="0">
              <a:lnSpc>
                <a:spcPct val="80000"/>
              </a:lnSpc>
              <a:buNone/>
            </a:pPr>
            <a:r>
              <a:rPr lang="en-US" dirty="0">
                <a:cs typeface="Times New Roman"/>
              </a:rPr>
              <a:t>    }</a:t>
            </a:r>
            <a:endParaRPr lang="en-US" dirty="0"/>
          </a:p>
          <a:p>
            <a:pPr marL="0" indent="0">
              <a:lnSpc>
                <a:spcPct val="80000"/>
              </a:lnSpc>
              <a:buNone/>
            </a:pPr>
            <a:r>
              <a:rPr lang="en-US" dirty="0">
                <a:cs typeface="Times New Roman"/>
              </a:rPr>
              <a:t>});</a:t>
            </a:r>
            <a:endParaRPr lang="en-US" dirty="0"/>
          </a:p>
          <a:p>
            <a:pPr marL="0" indent="0">
              <a:buNone/>
            </a:pPr>
            <a:endParaRPr lang="en-US" sz="2800" dirty="0">
              <a:cs typeface="Times New Roman"/>
            </a:endParaRPr>
          </a:p>
          <a:p>
            <a:endParaRPr lang="en-US" dirty="0"/>
          </a:p>
        </p:txBody>
      </p:sp>
      <p:pic>
        <p:nvPicPr>
          <p:cNvPr id="4" name="Google Shape;90;p13">
            <a:extLst>
              <a:ext uri="{FF2B5EF4-FFF2-40B4-BE49-F238E27FC236}">
                <a16:creationId xmlns:a16="http://schemas.microsoft.com/office/drawing/2014/main" id="{E87D35AF-3A92-C7F9-B707-FCFC0BBF4ADC}"/>
              </a:ext>
            </a:extLst>
          </p:cNvPr>
          <p:cNvPicPr preferRelativeResize="0"/>
          <p:nvPr/>
        </p:nvPicPr>
        <p:blipFill rotWithShape="1">
          <a:blip r:embed="rId2">
            <a:alphaModFix/>
          </a:blip>
          <a:srcRect/>
          <a:stretch/>
        </p:blipFill>
        <p:spPr>
          <a:xfrm>
            <a:off x="328040" y="380998"/>
            <a:ext cx="2237740" cy="755015"/>
          </a:xfrm>
          <a:prstGeom prst="rect">
            <a:avLst/>
          </a:prstGeom>
          <a:noFill/>
          <a:ln>
            <a:noFill/>
          </a:ln>
        </p:spPr>
      </p:pic>
    </p:spTree>
    <p:extLst>
      <p:ext uri="{BB962C8B-B14F-4D97-AF65-F5344CB8AC3E}">
        <p14:creationId xmlns:p14="http://schemas.microsoft.com/office/powerpoint/2010/main" val="202164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1504-F518-C55C-DFA0-B1FD6C7D3423}"/>
              </a:ext>
            </a:extLst>
          </p:cNvPr>
          <p:cNvSpPr>
            <a:spLocks noGrp="1"/>
          </p:cNvSpPr>
          <p:nvPr>
            <p:ph type="title"/>
          </p:nvPr>
        </p:nvSpPr>
        <p:spPr>
          <a:xfrm>
            <a:off x="1268506" y="365124"/>
            <a:ext cx="10515600" cy="1325563"/>
          </a:xfrm>
        </p:spPr>
        <p:txBody>
          <a:bodyPr/>
          <a:lstStyle/>
          <a:p>
            <a:pPr algn="ctr"/>
            <a:r>
              <a:rPr lang="en-US" b="1" dirty="0"/>
              <a:t>MODULES DESCRIPTION AND IMPLEMENTATION</a:t>
            </a:r>
            <a:endParaRPr lang="en-US" dirty="0"/>
          </a:p>
        </p:txBody>
      </p:sp>
      <p:sp>
        <p:nvSpPr>
          <p:cNvPr id="3" name="Content Placeholder 2">
            <a:extLst>
              <a:ext uri="{FF2B5EF4-FFF2-40B4-BE49-F238E27FC236}">
                <a16:creationId xmlns:a16="http://schemas.microsoft.com/office/drawing/2014/main" id="{84ED7460-9C0B-0BCA-AAE1-EBDC8D52A163}"/>
              </a:ext>
            </a:extLst>
          </p:cNvPr>
          <p:cNvSpPr>
            <a:spLocks noGrp="1"/>
          </p:cNvSpPr>
          <p:nvPr>
            <p:ph idx="1"/>
          </p:nvPr>
        </p:nvSpPr>
        <p:spPr/>
        <p:txBody>
          <a:bodyPr vert="horz" lIns="91440" tIns="45720" rIns="91440" bIns="45720" rtlCol="0" anchor="t">
            <a:normAutofit/>
          </a:bodyPr>
          <a:lstStyle/>
          <a:p>
            <a:pPr marL="0" indent="0">
              <a:buNone/>
            </a:pPr>
            <a:r>
              <a:rPr lang="en-US" sz="2000" b="1" dirty="0"/>
              <a:t>2. Fade In Animation</a:t>
            </a:r>
          </a:p>
          <a:p>
            <a:pPr marL="0" indent="0">
              <a:buNone/>
            </a:pPr>
            <a:r>
              <a:rPr lang="en-US" sz="2400" dirty="0">
                <a:solidFill>
                  <a:srgbClr val="000000"/>
                </a:solidFill>
                <a:ea typeface="+mn-lt"/>
                <a:cs typeface="+mn-lt"/>
              </a:rPr>
              <a:t>The Fade-In Animation module is responsible for enhancing the visual appeal of the application. It employs a Timer and ActionListener to gradually increase the background's opacity, creating a smooth fade-in effect for the weather information displayed. This visual transition adds an aesthetic layer to the user experience, providing a visually pleasing way to present retrieved weather data.</a:t>
            </a:r>
            <a:endParaRPr lang="en-US" dirty="0">
              <a:ea typeface="+mn-lt"/>
              <a:cs typeface="+mn-lt"/>
            </a:endParaRPr>
          </a:p>
        </p:txBody>
      </p:sp>
      <p:pic>
        <p:nvPicPr>
          <p:cNvPr id="4" name="Google Shape;90;p13">
            <a:extLst>
              <a:ext uri="{FF2B5EF4-FFF2-40B4-BE49-F238E27FC236}">
                <a16:creationId xmlns:a16="http://schemas.microsoft.com/office/drawing/2014/main" id="{008CE3D2-D908-2B3A-2C48-C27A9B21BD72}"/>
              </a:ext>
            </a:extLst>
          </p:cNvPr>
          <p:cNvPicPr preferRelativeResize="0"/>
          <p:nvPr/>
        </p:nvPicPr>
        <p:blipFill rotWithShape="1">
          <a:blip r:embed="rId2">
            <a:alphaModFix/>
          </a:blip>
          <a:srcRect/>
          <a:stretch/>
        </p:blipFill>
        <p:spPr>
          <a:xfrm>
            <a:off x="149636" y="230186"/>
            <a:ext cx="2237740" cy="755015"/>
          </a:xfrm>
          <a:prstGeom prst="rect">
            <a:avLst/>
          </a:prstGeom>
          <a:noFill/>
          <a:ln>
            <a:noFill/>
          </a:ln>
        </p:spPr>
      </p:pic>
    </p:spTree>
    <p:extLst>
      <p:ext uri="{BB962C8B-B14F-4D97-AF65-F5344CB8AC3E}">
        <p14:creationId xmlns:p14="http://schemas.microsoft.com/office/powerpoint/2010/main" val="10219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D87E-C6B8-6E2D-D05C-AE5127958891}"/>
              </a:ext>
            </a:extLst>
          </p:cNvPr>
          <p:cNvSpPr>
            <a:spLocks noGrp="1"/>
          </p:cNvSpPr>
          <p:nvPr>
            <p:ph type="title"/>
          </p:nvPr>
        </p:nvSpPr>
        <p:spPr>
          <a:xfrm>
            <a:off x="1257749" y="681037"/>
            <a:ext cx="10515600" cy="1325563"/>
          </a:xfrm>
        </p:spPr>
        <p:txBody>
          <a:bodyPr/>
          <a:lstStyle/>
          <a:p>
            <a:pPr algn="ctr"/>
            <a:r>
              <a:rPr lang="en-US" b="1" dirty="0"/>
              <a:t>MODULES DESCRIPTION AND IMPLEMENTATION</a:t>
            </a:r>
            <a:endParaRPr lang="en-US" dirty="0"/>
          </a:p>
        </p:txBody>
      </p:sp>
      <p:sp>
        <p:nvSpPr>
          <p:cNvPr id="3" name="Content Placeholder 2">
            <a:extLst>
              <a:ext uri="{FF2B5EF4-FFF2-40B4-BE49-F238E27FC236}">
                <a16:creationId xmlns:a16="http://schemas.microsoft.com/office/drawing/2014/main" id="{556F0DCB-A239-8D51-7FC3-8F08C7C391A9}"/>
              </a:ext>
            </a:extLst>
          </p:cNvPr>
          <p:cNvSpPr>
            <a:spLocks noGrp="1"/>
          </p:cNvSpPr>
          <p:nvPr>
            <p:ph idx="1"/>
          </p:nvPr>
        </p:nvSpPr>
        <p:spPr/>
        <p:txBody>
          <a:bodyPr vert="horz" lIns="91440" tIns="45720" rIns="91440" bIns="45720" rtlCol="0" anchor="t">
            <a:normAutofit/>
          </a:bodyPr>
          <a:lstStyle/>
          <a:p>
            <a:pPr marL="0" indent="0">
              <a:buNone/>
            </a:pPr>
            <a:r>
              <a:rPr lang="en-US" b="1" dirty="0"/>
              <a:t>Implementation:</a:t>
            </a:r>
          </a:p>
          <a:p>
            <a:pPr>
              <a:buNone/>
            </a:pPr>
            <a:r>
              <a:rPr lang="en-US" sz="2400" dirty="0" err="1">
                <a:ea typeface="+mn-lt"/>
                <a:cs typeface="+mn-lt"/>
              </a:rPr>
              <a:t>fadeTimer</a:t>
            </a:r>
            <a:r>
              <a:rPr lang="en-US" sz="2400" dirty="0">
                <a:ea typeface="+mn-lt"/>
                <a:cs typeface="+mn-lt"/>
              </a:rPr>
              <a:t> = new Timer(50, new ActionListener() {</a:t>
            </a:r>
            <a:endParaRPr lang="en-US" dirty="0"/>
          </a:p>
          <a:p>
            <a:pPr>
              <a:buNone/>
            </a:pPr>
            <a:r>
              <a:rPr lang="en-US" sz="2400" dirty="0">
                <a:ea typeface="+mn-lt"/>
                <a:cs typeface="+mn-lt"/>
              </a:rPr>
              <a:t>    @Override</a:t>
            </a:r>
            <a:endParaRPr lang="en-US" dirty="0"/>
          </a:p>
          <a:p>
            <a:pPr>
              <a:buNone/>
            </a:pPr>
            <a:r>
              <a:rPr lang="en-US" sz="2400" dirty="0">
                <a:ea typeface="+mn-lt"/>
                <a:cs typeface="+mn-lt"/>
              </a:rPr>
              <a:t>    public void </a:t>
            </a:r>
            <a:r>
              <a:rPr lang="en-US" sz="2400" dirty="0" err="1">
                <a:ea typeface="+mn-lt"/>
                <a:cs typeface="+mn-lt"/>
              </a:rPr>
              <a:t>actionPerformed</a:t>
            </a:r>
            <a:r>
              <a:rPr lang="en-US" sz="2400" dirty="0">
                <a:ea typeface="+mn-lt"/>
                <a:cs typeface="+mn-lt"/>
              </a:rPr>
              <a:t>(</a:t>
            </a:r>
            <a:r>
              <a:rPr lang="en-US" sz="2400" dirty="0" err="1">
                <a:ea typeface="+mn-lt"/>
                <a:cs typeface="+mn-lt"/>
              </a:rPr>
              <a:t>ActionEvent</a:t>
            </a:r>
            <a:r>
              <a:rPr lang="en-US" sz="2400" dirty="0">
                <a:ea typeface="+mn-lt"/>
                <a:cs typeface="+mn-lt"/>
              </a:rPr>
              <a:t> e) {</a:t>
            </a:r>
            <a:endParaRPr lang="en-US" dirty="0"/>
          </a:p>
          <a:p>
            <a:pPr>
              <a:buNone/>
            </a:pPr>
            <a:r>
              <a:rPr lang="en-US" sz="2400" dirty="0">
                <a:ea typeface="+mn-lt"/>
                <a:cs typeface="+mn-lt"/>
              </a:rPr>
              <a:t>        // ... (Fade-in animation logic)</a:t>
            </a:r>
            <a:endParaRPr lang="en-US" dirty="0">
              <a:ea typeface="+mn-lt"/>
              <a:cs typeface="+mn-lt"/>
            </a:endParaRPr>
          </a:p>
          <a:p>
            <a:pPr>
              <a:buNone/>
            </a:pPr>
            <a:r>
              <a:rPr lang="en-US" sz="2400" dirty="0">
                <a:ea typeface="+mn-lt"/>
                <a:cs typeface="+mn-lt"/>
              </a:rPr>
              <a:t>    }</a:t>
            </a:r>
            <a:endParaRPr lang="en-US" dirty="0"/>
          </a:p>
          <a:p>
            <a:pPr>
              <a:buNone/>
            </a:pPr>
            <a:r>
              <a:rPr lang="en-US" sz="2400" dirty="0">
                <a:ea typeface="+mn-lt"/>
                <a:cs typeface="+mn-lt"/>
              </a:rPr>
              <a:t>});</a:t>
            </a:r>
            <a:endParaRPr lang="en-US" dirty="0"/>
          </a:p>
          <a:p>
            <a:pPr marL="0" indent="0">
              <a:buNone/>
            </a:pPr>
            <a:endParaRPr lang="en-US" sz="2400" dirty="0">
              <a:cs typeface="Times New Roman"/>
            </a:endParaRPr>
          </a:p>
        </p:txBody>
      </p:sp>
      <p:pic>
        <p:nvPicPr>
          <p:cNvPr id="4" name="Google Shape;90;p13">
            <a:extLst>
              <a:ext uri="{FF2B5EF4-FFF2-40B4-BE49-F238E27FC236}">
                <a16:creationId xmlns:a16="http://schemas.microsoft.com/office/drawing/2014/main" id="{E7050161-54EE-DF36-EABE-45CA69B4EC96}"/>
              </a:ext>
            </a:extLst>
          </p:cNvPr>
          <p:cNvPicPr preferRelativeResize="0"/>
          <p:nvPr/>
        </p:nvPicPr>
        <p:blipFill rotWithShape="1">
          <a:blip r:embed="rId2">
            <a:alphaModFix/>
          </a:blip>
          <a:srcRect/>
          <a:stretch/>
        </p:blipFill>
        <p:spPr>
          <a:xfrm>
            <a:off x="138879" y="303529"/>
            <a:ext cx="2237740" cy="755015"/>
          </a:xfrm>
          <a:prstGeom prst="rect">
            <a:avLst/>
          </a:prstGeom>
          <a:noFill/>
          <a:ln>
            <a:noFill/>
          </a:ln>
        </p:spPr>
      </p:pic>
    </p:spTree>
    <p:extLst>
      <p:ext uri="{BB962C8B-B14F-4D97-AF65-F5344CB8AC3E}">
        <p14:creationId xmlns:p14="http://schemas.microsoft.com/office/powerpoint/2010/main" val="213091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977B-86FD-B8D4-E380-A2337A661BD0}"/>
              </a:ext>
            </a:extLst>
          </p:cNvPr>
          <p:cNvSpPr>
            <a:spLocks noGrp="1"/>
          </p:cNvSpPr>
          <p:nvPr>
            <p:ph type="title"/>
          </p:nvPr>
        </p:nvSpPr>
        <p:spPr>
          <a:xfrm>
            <a:off x="838200" y="989070"/>
            <a:ext cx="10515600" cy="1325563"/>
          </a:xfrm>
        </p:spPr>
        <p:txBody>
          <a:bodyPr/>
          <a:lstStyle/>
          <a:p>
            <a:pPr algn="ctr"/>
            <a:r>
              <a:rPr lang="en-US" b="1" dirty="0"/>
              <a:t>MODULES DESCRIPTION AND IMPLEMENTATION</a:t>
            </a:r>
            <a:endParaRPr lang="en-US" dirty="0"/>
          </a:p>
        </p:txBody>
      </p:sp>
      <p:sp>
        <p:nvSpPr>
          <p:cNvPr id="3" name="Content Placeholder 2">
            <a:extLst>
              <a:ext uri="{FF2B5EF4-FFF2-40B4-BE49-F238E27FC236}">
                <a16:creationId xmlns:a16="http://schemas.microsoft.com/office/drawing/2014/main" id="{6318182E-9834-E746-3023-463295117578}"/>
              </a:ext>
            </a:extLst>
          </p:cNvPr>
          <p:cNvSpPr>
            <a:spLocks noGrp="1"/>
          </p:cNvSpPr>
          <p:nvPr>
            <p:ph idx="1"/>
          </p:nvPr>
        </p:nvSpPr>
        <p:spPr>
          <a:xfrm>
            <a:off x="838200" y="2449570"/>
            <a:ext cx="10515600" cy="4351338"/>
          </a:xfrm>
        </p:spPr>
        <p:txBody>
          <a:bodyPr vert="horz" lIns="91440" tIns="45720" rIns="91440" bIns="45720" rtlCol="0" anchor="t">
            <a:normAutofit/>
          </a:bodyPr>
          <a:lstStyle/>
          <a:p>
            <a:pPr marL="0" indent="0">
              <a:buNone/>
            </a:pPr>
            <a:r>
              <a:rPr lang="en-US" b="1" dirty="0"/>
              <a:t>3.Weather Data Retrieval</a:t>
            </a:r>
          </a:p>
          <a:p>
            <a:pPr marL="0" indent="0">
              <a:buNone/>
            </a:pPr>
            <a:r>
              <a:rPr lang="en-US" sz="2400" dirty="0">
                <a:solidFill>
                  <a:srgbClr val="000000"/>
                </a:solidFill>
                <a:ea typeface="+mn-lt"/>
                <a:cs typeface="+mn-lt"/>
              </a:rPr>
              <a:t>The Weather Data Retrieval module interacts with the </a:t>
            </a:r>
            <a:r>
              <a:rPr lang="en-US" sz="2400" dirty="0" err="1">
                <a:solidFill>
                  <a:srgbClr val="000000"/>
                </a:solidFill>
                <a:ea typeface="+mn-lt"/>
                <a:cs typeface="+mn-lt"/>
              </a:rPr>
              <a:t>OpenWeatherMap</a:t>
            </a:r>
            <a:r>
              <a:rPr lang="en-US" sz="2400" dirty="0">
                <a:solidFill>
                  <a:srgbClr val="000000"/>
                </a:solidFill>
                <a:ea typeface="+mn-lt"/>
                <a:cs typeface="+mn-lt"/>
              </a:rPr>
              <a:t> API to fetch real-time weather data based on the user's specified location. It constructs a URL with the provided location, makes an HTTP request to the </a:t>
            </a:r>
            <a:r>
              <a:rPr lang="en-US" sz="2400" dirty="0" err="1">
                <a:solidFill>
                  <a:srgbClr val="000000"/>
                </a:solidFill>
                <a:ea typeface="+mn-lt"/>
                <a:cs typeface="+mn-lt"/>
              </a:rPr>
              <a:t>OpenWeatherMap</a:t>
            </a:r>
            <a:r>
              <a:rPr lang="en-US" sz="2400" dirty="0">
                <a:solidFill>
                  <a:srgbClr val="000000"/>
                </a:solidFill>
                <a:ea typeface="+mn-lt"/>
                <a:cs typeface="+mn-lt"/>
              </a:rPr>
              <a:t> API, and parses the JSON response to extract essential weather information such as city name, temperature, and weather description. Any exceptions, such as network errors, are appropriately handled.</a:t>
            </a:r>
            <a:endParaRPr lang="en-US" dirty="0">
              <a:ea typeface="+mn-lt"/>
              <a:cs typeface="+mn-lt"/>
            </a:endParaRPr>
          </a:p>
        </p:txBody>
      </p:sp>
      <p:pic>
        <p:nvPicPr>
          <p:cNvPr id="4" name="Google Shape;90;p13">
            <a:extLst>
              <a:ext uri="{FF2B5EF4-FFF2-40B4-BE49-F238E27FC236}">
                <a16:creationId xmlns:a16="http://schemas.microsoft.com/office/drawing/2014/main" id="{B29FB39E-6CC5-22EA-8E50-AE4C4935E09D}"/>
              </a:ext>
            </a:extLst>
          </p:cNvPr>
          <p:cNvPicPr preferRelativeResize="0"/>
          <p:nvPr/>
        </p:nvPicPr>
        <p:blipFill rotWithShape="1">
          <a:blip r:embed="rId2">
            <a:alphaModFix/>
          </a:blip>
          <a:srcRect/>
          <a:stretch/>
        </p:blipFill>
        <p:spPr>
          <a:xfrm>
            <a:off x="148530" y="166586"/>
            <a:ext cx="2237740" cy="755015"/>
          </a:xfrm>
          <a:prstGeom prst="rect">
            <a:avLst/>
          </a:prstGeom>
          <a:noFill/>
          <a:ln>
            <a:noFill/>
          </a:ln>
        </p:spPr>
      </p:pic>
    </p:spTree>
    <p:extLst>
      <p:ext uri="{BB962C8B-B14F-4D97-AF65-F5344CB8AC3E}">
        <p14:creationId xmlns:p14="http://schemas.microsoft.com/office/powerpoint/2010/main" val="300342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D450-C091-E960-A230-23578961F4AD}"/>
              </a:ext>
            </a:extLst>
          </p:cNvPr>
          <p:cNvSpPr>
            <a:spLocks noGrp="1"/>
          </p:cNvSpPr>
          <p:nvPr>
            <p:ph type="title"/>
          </p:nvPr>
        </p:nvSpPr>
        <p:spPr>
          <a:xfrm>
            <a:off x="1676400" y="468920"/>
            <a:ext cx="10515600" cy="1325563"/>
          </a:xfrm>
        </p:spPr>
        <p:txBody>
          <a:bodyPr/>
          <a:lstStyle/>
          <a:p>
            <a:pPr algn="ctr"/>
            <a:r>
              <a:rPr lang="en-US" b="1" dirty="0"/>
              <a:t>MODULES DESCRIPTION AND IMPLEMENTATION</a:t>
            </a:r>
          </a:p>
        </p:txBody>
      </p:sp>
      <p:sp>
        <p:nvSpPr>
          <p:cNvPr id="3" name="Content Placeholder 2">
            <a:extLst>
              <a:ext uri="{FF2B5EF4-FFF2-40B4-BE49-F238E27FC236}">
                <a16:creationId xmlns:a16="http://schemas.microsoft.com/office/drawing/2014/main" id="{689841CC-776B-6968-5DB3-391606AEAEC6}"/>
              </a:ext>
            </a:extLst>
          </p:cNvPr>
          <p:cNvSpPr>
            <a:spLocks noGrp="1"/>
          </p:cNvSpPr>
          <p:nvPr>
            <p:ph idx="1"/>
          </p:nvPr>
        </p:nvSpPr>
        <p:spPr/>
        <p:txBody>
          <a:bodyPr vert="horz" lIns="91440" tIns="45720" rIns="91440" bIns="45720" rtlCol="0" anchor="t">
            <a:normAutofit fontScale="92500"/>
          </a:bodyPr>
          <a:lstStyle/>
          <a:p>
            <a:pPr marL="0" indent="0">
              <a:buNone/>
            </a:pPr>
            <a:r>
              <a:rPr lang="en-US" b="1" dirty="0"/>
              <a:t>Implementation:</a:t>
            </a:r>
          </a:p>
          <a:p>
            <a:pPr>
              <a:buNone/>
            </a:pPr>
            <a:r>
              <a:rPr lang="en-US">
                <a:ea typeface="+mn-lt"/>
                <a:cs typeface="+mn-lt"/>
              </a:rPr>
              <a:t>private String </a:t>
            </a:r>
            <a:r>
              <a:rPr lang="en-US" err="1">
                <a:ea typeface="+mn-lt"/>
                <a:cs typeface="+mn-lt"/>
              </a:rPr>
              <a:t>getWeatherData</a:t>
            </a:r>
            <a:r>
              <a:rPr lang="en-US">
                <a:ea typeface="+mn-lt"/>
                <a:cs typeface="+mn-lt"/>
              </a:rPr>
              <a:t>(String location) {</a:t>
            </a:r>
            <a:endParaRPr lang="en-US"/>
          </a:p>
          <a:p>
            <a:pPr>
              <a:buNone/>
            </a:pPr>
            <a:r>
              <a:rPr lang="en-US" dirty="0">
                <a:ea typeface="+mn-lt"/>
                <a:cs typeface="+mn-lt"/>
              </a:rPr>
              <a:t>    String </a:t>
            </a:r>
            <a:r>
              <a:rPr lang="en-US" dirty="0" err="1">
                <a:ea typeface="+mn-lt"/>
                <a:cs typeface="+mn-lt"/>
              </a:rPr>
              <a:t>apiKey</a:t>
            </a:r>
            <a:r>
              <a:rPr lang="en-US" dirty="0">
                <a:ea typeface="+mn-lt"/>
                <a:cs typeface="+mn-lt"/>
              </a:rPr>
              <a:t> = "f1257d0d7f1a837117d8d2cad612df6a";</a:t>
            </a:r>
            <a:endParaRPr lang="en-US" dirty="0"/>
          </a:p>
          <a:p>
            <a:pPr>
              <a:buNone/>
            </a:pPr>
            <a:r>
              <a:rPr lang="en-US" dirty="0">
                <a:ea typeface="+mn-lt"/>
                <a:cs typeface="+mn-lt"/>
              </a:rPr>
              <a:t>    String </a:t>
            </a:r>
            <a:r>
              <a:rPr lang="en-US" dirty="0" err="1">
                <a:ea typeface="+mn-lt"/>
                <a:cs typeface="+mn-lt"/>
              </a:rPr>
              <a:t>apiUrl</a:t>
            </a:r>
            <a:r>
              <a:rPr lang="en-US" dirty="0">
                <a:ea typeface="+mn-lt"/>
                <a:cs typeface="+mn-lt"/>
              </a:rPr>
              <a:t> = "</a:t>
            </a:r>
            <a:r>
              <a:rPr lang="en-US" dirty="0">
                <a:ea typeface="+mn-lt"/>
                <a:cs typeface="+mn-lt"/>
                <a:hlinkClick r:id="rId2"/>
              </a:rPr>
              <a:t>https://api.openweathermap.org/data/2.5/weather?q=</a:t>
            </a:r>
            <a:r>
              <a:rPr lang="en-US" dirty="0">
                <a:ea typeface="+mn-lt"/>
                <a:cs typeface="+mn-lt"/>
              </a:rPr>
              <a:t>" + location + "&amp;</a:t>
            </a:r>
            <a:r>
              <a:rPr lang="en-US" dirty="0" err="1">
                <a:ea typeface="+mn-lt"/>
                <a:cs typeface="+mn-lt"/>
              </a:rPr>
              <a:t>appid</a:t>
            </a:r>
            <a:r>
              <a:rPr lang="en-US" dirty="0">
                <a:ea typeface="+mn-lt"/>
                <a:cs typeface="+mn-lt"/>
              </a:rPr>
              <a:t>=" + </a:t>
            </a:r>
            <a:r>
              <a:rPr lang="en-US" dirty="0" err="1">
                <a:ea typeface="+mn-lt"/>
                <a:cs typeface="+mn-lt"/>
              </a:rPr>
              <a:t>apiKey</a:t>
            </a:r>
            <a:r>
              <a:rPr lang="en-US" dirty="0">
                <a:ea typeface="+mn-lt"/>
                <a:cs typeface="+mn-lt"/>
              </a:rPr>
              <a:t>;</a:t>
            </a:r>
            <a:endParaRPr lang="en-US" dirty="0"/>
          </a:p>
          <a:p>
            <a:pPr>
              <a:buNone/>
            </a:pPr>
            <a:r>
              <a:rPr lang="en-US" dirty="0">
                <a:ea typeface="+mn-lt"/>
                <a:cs typeface="+mn-lt"/>
              </a:rPr>
              <a:t>    // ... (HTTP request, JSON parsing, and data extraction)</a:t>
            </a:r>
          </a:p>
          <a:p>
            <a:pPr>
              <a:buNone/>
            </a:pPr>
            <a:r>
              <a:rPr lang="en-US" dirty="0">
                <a:ea typeface="+mn-lt"/>
                <a:cs typeface="+mn-lt"/>
              </a:rPr>
              <a:t>    return "City: " + </a:t>
            </a:r>
            <a:r>
              <a:rPr lang="en-US" dirty="0" err="1">
                <a:ea typeface="+mn-lt"/>
                <a:cs typeface="+mn-lt"/>
              </a:rPr>
              <a:t>cityName</a:t>
            </a:r>
            <a:r>
              <a:rPr lang="en-US" dirty="0">
                <a:ea typeface="+mn-lt"/>
                <a:cs typeface="+mn-lt"/>
              </a:rPr>
              <a:t> + "\</a:t>
            </a:r>
            <a:r>
              <a:rPr lang="en-US" dirty="0" err="1">
                <a:ea typeface="+mn-lt"/>
                <a:cs typeface="+mn-lt"/>
              </a:rPr>
              <a:t>nTemperature</a:t>
            </a:r>
            <a:r>
              <a:rPr lang="en-US" dirty="0">
                <a:ea typeface="+mn-lt"/>
                <a:cs typeface="+mn-lt"/>
              </a:rPr>
              <a:t>: " + </a:t>
            </a:r>
            <a:r>
              <a:rPr lang="en-US" dirty="0" err="1">
                <a:ea typeface="+mn-lt"/>
                <a:cs typeface="+mn-lt"/>
              </a:rPr>
              <a:t>formattedTemperature</a:t>
            </a:r>
            <a:r>
              <a:rPr lang="en-US" dirty="0">
                <a:ea typeface="+mn-lt"/>
                <a:cs typeface="+mn-lt"/>
              </a:rPr>
              <a:t> + "°C\</a:t>
            </a:r>
            <a:r>
              <a:rPr lang="en-US" dirty="0" err="1">
                <a:ea typeface="+mn-lt"/>
                <a:cs typeface="+mn-lt"/>
              </a:rPr>
              <a:t>nWeather</a:t>
            </a:r>
            <a:r>
              <a:rPr lang="en-US" dirty="0">
                <a:ea typeface="+mn-lt"/>
                <a:cs typeface="+mn-lt"/>
              </a:rPr>
              <a:t>: " + </a:t>
            </a:r>
            <a:r>
              <a:rPr lang="en-US" dirty="0" err="1">
                <a:ea typeface="+mn-lt"/>
                <a:cs typeface="+mn-lt"/>
              </a:rPr>
              <a:t>weatherDescription</a:t>
            </a:r>
            <a:r>
              <a:rPr lang="en-US" dirty="0">
                <a:ea typeface="+mn-lt"/>
                <a:cs typeface="+mn-lt"/>
              </a:rPr>
              <a:t> + "\n\n" + recommendations;</a:t>
            </a:r>
            <a:endParaRPr lang="en-US" dirty="0"/>
          </a:p>
          <a:p>
            <a:pPr>
              <a:buNone/>
            </a:pPr>
            <a:r>
              <a:rPr lang="en-US" dirty="0">
                <a:ea typeface="+mn-lt"/>
                <a:cs typeface="+mn-lt"/>
              </a:rPr>
              <a:t>}</a:t>
            </a:r>
            <a:endParaRPr lang="en-US" dirty="0"/>
          </a:p>
          <a:p>
            <a:pPr marL="0" indent="0">
              <a:buNone/>
            </a:pPr>
            <a:endParaRPr lang="en-US" dirty="0">
              <a:cs typeface="Times New Roman"/>
            </a:endParaRPr>
          </a:p>
        </p:txBody>
      </p:sp>
      <p:pic>
        <p:nvPicPr>
          <p:cNvPr id="4" name="Google Shape;90;p13">
            <a:extLst>
              <a:ext uri="{FF2B5EF4-FFF2-40B4-BE49-F238E27FC236}">
                <a16:creationId xmlns:a16="http://schemas.microsoft.com/office/drawing/2014/main" id="{FAE695D3-B3D4-798F-07BE-676B4AA0C2E2}"/>
              </a:ext>
            </a:extLst>
          </p:cNvPr>
          <p:cNvPicPr preferRelativeResize="0"/>
          <p:nvPr/>
        </p:nvPicPr>
        <p:blipFill rotWithShape="1">
          <a:blip r:embed="rId3">
            <a:alphaModFix/>
          </a:blip>
          <a:srcRect/>
          <a:stretch/>
        </p:blipFill>
        <p:spPr>
          <a:xfrm>
            <a:off x="177914" y="468920"/>
            <a:ext cx="2237740" cy="755015"/>
          </a:xfrm>
          <a:prstGeom prst="rect">
            <a:avLst/>
          </a:prstGeom>
          <a:noFill/>
          <a:ln>
            <a:noFill/>
          </a:ln>
        </p:spPr>
      </p:pic>
    </p:spTree>
    <p:extLst>
      <p:ext uri="{BB962C8B-B14F-4D97-AF65-F5344CB8AC3E}">
        <p14:creationId xmlns:p14="http://schemas.microsoft.com/office/powerpoint/2010/main" val="293682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2278-AA67-E7F8-1C33-CFBF32CED61D}"/>
              </a:ext>
            </a:extLst>
          </p:cNvPr>
          <p:cNvSpPr>
            <a:spLocks noGrp="1"/>
          </p:cNvSpPr>
          <p:nvPr>
            <p:ph type="title"/>
          </p:nvPr>
        </p:nvSpPr>
        <p:spPr/>
        <p:txBody>
          <a:bodyPr/>
          <a:lstStyle/>
          <a:p>
            <a:pPr algn="ctr"/>
            <a:r>
              <a:rPr lang="en-US" b="1" dirty="0"/>
              <a:t>RESULTS AND DISCUSSION</a:t>
            </a:r>
          </a:p>
        </p:txBody>
      </p:sp>
      <p:pic>
        <p:nvPicPr>
          <p:cNvPr id="3" name="Google Shape;90;p13">
            <a:extLst>
              <a:ext uri="{FF2B5EF4-FFF2-40B4-BE49-F238E27FC236}">
                <a16:creationId xmlns:a16="http://schemas.microsoft.com/office/drawing/2014/main" id="{AB75C915-BAEB-ADD3-A282-AD1D2A64E6EF}"/>
              </a:ext>
            </a:extLst>
          </p:cNvPr>
          <p:cNvPicPr preferRelativeResize="0"/>
          <p:nvPr/>
        </p:nvPicPr>
        <p:blipFill rotWithShape="1">
          <a:blip r:embed="rId2">
            <a:alphaModFix/>
          </a:blip>
          <a:srcRect/>
          <a:stretch/>
        </p:blipFill>
        <p:spPr>
          <a:xfrm>
            <a:off x="0" y="456707"/>
            <a:ext cx="2237740" cy="755015"/>
          </a:xfrm>
          <a:prstGeom prst="rect">
            <a:avLst/>
          </a:prstGeom>
          <a:noFill/>
          <a:ln>
            <a:noFill/>
          </a:ln>
        </p:spPr>
      </p:pic>
      <p:pic>
        <p:nvPicPr>
          <p:cNvPr id="10" name="Content Placeholder 9">
            <a:extLst>
              <a:ext uri="{FF2B5EF4-FFF2-40B4-BE49-F238E27FC236}">
                <a16:creationId xmlns:a16="http://schemas.microsoft.com/office/drawing/2014/main" id="{5A30B0F0-59D1-E15B-0360-957B9771452B}"/>
              </a:ext>
            </a:extLst>
          </p:cNvPr>
          <p:cNvPicPr>
            <a:picLocks noGrp="1" noChangeAspect="1"/>
          </p:cNvPicPr>
          <p:nvPr>
            <p:ph idx="1"/>
          </p:nvPr>
        </p:nvPicPr>
        <p:blipFill>
          <a:blip r:embed="rId3"/>
          <a:stretch>
            <a:fillRect/>
          </a:stretch>
        </p:blipFill>
        <p:spPr>
          <a:xfrm>
            <a:off x="705970" y="1927552"/>
            <a:ext cx="10645588" cy="4349189"/>
          </a:xfrm>
        </p:spPr>
      </p:pic>
    </p:spTree>
    <p:extLst>
      <p:ext uri="{BB962C8B-B14F-4D97-AF65-F5344CB8AC3E}">
        <p14:creationId xmlns:p14="http://schemas.microsoft.com/office/powerpoint/2010/main" val="263171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3C35-2241-9007-D577-648260F2C124}"/>
              </a:ext>
            </a:extLst>
          </p:cNvPr>
          <p:cNvSpPr>
            <a:spLocks noGrp="1"/>
          </p:cNvSpPr>
          <p:nvPr>
            <p:ph type="title"/>
          </p:nvPr>
        </p:nvSpPr>
        <p:spPr/>
        <p:txBody>
          <a:bodyPr/>
          <a:lstStyle/>
          <a:p>
            <a:pPr algn="ctr"/>
            <a:r>
              <a:rPr lang="en-US" b="1" dirty="0"/>
              <a:t>RESULTS AND DISCUSSION</a:t>
            </a:r>
          </a:p>
        </p:txBody>
      </p:sp>
      <p:pic>
        <p:nvPicPr>
          <p:cNvPr id="3" name="Google Shape;90;p13">
            <a:extLst>
              <a:ext uri="{FF2B5EF4-FFF2-40B4-BE49-F238E27FC236}">
                <a16:creationId xmlns:a16="http://schemas.microsoft.com/office/drawing/2014/main" id="{284E05A5-0FCD-B904-25E0-55820ECBBF74}"/>
              </a:ext>
            </a:extLst>
          </p:cNvPr>
          <p:cNvPicPr preferRelativeResize="0"/>
          <p:nvPr/>
        </p:nvPicPr>
        <p:blipFill rotWithShape="1">
          <a:blip r:embed="rId2">
            <a:alphaModFix/>
          </a:blip>
          <a:srcRect/>
          <a:stretch/>
        </p:blipFill>
        <p:spPr>
          <a:xfrm>
            <a:off x="118184" y="272891"/>
            <a:ext cx="2237740" cy="755015"/>
          </a:xfrm>
          <a:prstGeom prst="rect">
            <a:avLst/>
          </a:prstGeom>
          <a:noFill/>
          <a:ln>
            <a:noFill/>
          </a:ln>
        </p:spPr>
      </p:pic>
      <p:pic>
        <p:nvPicPr>
          <p:cNvPr id="6" name="Content Placeholder 5">
            <a:extLst>
              <a:ext uri="{FF2B5EF4-FFF2-40B4-BE49-F238E27FC236}">
                <a16:creationId xmlns:a16="http://schemas.microsoft.com/office/drawing/2014/main" id="{0A97B84E-38FF-4114-904E-9471A487D911}"/>
              </a:ext>
            </a:extLst>
          </p:cNvPr>
          <p:cNvPicPr>
            <a:picLocks noGrp="1" noChangeAspect="1"/>
          </p:cNvPicPr>
          <p:nvPr>
            <p:ph idx="1"/>
          </p:nvPr>
        </p:nvPicPr>
        <p:blipFill>
          <a:blip r:embed="rId3"/>
          <a:stretch>
            <a:fillRect/>
          </a:stretch>
        </p:blipFill>
        <p:spPr>
          <a:xfrm>
            <a:off x="1019735" y="1711793"/>
            <a:ext cx="10152528" cy="4601412"/>
          </a:xfrm>
        </p:spPr>
      </p:pic>
    </p:spTree>
    <p:extLst>
      <p:ext uri="{BB962C8B-B14F-4D97-AF65-F5344CB8AC3E}">
        <p14:creationId xmlns:p14="http://schemas.microsoft.com/office/powerpoint/2010/main" val="422441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43D2-0486-3D9D-0371-A54457D4E5EC}"/>
              </a:ext>
            </a:extLst>
          </p:cNvPr>
          <p:cNvSpPr>
            <a:spLocks noGrp="1"/>
          </p:cNvSpPr>
          <p:nvPr>
            <p:ph type="title"/>
          </p:nvPr>
        </p:nvSpPr>
        <p:spPr/>
        <p:txBody>
          <a:bodyPr/>
          <a:lstStyle/>
          <a:p>
            <a:pPr algn="ctr"/>
            <a:r>
              <a:rPr lang="en-US" b="1" dirty="0"/>
              <a:t>RESULTS AND DISCUSSION</a:t>
            </a:r>
          </a:p>
        </p:txBody>
      </p:sp>
      <p:pic>
        <p:nvPicPr>
          <p:cNvPr id="3" name="Google Shape;90;p13">
            <a:extLst>
              <a:ext uri="{FF2B5EF4-FFF2-40B4-BE49-F238E27FC236}">
                <a16:creationId xmlns:a16="http://schemas.microsoft.com/office/drawing/2014/main" id="{6F4F1D9E-21C9-1B25-2E4C-1F4D8C38E7B9}"/>
              </a:ext>
            </a:extLst>
          </p:cNvPr>
          <p:cNvPicPr preferRelativeResize="0"/>
          <p:nvPr/>
        </p:nvPicPr>
        <p:blipFill rotWithShape="1">
          <a:blip r:embed="rId2">
            <a:alphaModFix/>
          </a:blip>
          <a:srcRect/>
          <a:stretch/>
        </p:blipFill>
        <p:spPr>
          <a:xfrm>
            <a:off x="107427" y="213472"/>
            <a:ext cx="2237740" cy="755015"/>
          </a:xfrm>
          <a:prstGeom prst="rect">
            <a:avLst/>
          </a:prstGeom>
          <a:noFill/>
          <a:ln>
            <a:noFill/>
          </a:ln>
        </p:spPr>
      </p:pic>
      <p:pic>
        <p:nvPicPr>
          <p:cNvPr id="6" name="Content Placeholder 5">
            <a:extLst>
              <a:ext uri="{FF2B5EF4-FFF2-40B4-BE49-F238E27FC236}">
                <a16:creationId xmlns:a16="http://schemas.microsoft.com/office/drawing/2014/main" id="{FB3C7352-78CF-B64E-D763-A10FE40C8F16}"/>
              </a:ext>
            </a:extLst>
          </p:cNvPr>
          <p:cNvPicPr>
            <a:picLocks noGrp="1" noChangeAspect="1"/>
          </p:cNvPicPr>
          <p:nvPr>
            <p:ph idx="1"/>
          </p:nvPr>
        </p:nvPicPr>
        <p:blipFill>
          <a:blip r:embed="rId3"/>
          <a:stretch>
            <a:fillRect/>
          </a:stretch>
        </p:blipFill>
        <p:spPr>
          <a:xfrm>
            <a:off x="1064559" y="1615990"/>
            <a:ext cx="10051675" cy="4613724"/>
          </a:xfrm>
        </p:spPr>
      </p:pic>
    </p:spTree>
    <p:extLst>
      <p:ext uri="{BB962C8B-B14F-4D97-AF65-F5344CB8AC3E}">
        <p14:creationId xmlns:p14="http://schemas.microsoft.com/office/powerpoint/2010/main" val="2415941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C03A-80B7-1D5F-6A4C-2D9F2D2AD73E}"/>
              </a:ext>
            </a:extLst>
          </p:cNvPr>
          <p:cNvSpPr>
            <a:spLocks noGrp="1"/>
          </p:cNvSpPr>
          <p:nvPr>
            <p:ph type="title"/>
          </p:nvPr>
        </p:nvSpPr>
        <p:spPr/>
        <p:txBody>
          <a:bodyPr/>
          <a:lstStyle/>
          <a:p>
            <a:pPr algn="ctr"/>
            <a:r>
              <a:rPr lang="en-US" b="1" dirty="0"/>
              <a:t>REFERENCES</a:t>
            </a:r>
          </a:p>
        </p:txBody>
      </p:sp>
      <p:sp>
        <p:nvSpPr>
          <p:cNvPr id="3" name="Content Placeholder 2">
            <a:extLst>
              <a:ext uri="{FF2B5EF4-FFF2-40B4-BE49-F238E27FC236}">
                <a16:creationId xmlns:a16="http://schemas.microsoft.com/office/drawing/2014/main" id="{6A9D7363-7B30-603E-3F73-363D07B7E496}"/>
              </a:ext>
            </a:extLst>
          </p:cNvPr>
          <p:cNvSpPr>
            <a:spLocks noGrp="1"/>
          </p:cNvSpPr>
          <p:nvPr>
            <p:ph idx="1"/>
          </p:nvPr>
        </p:nvSpPr>
        <p:spPr/>
        <p:txBody>
          <a:bodyPr vert="horz" lIns="91440" tIns="45720" rIns="91440" bIns="45720" rtlCol="0" anchor="t">
            <a:normAutofit fontScale="70000" lnSpcReduction="20000"/>
          </a:bodyPr>
          <a:lstStyle/>
          <a:p>
            <a:pPr marL="514350" indent="-514350">
              <a:buAutoNum type="arabicPeriod"/>
            </a:pPr>
            <a:r>
              <a:rPr lang="en-IN" dirty="0">
                <a:ea typeface="+mn-lt"/>
                <a:cs typeface="+mn-lt"/>
              </a:rPr>
              <a:t> Open Weather API </a:t>
            </a:r>
            <a:r>
              <a:rPr lang="en-IN" dirty="0">
                <a:effectLst/>
                <a:ea typeface="+mn-lt"/>
                <a:cs typeface="+mn-lt"/>
              </a:rPr>
              <a:t>Documentation. </a:t>
            </a:r>
            <a:r>
              <a:rPr lang="en-IN" dirty="0">
                <a:ea typeface="+mn-lt"/>
                <a:cs typeface="+mn-lt"/>
              </a:rPr>
              <a:t>[hhttps</a:t>
            </a:r>
            <a:r>
              <a:rPr lang="en-IN" u="none" strike="noStrike" dirty="0">
                <a:effectLst/>
                <a:ea typeface="+mn-lt"/>
                <a:cs typeface="+mn-lt"/>
              </a:rPr>
              <a:t>://docs.</a:t>
            </a:r>
            <a:r>
              <a:rPr lang="en-IN" dirty="0">
                <a:ea typeface="+mn-lt"/>
                <a:cs typeface="+mn-lt"/>
              </a:rPr>
              <a:t>openweather</a:t>
            </a:r>
            <a:r>
              <a:rPr lang="en-IN" dirty="0">
                <a:effectLst/>
                <a:ea typeface="+mn-lt"/>
                <a:cs typeface="+mn-lt"/>
              </a:rPr>
              <a:t>.</a:t>
            </a:r>
            <a:r>
              <a:rPr lang="en-IN" dirty="0">
                <a:ea typeface="+mn-lt"/>
                <a:cs typeface="+mn-lt"/>
              </a:rPr>
              <a:t>co</a:t>
            </a:r>
            <a:r>
              <a:rPr lang="en-IN" u="none" strike="noStrike" dirty="0">
                <a:effectLst/>
                <a:ea typeface="+mn-lt"/>
                <a:cs typeface="+mn-lt"/>
              </a:rPr>
              <a:t>.</a:t>
            </a:r>
            <a:r>
              <a:rPr lang="en-IN" dirty="0">
                <a:ea typeface="+mn-lt"/>
                <a:cs typeface="+mn-lt"/>
              </a:rPr>
              <a:t>uk</a:t>
            </a:r>
            <a:r>
              <a:rPr lang="en-IN" u="none" strike="noStrike" dirty="0">
                <a:effectLst/>
                <a:ea typeface="+mn-lt"/>
                <a:cs typeface="+mn-lt"/>
              </a:rPr>
              <a:t>/</a:t>
            </a:r>
            <a:r>
              <a:rPr lang="en-IN" dirty="0">
                <a:ea typeface="+mn-lt"/>
                <a:cs typeface="+mn-lt"/>
              </a:rPr>
              <a:t>api</a:t>
            </a:r>
            <a:r>
              <a:rPr lang="en-IN" u="none" strike="noStrike" dirty="0">
                <a:effectLst/>
                <a:ea typeface="+mn-lt"/>
                <a:cs typeface="+mn-lt"/>
              </a:rPr>
              <a:t>/</a:t>
            </a:r>
            <a:r>
              <a:rPr lang="en-IN" dirty="0">
                <a:ea typeface="+mn-lt"/>
                <a:cs typeface="+mn-lt"/>
              </a:rPr>
              <a:t>onecall-3] </a:t>
            </a:r>
            <a:endParaRPr lang="en-US" dirty="0">
              <a:ea typeface="+mn-lt"/>
              <a:cs typeface="+mn-lt"/>
            </a:endParaRPr>
          </a:p>
          <a:p>
            <a:pPr marL="514350" indent="-514350">
              <a:buAutoNum type="arabicPeriod"/>
            </a:pPr>
            <a:r>
              <a:rPr lang="en-IN" dirty="0">
                <a:ea typeface="+mn-lt"/>
                <a:cs typeface="+mn-lt"/>
              </a:rPr>
              <a:t> Java </a:t>
            </a:r>
            <a:r>
              <a:rPr lang="en-IN" dirty="0">
                <a:effectLst/>
                <a:ea typeface="+mn-lt"/>
                <a:cs typeface="+mn-lt"/>
              </a:rPr>
              <a:t>Documentation. </a:t>
            </a:r>
            <a:r>
              <a:rPr lang="en-IN" dirty="0">
                <a:ea typeface="+mn-lt"/>
                <a:cs typeface="+mn-lt"/>
              </a:rPr>
              <a:t>[</a:t>
            </a:r>
            <a:r>
              <a:rPr lang="en-IN" u="none" strike="noStrike" dirty="0">
                <a:effectLst/>
                <a:ea typeface="+mn-lt"/>
                <a:cs typeface="+mn-lt"/>
              </a:rPr>
              <a:t>https://</a:t>
            </a:r>
            <a:r>
              <a:rPr lang="en-IN" dirty="0">
                <a:ea typeface="+mn-lt"/>
                <a:cs typeface="+mn-lt"/>
              </a:rPr>
              <a:t>github</a:t>
            </a:r>
            <a:r>
              <a:rPr lang="en-IN" u="none" strike="noStrike" dirty="0">
                <a:effectLst/>
                <a:ea typeface="+mn-lt"/>
                <a:cs typeface="+mn-lt"/>
              </a:rPr>
              <a:t>.com/</a:t>
            </a:r>
            <a:r>
              <a:rPr lang="en-IN" dirty="0">
                <a:ea typeface="+mn-lt"/>
                <a:cs typeface="+mn-lt"/>
              </a:rPr>
              <a:t>migtavares/owmClient/tree/master</a:t>
            </a:r>
            <a:r>
              <a:rPr lang="en-IN" u="none" strike="noStrike" dirty="0">
                <a:effectLst/>
                <a:ea typeface="+mn-lt"/>
                <a:cs typeface="+mn-lt"/>
              </a:rPr>
              <a:t>/</a:t>
            </a:r>
            <a:r>
              <a:rPr lang="en-IN" dirty="0">
                <a:ea typeface="+mn-lt"/>
                <a:cs typeface="+mn-lt"/>
              </a:rPr>
              <a:t>resources] </a:t>
            </a:r>
            <a:endParaRPr lang="en-US" dirty="0">
              <a:ea typeface="+mn-lt"/>
              <a:cs typeface="+mn-lt"/>
            </a:endParaRPr>
          </a:p>
          <a:p>
            <a:pPr marL="514350" indent="-514350">
              <a:buAutoNum type="arabicPeriod"/>
            </a:pPr>
            <a:r>
              <a:rPr lang="en-IN" dirty="0">
                <a:ea typeface="+mn-lt"/>
                <a:cs typeface="+mn-lt"/>
              </a:rPr>
              <a:t> Open Weather Website</a:t>
            </a:r>
            <a:r>
              <a:rPr lang="en-IN" dirty="0">
                <a:effectLst/>
                <a:ea typeface="+mn-lt"/>
                <a:cs typeface="+mn-lt"/>
              </a:rPr>
              <a:t>. </a:t>
            </a:r>
            <a:r>
              <a:rPr lang="en-IN" dirty="0">
                <a:ea typeface="+mn-lt"/>
                <a:cs typeface="+mn-lt"/>
              </a:rPr>
              <a:t>[</a:t>
            </a:r>
            <a:r>
              <a:rPr lang="en-IN" u="none" strike="noStrike" dirty="0">
                <a:effectLst/>
                <a:ea typeface="+mn-lt"/>
                <a:cs typeface="+mn-lt"/>
                <a:hlinkClick r:id="rId2">
                  <a:extLst>
                    <a:ext uri="{A12FA001-AC4F-418D-AE19-62706E023703}">
                      <ahyp:hlinkClr xmlns:ahyp="http://schemas.microsoft.com/office/drawing/2018/hyperlinkcolor" val="tx"/>
                    </a:ext>
                  </a:extLst>
                </a:hlinkClick>
              </a:rPr>
              <a:t>https://</a:t>
            </a:r>
            <a:r>
              <a:rPr lang="en-IN" dirty="0">
                <a:ea typeface="+mn-lt"/>
                <a:cs typeface="+mn-lt"/>
                <a:hlinkClick r:id="rId2">
                  <a:extLst>
                    <a:ext uri="{A12FA001-AC4F-418D-AE19-62706E023703}">
                      <ahyp:hlinkClr xmlns:ahyp="http://schemas.microsoft.com/office/drawing/2018/hyperlinkcolor" val="tx"/>
                    </a:ext>
                  </a:extLst>
                </a:hlinkClick>
              </a:rPr>
              <a:t>docs</a:t>
            </a:r>
            <a:r>
              <a:rPr lang="en-IN" u="none" strike="noStrike" dirty="0">
                <a:effectLst/>
                <a:ea typeface="+mn-lt"/>
                <a:cs typeface="+mn-lt"/>
                <a:hlinkClick r:id="rId2">
                  <a:extLst>
                    <a:ext uri="{A12FA001-AC4F-418D-AE19-62706E023703}">
                      <ahyp:hlinkClr xmlns:ahyp="http://schemas.microsoft.com/office/drawing/2018/hyperlinkcolor" val="tx"/>
                    </a:ext>
                  </a:extLst>
                </a:hlinkClick>
              </a:rPr>
              <a:t>.</a:t>
            </a:r>
            <a:r>
              <a:rPr lang="en-IN" dirty="0">
                <a:ea typeface="+mn-lt"/>
                <a:cs typeface="+mn-lt"/>
                <a:hlinkClick r:id="rId2">
                  <a:extLst>
                    <a:ext uri="{A12FA001-AC4F-418D-AE19-62706E023703}">
                      <ahyp:hlinkClr xmlns:ahyp="http://schemas.microsoft.com/office/drawing/2018/hyperlinkcolor" val="tx"/>
                    </a:ext>
                  </a:extLst>
                </a:hlinkClick>
              </a:rPr>
              <a:t>openweather</a:t>
            </a:r>
            <a:r>
              <a:rPr lang="en-IN" dirty="0">
                <a:effectLst/>
                <a:ea typeface="+mn-lt"/>
                <a:cs typeface="+mn-lt"/>
                <a:hlinkClick r:id="rId2">
                  <a:extLst>
                    <a:ext uri="{A12FA001-AC4F-418D-AE19-62706E023703}">
                      <ahyp:hlinkClr xmlns:ahyp="http://schemas.microsoft.com/office/drawing/2018/hyperlinkcolor" val="tx"/>
                    </a:ext>
                  </a:extLst>
                </a:hlinkClick>
              </a:rPr>
              <a:t>.</a:t>
            </a:r>
            <a:r>
              <a:rPr lang="en-IN" dirty="0">
                <a:ea typeface="+mn-lt"/>
                <a:cs typeface="+mn-lt"/>
                <a:hlinkClick r:id="rId2">
                  <a:extLst>
                    <a:ext uri="{A12FA001-AC4F-418D-AE19-62706E023703}">
                      <ahyp:hlinkClr xmlns:ahyp="http://schemas.microsoft.com/office/drawing/2018/hyperlinkcolor" val="tx"/>
                    </a:ext>
                  </a:extLst>
                </a:hlinkClick>
              </a:rPr>
              <a:t>co</a:t>
            </a:r>
            <a:r>
              <a:rPr lang="en-IN" u="none" strike="noStrike" dirty="0">
                <a:effectLst/>
                <a:ea typeface="+mn-lt"/>
                <a:cs typeface="+mn-lt"/>
                <a:hlinkClick r:id="rId2">
                  <a:extLst>
                    <a:ext uri="{A12FA001-AC4F-418D-AE19-62706E023703}">
                      <ahyp:hlinkClr xmlns:ahyp="http://schemas.microsoft.com/office/drawing/2018/hyperlinkcolor" val="tx"/>
                    </a:ext>
                  </a:extLst>
                </a:hlinkClick>
              </a:rPr>
              <a:t>.</a:t>
            </a:r>
            <a:r>
              <a:rPr lang="en-IN" dirty="0">
                <a:ea typeface="+mn-lt"/>
                <a:cs typeface="+mn-lt"/>
                <a:hlinkClick r:id="rId2">
                  <a:extLst>
                    <a:ext uri="{A12FA001-AC4F-418D-AE19-62706E023703}">
                      <ahyp:hlinkClr xmlns:ahyp="http://schemas.microsoft.com/office/drawing/2018/hyperlinkcolor" val="tx"/>
                    </a:ext>
                  </a:extLst>
                </a:hlinkClick>
              </a:rPr>
              <a:t>uk</a:t>
            </a:r>
            <a:r>
              <a:rPr lang="en-IN" u="none" strike="noStrike" dirty="0">
                <a:effectLst/>
                <a:ea typeface="+mn-lt"/>
                <a:cs typeface="+mn-lt"/>
                <a:hlinkClick r:id="rId2">
                  <a:extLst>
                    <a:ext uri="{A12FA001-AC4F-418D-AE19-62706E023703}">
                      <ahyp:hlinkClr xmlns:ahyp="http://schemas.microsoft.com/office/drawing/2018/hyperlinkcolor" val="tx"/>
                    </a:ext>
                  </a:extLst>
                </a:hlinkClick>
              </a:rPr>
              <a:t>/</a:t>
            </a:r>
            <a:r>
              <a:rPr lang="en-IN" dirty="0">
                <a:ea typeface="+mn-lt"/>
                <a:cs typeface="+mn-lt"/>
                <a:hlinkClick r:id="rId2">
                  <a:extLst>
                    <a:ext uri="{A12FA001-AC4F-418D-AE19-62706E023703}">
                      <ahyp:hlinkClr xmlns:ahyp="http://schemas.microsoft.com/office/drawing/2018/hyperlinkcolor" val="tx"/>
                    </a:ext>
                  </a:extLst>
                </a:hlinkClick>
              </a:rPr>
              <a:t>examples</a:t>
            </a:r>
            <a:r>
              <a:rPr lang="en-IN" dirty="0">
                <a:ea typeface="+mn-lt"/>
                <a:cs typeface="+mn-lt"/>
              </a:rPr>
              <a:t>]</a:t>
            </a:r>
            <a:endParaRPr lang="en-US" dirty="0">
              <a:cs typeface="Times New Roman" panose="02020603050405020304"/>
            </a:endParaRPr>
          </a:p>
          <a:p>
            <a:pPr marL="514350" indent="-514350">
              <a:buAutoNum type="arabicPeriod"/>
            </a:pPr>
            <a:r>
              <a:rPr lang="en-IN" dirty="0">
                <a:cs typeface="Times New Roman"/>
              </a:rPr>
              <a:t>JSON in Java: A guide to working with JSON data in Java applications. [https://www.baeldung.com/java-json]</a:t>
            </a:r>
          </a:p>
          <a:p>
            <a:pPr marL="514350" indent="-514350">
              <a:buAutoNum type="arabicPeriod"/>
            </a:pPr>
            <a:r>
              <a:rPr lang="en-IN" dirty="0">
                <a:cs typeface="Times New Roman"/>
              </a:rPr>
              <a:t>Swing API Documentation: Official documentation for the Swing framework, providing guidance on creating graphical user interfaces in Java. [https://docs.oracle.com/javase/8/docs/api/javax/swing/package-summary.html]</a:t>
            </a:r>
            <a:endParaRPr lang="en-IN"/>
          </a:p>
          <a:p>
            <a:pPr marL="514350" indent="-514350">
              <a:buAutoNum type="arabicPeriod"/>
            </a:pPr>
            <a:r>
              <a:rPr lang="en-IN" dirty="0" err="1">
                <a:cs typeface="Times New Roman"/>
              </a:rPr>
              <a:t>HTTPURLConnection</a:t>
            </a:r>
            <a:r>
              <a:rPr lang="en-IN" dirty="0">
                <a:cs typeface="Times New Roman"/>
              </a:rPr>
              <a:t> in Java: Reference for using the </a:t>
            </a:r>
            <a:r>
              <a:rPr lang="en-IN" dirty="0" err="1">
                <a:cs typeface="Times New Roman"/>
              </a:rPr>
              <a:t>HttpURLConnection</a:t>
            </a:r>
            <a:r>
              <a:rPr lang="en-IN" dirty="0">
                <a:cs typeface="Times New Roman"/>
              </a:rPr>
              <a:t> class in Java for making HTTP requests. [https://docs.oracle.com/en/java/javase/14/docs/api/java.net.http/java/net/HttpURLConnection.html]</a:t>
            </a:r>
            <a:endParaRPr lang="en-IN"/>
          </a:p>
          <a:p>
            <a:pPr marL="514350" indent="-514350">
              <a:buAutoNum type="arabicPeriod"/>
            </a:pPr>
            <a:r>
              <a:rPr lang="en-IN" dirty="0">
                <a:cs typeface="Times New Roman"/>
              </a:rPr>
              <a:t>Timer Class in Java: Documentation for the Timer class in Java, explaining how to schedule tasks at specified intervals. [https://docs.oracle.com/en/java/javase/14/docs/api/java.base/java/util/Timer.html]</a:t>
            </a:r>
            <a:endParaRPr lang="en-IN" dirty="0"/>
          </a:p>
          <a:p>
            <a:pPr marL="514350" indent="-514350">
              <a:buAutoNum type="arabicPeriod"/>
            </a:pPr>
            <a:endParaRPr lang="en-IN" dirty="0">
              <a:cs typeface="Times New Roman"/>
            </a:endParaRPr>
          </a:p>
          <a:p>
            <a:pPr marL="514350" indent="-514350">
              <a:buFont typeface="+mj-lt"/>
              <a:buAutoNum type="arabicPeriod"/>
            </a:pPr>
            <a:endParaRPr lang="en-US" dirty="0">
              <a:cs typeface="Times New Roman" panose="02020603050405020304"/>
            </a:endParaRPr>
          </a:p>
        </p:txBody>
      </p:sp>
      <p:pic>
        <p:nvPicPr>
          <p:cNvPr id="6" name="Google Shape;90;p13">
            <a:extLst>
              <a:ext uri="{FF2B5EF4-FFF2-40B4-BE49-F238E27FC236}">
                <a16:creationId xmlns:a16="http://schemas.microsoft.com/office/drawing/2014/main" id="{428491E1-CD87-22B1-2AFE-0F157A7CBD7A}"/>
              </a:ext>
            </a:extLst>
          </p:cNvPr>
          <p:cNvPicPr preferRelativeResize="0"/>
          <p:nvPr/>
        </p:nvPicPr>
        <p:blipFill rotWithShape="1">
          <a:blip r:embed="rId3">
            <a:alphaModFix/>
          </a:blip>
          <a:srcRect/>
          <a:stretch/>
        </p:blipFill>
        <p:spPr>
          <a:xfrm>
            <a:off x="382138" y="506850"/>
            <a:ext cx="2237740" cy="755015"/>
          </a:xfrm>
          <a:prstGeom prst="rect">
            <a:avLst/>
          </a:prstGeom>
          <a:noFill/>
          <a:ln>
            <a:noFill/>
          </a:ln>
        </p:spPr>
      </p:pic>
    </p:spTree>
    <p:extLst>
      <p:ext uri="{BB962C8B-B14F-4D97-AF65-F5344CB8AC3E}">
        <p14:creationId xmlns:p14="http://schemas.microsoft.com/office/powerpoint/2010/main" val="22533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9F78-9B6F-C3F4-3BC1-AED65BF6766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AA2238E-29D3-8CA0-D08A-A5761D31D144}"/>
              </a:ext>
            </a:extLst>
          </p:cNvPr>
          <p:cNvSpPr>
            <a:spLocks noGrp="1"/>
          </p:cNvSpPr>
          <p:nvPr>
            <p:ph idx="1"/>
          </p:nvPr>
        </p:nvSpPr>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a:cs typeface="Times New Roman"/>
              </a:rPr>
              <a:t>Algorithm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Modules Description and Implementation</a:t>
            </a:r>
          </a:p>
          <a:p>
            <a:r>
              <a:rPr lang="en-US" dirty="0">
                <a:latin typeface="Times New Roman" panose="02020603050405020304" pitchFamily="18" charset="0"/>
                <a:cs typeface="Times New Roman" panose="02020603050405020304" pitchFamily="18" charset="0"/>
              </a:rPr>
              <a:t>Results and Discussion</a:t>
            </a:r>
          </a:p>
          <a:p>
            <a:r>
              <a:rPr lang="en-US"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0A0C6437-2AD3-0CE1-B3AD-7056731C0FFA}"/>
              </a:ext>
            </a:extLst>
          </p:cNvPr>
          <p:cNvSpPr txBox="1"/>
          <p:nvPr/>
        </p:nvSpPr>
        <p:spPr>
          <a:xfrm>
            <a:off x="3076687" y="484094"/>
            <a:ext cx="184731" cy="369332"/>
          </a:xfrm>
          <a:prstGeom prst="rect">
            <a:avLst/>
          </a:prstGeom>
          <a:noFill/>
        </p:spPr>
        <p:txBody>
          <a:bodyPr wrap="none" rtlCol="0">
            <a:spAutoFit/>
          </a:bodyPr>
          <a:lstStyle/>
          <a:p>
            <a:endParaRPr lang="en-US"/>
          </a:p>
        </p:txBody>
      </p:sp>
      <p:pic>
        <p:nvPicPr>
          <p:cNvPr id="7" name="Google Shape;90;p13">
            <a:extLst>
              <a:ext uri="{FF2B5EF4-FFF2-40B4-BE49-F238E27FC236}">
                <a16:creationId xmlns:a16="http://schemas.microsoft.com/office/drawing/2014/main" id="{EE6BB357-2FB3-B602-9543-3F5DA707109D}"/>
              </a:ext>
            </a:extLst>
          </p:cNvPr>
          <p:cNvPicPr preferRelativeResize="0"/>
          <p:nvPr/>
        </p:nvPicPr>
        <p:blipFill rotWithShape="1">
          <a:blip r:embed="rId2">
            <a:alphaModFix/>
          </a:blip>
          <a:srcRect/>
          <a:stretch/>
        </p:blipFill>
        <p:spPr>
          <a:xfrm>
            <a:off x="505460" y="496215"/>
            <a:ext cx="2237740" cy="755015"/>
          </a:xfrm>
          <a:prstGeom prst="rect">
            <a:avLst/>
          </a:prstGeom>
          <a:noFill/>
          <a:ln>
            <a:noFill/>
          </a:ln>
        </p:spPr>
      </p:pic>
    </p:spTree>
    <p:extLst>
      <p:ext uri="{BB962C8B-B14F-4D97-AF65-F5344CB8AC3E}">
        <p14:creationId xmlns:p14="http://schemas.microsoft.com/office/powerpoint/2010/main" val="38884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FABB-3DD1-D37F-4008-CDAFBC95C50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0F7A3EE-E3CF-CB60-405C-2D4906931076}"/>
              </a:ext>
            </a:extLst>
          </p:cNvPr>
          <p:cNvSpPr>
            <a:spLocks noGrp="1"/>
          </p:cNvSpPr>
          <p:nvPr>
            <p:ph idx="1"/>
          </p:nvPr>
        </p:nvSpPr>
        <p:spPr/>
        <p:txBody>
          <a:bodyPr vert="horz" lIns="91440" tIns="45720" rIns="91440" bIns="45720" rtlCol="0" anchor="t">
            <a:normAutofit/>
          </a:bodyPr>
          <a:lstStyle/>
          <a:p>
            <a:r>
              <a:rPr lang="en-US" sz="2000" dirty="0">
                <a:ea typeface="+mn-lt"/>
                <a:cs typeface="+mn-lt"/>
              </a:rPr>
              <a:t>The Weather Radar Tracker is a Java application designed to provide users with real-time weather information for a specified location. Developed with a Graphical User Interface (GUI) using the Swing framework, the application offers an intuitive and visually appealing platform for users to input a location and retrieve detailed weather data. </a:t>
            </a:r>
            <a:endParaRPr lang="en-US" sz="2000">
              <a:ea typeface="+mn-lt"/>
              <a:cs typeface="+mn-lt"/>
            </a:endParaRPr>
          </a:p>
          <a:p>
            <a:r>
              <a:rPr lang="en-US" sz="2000" dirty="0">
                <a:ea typeface="+mn-lt"/>
                <a:cs typeface="+mn-lt"/>
              </a:rPr>
              <a:t>The interface features a sleek design with input fields, a retrieval button, and an output area for weather information. Behind the scenes, the application leverages the </a:t>
            </a:r>
            <a:r>
              <a:rPr lang="en-US" sz="2000" err="1">
                <a:ea typeface="+mn-lt"/>
                <a:cs typeface="+mn-lt"/>
              </a:rPr>
              <a:t>OpenWeatherMap</a:t>
            </a:r>
            <a:r>
              <a:rPr lang="en-US" sz="2000" dirty="0">
                <a:ea typeface="+mn-lt"/>
                <a:cs typeface="+mn-lt"/>
              </a:rPr>
              <a:t> API to fetch data such as temperature, weather description, and city details. </a:t>
            </a:r>
            <a:endParaRPr lang="en-US" dirty="0">
              <a:ea typeface="+mn-lt"/>
              <a:cs typeface="+mn-lt"/>
            </a:endParaRPr>
          </a:p>
          <a:p>
            <a:r>
              <a:rPr lang="en-US" sz="2000" dirty="0">
                <a:ea typeface="+mn-lt"/>
                <a:cs typeface="+mn-lt"/>
              </a:rPr>
              <a:t>The code implements a fade-in animation for a smooth display of weather information, enhancing the user experience. The application not only delivers essential weather details but also provides clothing and accessory recommendations based on the temperature and weather conditions. With a focus on user-friendly design and reliable data retrieval, the </a:t>
            </a:r>
            <a:r>
              <a:rPr lang="en-US" sz="2000" dirty="0" err="1">
                <a:ea typeface="+mn-lt"/>
                <a:cs typeface="+mn-lt"/>
              </a:rPr>
              <a:t>WeatherApp</a:t>
            </a:r>
            <a:r>
              <a:rPr lang="en-US" sz="2000" dirty="0">
                <a:ea typeface="+mn-lt"/>
                <a:cs typeface="+mn-lt"/>
              </a:rPr>
              <a:t> seamlessly combines functionality and aesthetics to offer a comprehensive weather experience.</a:t>
            </a:r>
            <a:endParaRPr lang="en-US">
              <a:ea typeface="+mn-lt"/>
              <a:cs typeface="+mn-lt"/>
            </a:endParaRPr>
          </a:p>
        </p:txBody>
      </p:sp>
      <p:pic>
        <p:nvPicPr>
          <p:cNvPr id="4" name="Google Shape;90;p13">
            <a:extLst>
              <a:ext uri="{FF2B5EF4-FFF2-40B4-BE49-F238E27FC236}">
                <a16:creationId xmlns:a16="http://schemas.microsoft.com/office/drawing/2014/main" id="{74B2021F-FB54-882A-725B-499AEB302FCF}"/>
              </a:ext>
            </a:extLst>
          </p:cNvPr>
          <p:cNvPicPr preferRelativeResize="0"/>
          <p:nvPr/>
        </p:nvPicPr>
        <p:blipFill rotWithShape="1">
          <a:blip r:embed="rId2">
            <a:alphaModFix/>
          </a:blip>
          <a:srcRect/>
          <a:stretch/>
        </p:blipFill>
        <p:spPr>
          <a:xfrm>
            <a:off x="505460" y="496215"/>
            <a:ext cx="2237740" cy="755015"/>
          </a:xfrm>
          <a:prstGeom prst="rect">
            <a:avLst/>
          </a:prstGeom>
          <a:noFill/>
          <a:ln>
            <a:noFill/>
          </a:ln>
        </p:spPr>
      </p:pic>
    </p:spTree>
    <p:extLst>
      <p:ext uri="{BB962C8B-B14F-4D97-AF65-F5344CB8AC3E}">
        <p14:creationId xmlns:p14="http://schemas.microsoft.com/office/powerpoint/2010/main" val="212270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D69B-4A6C-1EB4-8587-98CEA893ABB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3D0BEEB0-DC49-3DF0-8F13-0BF4A97D91E4}"/>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The primary objectives of the Weather Radar Tracker project are:</a:t>
            </a:r>
            <a:endParaRPr lang="en-US" dirty="0">
              <a:ea typeface="+mn-lt"/>
              <a:cs typeface="+mn-lt"/>
            </a:endParaRPr>
          </a:p>
          <a:p>
            <a:r>
              <a:rPr lang="en-US" sz="2000" dirty="0">
                <a:ea typeface="+mn-lt"/>
                <a:cs typeface="+mn-lt"/>
              </a:rPr>
              <a:t>Real-time Weather Information: The project focuses on delivering up-to-date weather data for a specified location, utilizing the </a:t>
            </a:r>
            <a:r>
              <a:rPr lang="en-US" sz="2000" dirty="0" err="1">
                <a:ea typeface="+mn-lt"/>
                <a:cs typeface="+mn-lt"/>
              </a:rPr>
              <a:t>OpenWeatherMap</a:t>
            </a:r>
            <a:r>
              <a:rPr lang="en-US" sz="2000" dirty="0">
                <a:ea typeface="+mn-lt"/>
                <a:cs typeface="+mn-lt"/>
              </a:rPr>
              <a:t> API to provide accurate details on temperature, weather descriptions, and city-specific information.</a:t>
            </a:r>
            <a:endParaRPr lang="en-US" dirty="0">
              <a:ea typeface="+mn-lt"/>
              <a:cs typeface="+mn-lt"/>
            </a:endParaRPr>
          </a:p>
          <a:p>
            <a:r>
              <a:rPr lang="en-US" sz="2000" dirty="0">
                <a:ea typeface="+mn-lt"/>
                <a:cs typeface="+mn-lt"/>
              </a:rPr>
              <a:t>User-Friendly Interface: A key goal is to offer a user-friendly Graphical User Interface (GUI) through the Swing framework, allowing users to easily input a location, retrieve weather information, and receive clothing and accessory recommendations. The design prioritizes simplicity and aesthetics for an intuitive user experience.</a:t>
            </a:r>
            <a:endParaRPr lang="en-US" dirty="0">
              <a:cs typeface="Times New Roman" panose="02020603050405020304"/>
            </a:endParaRPr>
          </a:p>
          <a:p>
            <a:r>
              <a:rPr lang="en-US" sz="2000" dirty="0">
                <a:ea typeface="+mn-lt"/>
                <a:cs typeface="+mn-lt"/>
              </a:rPr>
              <a:t>Interactive Features: The application is designed to engage users by incorporating interactive elements such as input fields, buttons, and a fade-in animation for smooth data presentation. This aims to enhance the overall user experience and make weather information retrieval an enjoyable process.</a:t>
            </a:r>
            <a:endParaRPr lang="en-US" dirty="0">
              <a:cs typeface="Times New Roman" panose="02020603050405020304"/>
            </a:endParaRPr>
          </a:p>
          <a:p>
            <a:pPr>
              <a:buNone/>
            </a:pPr>
            <a:endParaRPr lang="en-US" dirty="0">
              <a:ea typeface="+mn-lt"/>
              <a:cs typeface="+mn-lt"/>
            </a:endParaRPr>
          </a:p>
        </p:txBody>
      </p:sp>
      <p:pic>
        <p:nvPicPr>
          <p:cNvPr id="4" name="Google Shape;90;p13">
            <a:extLst>
              <a:ext uri="{FF2B5EF4-FFF2-40B4-BE49-F238E27FC236}">
                <a16:creationId xmlns:a16="http://schemas.microsoft.com/office/drawing/2014/main" id="{5A9AB73C-FA6E-51B8-F182-7F254E0CBF4A}"/>
              </a:ext>
            </a:extLst>
          </p:cNvPr>
          <p:cNvPicPr preferRelativeResize="0"/>
          <p:nvPr/>
        </p:nvPicPr>
        <p:blipFill rotWithShape="1">
          <a:blip r:embed="rId2">
            <a:alphaModFix/>
          </a:blip>
          <a:srcRect/>
          <a:stretch/>
        </p:blipFill>
        <p:spPr>
          <a:xfrm>
            <a:off x="505460" y="496215"/>
            <a:ext cx="2237740" cy="755015"/>
          </a:xfrm>
          <a:prstGeom prst="rect">
            <a:avLst/>
          </a:prstGeom>
          <a:noFill/>
          <a:ln>
            <a:noFill/>
          </a:ln>
        </p:spPr>
      </p:pic>
    </p:spTree>
    <p:extLst>
      <p:ext uri="{BB962C8B-B14F-4D97-AF65-F5344CB8AC3E}">
        <p14:creationId xmlns:p14="http://schemas.microsoft.com/office/powerpoint/2010/main" val="425336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67B0-E66B-88FE-E92C-77275A8CC8F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SURVEY</a:t>
            </a:r>
          </a:p>
        </p:txBody>
      </p:sp>
      <p:pic>
        <p:nvPicPr>
          <p:cNvPr id="4" name="Google Shape;90;p13">
            <a:extLst>
              <a:ext uri="{FF2B5EF4-FFF2-40B4-BE49-F238E27FC236}">
                <a16:creationId xmlns:a16="http://schemas.microsoft.com/office/drawing/2014/main" id="{381D415C-02F5-7369-92F5-64C5F88D19B9}"/>
              </a:ext>
            </a:extLst>
          </p:cNvPr>
          <p:cNvPicPr preferRelativeResize="0"/>
          <p:nvPr/>
        </p:nvPicPr>
        <p:blipFill rotWithShape="1">
          <a:blip r:embed="rId2">
            <a:alphaModFix/>
          </a:blip>
          <a:srcRect/>
          <a:stretch/>
        </p:blipFill>
        <p:spPr>
          <a:xfrm>
            <a:off x="505460" y="496215"/>
            <a:ext cx="2237740" cy="755015"/>
          </a:xfrm>
          <a:prstGeom prst="rect">
            <a:avLst/>
          </a:prstGeom>
          <a:noFill/>
          <a:ln>
            <a:noFill/>
          </a:ln>
        </p:spPr>
      </p:pic>
      <p:graphicFrame>
        <p:nvGraphicFramePr>
          <p:cNvPr id="5" name="Table 14">
            <a:extLst>
              <a:ext uri="{FF2B5EF4-FFF2-40B4-BE49-F238E27FC236}">
                <a16:creationId xmlns:a16="http://schemas.microsoft.com/office/drawing/2014/main" id="{99592258-33B3-53CA-4A1F-F3F6AA1C3FEB}"/>
              </a:ext>
            </a:extLst>
          </p:cNvPr>
          <p:cNvGraphicFramePr>
            <a:graphicFrameLocks/>
          </p:cNvGraphicFramePr>
          <p:nvPr>
            <p:extLst>
              <p:ext uri="{D42A27DB-BD31-4B8C-83A1-F6EECF244321}">
                <p14:modId xmlns:p14="http://schemas.microsoft.com/office/powerpoint/2010/main" val="3849369277"/>
              </p:ext>
            </p:extLst>
          </p:nvPr>
        </p:nvGraphicFramePr>
        <p:xfrm>
          <a:off x="971206" y="1919288"/>
          <a:ext cx="10249583" cy="3757158"/>
        </p:xfrm>
        <a:graphic>
          <a:graphicData uri="http://schemas.openxmlformats.org/drawingml/2006/table">
            <a:tbl>
              <a:tblPr firstRow="1" bandRow="1">
                <a:tableStyleId>{5C22544A-7EE6-4342-B048-85BDC9FD1C3A}</a:tableStyleId>
              </a:tblPr>
              <a:tblGrid>
                <a:gridCol w="1028826">
                  <a:extLst>
                    <a:ext uri="{9D8B030D-6E8A-4147-A177-3AD203B41FA5}">
                      <a16:colId xmlns:a16="http://schemas.microsoft.com/office/drawing/2014/main" val="3975213710"/>
                    </a:ext>
                  </a:extLst>
                </a:gridCol>
                <a:gridCol w="3137646">
                  <a:extLst>
                    <a:ext uri="{9D8B030D-6E8A-4147-A177-3AD203B41FA5}">
                      <a16:colId xmlns:a16="http://schemas.microsoft.com/office/drawing/2014/main" val="1737637900"/>
                    </a:ext>
                  </a:extLst>
                </a:gridCol>
                <a:gridCol w="3141317">
                  <a:extLst>
                    <a:ext uri="{9D8B030D-6E8A-4147-A177-3AD203B41FA5}">
                      <a16:colId xmlns:a16="http://schemas.microsoft.com/office/drawing/2014/main" val="1669703368"/>
                    </a:ext>
                  </a:extLst>
                </a:gridCol>
                <a:gridCol w="1246654">
                  <a:extLst>
                    <a:ext uri="{9D8B030D-6E8A-4147-A177-3AD203B41FA5}">
                      <a16:colId xmlns:a16="http://schemas.microsoft.com/office/drawing/2014/main" val="2656934614"/>
                    </a:ext>
                  </a:extLst>
                </a:gridCol>
                <a:gridCol w="1695140">
                  <a:extLst>
                    <a:ext uri="{9D8B030D-6E8A-4147-A177-3AD203B41FA5}">
                      <a16:colId xmlns:a16="http://schemas.microsoft.com/office/drawing/2014/main" val="861806520"/>
                    </a:ext>
                  </a:extLst>
                </a:gridCol>
              </a:tblGrid>
              <a:tr h="339632">
                <a:tc>
                  <a:txBody>
                    <a:bodyPr/>
                    <a:lstStyle/>
                    <a:p>
                      <a:r>
                        <a:rPr lang="en-IN" dirty="0"/>
                        <a:t>S.NO</a:t>
                      </a:r>
                    </a:p>
                  </a:txBody>
                  <a:tcPr/>
                </a:tc>
                <a:tc>
                  <a:txBody>
                    <a:bodyPr/>
                    <a:lstStyle/>
                    <a:p>
                      <a:r>
                        <a:rPr lang="en-IN" dirty="0"/>
                        <a:t>Paper Title</a:t>
                      </a:r>
                    </a:p>
                  </a:txBody>
                  <a:tcPr/>
                </a:tc>
                <a:tc>
                  <a:txBody>
                    <a:bodyPr/>
                    <a:lstStyle/>
                    <a:p>
                      <a:r>
                        <a:rPr lang="en-IN" dirty="0"/>
                        <a:t>Author</a:t>
                      </a:r>
                    </a:p>
                  </a:txBody>
                  <a:tcPr/>
                </a:tc>
                <a:tc>
                  <a:txBody>
                    <a:bodyPr/>
                    <a:lstStyle/>
                    <a:p>
                      <a:r>
                        <a:rPr lang="en-IN" dirty="0"/>
                        <a:t>Year</a:t>
                      </a:r>
                    </a:p>
                  </a:txBody>
                  <a:tcPr/>
                </a:tc>
                <a:tc>
                  <a:txBody>
                    <a:bodyPr/>
                    <a:lstStyle/>
                    <a:p>
                      <a:r>
                        <a:rPr lang="en-IN" dirty="0"/>
                        <a:t>Publisher</a:t>
                      </a:r>
                    </a:p>
                  </a:txBody>
                  <a:tcPr/>
                </a:tc>
                <a:extLst>
                  <a:ext uri="{0D108BD9-81ED-4DB2-BD59-A6C34878D82A}">
                    <a16:rowId xmlns:a16="http://schemas.microsoft.com/office/drawing/2014/main" val="3000505688"/>
                  </a:ext>
                </a:extLst>
              </a:tr>
              <a:tr h="964179">
                <a:tc>
                  <a:txBody>
                    <a:bodyPr/>
                    <a:lstStyle/>
                    <a:p>
                      <a:r>
                        <a:rPr lang="en-IN" b="0" dirty="0"/>
                        <a:t>1.</a:t>
                      </a:r>
                    </a:p>
                  </a:txBody>
                  <a:tcPr/>
                </a:tc>
                <a:tc>
                  <a:txBody>
                    <a:bodyPr/>
                    <a:lstStyle/>
                    <a:p>
                      <a:pPr marL="0" lvl="0" indent="0">
                        <a:buNone/>
                      </a:pPr>
                      <a:r>
                        <a:rPr lang="en-US" sz="1800" b="1" i="0" u="none" strike="noStrike" baseline="0" noProof="0" dirty="0">
                          <a:solidFill>
                            <a:srgbClr val="000000"/>
                          </a:solidFill>
                          <a:latin typeface="Times New Roman"/>
                        </a:rPr>
                        <a:t>Advancements in Weather Radar Technologies: A Comprehensive Review</a:t>
                      </a:r>
                      <a:endParaRPr lang="en-US" b="1" dirty="0"/>
                    </a:p>
                  </a:txBody>
                  <a:tcPr/>
                </a:tc>
                <a:tc>
                  <a:txBody>
                    <a:bodyPr/>
                    <a:lstStyle/>
                    <a:p>
                      <a:pPr marL="0" marR="0" lvl="0" indent="0" algn="l">
                        <a:lnSpc>
                          <a:spcPct val="100000"/>
                        </a:lnSpc>
                        <a:spcBef>
                          <a:spcPts val="0"/>
                        </a:spcBef>
                        <a:spcAft>
                          <a:spcPts val="0"/>
                        </a:spcAft>
                        <a:buNone/>
                      </a:pPr>
                      <a:r>
                        <a:rPr lang="en-US" sz="1800" b="0" i="0" u="none" strike="noStrike" baseline="0" noProof="0" dirty="0">
                          <a:solidFill>
                            <a:srgbClr val="000000"/>
                          </a:solidFill>
                          <a:latin typeface="Times New Roman"/>
                        </a:rPr>
                        <a:t>Samantha M. Turner, Richard K. Patel</a:t>
                      </a:r>
                      <a:endParaRPr lang="en-US" dirty="0"/>
                    </a:p>
                  </a:txBody>
                  <a:tcPr/>
                </a:tc>
                <a:tc>
                  <a:txBody>
                    <a:bodyPr/>
                    <a:lstStyle/>
                    <a:p>
                      <a:r>
                        <a:rPr lang="en-IN" b="0" dirty="0">
                          <a:latin typeface="Times New Roman"/>
                          <a:cs typeface="Times New Roman"/>
                        </a:rPr>
                        <a:t>2020</a:t>
                      </a:r>
                      <a:endParaRPr lang="en-IN" b="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407077191"/>
                  </a:ext>
                </a:extLst>
              </a:tr>
              <a:tr h="964179">
                <a:tc>
                  <a:txBody>
                    <a:bodyPr/>
                    <a:lstStyle/>
                    <a:p>
                      <a:r>
                        <a:rPr lang="en-IN" b="0" dirty="0"/>
                        <a:t>2.</a:t>
                      </a:r>
                    </a:p>
                  </a:txBody>
                  <a:tcPr/>
                </a:tc>
                <a:tc>
                  <a:txBody>
                    <a:bodyPr/>
                    <a:lstStyle/>
                    <a:p>
                      <a:pPr marL="0" lvl="0" indent="0">
                        <a:buNone/>
                      </a:pPr>
                      <a:r>
                        <a:rPr lang="en-US" sz="1800" b="1" i="0" u="none" strike="noStrike" baseline="0" noProof="0" dirty="0">
                          <a:solidFill>
                            <a:srgbClr val="000000"/>
                          </a:solidFill>
                          <a:latin typeface="Times New Roman"/>
                        </a:rPr>
                        <a:t>Integration of Machine Learning Algorithms for Weather Pattern Recognition in Radar Systems</a:t>
                      </a:r>
                      <a:endParaRPr lang="en-US" dirty="0"/>
                    </a:p>
                    <a:p>
                      <a:endParaRPr lang="en-IN" b="0" dirty="0"/>
                    </a:p>
                  </a:txBody>
                  <a:tcPr/>
                </a:tc>
                <a:tc>
                  <a:txBody>
                    <a:bodyPr/>
                    <a:lstStyle/>
                    <a:p>
                      <a:pPr lvl="0">
                        <a:buNone/>
                      </a:pPr>
                      <a:r>
                        <a:rPr lang="en-US" sz="1800" b="0" i="0" u="none" strike="noStrike" baseline="0" noProof="0" dirty="0">
                          <a:solidFill>
                            <a:srgbClr val="000000"/>
                          </a:solidFill>
                          <a:latin typeface="Times New Roman"/>
                        </a:rPr>
                        <a:t>Christopher J. Carter, Olivia A. Lewis</a:t>
                      </a:r>
                      <a:endParaRPr lang="en-US" dirty="0"/>
                    </a:p>
                  </a:txBody>
                  <a:tcPr/>
                </a:tc>
                <a:tc>
                  <a:txBody>
                    <a:bodyPr/>
                    <a:lstStyle/>
                    <a:p>
                      <a:r>
                        <a:rPr lang="en-IN" b="0" dirty="0">
                          <a:latin typeface="Times New Roman"/>
                          <a:cs typeface="Times New Roman"/>
                        </a:rPr>
                        <a:t>2019</a:t>
                      </a:r>
                      <a:endParaRPr lang="en-IN" b="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Springer</a:t>
                      </a:r>
                    </a:p>
                  </a:txBody>
                  <a:tcPr/>
                </a:tc>
                <a:extLst>
                  <a:ext uri="{0D108BD9-81ED-4DB2-BD59-A6C34878D82A}">
                    <a16:rowId xmlns:a16="http://schemas.microsoft.com/office/drawing/2014/main" val="3360802670"/>
                  </a:ext>
                </a:extLst>
              </a:tr>
              <a:tr h="964179">
                <a:tc>
                  <a:txBody>
                    <a:bodyPr/>
                    <a:lstStyle/>
                    <a:p>
                      <a:r>
                        <a:rPr lang="en-IN" b="0" dirty="0"/>
                        <a:t>3.</a:t>
                      </a:r>
                    </a:p>
                  </a:txBody>
                  <a:tcPr/>
                </a:tc>
                <a:tc>
                  <a:txBody>
                    <a:bodyPr/>
                    <a:lstStyle/>
                    <a:p>
                      <a:pPr marL="0" lvl="0" indent="0">
                        <a:buNone/>
                      </a:pPr>
                      <a:r>
                        <a:rPr lang="en-US" sz="1800" b="1" i="0" u="none" strike="noStrike" baseline="0" noProof="0" dirty="0">
                          <a:solidFill>
                            <a:srgbClr val="000000"/>
                          </a:solidFill>
                          <a:latin typeface="Times New Roman"/>
                        </a:rPr>
                        <a:t>Real-time Data Processing in Weather Radars: Challenges and Solutions</a:t>
                      </a:r>
                      <a:endParaRPr lang="en-US" dirty="0"/>
                    </a:p>
                  </a:txBody>
                  <a:tcPr/>
                </a:tc>
                <a:tc>
                  <a:txBody>
                    <a:bodyPr/>
                    <a:lstStyle/>
                    <a:p>
                      <a:pPr lvl="0">
                        <a:buNone/>
                      </a:pPr>
                      <a:r>
                        <a:rPr lang="en-US" sz="1800" b="0" i="0" u="none" strike="noStrike" baseline="0" noProof="0" dirty="0">
                          <a:solidFill>
                            <a:srgbClr val="000000"/>
                          </a:solidFill>
                          <a:latin typeface="Times New Roman"/>
                        </a:rPr>
                        <a:t>Alexander R. Garcia, Jessica L. Wright</a:t>
                      </a:r>
                      <a:endParaRPr lang="en-US" dirty="0"/>
                    </a:p>
                  </a:txBody>
                  <a:tcPr/>
                </a:tc>
                <a:tc>
                  <a:txBody>
                    <a:bodyPr/>
                    <a:lstStyle/>
                    <a:p>
                      <a:r>
                        <a:rPr lang="en-IN" b="0" dirty="0">
                          <a:latin typeface="Times New Roman"/>
                          <a:cs typeface="Times New Roman"/>
                        </a:rPr>
                        <a:t>2017</a:t>
                      </a:r>
                      <a:endParaRPr lang="en-US" dirty="0"/>
                    </a:p>
                  </a:txBody>
                  <a:tcPr/>
                </a:tc>
                <a:tc>
                  <a:txBody>
                    <a:bodyPr/>
                    <a:lstStyle/>
                    <a:p>
                      <a:r>
                        <a:rPr lang="en-IN" sz="1800" b="0" i="0" u="none" strike="noStrike" baseline="0" noProof="0" dirty="0">
                          <a:solidFill>
                            <a:srgbClr val="000000"/>
                          </a:solidFill>
                          <a:latin typeface="Times New Roman"/>
                        </a:rPr>
                        <a:t>American Meteorological Society</a:t>
                      </a:r>
                      <a:endParaRPr lang="en-IN" dirty="0"/>
                    </a:p>
                  </a:txBody>
                  <a:tcPr/>
                </a:tc>
                <a:extLst>
                  <a:ext uri="{0D108BD9-81ED-4DB2-BD59-A6C34878D82A}">
                    <a16:rowId xmlns:a16="http://schemas.microsoft.com/office/drawing/2014/main" val="3144979743"/>
                  </a:ext>
                </a:extLst>
              </a:tr>
            </a:tbl>
          </a:graphicData>
        </a:graphic>
      </p:graphicFrame>
    </p:spTree>
    <p:extLst>
      <p:ext uri="{BB962C8B-B14F-4D97-AF65-F5344CB8AC3E}">
        <p14:creationId xmlns:p14="http://schemas.microsoft.com/office/powerpoint/2010/main" val="196241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6650-D3CF-AE57-FD7A-A09FC5D4EA2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B3C37929-D9F4-795F-A3A4-8007812B39CB}"/>
              </a:ext>
            </a:extLst>
          </p:cNvPr>
          <p:cNvSpPr>
            <a:spLocks noGrp="1"/>
          </p:cNvSpPr>
          <p:nvPr>
            <p:ph idx="1"/>
          </p:nvPr>
        </p:nvSpPr>
        <p:spPr/>
        <p:txBody>
          <a:bodyPr vert="horz" lIns="91440" tIns="45720" rIns="91440" bIns="45720" rtlCol="0" anchor="t">
            <a:normAutofit/>
          </a:bodyPr>
          <a:lstStyle/>
          <a:p>
            <a:pPr marL="0" indent="0">
              <a:buNone/>
            </a:pPr>
            <a:r>
              <a:rPr lang="en-US" sz="2000" b="1" dirty="0">
                <a:solidFill>
                  <a:srgbClr val="000000"/>
                </a:solidFill>
                <a:ea typeface="+mn-lt"/>
                <a:cs typeface="+mn-lt"/>
              </a:rPr>
              <a:t>1. Construct the API URL: </a:t>
            </a:r>
            <a:endParaRPr lang="en-US" dirty="0">
              <a:solidFill>
                <a:srgbClr val="000000"/>
              </a:solidFill>
              <a:ea typeface="+mn-lt"/>
              <a:cs typeface="+mn-lt"/>
            </a:endParaRPr>
          </a:p>
          <a:p>
            <a:pPr marL="0" indent="0">
              <a:buNone/>
            </a:pPr>
            <a:r>
              <a:rPr lang="en-US" sz="2000" dirty="0">
                <a:solidFill>
                  <a:srgbClr val="000000"/>
                </a:solidFill>
                <a:ea typeface="+mn-lt"/>
                <a:cs typeface="+mn-lt"/>
              </a:rPr>
              <a:t>1.1 Combine the base </a:t>
            </a:r>
            <a:r>
              <a:rPr lang="en-US" sz="2000" dirty="0" err="1">
                <a:solidFill>
                  <a:srgbClr val="000000"/>
                </a:solidFill>
                <a:ea typeface="+mn-lt"/>
                <a:cs typeface="+mn-lt"/>
              </a:rPr>
              <a:t>OpenWeatherMap</a:t>
            </a:r>
            <a:r>
              <a:rPr lang="en-US" sz="2000" dirty="0">
                <a:solidFill>
                  <a:srgbClr val="000000"/>
                </a:solidFill>
                <a:ea typeface="+mn-lt"/>
                <a:cs typeface="+mn-lt"/>
              </a:rPr>
              <a:t> API URL with the provided location and API key.</a:t>
            </a:r>
            <a:endParaRPr lang="en-US" dirty="0">
              <a:solidFill>
                <a:srgbClr val="000000"/>
              </a:solidFill>
              <a:ea typeface="+mn-lt"/>
              <a:cs typeface="+mn-lt"/>
            </a:endParaRPr>
          </a:p>
          <a:p>
            <a:pPr marL="0" indent="0">
              <a:buNone/>
            </a:pPr>
            <a:r>
              <a:rPr lang="en-US" sz="2000" dirty="0">
                <a:solidFill>
                  <a:srgbClr val="000000"/>
                </a:solidFill>
                <a:ea typeface="+mn-lt"/>
                <a:cs typeface="+mn-lt"/>
              </a:rPr>
              <a:t> 1.2 Formulate the complete URL for the HTTP request.</a:t>
            </a:r>
            <a:endParaRPr lang="en-US" dirty="0">
              <a:solidFill>
                <a:srgbClr val="000000"/>
              </a:solidFill>
              <a:ea typeface="+mn-lt"/>
              <a:cs typeface="+mn-lt"/>
            </a:endParaRPr>
          </a:p>
          <a:p>
            <a:pPr marL="0" indent="0">
              <a:buNone/>
            </a:pPr>
            <a:r>
              <a:rPr lang="en-US" sz="2000" b="1" dirty="0">
                <a:solidFill>
                  <a:srgbClr val="000000"/>
                </a:solidFill>
                <a:ea typeface="+mn-lt"/>
                <a:cs typeface="+mn-lt"/>
              </a:rPr>
              <a:t> 2. Make HTTP Request:</a:t>
            </a:r>
            <a:endParaRPr lang="en-US" dirty="0">
              <a:solidFill>
                <a:srgbClr val="000000"/>
              </a:solidFill>
              <a:ea typeface="+mn-lt"/>
              <a:cs typeface="+mn-lt"/>
            </a:endParaRPr>
          </a:p>
          <a:p>
            <a:pPr marL="0" indent="0">
              <a:buNone/>
            </a:pPr>
            <a:r>
              <a:rPr lang="en-US" sz="2000" b="1" dirty="0">
                <a:solidFill>
                  <a:srgbClr val="000000"/>
                </a:solidFill>
                <a:ea typeface="+mn-lt"/>
                <a:cs typeface="+mn-lt"/>
              </a:rPr>
              <a:t> </a:t>
            </a:r>
            <a:r>
              <a:rPr lang="en-US" sz="2000" dirty="0">
                <a:solidFill>
                  <a:srgbClr val="000000"/>
                </a:solidFill>
                <a:ea typeface="+mn-lt"/>
                <a:cs typeface="+mn-lt"/>
              </a:rPr>
              <a:t>2.1 Create a URL object with the constructed API URL.</a:t>
            </a:r>
            <a:endParaRPr lang="en-US" dirty="0">
              <a:solidFill>
                <a:srgbClr val="000000"/>
              </a:solidFill>
              <a:ea typeface="+mn-lt"/>
              <a:cs typeface="+mn-lt"/>
            </a:endParaRPr>
          </a:p>
          <a:p>
            <a:pPr marL="0" indent="0">
              <a:buNone/>
            </a:pPr>
            <a:r>
              <a:rPr lang="en-US" sz="2000" dirty="0">
                <a:solidFill>
                  <a:srgbClr val="000000"/>
                </a:solidFill>
                <a:ea typeface="+mn-lt"/>
                <a:cs typeface="+mn-lt"/>
              </a:rPr>
              <a:t> 2.2 Open an HTTP connection to the URL.</a:t>
            </a:r>
            <a:endParaRPr lang="en-US" dirty="0">
              <a:solidFill>
                <a:srgbClr val="000000"/>
              </a:solidFill>
              <a:ea typeface="+mn-lt"/>
              <a:cs typeface="+mn-lt"/>
            </a:endParaRPr>
          </a:p>
          <a:p>
            <a:pPr marL="0" indent="0">
              <a:buNone/>
            </a:pPr>
            <a:r>
              <a:rPr lang="en-US" sz="2000" dirty="0">
                <a:solidFill>
                  <a:srgbClr val="000000"/>
                </a:solidFill>
                <a:ea typeface="+mn-lt"/>
                <a:cs typeface="+mn-lt"/>
              </a:rPr>
              <a:t> 2.3 Retrieve the input stream from the connection to read the API response.</a:t>
            </a:r>
            <a:endParaRPr lang="en-US">
              <a:solidFill>
                <a:srgbClr val="000000"/>
              </a:solidFill>
              <a:ea typeface="+mn-lt"/>
              <a:cs typeface="+mn-lt"/>
            </a:endParaRPr>
          </a:p>
          <a:p>
            <a:pPr marL="0" indent="0">
              <a:buNone/>
            </a:pPr>
            <a:r>
              <a:rPr lang="en-US" sz="2000" b="1" dirty="0">
                <a:solidFill>
                  <a:srgbClr val="000000"/>
                </a:solidFill>
                <a:ea typeface="+mn-lt"/>
                <a:cs typeface="+mn-lt"/>
              </a:rPr>
              <a:t> 3. Receive and Parse JSON Response: </a:t>
            </a:r>
            <a:endParaRPr lang="en-US">
              <a:solidFill>
                <a:srgbClr val="000000"/>
              </a:solidFill>
              <a:ea typeface="+mn-lt"/>
              <a:cs typeface="+mn-lt"/>
            </a:endParaRPr>
          </a:p>
          <a:p>
            <a:pPr marL="0" indent="0">
              <a:buNone/>
            </a:pPr>
            <a:r>
              <a:rPr lang="en-US" sz="2000" dirty="0">
                <a:solidFill>
                  <a:srgbClr val="000000"/>
                </a:solidFill>
                <a:ea typeface="+mn-lt"/>
                <a:cs typeface="+mn-lt"/>
              </a:rPr>
              <a:t>3.1 Create a </a:t>
            </a:r>
            <a:r>
              <a:rPr lang="en-US" sz="2000" err="1">
                <a:solidFill>
                  <a:srgbClr val="000000"/>
                </a:solidFill>
                <a:ea typeface="+mn-lt"/>
                <a:cs typeface="+mn-lt"/>
              </a:rPr>
              <a:t>BufferedReader</a:t>
            </a:r>
            <a:r>
              <a:rPr lang="en-US" sz="2000" dirty="0">
                <a:solidFill>
                  <a:srgbClr val="000000"/>
                </a:solidFill>
                <a:ea typeface="+mn-lt"/>
                <a:cs typeface="+mn-lt"/>
              </a:rPr>
              <a:t> to read the response from the input stream.</a:t>
            </a:r>
            <a:endParaRPr lang="en-US" dirty="0">
              <a:solidFill>
                <a:srgbClr val="000000"/>
              </a:solidFill>
              <a:ea typeface="+mn-lt"/>
              <a:cs typeface="+mn-lt"/>
            </a:endParaRPr>
          </a:p>
          <a:p>
            <a:pPr marL="0" indent="0">
              <a:buNone/>
            </a:pPr>
            <a:r>
              <a:rPr lang="en-US" sz="2000" dirty="0">
                <a:solidFill>
                  <a:srgbClr val="000000"/>
                </a:solidFill>
                <a:ea typeface="+mn-lt"/>
                <a:cs typeface="+mn-lt"/>
              </a:rPr>
              <a:t> 3.2 Iterate through the response and append each line to a StringBuilder. </a:t>
            </a:r>
            <a:endParaRPr lang="en-US" sz="2000" b="1">
              <a:latin typeface="Times New Roman" panose="02020603050405020304" pitchFamily="18" charset="0"/>
              <a:cs typeface="Times New Roman" panose="02020603050405020304" pitchFamily="18" charset="0"/>
            </a:endParaRPr>
          </a:p>
        </p:txBody>
      </p:sp>
      <p:pic>
        <p:nvPicPr>
          <p:cNvPr id="4" name="Google Shape;90;p13">
            <a:extLst>
              <a:ext uri="{FF2B5EF4-FFF2-40B4-BE49-F238E27FC236}">
                <a16:creationId xmlns:a16="http://schemas.microsoft.com/office/drawing/2014/main" id="{2AD908A6-C4B2-1D5F-B6EE-5B4C72B3B7F4}"/>
              </a:ext>
            </a:extLst>
          </p:cNvPr>
          <p:cNvPicPr preferRelativeResize="0"/>
          <p:nvPr/>
        </p:nvPicPr>
        <p:blipFill rotWithShape="1">
          <a:blip r:embed="rId2">
            <a:alphaModFix/>
          </a:blip>
          <a:srcRect/>
          <a:stretch/>
        </p:blipFill>
        <p:spPr>
          <a:xfrm>
            <a:off x="505460" y="496215"/>
            <a:ext cx="2237740" cy="755015"/>
          </a:xfrm>
          <a:prstGeom prst="rect">
            <a:avLst/>
          </a:prstGeom>
          <a:noFill/>
          <a:ln>
            <a:noFill/>
          </a:ln>
        </p:spPr>
      </p:pic>
    </p:spTree>
    <p:extLst>
      <p:ext uri="{BB962C8B-B14F-4D97-AF65-F5344CB8AC3E}">
        <p14:creationId xmlns:p14="http://schemas.microsoft.com/office/powerpoint/2010/main" val="9286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FB6E-A631-C66B-C3E6-3170208A00E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35C2603A-09BE-EFB6-70C2-FE1D901032C7}"/>
              </a:ext>
            </a:extLst>
          </p:cNvPr>
          <p:cNvSpPr>
            <a:spLocks noGrp="1"/>
          </p:cNvSpPr>
          <p:nvPr>
            <p:ph idx="1"/>
          </p:nvPr>
        </p:nvSpPr>
        <p:spPr/>
        <p:txBody>
          <a:bodyPr vert="horz" lIns="91440" tIns="45720" rIns="91440" bIns="45720" rtlCol="0" anchor="t">
            <a:noAutofit/>
          </a:bodyPr>
          <a:lstStyle/>
          <a:p>
            <a:pPr marL="0" indent="0">
              <a:buNone/>
            </a:pPr>
            <a:r>
              <a:rPr lang="en-US" sz="2000" b="1" dirty="0">
                <a:solidFill>
                  <a:srgbClr val="000000"/>
                </a:solidFill>
                <a:ea typeface="+mn-lt"/>
                <a:cs typeface="+mn-lt"/>
              </a:rPr>
              <a:t>4. Extract Weather Information:</a:t>
            </a:r>
            <a:endParaRPr lang="en-US" sz="2000">
              <a:solidFill>
                <a:srgbClr val="000000"/>
              </a:solidFill>
              <a:ea typeface="+mn-lt"/>
              <a:cs typeface="+mn-lt"/>
            </a:endParaRPr>
          </a:p>
          <a:p>
            <a:pPr marL="0" indent="0">
              <a:buNone/>
            </a:pPr>
            <a:r>
              <a:rPr lang="en-US" sz="2000" b="1" dirty="0">
                <a:solidFill>
                  <a:srgbClr val="000000"/>
                </a:solidFill>
                <a:ea typeface="+mn-lt"/>
                <a:cs typeface="+mn-lt"/>
              </a:rPr>
              <a:t> </a:t>
            </a:r>
            <a:r>
              <a:rPr lang="en-US" sz="2000">
                <a:solidFill>
                  <a:srgbClr val="000000"/>
                </a:solidFill>
                <a:ea typeface="+mn-lt"/>
                <a:cs typeface="+mn-lt"/>
              </a:rPr>
              <a:t>4.1 Extract the city name, main weather details, and temperature information.</a:t>
            </a:r>
          </a:p>
          <a:p>
            <a:pPr marL="0" indent="0">
              <a:buNone/>
            </a:pPr>
            <a:r>
              <a:rPr lang="en-US" sz="2000" dirty="0">
                <a:solidFill>
                  <a:srgbClr val="000000"/>
                </a:solidFill>
                <a:ea typeface="+mn-lt"/>
                <a:cs typeface="+mn-lt"/>
              </a:rPr>
              <a:t> 4.2 Access the main object in the JSON response to </a:t>
            </a:r>
            <a:r>
              <a:rPr lang="en-US" sz="2000">
                <a:solidFill>
                  <a:srgbClr val="000000"/>
                </a:solidFill>
                <a:ea typeface="+mn-lt"/>
                <a:cs typeface="+mn-lt"/>
              </a:rPr>
              <a:t>retrieve temperature in Kelvin.</a:t>
            </a:r>
          </a:p>
          <a:p>
            <a:pPr marL="0" indent="0">
              <a:buNone/>
            </a:pPr>
            <a:r>
              <a:rPr lang="en-US" sz="2000" dirty="0">
                <a:solidFill>
                  <a:srgbClr val="000000"/>
                </a:solidFill>
                <a:ea typeface="+mn-lt"/>
                <a:cs typeface="+mn-lt"/>
              </a:rPr>
              <a:t> 4.3 Convert the temperature from Kelvin to Celsius with </a:t>
            </a:r>
            <a:r>
              <a:rPr lang="en-US" sz="2000">
                <a:solidFill>
                  <a:srgbClr val="000000"/>
                </a:solidFill>
                <a:ea typeface="+mn-lt"/>
                <a:cs typeface="+mn-lt"/>
              </a:rPr>
              <a:t>precision up to two decimal places.</a:t>
            </a:r>
          </a:p>
          <a:p>
            <a:pPr marL="0" indent="0">
              <a:buNone/>
            </a:pPr>
            <a:r>
              <a:rPr lang="en-US" sz="2000" b="1">
                <a:solidFill>
                  <a:srgbClr val="000000"/>
                </a:solidFill>
                <a:ea typeface="+mn-lt"/>
                <a:cs typeface="+mn-lt"/>
              </a:rPr>
              <a:t> 5. Clothing and Accessory Recommendations:</a:t>
            </a:r>
            <a:endParaRPr lang="en-US" sz="2000">
              <a:solidFill>
                <a:srgbClr val="000000"/>
              </a:solidFill>
              <a:ea typeface="+mn-lt"/>
              <a:cs typeface="+mn-lt"/>
            </a:endParaRPr>
          </a:p>
          <a:p>
            <a:pPr marL="0" indent="0">
              <a:buNone/>
            </a:pPr>
            <a:r>
              <a:rPr lang="en-US" sz="2000" b="1" dirty="0">
                <a:solidFill>
                  <a:srgbClr val="000000"/>
                </a:solidFill>
                <a:ea typeface="+mn-lt"/>
                <a:cs typeface="+mn-lt"/>
              </a:rPr>
              <a:t> </a:t>
            </a:r>
            <a:r>
              <a:rPr lang="en-US" sz="2000" dirty="0">
                <a:solidFill>
                  <a:srgbClr val="000000"/>
                </a:solidFill>
                <a:ea typeface="+mn-lt"/>
                <a:cs typeface="+mn-lt"/>
              </a:rPr>
              <a:t>5.1 Determine clothing recommendations based on temperature ranges: - If temperature &lt; 10°C, recommend a heavy coat, scarf, and gloves. - If 10°C &lt;= temperature &lt; 20°C, recommend a jacket and jeans. - If temperature &gt;= 20°C, suggest wearing light clothing.</a:t>
            </a:r>
          </a:p>
          <a:p>
            <a:pPr marL="0" indent="0">
              <a:buNone/>
            </a:pPr>
            <a:r>
              <a:rPr lang="en-US" sz="2000" dirty="0">
                <a:solidFill>
                  <a:srgbClr val="000000"/>
                </a:solidFill>
                <a:ea typeface="+mn-lt"/>
                <a:cs typeface="+mn-lt"/>
              </a:rPr>
              <a:t> 5.2 Provide accessory recommendations corresponding to each temperature range. </a:t>
            </a:r>
            <a:endParaRPr lang="en-US" sz="2000">
              <a:solidFill>
                <a:srgbClr val="000000"/>
              </a:solidFill>
              <a:ea typeface="+mn-lt"/>
              <a:cs typeface="+mn-lt"/>
            </a:endParaRPr>
          </a:p>
          <a:p>
            <a:pPr marL="0" indent="0">
              <a:buNone/>
            </a:pPr>
            <a:r>
              <a:rPr lang="en-US" sz="2000" dirty="0">
                <a:solidFill>
                  <a:srgbClr val="000000"/>
                </a:solidFill>
                <a:ea typeface="+mn-lt"/>
                <a:cs typeface="+mn-lt"/>
              </a:rPr>
              <a:t>5.3 Check if the weather description contains "rain" and recommend carrying an umbrella if true.</a:t>
            </a:r>
            <a:endParaRPr lang="en-US" sz="2000">
              <a:cs typeface="Times New Roman"/>
            </a:endParaRPr>
          </a:p>
        </p:txBody>
      </p:sp>
      <p:pic>
        <p:nvPicPr>
          <p:cNvPr id="4" name="Google Shape;90;p13">
            <a:extLst>
              <a:ext uri="{FF2B5EF4-FFF2-40B4-BE49-F238E27FC236}">
                <a16:creationId xmlns:a16="http://schemas.microsoft.com/office/drawing/2014/main" id="{51640C23-E7C7-16E7-9523-AE2819D77905}"/>
              </a:ext>
            </a:extLst>
          </p:cNvPr>
          <p:cNvPicPr preferRelativeResize="0"/>
          <p:nvPr/>
        </p:nvPicPr>
        <p:blipFill rotWithShape="1">
          <a:blip r:embed="rId2">
            <a:alphaModFix/>
          </a:blip>
          <a:srcRect/>
          <a:stretch/>
        </p:blipFill>
        <p:spPr>
          <a:xfrm>
            <a:off x="505460" y="496215"/>
            <a:ext cx="2237740" cy="755015"/>
          </a:xfrm>
          <a:prstGeom prst="rect">
            <a:avLst/>
          </a:prstGeom>
          <a:noFill/>
          <a:ln>
            <a:noFill/>
          </a:ln>
        </p:spPr>
      </p:pic>
    </p:spTree>
    <p:extLst>
      <p:ext uri="{BB962C8B-B14F-4D97-AF65-F5344CB8AC3E}">
        <p14:creationId xmlns:p14="http://schemas.microsoft.com/office/powerpoint/2010/main" val="161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DEBD-18B1-DDB4-67E7-B3638CDFEF24}"/>
              </a:ext>
            </a:extLst>
          </p:cNvPr>
          <p:cNvSpPr>
            <a:spLocks noGrp="1"/>
          </p:cNvSpPr>
          <p:nvPr>
            <p:ph type="title"/>
          </p:nvPr>
        </p:nvSpPr>
        <p:spPr/>
        <p:txBody>
          <a:bodyPr/>
          <a:lstStyle/>
          <a:p>
            <a:pPr algn="ctr"/>
            <a:r>
              <a:rPr lang="en-US" b="1" dirty="0"/>
              <a:t>ALGORITHM</a:t>
            </a:r>
          </a:p>
        </p:txBody>
      </p:sp>
      <p:sp>
        <p:nvSpPr>
          <p:cNvPr id="3" name="Content Placeholder 2">
            <a:extLst>
              <a:ext uri="{FF2B5EF4-FFF2-40B4-BE49-F238E27FC236}">
                <a16:creationId xmlns:a16="http://schemas.microsoft.com/office/drawing/2014/main" id="{1497CECA-5981-4C74-A916-483641A07372}"/>
              </a:ext>
            </a:extLst>
          </p:cNvPr>
          <p:cNvSpPr>
            <a:spLocks noGrp="1"/>
          </p:cNvSpPr>
          <p:nvPr>
            <p:ph idx="1"/>
          </p:nvPr>
        </p:nvSpPr>
        <p:spPr/>
        <p:txBody>
          <a:bodyPr vert="horz" lIns="91440" tIns="45720" rIns="91440" bIns="45720" rtlCol="0" anchor="t">
            <a:normAutofit/>
          </a:bodyPr>
          <a:lstStyle/>
          <a:p>
            <a:pPr marL="0" indent="0">
              <a:buNone/>
            </a:pPr>
            <a:r>
              <a:rPr lang="en-US" sz="2000" b="1">
                <a:solidFill>
                  <a:srgbClr val="000000"/>
                </a:solidFill>
                <a:ea typeface="+mn-lt"/>
                <a:cs typeface="+mn-lt"/>
              </a:rPr>
              <a:t>6. Format and Combine Information:</a:t>
            </a:r>
            <a:endParaRPr lang="en-US" sz="2000" b="1" dirty="0">
              <a:solidFill>
                <a:srgbClr val="000000"/>
              </a:solidFill>
              <a:ea typeface="+mn-lt"/>
              <a:cs typeface="+mn-lt"/>
            </a:endParaRPr>
          </a:p>
          <a:p>
            <a:pPr marL="0" indent="0">
              <a:buNone/>
            </a:pPr>
            <a:r>
              <a:rPr lang="en-US" sz="2000" dirty="0">
                <a:solidFill>
                  <a:srgbClr val="000000"/>
                </a:solidFill>
                <a:ea typeface="+mn-lt"/>
                <a:cs typeface="+mn-lt"/>
              </a:rPr>
              <a:t> 6.1 Format the temperature and weather information into a readable string. </a:t>
            </a:r>
          </a:p>
          <a:p>
            <a:pPr marL="0" indent="0">
              <a:buNone/>
            </a:pPr>
            <a:r>
              <a:rPr lang="en-US" sz="2000">
                <a:solidFill>
                  <a:srgbClr val="000000"/>
                </a:solidFill>
                <a:ea typeface="+mn-lt"/>
                <a:cs typeface="+mn-lt"/>
              </a:rPr>
              <a:t>6.2 Combine clothing and accessory recommendations into a </a:t>
            </a:r>
            <a:r>
              <a:rPr lang="en-US" sz="2000" dirty="0">
                <a:solidFill>
                  <a:srgbClr val="000000"/>
                </a:solidFill>
                <a:ea typeface="+mn-lt"/>
                <a:cs typeface="+mn-lt"/>
              </a:rPr>
              <a:t>cohesive </a:t>
            </a:r>
            <a:r>
              <a:rPr lang="en-US" sz="2000">
                <a:solidFill>
                  <a:srgbClr val="000000"/>
                </a:solidFill>
                <a:ea typeface="+mn-lt"/>
                <a:cs typeface="+mn-lt"/>
              </a:rPr>
              <a:t>set of suggestions.</a:t>
            </a:r>
            <a:endParaRPr lang="en-US" sz="2000" dirty="0">
              <a:solidFill>
                <a:srgbClr val="000000"/>
              </a:solidFill>
              <a:ea typeface="+mn-lt"/>
              <a:cs typeface="+mn-lt"/>
            </a:endParaRPr>
          </a:p>
          <a:p>
            <a:pPr marL="0" indent="0">
              <a:buNone/>
            </a:pPr>
            <a:r>
              <a:rPr lang="en-US" sz="2000" dirty="0">
                <a:solidFill>
                  <a:srgbClr val="000000"/>
                </a:solidFill>
                <a:ea typeface="+mn-lt"/>
                <a:cs typeface="+mn-lt"/>
              </a:rPr>
              <a:t> </a:t>
            </a:r>
            <a:r>
              <a:rPr lang="en-US" sz="2000" b="1" dirty="0">
                <a:solidFill>
                  <a:srgbClr val="000000"/>
                </a:solidFill>
                <a:ea typeface="+mn-lt"/>
                <a:cs typeface="+mn-lt"/>
              </a:rPr>
              <a:t>7. Return Result:</a:t>
            </a:r>
            <a:r>
              <a:rPr lang="en-US" sz="2000" dirty="0">
                <a:solidFill>
                  <a:srgbClr val="000000"/>
                </a:solidFill>
                <a:ea typeface="+mn-lt"/>
                <a:cs typeface="+mn-lt"/>
              </a:rPr>
              <a:t> </a:t>
            </a:r>
          </a:p>
          <a:p>
            <a:pPr marL="0" indent="0">
              <a:buNone/>
            </a:pPr>
            <a:r>
              <a:rPr lang="en-US" sz="2000" dirty="0">
                <a:solidFill>
                  <a:srgbClr val="000000"/>
                </a:solidFill>
                <a:ea typeface="+mn-lt"/>
                <a:cs typeface="+mn-lt"/>
              </a:rPr>
              <a:t>7.1 Return the formatted weather information and recommendations.</a:t>
            </a:r>
            <a:endParaRPr lang="en-US" sz="2000">
              <a:cs typeface="Times New Roman"/>
            </a:endParaRPr>
          </a:p>
          <a:p>
            <a:pPr marL="0" indent="0">
              <a:buNone/>
            </a:pPr>
            <a:r>
              <a:rPr lang="en-US" sz="2000" dirty="0">
                <a:solidFill>
                  <a:srgbClr val="000000"/>
                </a:solidFill>
                <a:ea typeface="+mn-lt"/>
                <a:cs typeface="+mn-lt"/>
              </a:rPr>
              <a:t> End Algorithm</a:t>
            </a:r>
            <a:endParaRPr lang="en-US" sz="2000">
              <a:cs typeface="Times New Roman"/>
            </a:endParaRPr>
          </a:p>
        </p:txBody>
      </p:sp>
      <p:pic>
        <p:nvPicPr>
          <p:cNvPr id="4" name="Google Shape;90;p13">
            <a:extLst>
              <a:ext uri="{FF2B5EF4-FFF2-40B4-BE49-F238E27FC236}">
                <a16:creationId xmlns:a16="http://schemas.microsoft.com/office/drawing/2014/main" id="{1B575E0E-ABC9-E1B8-DE47-C0717299F891}"/>
              </a:ext>
            </a:extLst>
          </p:cNvPr>
          <p:cNvPicPr preferRelativeResize="0"/>
          <p:nvPr/>
        </p:nvPicPr>
        <p:blipFill rotWithShape="1">
          <a:blip r:embed="rId2">
            <a:alphaModFix/>
          </a:blip>
          <a:srcRect/>
          <a:stretch/>
        </p:blipFill>
        <p:spPr>
          <a:xfrm>
            <a:off x="505460" y="496215"/>
            <a:ext cx="2237740" cy="755015"/>
          </a:xfrm>
          <a:prstGeom prst="rect">
            <a:avLst/>
          </a:prstGeom>
          <a:noFill/>
          <a:ln>
            <a:noFill/>
          </a:ln>
        </p:spPr>
      </p:pic>
    </p:spTree>
    <p:extLst>
      <p:ext uri="{BB962C8B-B14F-4D97-AF65-F5344CB8AC3E}">
        <p14:creationId xmlns:p14="http://schemas.microsoft.com/office/powerpoint/2010/main" val="399770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FCC0-B961-009F-8472-4FD3E78F9579}"/>
              </a:ext>
            </a:extLst>
          </p:cNvPr>
          <p:cNvSpPr>
            <a:spLocks noGrp="1"/>
          </p:cNvSpPr>
          <p:nvPr>
            <p:ph type="title"/>
          </p:nvPr>
        </p:nvSpPr>
        <p:spPr>
          <a:xfrm>
            <a:off x="1425536" y="500062"/>
            <a:ext cx="10515600" cy="1325563"/>
          </a:xfrm>
        </p:spPr>
        <p:txBody>
          <a:bodyPr/>
          <a:lstStyle/>
          <a:p>
            <a:pPr algn="ctr"/>
            <a:r>
              <a:rPr lang="en-US" b="1" dirty="0"/>
              <a:t>MODULES DESCRIPTION AND IMPLEMENTATION</a:t>
            </a:r>
          </a:p>
        </p:txBody>
      </p:sp>
      <p:sp>
        <p:nvSpPr>
          <p:cNvPr id="13" name="Content Placeholder 12">
            <a:extLst>
              <a:ext uri="{FF2B5EF4-FFF2-40B4-BE49-F238E27FC236}">
                <a16:creationId xmlns:a16="http://schemas.microsoft.com/office/drawing/2014/main" id="{F848950A-3DF4-B8F8-963B-19B95975A2E1}"/>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en-US" sz="2400" b="1" dirty="0"/>
              <a:t>Input Handling</a:t>
            </a:r>
          </a:p>
          <a:p>
            <a:pPr marL="0" indent="0">
              <a:buNone/>
            </a:pPr>
            <a:r>
              <a:rPr lang="en-US" sz="2400" dirty="0">
                <a:ea typeface="+mn-lt"/>
                <a:cs typeface="+mn-lt"/>
              </a:rPr>
              <a:t>The Input Handling module is crucial for managing user interaction. Through the ActionListener attached to the "Retrieve Weather" button, this module captures user input from the location field. When the button is clicked, it extracts the user-specified location, triggering the retrieval process for weather data associated with that location. This module acts as a bridge between the graphical user interface (GUI) and the backend data retrieval mechanism.</a:t>
            </a:r>
            <a:endParaRPr lang="en-US" dirty="0"/>
          </a:p>
        </p:txBody>
      </p:sp>
      <p:pic>
        <p:nvPicPr>
          <p:cNvPr id="3" name="Google Shape;90;p13">
            <a:extLst>
              <a:ext uri="{FF2B5EF4-FFF2-40B4-BE49-F238E27FC236}">
                <a16:creationId xmlns:a16="http://schemas.microsoft.com/office/drawing/2014/main" id="{1CB45AE9-C756-0088-AD9A-E58BA71DCD35}"/>
              </a:ext>
            </a:extLst>
          </p:cNvPr>
          <p:cNvPicPr preferRelativeResize="0"/>
          <p:nvPr/>
        </p:nvPicPr>
        <p:blipFill rotWithShape="1">
          <a:blip r:embed="rId2">
            <a:alphaModFix/>
          </a:blip>
          <a:srcRect/>
          <a:stretch/>
        </p:blipFill>
        <p:spPr>
          <a:xfrm>
            <a:off x="306666" y="564880"/>
            <a:ext cx="2237740" cy="755015"/>
          </a:xfrm>
          <a:prstGeom prst="rect">
            <a:avLst/>
          </a:prstGeom>
          <a:noFill/>
          <a:ln>
            <a:noFill/>
          </a:ln>
        </p:spPr>
      </p:pic>
    </p:spTree>
    <p:extLst>
      <p:ext uri="{BB962C8B-B14F-4D97-AF65-F5344CB8AC3E}">
        <p14:creationId xmlns:p14="http://schemas.microsoft.com/office/powerpoint/2010/main" val="3229831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1843</Words>
  <Application>Microsoft Office PowerPoint</Application>
  <PresentationFormat>Widescreen</PresentationFormat>
  <Paragraphs>133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Weather Radar Tracker</vt:lpstr>
      <vt:lpstr>AGENDA</vt:lpstr>
      <vt:lpstr>INTRODUCTION</vt:lpstr>
      <vt:lpstr>OBJECTIVE</vt:lpstr>
      <vt:lpstr>LITERATURE SURVEY</vt:lpstr>
      <vt:lpstr>ALGORITHM</vt:lpstr>
      <vt:lpstr>ALGORITHM</vt:lpstr>
      <vt:lpstr>ALGORITHM</vt:lpstr>
      <vt:lpstr>MODULES DESCRIPTION AND IMPLEMENTATION</vt:lpstr>
      <vt:lpstr>MODULES DESCRIPTION AND IMPLEMENTATION</vt:lpstr>
      <vt:lpstr>MODULES DESCRIPTION AND IMPLEMENTATION</vt:lpstr>
      <vt:lpstr>MODULES DESCRIPTION AND IMPLEMENTATION</vt:lpstr>
      <vt:lpstr>MODULES DESCRIPTION AND IMPLEMENTATION</vt:lpstr>
      <vt:lpstr>MODULES DESCRIPTION AND IMPLEMENTATION</vt:lpstr>
      <vt:lpstr>RESULTS AND DISCUSSION</vt:lpstr>
      <vt:lpstr>RESULTS AND DISCUSSION</vt:lpstr>
      <vt:lpstr>RESULTS AND 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System</dc:title>
  <dc:creator>ruchit shivani</dc:creator>
  <cp:lastModifiedBy>Lalit Satvik</cp:lastModifiedBy>
  <cp:revision>135</cp:revision>
  <dcterms:created xsi:type="dcterms:W3CDTF">2023-11-09T00:09:00Z</dcterms:created>
  <dcterms:modified xsi:type="dcterms:W3CDTF">2023-11-13T11:48:43Z</dcterms:modified>
</cp:coreProperties>
</file>