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0" r:id="rId6"/>
    <p:sldId id="279" r:id="rId7"/>
    <p:sldId id="262" r:id="rId8"/>
    <p:sldId id="263" r:id="rId9"/>
    <p:sldId id="264" r:id="rId10"/>
    <p:sldId id="266" r:id="rId11"/>
    <p:sldId id="267" r:id="rId12"/>
    <p:sldId id="286" r:id="rId13"/>
    <p:sldId id="290" r:id="rId14"/>
    <p:sldId id="291" r:id="rId15"/>
    <p:sldId id="268" r:id="rId16"/>
    <p:sldId id="272" r:id="rId17"/>
    <p:sldId id="287" r:id="rId18"/>
    <p:sldId id="292" r:id="rId19"/>
    <p:sldId id="293" r:id="rId20"/>
    <p:sldId id="294" r:id="rId21"/>
    <p:sldId id="295" r:id="rId22"/>
    <p:sldId id="275" r:id="rId23"/>
    <p:sldId id="288" r:id="rId24"/>
    <p:sldId id="276" r:id="rId25"/>
    <p:sldId id="278" r:id="rId2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129092"/>
            <a:ext cx="8519760" cy="50595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4E6180EC-C7E8-4852-B4A8-46BFD6733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55" y="846175"/>
            <a:ext cx="8162838" cy="4127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082A20-0479-47D9-877C-A3E6FB85AF32}"/>
              </a:ext>
            </a:extLst>
          </p:cNvPr>
          <p:cNvSpPr>
            <a:spLocks noGrp="1"/>
          </p:cNvSpPr>
          <p:nvPr>
            <p:ph type="title"/>
          </p:nvPr>
        </p:nvSpPr>
        <p:spPr>
          <a:xfrm>
            <a:off x="512640" y="301214"/>
            <a:ext cx="8118000" cy="4561242"/>
          </a:xfrm>
        </p:spPr>
        <p:txBody>
          <a:bodyPr anchor="t"/>
          <a:lstStyle/>
          <a:p>
            <a:pPr marL="342900" indent="-342900">
              <a:buFont typeface="+mj-lt"/>
              <a:buAutoNum type="arabicPeriod"/>
            </a:pPr>
            <a:r>
              <a:rPr lang="en-GB" altLang="en-US" sz="1800" dirty="0">
                <a:solidFill>
                  <a:schemeClr val="tx1"/>
                </a:solidFill>
                <a:latin typeface="Times New Roman" panose="02020603050405020304" pitchFamily="18" charset="0"/>
                <a:cs typeface="Times New Roman" panose="02020603050405020304" pitchFamily="18" charset="0"/>
              </a:rPr>
              <a:t> </a:t>
            </a:r>
            <a:r>
              <a:rPr lang="en-GB" altLang="en-US" sz="1800" b="1" dirty="0">
                <a:solidFill>
                  <a:schemeClr val="tx1"/>
                </a:solidFill>
                <a:latin typeface="Times New Roman" panose="02020603050405020304" pitchFamily="18" charset="0"/>
                <a:cs typeface="Times New Roman" panose="02020603050405020304" pitchFamily="18" charset="0"/>
              </a:rPr>
              <a:t>Lasso Regression: </a:t>
            </a:r>
            <a:r>
              <a:rPr lang="en-GB" altLang="en-US" sz="1800" dirty="0">
                <a:latin typeface="Times New Roman" panose="02020603050405020304" pitchFamily="18" charset="0"/>
                <a:cs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a:t>
            </a:r>
            <a:br>
              <a:rPr lang="en-GB" altLang="en-US" sz="1800" dirty="0">
                <a:latin typeface="Times New Roman" panose="02020603050405020304" pitchFamily="18" charset="0"/>
                <a:cs typeface="Times New Roman" panose="02020603050405020304" pitchFamily="18" charset="0"/>
              </a:rPr>
            </a:br>
            <a:br>
              <a:rPr lang="en-IN" altLang="en-US" sz="1800" dirty="0">
                <a:solidFill>
                  <a:schemeClr val="tx1"/>
                </a:solidFill>
                <a:latin typeface="Times New Roman" panose="02020603050405020304" pitchFamily="18" charset="0"/>
                <a:cs typeface="Times New Roman" panose="02020603050405020304" pitchFamily="18" charset="0"/>
              </a:rPr>
            </a:br>
            <a:br>
              <a:rPr lang="en-IN" altLang="en-US"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D8F49F0-510A-4601-B4B7-3733F8810E39}"/>
              </a:ext>
            </a:extLst>
          </p:cNvPr>
          <p:cNvPicPr>
            <a:picLocks noChangeAspect="1"/>
          </p:cNvPicPr>
          <p:nvPr/>
        </p:nvPicPr>
        <p:blipFill>
          <a:blip r:embed="rId2"/>
          <a:stretch>
            <a:fillRect/>
          </a:stretch>
        </p:blipFill>
        <p:spPr>
          <a:xfrm>
            <a:off x="2513219" y="1420009"/>
            <a:ext cx="3711232" cy="35621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343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DD5E-D190-CC7E-A680-8B91E55B5A92}"/>
              </a:ext>
            </a:extLst>
          </p:cNvPr>
          <p:cNvSpPr>
            <a:spLocks noGrp="1"/>
          </p:cNvSpPr>
          <p:nvPr>
            <p:ph type="title"/>
          </p:nvPr>
        </p:nvSpPr>
        <p:spPr>
          <a:xfrm>
            <a:off x="512640" y="322729"/>
            <a:ext cx="8118000" cy="689761"/>
          </a:xfrm>
        </p:spPr>
        <p:txBody>
          <a:bodyPr/>
          <a:lstStyle/>
          <a:p>
            <a:r>
              <a:rPr lang="en-GB" sz="3000" b="1" dirty="0">
                <a:latin typeface="Times New Roman" panose="02020603050405020304" pitchFamily="18" charset="0"/>
                <a:cs typeface="Times New Roman" panose="02020603050405020304" pitchFamily="18" charset="0"/>
              </a:rPr>
              <a:t>2.2 Design</a:t>
            </a:r>
            <a:endParaRPr lang="en-IN"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3F6E1B-2FD4-DF20-EBDF-C496866A6D43}"/>
              </a:ext>
            </a:extLst>
          </p:cNvPr>
          <p:cNvSpPr>
            <a:spLocks noGrp="1"/>
          </p:cNvSpPr>
          <p:nvPr>
            <p:ph type="subTitle"/>
          </p:nvPr>
        </p:nvSpPr>
        <p:spPr>
          <a:xfrm>
            <a:off x="457200" y="1203479"/>
            <a:ext cx="8229240" cy="3617291"/>
          </a:xfrm>
        </p:spPr>
        <p:txBody>
          <a:bodyPr>
            <a:normAutofit fontScale="92500" lnSpcReduction="20000"/>
          </a:bodyPr>
          <a:lstStyle/>
          <a:p>
            <a:pPr marL="0" indent="0">
              <a:lnSpc>
                <a:spcPct val="150000"/>
              </a:lnSpc>
              <a:spcBef>
                <a:spcPts val="600"/>
              </a:spcBef>
              <a:spcAft>
                <a:spcPts val="600"/>
              </a:spcAft>
              <a:buNone/>
            </a:pPr>
            <a:r>
              <a:rPr lang="en-GB" sz="1900" b="1" dirty="0">
                <a:solidFill>
                  <a:schemeClr val="tx1"/>
                </a:solidFill>
                <a:latin typeface="Times New Roman" panose="02020603050405020304" pitchFamily="18" charset="0"/>
                <a:cs typeface="Times New Roman" panose="02020603050405020304" pitchFamily="18" charset="0"/>
              </a:rPr>
              <a:t>1. Login /Register :</a:t>
            </a:r>
            <a:br>
              <a:rPr lang="en-GB" sz="1900" b="1" dirty="0">
                <a:solidFill>
                  <a:schemeClr val="tx1"/>
                </a:solidFill>
                <a:latin typeface="Times New Roman" panose="02020603050405020304" pitchFamily="18" charset="0"/>
                <a:cs typeface="Times New Roman" panose="02020603050405020304" pitchFamily="18" charset="0"/>
              </a:rPr>
            </a:br>
            <a:r>
              <a:rPr lang="en-GB" sz="1900" dirty="0">
                <a:solidFill>
                  <a:schemeClr val="tx1"/>
                </a:solidFill>
                <a:latin typeface="Times New Roman" panose="02020603050405020304" pitchFamily="18" charset="0"/>
                <a:cs typeface="Times New Roman" panose="02020603050405020304" pitchFamily="18" charset="0"/>
              </a:rPr>
              <a:t>The User has to enter the credentials to get signed in, to the website, or else register to get the access.</a:t>
            </a:r>
          </a:p>
          <a:p>
            <a:pPr marL="0" indent="0">
              <a:lnSpc>
                <a:spcPct val="150000"/>
              </a:lnSpc>
              <a:spcBef>
                <a:spcPts val="600"/>
              </a:spcBef>
              <a:spcAft>
                <a:spcPts val="600"/>
              </a:spcAft>
              <a:buNone/>
            </a:pPr>
            <a:r>
              <a:rPr lang="en-GB" sz="1900" b="1" dirty="0">
                <a:solidFill>
                  <a:schemeClr val="tx1"/>
                </a:solidFill>
                <a:latin typeface="Times New Roman" panose="02020603050405020304" pitchFamily="18" charset="0"/>
                <a:cs typeface="Times New Roman" panose="02020603050405020304" pitchFamily="18" charset="0"/>
              </a:rPr>
              <a:t>2. Home page: </a:t>
            </a:r>
            <a:br>
              <a:rPr lang="en-GB" sz="1900" b="1" dirty="0">
                <a:solidFill>
                  <a:schemeClr val="tx1"/>
                </a:solidFill>
                <a:latin typeface="Times New Roman" panose="02020603050405020304" pitchFamily="18" charset="0"/>
                <a:cs typeface="Times New Roman" panose="02020603050405020304" pitchFamily="18" charset="0"/>
              </a:rPr>
            </a:br>
            <a:r>
              <a:rPr lang="en-GB" sz="1900" dirty="0">
                <a:solidFill>
                  <a:schemeClr val="tx1"/>
                </a:solidFill>
                <a:latin typeface="Times New Roman" panose="02020603050405020304" pitchFamily="18" charset="0"/>
                <a:cs typeface="Times New Roman" panose="02020603050405020304" pitchFamily="18" charset="0"/>
              </a:rPr>
              <a:t>On this page the user will get to see the news related to all the matches.</a:t>
            </a:r>
            <a:br>
              <a:rPr lang="en-GB" sz="1900" dirty="0">
                <a:solidFill>
                  <a:schemeClr val="tx1"/>
                </a:solidFill>
                <a:latin typeface="Times New Roman" panose="02020603050405020304" pitchFamily="18" charset="0"/>
                <a:cs typeface="Times New Roman" panose="02020603050405020304" pitchFamily="18" charset="0"/>
              </a:rPr>
            </a:br>
            <a:r>
              <a:rPr lang="en-GB" sz="1900" dirty="0">
                <a:solidFill>
                  <a:schemeClr val="tx1"/>
                </a:solidFill>
                <a:latin typeface="Times New Roman" panose="02020603050405020304" pitchFamily="18" charset="0"/>
                <a:cs typeface="Times New Roman" panose="02020603050405020304" pitchFamily="18" charset="0"/>
              </a:rPr>
              <a:t>There will be the prediction button, by clicking on it the user will be redirected to the score prediction tab.</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br>
              <a:rPr lang="en-GB" sz="1800" dirty="0">
                <a:solidFill>
                  <a:schemeClr val="tx1"/>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95951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AD710C-7664-95B8-94D1-FE2839A4752C}"/>
              </a:ext>
            </a:extLst>
          </p:cNvPr>
          <p:cNvSpPr>
            <a:spLocks noGrp="1"/>
          </p:cNvSpPr>
          <p:nvPr>
            <p:ph type="title"/>
          </p:nvPr>
        </p:nvSpPr>
        <p:spPr>
          <a:xfrm>
            <a:off x="512640" y="268941"/>
            <a:ext cx="8118000" cy="4216998"/>
          </a:xfrm>
        </p:spPr>
        <p:txBody>
          <a:bodyPr/>
          <a:lstStyle/>
          <a:p>
            <a:pPr>
              <a:lnSpc>
                <a:spcPct val="150000"/>
              </a:lnSpc>
              <a:spcBef>
                <a:spcPts val="600"/>
              </a:spcBef>
              <a:spcAft>
                <a:spcPts val="600"/>
              </a:spcAft>
            </a:pPr>
            <a:r>
              <a:rPr lang="en-IN" altLang="en-US" sz="1800" b="1" dirty="0">
                <a:solidFill>
                  <a:srgbClr val="000000"/>
                </a:solidFill>
                <a:latin typeface="Times New Roman" panose="02020603050405020304" pitchFamily="18" charset="0"/>
                <a:cs typeface="Times New Roman" panose="02020603050405020304" pitchFamily="18" charset="0"/>
              </a:rPr>
              <a:t>3. Prediction Module : </a:t>
            </a:r>
            <a:br>
              <a:rPr lang="en-IN" altLang="en-US" sz="1800" b="1" dirty="0">
                <a:solidFill>
                  <a:srgbClr val="000000"/>
                </a:solidFill>
                <a:latin typeface="Times New Roman" panose="02020603050405020304" pitchFamily="18" charset="0"/>
                <a:cs typeface="Times New Roman" panose="02020603050405020304" pitchFamily="18" charset="0"/>
              </a:rPr>
            </a:br>
            <a:r>
              <a:rPr lang="en-IN" altLang="en-US" sz="1800" dirty="0">
                <a:solidFill>
                  <a:srgbClr val="000000"/>
                </a:solidFill>
                <a:latin typeface="Times New Roman" panose="02020603050405020304" pitchFamily="18" charset="0"/>
                <a:cs typeface="Times New Roman" panose="02020603050405020304" pitchFamily="18" charset="0"/>
              </a:rPr>
              <a:t>This page is the main motto of our project cricket score prediction. In this the user has to input various parameters like teams name, overs bowled, the input of how many runs have been scored till now, and wickets fell.</a:t>
            </a:r>
            <a:br>
              <a:rPr lang="en-IN" altLang="en-US" sz="1800" dirty="0">
                <a:solidFill>
                  <a:srgbClr val="000000"/>
                </a:solidFill>
                <a:latin typeface="Times New Roman" panose="02020603050405020304" pitchFamily="18" charset="0"/>
                <a:cs typeface="Times New Roman" panose="02020603050405020304" pitchFamily="18" charset="0"/>
              </a:rPr>
            </a:br>
            <a:br>
              <a:rPr lang="en-IN" altLang="en-US" sz="1800" dirty="0">
                <a:solidFill>
                  <a:srgbClr val="000000"/>
                </a:solidFill>
                <a:latin typeface="Times New Roman" panose="02020603050405020304" pitchFamily="18" charset="0"/>
                <a:cs typeface="Times New Roman" panose="02020603050405020304" pitchFamily="18" charset="0"/>
              </a:rPr>
            </a:br>
            <a:r>
              <a:rPr lang="en-IN" altLang="en-US" sz="1800" b="1" dirty="0">
                <a:solidFill>
                  <a:srgbClr val="000000"/>
                </a:solidFill>
                <a:latin typeface="Times New Roman" panose="02020603050405020304" pitchFamily="18" charset="0"/>
                <a:cs typeface="Times New Roman" panose="02020603050405020304" pitchFamily="18" charset="0"/>
              </a:rPr>
              <a:t>4. Prediction Result Page: </a:t>
            </a:r>
            <a:br>
              <a:rPr lang="en-IN" altLang="en-US" sz="1800" b="1" dirty="0">
                <a:solidFill>
                  <a:srgbClr val="000000"/>
                </a:solidFill>
                <a:latin typeface="Times New Roman" panose="02020603050405020304" pitchFamily="18" charset="0"/>
                <a:cs typeface="Times New Roman" panose="02020603050405020304" pitchFamily="18" charset="0"/>
              </a:rPr>
            </a:br>
            <a:r>
              <a:rPr lang="en-IN" altLang="en-US" sz="1800" dirty="0">
                <a:solidFill>
                  <a:srgbClr val="000000"/>
                </a:solidFill>
                <a:latin typeface="Times New Roman" panose="02020603050405020304" pitchFamily="18" charset="0"/>
                <a:cs typeface="Times New Roman" panose="02020603050405020304" pitchFamily="18" charset="0"/>
              </a:rPr>
              <a:t>After clicking on predict button the predicted score range (result) will be shown on this page.</a:t>
            </a:r>
            <a:br>
              <a:rPr lang="en-IN" altLang="en-US" sz="1800" dirty="0">
                <a:solidFill>
                  <a:srgbClr val="000000"/>
                </a:solidFill>
                <a:latin typeface="Times New Roman" panose="02020603050405020304" pitchFamily="18" charset="0"/>
                <a:cs typeface="Times New Roman" panose="02020603050405020304" pitchFamily="18" charset="0"/>
              </a:rPr>
            </a:br>
            <a:br>
              <a:rPr lang="en-IN" altLang="en-US" sz="1800" dirty="0">
                <a:solidFill>
                  <a:srgbClr val="000000"/>
                </a:solidFill>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139686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86061"/>
            <a:ext cx="8519760" cy="489399"/>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2.3</a:t>
            </a:r>
            <a:r>
              <a:rPr lang="en-IN" sz="3000" b="1" strike="noStrike" spc="-1" dirty="0">
                <a:solidFill>
                  <a:srgbClr val="000000"/>
                </a:solidFill>
                <a:latin typeface="Times New Roman"/>
                <a:ea typeface="Times New Roman"/>
              </a:rPr>
              <a:t> Design (Flow of Modules)</a:t>
            </a:r>
          </a:p>
          <a:p>
            <a:pPr>
              <a:lnSpc>
                <a:spcPct val="100000"/>
              </a:lnSpc>
            </a:pP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5" name="Picture 4">
            <a:extLst>
              <a:ext uri="{FF2B5EF4-FFF2-40B4-BE49-F238E27FC236}">
                <a16:creationId xmlns:a16="http://schemas.microsoft.com/office/drawing/2014/main" id="{AC152D20-C1C1-401B-88FE-6AF678CB4249}"/>
              </a:ext>
            </a:extLst>
          </p:cNvPr>
          <p:cNvPicPr>
            <a:picLocks noChangeAspect="1"/>
          </p:cNvPicPr>
          <p:nvPr/>
        </p:nvPicPr>
        <p:blipFill>
          <a:blip r:embed="rId2"/>
          <a:stretch>
            <a:fillRect/>
          </a:stretch>
        </p:blipFill>
        <p:spPr>
          <a:xfrm>
            <a:off x="2871932" y="683036"/>
            <a:ext cx="3399416" cy="422245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dirty="0">
                <a:solidFill>
                  <a:srgbClr val="FFFBF0"/>
                </a:solidFill>
                <a:latin typeface="Old Standard TT"/>
              </a:rPr>
              <a:t>3. Implementation</a:t>
            </a:r>
            <a:endParaRPr lang="en-IN" sz="4200" b="1" strike="noStrike" spc="-1" dirty="0">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849-455A-4A0B-852A-9FDA3A1FF757}"/>
              </a:ext>
            </a:extLst>
          </p:cNvPr>
          <p:cNvSpPr>
            <a:spLocks noGrp="1"/>
          </p:cNvSpPr>
          <p:nvPr>
            <p:ph type="title"/>
          </p:nvPr>
        </p:nvSpPr>
        <p:spPr>
          <a:xfrm>
            <a:off x="147600" y="215825"/>
            <a:ext cx="8118000" cy="4711849"/>
          </a:xfrm>
        </p:spPr>
        <p:txBody>
          <a:bodyPr anchor="t"/>
          <a:lstStyle/>
          <a:p>
            <a:r>
              <a:rPr lang="en-GB" sz="1800" b="1" dirty="0">
                <a:solidFill>
                  <a:schemeClr val="tx1"/>
                </a:solidFill>
                <a:latin typeface="Times New Roman" panose="02020603050405020304" pitchFamily="18" charset="0"/>
                <a:cs typeface="Times New Roman" panose="02020603050405020304" pitchFamily="18" charset="0"/>
              </a:rPr>
              <a:t> 1. Login Page:</a:t>
            </a: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endParaRPr lang="en-IN" sz="1800" dirty="0"/>
          </a:p>
        </p:txBody>
      </p:sp>
      <p:pic>
        <p:nvPicPr>
          <p:cNvPr id="7" name="Picture 6">
            <a:extLst>
              <a:ext uri="{FF2B5EF4-FFF2-40B4-BE49-F238E27FC236}">
                <a16:creationId xmlns:a16="http://schemas.microsoft.com/office/drawing/2014/main" id="{8D8438A0-FD25-DC21-2D21-951EB5737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00" y="753034"/>
            <a:ext cx="7078908" cy="3804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0370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849-455A-4A0B-852A-9FDA3A1FF757}"/>
              </a:ext>
            </a:extLst>
          </p:cNvPr>
          <p:cNvSpPr>
            <a:spLocks noGrp="1"/>
          </p:cNvSpPr>
          <p:nvPr>
            <p:ph type="title"/>
          </p:nvPr>
        </p:nvSpPr>
        <p:spPr>
          <a:xfrm>
            <a:off x="147600" y="215825"/>
            <a:ext cx="8118000" cy="4711849"/>
          </a:xfrm>
        </p:spPr>
        <p:txBody>
          <a:bodyPr anchor="t"/>
          <a:lstStyle/>
          <a:p>
            <a:r>
              <a:rPr lang="en-GB" sz="1800" b="1" dirty="0">
                <a:solidFill>
                  <a:schemeClr val="tx1"/>
                </a:solidFill>
                <a:latin typeface="Times New Roman" panose="02020603050405020304" pitchFamily="18" charset="0"/>
                <a:cs typeface="Times New Roman" panose="02020603050405020304" pitchFamily="18" charset="0"/>
              </a:rPr>
              <a:t> 2. </a:t>
            </a:r>
            <a:r>
              <a:rPr lang="en-GB" sz="1800" b="1" dirty="0">
                <a:latin typeface="Times New Roman" panose="02020603050405020304" pitchFamily="18" charset="0"/>
                <a:cs typeface="Times New Roman" panose="02020603050405020304" pitchFamily="18" charset="0"/>
              </a:rPr>
              <a:t>Home Page</a:t>
            </a:r>
            <a:r>
              <a:rPr lang="en-GB" sz="1800" b="1" dirty="0">
                <a:solidFill>
                  <a:schemeClr val="tx1"/>
                </a:solidFill>
                <a:latin typeface="Times New Roman" panose="02020603050405020304" pitchFamily="18" charset="0"/>
                <a:cs typeface="Times New Roman" panose="02020603050405020304" pitchFamily="18" charset="0"/>
              </a:rPr>
              <a:t>:</a:t>
            </a:r>
            <a:br>
              <a:rPr lang="en-GB" sz="1800" b="1"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endParaRPr lang="en-IN" sz="1800" dirty="0"/>
          </a:p>
        </p:txBody>
      </p:sp>
      <p:pic>
        <p:nvPicPr>
          <p:cNvPr id="4" name="Picture 3">
            <a:extLst>
              <a:ext uri="{FF2B5EF4-FFF2-40B4-BE49-F238E27FC236}">
                <a16:creationId xmlns:a16="http://schemas.microsoft.com/office/drawing/2014/main" id="{CF03703B-B0DD-C7FC-F3A1-46106D8EF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04" y="701453"/>
            <a:ext cx="7522496" cy="4043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114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849-455A-4A0B-852A-9FDA3A1FF757}"/>
              </a:ext>
            </a:extLst>
          </p:cNvPr>
          <p:cNvSpPr>
            <a:spLocks noGrp="1"/>
          </p:cNvSpPr>
          <p:nvPr>
            <p:ph type="title"/>
          </p:nvPr>
        </p:nvSpPr>
        <p:spPr>
          <a:xfrm>
            <a:off x="147600" y="215825"/>
            <a:ext cx="8118000" cy="4711849"/>
          </a:xfrm>
        </p:spPr>
        <p:txBody>
          <a:bodyPr anchor="t"/>
          <a:lstStyle/>
          <a:p>
            <a:r>
              <a:rPr lang="en-GB" sz="1800" b="1" dirty="0">
                <a:solidFill>
                  <a:schemeClr val="tx1"/>
                </a:solidFill>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3. Latest News Section </a:t>
            </a:r>
            <a:r>
              <a:rPr lang="en-GB" sz="1800" b="1" dirty="0">
                <a:solidFill>
                  <a:schemeClr val="tx1"/>
                </a:solidFill>
                <a:latin typeface="Times New Roman" panose="02020603050405020304" pitchFamily="18" charset="0"/>
                <a:cs typeface="Times New Roman" panose="02020603050405020304" pitchFamily="18" charset="0"/>
              </a:rPr>
              <a:t>:</a:t>
            </a:r>
            <a:br>
              <a:rPr lang="en-GB" sz="1800" b="1" dirty="0">
                <a:solidFill>
                  <a:schemeClr val="tx1"/>
                </a:solidFill>
                <a:latin typeface="Times New Roman" panose="02020603050405020304" pitchFamily="18" charset="0"/>
                <a:cs typeface="Times New Roman" panose="02020603050405020304" pitchFamily="18" charset="0"/>
              </a:rPr>
            </a:br>
            <a:br>
              <a:rPr lang="en-GB" sz="1800" b="1"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endParaRPr lang="en-IN" sz="1800" dirty="0"/>
          </a:p>
        </p:txBody>
      </p:sp>
      <p:pic>
        <p:nvPicPr>
          <p:cNvPr id="5" name="Picture 4">
            <a:extLst>
              <a:ext uri="{FF2B5EF4-FFF2-40B4-BE49-F238E27FC236}">
                <a16:creationId xmlns:a16="http://schemas.microsoft.com/office/drawing/2014/main" id="{6607BD43-ABA2-FF9C-DD81-C60AF3A2C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56" y="750077"/>
            <a:ext cx="3969572" cy="4037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6B1BF89-8860-7CD3-1C5B-E4D3E7FEF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884" y="750076"/>
            <a:ext cx="4453666" cy="4037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634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849-455A-4A0B-852A-9FDA3A1FF757}"/>
              </a:ext>
            </a:extLst>
          </p:cNvPr>
          <p:cNvSpPr>
            <a:spLocks noGrp="1"/>
          </p:cNvSpPr>
          <p:nvPr>
            <p:ph type="title"/>
          </p:nvPr>
        </p:nvSpPr>
        <p:spPr>
          <a:xfrm>
            <a:off x="147600" y="215825"/>
            <a:ext cx="8118000" cy="4711849"/>
          </a:xfrm>
        </p:spPr>
        <p:txBody>
          <a:bodyPr anchor="t"/>
          <a:lstStyle/>
          <a:p>
            <a:r>
              <a:rPr lang="en-GB" sz="1800" b="1" dirty="0">
                <a:solidFill>
                  <a:schemeClr val="tx1"/>
                </a:solidFill>
                <a:latin typeface="Times New Roman" panose="02020603050405020304" pitchFamily="18" charset="0"/>
                <a:cs typeface="Times New Roman" panose="02020603050405020304" pitchFamily="18" charset="0"/>
              </a:rPr>
              <a:t> 4. Prediction page</a:t>
            </a:r>
            <a:r>
              <a:rPr lang="en-GB" sz="1800" b="1" dirty="0">
                <a:latin typeface="Times New Roman" panose="02020603050405020304" pitchFamily="18" charset="0"/>
                <a:cs typeface="Times New Roman" panose="02020603050405020304" pitchFamily="18" charset="0"/>
              </a:rPr>
              <a:t> </a:t>
            </a:r>
            <a:r>
              <a:rPr lang="en-GB" sz="1800" b="1" dirty="0">
                <a:solidFill>
                  <a:schemeClr val="tx1"/>
                </a:solidFill>
                <a:latin typeface="Times New Roman" panose="02020603050405020304" pitchFamily="18" charset="0"/>
                <a:cs typeface="Times New Roman" panose="02020603050405020304" pitchFamily="18" charset="0"/>
              </a:rPr>
              <a:t>:</a:t>
            </a:r>
            <a:br>
              <a:rPr lang="en-GB" sz="1800" b="1" dirty="0">
                <a:solidFill>
                  <a:schemeClr val="tx1"/>
                </a:solidFill>
                <a:latin typeface="Times New Roman" panose="02020603050405020304" pitchFamily="18" charset="0"/>
                <a:cs typeface="Times New Roman" panose="02020603050405020304" pitchFamily="18" charset="0"/>
              </a:rPr>
            </a:br>
            <a:br>
              <a:rPr lang="en-GB" sz="1800" b="1"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endParaRPr lang="en-IN" sz="1800" dirty="0"/>
          </a:p>
        </p:txBody>
      </p:sp>
      <p:pic>
        <p:nvPicPr>
          <p:cNvPr id="4" name="Picture 3">
            <a:extLst>
              <a:ext uri="{FF2B5EF4-FFF2-40B4-BE49-F238E27FC236}">
                <a16:creationId xmlns:a16="http://schemas.microsoft.com/office/drawing/2014/main" id="{738F034A-3E58-9DC4-9532-A0C33AC7A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762" y="678671"/>
            <a:ext cx="7433534" cy="3995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400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solidFill>
                  <a:srgbClr val="FFFBF0"/>
                </a:solidFill>
                <a:latin typeface="Times New Roman"/>
                <a:ea typeface="Times New Roman"/>
              </a:rPr>
              <a:t>                                                    </a:t>
            </a:r>
            <a:r>
              <a:rPr lang="en-IN" sz="1800" b="0" strike="noStrike" spc="-1" dirty="0">
                <a:latin typeface="Times New Roman"/>
                <a:ea typeface="Times New Roman"/>
              </a:rPr>
              <a:t>A Project Presentation on</a:t>
            </a:r>
            <a:br>
              <a:rPr dirty="0"/>
            </a:br>
            <a:r>
              <a:rPr lang="en-IN" sz="2400" b="1" spc="-1" dirty="0">
                <a:latin typeface="Times New Roman"/>
              </a:rPr>
              <a:t>CRICKET SCORE PREDICTION</a:t>
            </a:r>
            <a:br>
              <a:rPr dirty="0"/>
            </a:br>
            <a:r>
              <a:rPr lang="en-IN" sz="1800" b="0" strike="noStrike" spc="-1" dirty="0">
                <a:latin typeface="Times New Roman"/>
                <a:ea typeface="Times New Roman"/>
              </a:rPr>
              <a:t>Submitted in partial fulfilment of the degree of</a:t>
            </a:r>
            <a:br>
              <a:rPr dirty="0"/>
            </a:br>
            <a:r>
              <a:rPr lang="en-IN" sz="1800" b="0" strike="noStrike" spc="-1" dirty="0">
                <a:latin typeface="Times New Roman"/>
                <a:ea typeface="Times New Roman"/>
              </a:rPr>
              <a:t>Bachelor of Engineering(Sem-8)</a:t>
            </a:r>
          </a:p>
          <a:p>
            <a:pPr eaLnBrk="1" fontAlgn="auto" hangingPunct="1">
              <a:spcBef>
                <a:spcPts val="0"/>
              </a:spcBef>
              <a:spcAft>
                <a:spcPts val="0"/>
              </a:spcAft>
              <a:defRPr/>
            </a:pPr>
            <a:br>
              <a:rPr lang="en-GB" dirty="0"/>
            </a:br>
            <a:r>
              <a:rPr lang="en-GB" sz="1800" b="0" strike="noStrike" spc="-1" dirty="0">
                <a:solidFill>
                  <a:srgbClr val="FFFBF0"/>
                </a:solidFill>
                <a:latin typeface="Times New Roman"/>
                <a:ea typeface="Times New Roman"/>
              </a:rPr>
              <a:t>in</a:t>
            </a:r>
            <a:br>
              <a:rPr lang="en-GB" dirty="0"/>
            </a:br>
            <a:r>
              <a:rPr lang="en-GB" sz="1800" b="1" strike="noStrike" spc="-1" dirty="0">
                <a:solidFill>
                  <a:srgbClr val="FFFBF0"/>
                </a:solidFill>
                <a:latin typeface="Times New Roman"/>
                <a:ea typeface="Times New Roman"/>
              </a:rPr>
              <a:t>INFORMATION TECHNOLOGY</a:t>
            </a:r>
            <a:br>
              <a:rPr lang="en-GB" dirty="0"/>
            </a:br>
            <a:r>
              <a:rPr lang="en-GB" sz="1800" b="0" strike="noStrike" spc="-1" dirty="0">
                <a:solidFill>
                  <a:srgbClr val="FFFBF0"/>
                </a:solidFill>
                <a:latin typeface="Times New Roman"/>
                <a:ea typeface="Times New Roman"/>
              </a:rPr>
              <a:t>By</a:t>
            </a:r>
            <a:br>
              <a:rPr lang="en-GB" dirty="0"/>
            </a:br>
            <a:r>
              <a:rPr lang="en-IN" altLang="en-US" sz="1800" b="1" dirty="0">
                <a:solidFill>
                  <a:schemeClr val="bg2"/>
                </a:solidFill>
                <a:latin typeface="Times New Roman" panose="02020603050405020304" pitchFamily="18" charset="0"/>
                <a:cs typeface="Times New Roman" panose="02020603050405020304" pitchFamily="18" charset="0"/>
              </a:rPr>
              <a:t>Pratik Dhumal – 19104031</a:t>
            </a:r>
          </a:p>
          <a:p>
            <a:pPr eaLnBrk="1" fontAlgn="auto" hangingPunct="1">
              <a:spcBef>
                <a:spcPts val="0"/>
              </a:spcBef>
              <a:spcAft>
                <a:spcPts val="0"/>
              </a:spcAft>
              <a:defRPr/>
            </a:pPr>
            <a:r>
              <a:rPr lang="en-IN" altLang="en-US" sz="1800" b="1" dirty="0">
                <a:solidFill>
                  <a:schemeClr val="bg2"/>
                </a:solidFill>
                <a:latin typeface="Times New Roman" panose="02020603050405020304" pitchFamily="18" charset="0"/>
                <a:cs typeface="Times New Roman" panose="02020603050405020304" pitchFamily="18" charset="0"/>
              </a:rPr>
              <a:t>Kushal </a:t>
            </a:r>
            <a:r>
              <a:rPr lang="en-IN" altLang="en-US" sz="1800" b="1" dirty="0" err="1">
                <a:solidFill>
                  <a:schemeClr val="bg2"/>
                </a:solidFill>
                <a:latin typeface="Times New Roman" panose="02020603050405020304" pitchFamily="18" charset="0"/>
                <a:cs typeface="Times New Roman" panose="02020603050405020304" pitchFamily="18" charset="0"/>
              </a:rPr>
              <a:t>Todi</a:t>
            </a:r>
            <a:r>
              <a:rPr lang="en-IN" altLang="en-US" sz="1800" b="1" dirty="0">
                <a:solidFill>
                  <a:schemeClr val="bg2"/>
                </a:solidFill>
                <a:latin typeface="Times New Roman" panose="02020603050405020304" pitchFamily="18" charset="0"/>
                <a:cs typeface="Times New Roman" panose="02020603050405020304" pitchFamily="18" charset="0"/>
              </a:rPr>
              <a:t> – 19104047</a:t>
            </a:r>
          </a:p>
          <a:p>
            <a:pPr eaLnBrk="1" fontAlgn="auto" hangingPunct="1">
              <a:spcBef>
                <a:spcPts val="0"/>
              </a:spcBef>
              <a:spcAft>
                <a:spcPts val="0"/>
              </a:spcAft>
              <a:defRPr/>
            </a:pPr>
            <a:r>
              <a:rPr lang="en-IN" altLang="en-US" sz="1800" b="1" dirty="0" err="1">
                <a:solidFill>
                  <a:schemeClr val="bg2"/>
                </a:solidFill>
                <a:latin typeface="Times New Roman" panose="02020603050405020304" pitchFamily="18" charset="0"/>
                <a:cs typeface="Times New Roman" panose="02020603050405020304" pitchFamily="18" charset="0"/>
              </a:rPr>
              <a:t>Ruchita</a:t>
            </a:r>
            <a:r>
              <a:rPr lang="en-IN" altLang="en-US" sz="1800" b="1" dirty="0">
                <a:solidFill>
                  <a:schemeClr val="bg2"/>
                </a:solidFill>
                <a:latin typeface="Times New Roman" panose="02020603050405020304" pitchFamily="18" charset="0"/>
                <a:cs typeface="Times New Roman" panose="02020603050405020304" pitchFamily="18" charset="0"/>
              </a:rPr>
              <a:t> Raut – 19104033</a:t>
            </a:r>
          </a:p>
          <a:p>
            <a:pPr eaLnBrk="1" fontAlgn="auto" hangingPunct="1">
              <a:spcBef>
                <a:spcPts val="0"/>
              </a:spcBef>
              <a:spcAft>
                <a:spcPts val="0"/>
              </a:spcAft>
              <a:defRPr/>
            </a:pPr>
            <a:endParaRPr lang="en-IN" b="1" dirty="0">
              <a:solidFill>
                <a:schemeClr val="bg2"/>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br>
              <a:rPr lang="en-GB" dirty="0"/>
            </a:br>
            <a:r>
              <a:rPr lang="en-GB" sz="1800" b="0" strike="noStrike" spc="-1" dirty="0">
                <a:solidFill>
                  <a:srgbClr val="FFFBF0"/>
                </a:solidFill>
                <a:latin typeface="Times New Roman"/>
                <a:ea typeface="Times New Roman"/>
              </a:rPr>
              <a:t>Under the Guidance of</a:t>
            </a:r>
            <a:br>
              <a:rPr lang="en-GB" dirty="0"/>
            </a:br>
            <a:r>
              <a:rPr lang="en-GB" spc="-1" dirty="0">
                <a:solidFill>
                  <a:srgbClr val="FFFBF0"/>
                </a:solidFill>
                <a:latin typeface="Times New Roman"/>
              </a:rPr>
              <a:t>Prof. Geetanjali </a:t>
            </a:r>
            <a:r>
              <a:rPr lang="en-GB" spc="-1" dirty="0" err="1">
                <a:solidFill>
                  <a:srgbClr val="FFFBF0"/>
                </a:solidFill>
                <a:latin typeface="Times New Roman"/>
              </a:rPr>
              <a:t>Kalme</a:t>
            </a:r>
            <a:br>
              <a:rPr lang="en-GB" dirty="0"/>
            </a:br>
            <a:br>
              <a:rPr lang="en-GB" dirty="0"/>
            </a:br>
            <a:br>
              <a:rPr lang="en-GB" dirty="0"/>
            </a:br>
            <a:br>
              <a:rPr lang="en-GB" dirty="0"/>
            </a:br>
            <a:br>
              <a:rPr lang="en-GB" dirty="0"/>
            </a:br>
            <a:endParaRPr lang="en-GB"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7849-455A-4A0B-852A-9FDA3A1FF757}"/>
              </a:ext>
            </a:extLst>
          </p:cNvPr>
          <p:cNvSpPr>
            <a:spLocks noGrp="1"/>
          </p:cNvSpPr>
          <p:nvPr>
            <p:ph type="title"/>
          </p:nvPr>
        </p:nvSpPr>
        <p:spPr>
          <a:xfrm>
            <a:off x="147600" y="215825"/>
            <a:ext cx="8118000" cy="4711849"/>
          </a:xfrm>
        </p:spPr>
        <p:txBody>
          <a:bodyPr anchor="t"/>
          <a:lstStyle/>
          <a:p>
            <a:r>
              <a:rPr lang="en-GB" sz="1800" b="1" dirty="0">
                <a:solidFill>
                  <a:schemeClr val="tx1"/>
                </a:solidFill>
                <a:latin typeface="Times New Roman" panose="02020603050405020304" pitchFamily="18" charset="0"/>
                <a:cs typeface="Times New Roman" panose="02020603050405020304" pitchFamily="18" charset="0"/>
              </a:rPr>
              <a:t> 5. Prediction Result page</a:t>
            </a:r>
            <a:r>
              <a:rPr lang="en-GB" sz="1800" b="1" dirty="0">
                <a:latin typeface="Times New Roman" panose="02020603050405020304" pitchFamily="18" charset="0"/>
                <a:cs typeface="Times New Roman" panose="02020603050405020304" pitchFamily="18" charset="0"/>
              </a:rPr>
              <a:t> </a:t>
            </a:r>
            <a:r>
              <a:rPr lang="en-GB" sz="1800" b="1" dirty="0">
                <a:solidFill>
                  <a:schemeClr val="tx1"/>
                </a:solidFill>
                <a:latin typeface="Times New Roman" panose="02020603050405020304" pitchFamily="18" charset="0"/>
                <a:cs typeface="Times New Roman" panose="02020603050405020304" pitchFamily="18" charset="0"/>
              </a:rPr>
              <a:t>:</a:t>
            </a:r>
            <a:br>
              <a:rPr lang="en-GB" sz="1800" b="1" dirty="0">
                <a:solidFill>
                  <a:schemeClr val="tx1"/>
                </a:solidFill>
                <a:latin typeface="Times New Roman" panose="02020603050405020304" pitchFamily="18" charset="0"/>
                <a:cs typeface="Times New Roman" panose="02020603050405020304" pitchFamily="18" charset="0"/>
              </a:rPr>
            </a:br>
            <a:br>
              <a:rPr lang="en-GB" sz="1800" b="1"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br>
              <a:rPr lang="en-GB" sz="1800" dirty="0">
                <a:solidFill>
                  <a:schemeClr val="tx1"/>
                </a:solidFill>
                <a:latin typeface="Times New Roman" panose="02020603050405020304" pitchFamily="18" charset="0"/>
                <a:cs typeface="Times New Roman" panose="02020603050405020304" pitchFamily="18" charset="0"/>
              </a:rPr>
            </a:br>
            <a:endParaRPr lang="en-IN" sz="1800" dirty="0"/>
          </a:p>
        </p:txBody>
      </p:sp>
      <p:pic>
        <p:nvPicPr>
          <p:cNvPr id="5" name="Picture 4">
            <a:extLst>
              <a:ext uri="{FF2B5EF4-FFF2-40B4-BE49-F238E27FC236}">
                <a16:creationId xmlns:a16="http://schemas.microsoft.com/office/drawing/2014/main" id="{79665AE0-9E22-23FE-D211-4AE2B0F85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00" y="720762"/>
            <a:ext cx="7315200" cy="39319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687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4. Conclusion </a:t>
            </a:r>
            <a:endParaRPr lang="en-IN" sz="4200" b="0" strike="noStrike" spc="-1" dirty="0">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2E4E9-4C4A-45AD-9FAF-9B5EF246B7BD}"/>
              </a:ext>
            </a:extLst>
          </p:cNvPr>
          <p:cNvSpPr>
            <a:spLocks noGrp="1"/>
          </p:cNvSpPr>
          <p:nvPr>
            <p:ph type="title"/>
          </p:nvPr>
        </p:nvSpPr>
        <p:spPr>
          <a:xfrm>
            <a:off x="512640" y="451821"/>
            <a:ext cx="8118000" cy="4442907"/>
          </a:xfrm>
        </p:spPr>
        <p:txBody>
          <a:bodyPr anchor="t"/>
          <a:lstStyle/>
          <a:p>
            <a:r>
              <a:rPr lang="en-GB" altLang="en-US" sz="3000" b="1" dirty="0">
                <a:solidFill>
                  <a:schemeClr val="tx1"/>
                </a:solidFill>
                <a:latin typeface="Times New Roman" panose="02020603050405020304" pitchFamily="18" charset="0"/>
                <a:cs typeface="Times New Roman" panose="02020603050405020304" pitchFamily="18" charset="0"/>
              </a:rPr>
              <a:t>Conclusion</a:t>
            </a:r>
            <a:br>
              <a:rPr lang="en-GB" altLang="en-US" sz="1800" dirty="0">
                <a:solidFill>
                  <a:schemeClr val="tx1"/>
                </a:solidFill>
                <a:latin typeface="Times New Roman" panose="02020603050405020304" pitchFamily="18" charset="0"/>
                <a:cs typeface="Times New Roman" panose="02020603050405020304" pitchFamily="18" charset="0"/>
              </a:rPr>
            </a:br>
            <a:br>
              <a:rPr lang="en-GB" altLang="en-US" sz="1800" dirty="0">
                <a:solidFill>
                  <a:schemeClr val="tx1"/>
                </a:solidFill>
                <a:latin typeface="Times New Roman" panose="02020603050405020304" pitchFamily="18" charset="0"/>
                <a:cs typeface="Times New Roman" panose="02020603050405020304" pitchFamily="18" charset="0"/>
              </a:rPr>
            </a:br>
            <a:r>
              <a:rPr lang="en-GB" altLang="en-US" sz="1800" dirty="0">
                <a:solidFill>
                  <a:schemeClr val="tx1"/>
                </a:solidFill>
                <a:latin typeface="Times New Roman" panose="02020603050405020304" pitchFamily="18" charset="0"/>
                <a:cs typeface="Times New Roman" panose="02020603050405020304" pitchFamily="18" charset="0"/>
              </a:rPr>
              <a:t>From the results, we can conclude that the Lasso Regression algorithm has the highest accuracy of the prediction. So, we are using the Lasso Regression model for the prediction purpose. </a:t>
            </a:r>
            <a:br>
              <a:rPr lang="en-GB" altLang="en-US" sz="1800" dirty="0">
                <a:solidFill>
                  <a:schemeClr val="tx1"/>
                </a:solidFill>
                <a:latin typeface="Times New Roman" panose="02020603050405020304" pitchFamily="18" charset="0"/>
                <a:cs typeface="Times New Roman" panose="02020603050405020304" pitchFamily="18" charset="0"/>
              </a:rPr>
            </a:br>
            <a:br>
              <a:rPr lang="en-GB" altLang="en-US" sz="1800" dirty="0">
                <a:solidFill>
                  <a:schemeClr val="tx1"/>
                </a:solidFill>
                <a:latin typeface="Times New Roman" panose="02020603050405020304" pitchFamily="18" charset="0"/>
                <a:cs typeface="Times New Roman" panose="02020603050405020304" pitchFamily="18" charset="0"/>
              </a:rPr>
            </a:br>
            <a:r>
              <a:rPr lang="en-GB" altLang="en-US" sz="1800" dirty="0">
                <a:solidFill>
                  <a:schemeClr val="tx1"/>
                </a:solidFill>
                <a:latin typeface="Times New Roman" panose="02020603050405020304" pitchFamily="18" charset="0"/>
                <a:cs typeface="Times New Roman" panose="02020603050405020304" pitchFamily="18" charset="0"/>
              </a:rPr>
              <a:t>In the future, we can implement a model for predicting the chasing probability. We can work on improving the accuracy of the model used in this project. Factors like venue, pitch, and the opponent team can be considered for the prediction. </a:t>
            </a:r>
            <a:br>
              <a:rPr lang="en-IN" altLang="en-US"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3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740" indent="-342900">
              <a:lnSpc>
                <a:spcPct val="115000"/>
              </a:lnSpc>
              <a:buClr>
                <a:srgbClr val="000000"/>
              </a:buClr>
              <a:buFont typeface="+mj-lt"/>
              <a:buAutoNum type="arabicPeriod"/>
            </a:pPr>
            <a:r>
              <a:rPr lang="en-US" sz="1400" b="0" i="0" dirty="0" err="1">
                <a:solidFill>
                  <a:srgbClr val="222222"/>
                </a:solidFill>
                <a:effectLst/>
                <a:latin typeface="Arial" panose="020B0604020202020204" pitchFamily="34" charset="0"/>
              </a:rPr>
              <a:t>Dhonge</a:t>
            </a:r>
            <a:r>
              <a:rPr lang="en-US" sz="1400" b="0" i="0" dirty="0">
                <a:solidFill>
                  <a:srgbClr val="222222"/>
                </a:solidFill>
                <a:effectLst/>
                <a:latin typeface="Arial" panose="020B0604020202020204" pitchFamily="34" charset="0"/>
              </a:rPr>
              <a:t>, Nikhil, et al. "IPL CRICKET SCORE AND WINNING PREDICTION USING MACHINE LEARNING TECHNIQUES.“</a:t>
            </a:r>
          </a:p>
          <a:p>
            <a:pPr marL="457740" indent="-342900">
              <a:lnSpc>
                <a:spcPct val="115000"/>
              </a:lnSpc>
              <a:buClr>
                <a:srgbClr val="000000"/>
              </a:buClr>
              <a:buFont typeface="+mj-lt"/>
              <a:buAutoNum type="arabicPeriod"/>
            </a:pPr>
            <a:r>
              <a:rPr lang="en-US" sz="1400" b="0" i="0" dirty="0">
                <a:solidFill>
                  <a:srgbClr val="222222"/>
                </a:solidFill>
                <a:effectLst/>
                <a:latin typeface="Arial" panose="020B0604020202020204" pitchFamily="34" charset="0"/>
              </a:rPr>
              <a:t>Patil, </a:t>
            </a:r>
            <a:r>
              <a:rPr lang="en-US" sz="1400" b="0" i="0" dirty="0" err="1">
                <a:solidFill>
                  <a:srgbClr val="222222"/>
                </a:solidFill>
                <a:effectLst/>
                <a:latin typeface="Arial" panose="020B0604020202020204" pitchFamily="34" charset="0"/>
              </a:rPr>
              <a:t>Nandkishor</a:t>
            </a:r>
            <a:r>
              <a:rPr lang="en-US" sz="1400" b="0" i="0" dirty="0">
                <a:solidFill>
                  <a:srgbClr val="222222"/>
                </a:solidFill>
                <a:effectLst/>
                <a:latin typeface="Arial" panose="020B0604020202020204" pitchFamily="34" charset="0"/>
              </a:rPr>
              <a:t>, and </a:t>
            </a:r>
            <a:r>
              <a:rPr lang="en-US" sz="1400" b="0" i="0" dirty="0" err="1">
                <a:solidFill>
                  <a:srgbClr val="222222"/>
                </a:solidFill>
                <a:effectLst/>
                <a:latin typeface="Arial" panose="020B0604020202020204" pitchFamily="34" charset="0"/>
              </a:rPr>
              <a:t>Dilip</a:t>
            </a:r>
            <a:r>
              <a:rPr lang="en-US" sz="1400" b="0" i="0" dirty="0">
                <a:solidFill>
                  <a:srgbClr val="222222"/>
                </a:solidFill>
                <a:effectLst/>
                <a:latin typeface="Arial" panose="020B0604020202020204" pitchFamily="34" charset="0"/>
              </a:rPr>
              <a:t> </a:t>
            </a:r>
            <a:r>
              <a:rPr lang="en-US" sz="1400" b="0" i="0" dirty="0" err="1">
                <a:solidFill>
                  <a:srgbClr val="222222"/>
                </a:solidFill>
                <a:effectLst/>
                <a:latin typeface="Arial" panose="020B0604020202020204" pitchFamily="34" charset="0"/>
              </a:rPr>
              <a:t>Dalgade</a:t>
            </a:r>
            <a:r>
              <a:rPr lang="en-US" sz="1400" b="0" i="0" dirty="0">
                <a:solidFill>
                  <a:srgbClr val="222222"/>
                </a:solidFill>
                <a:effectLst/>
                <a:latin typeface="Arial" panose="020B0604020202020204" pitchFamily="34" charset="0"/>
              </a:rPr>
              <a:t>. "CRICKET PREDICTION USING RANDOM FOREST REGRESSION."</a:t>
            </a:r>
            <a:endParaRPr lang="en-IN" sz="1400" i="0" spc="-1" dirty="0">
              <a:solidFill>
                <a:srgbClr val="000000"/>
              </a:solidFill>
              <a:effectLst/>
              <a:latin typeface="Old Standard TT"/>
            </a:endParaRPr>
          </a:p>
          <a:p>
            <a:pPr marL="457740" indent="-342900">
              <a:lnSpc>
                <a:spcPct val="115000"/>
              </a:lnSpc>
              <a:buClr>
                <a:srgbClr val="000000"/>
              </a:buClr>
              <a:buFont typeface="+mj-lt"/>
              <a:buAutoNum type="arabicPeriod"/>
            </a:pPr>
            <a:r>
              <a:rPr lang="en-IN" sz="1400" b="0" strike="noStrike" spc="-1" dirty="0">
                <a:solidFill>
                  <a:srgbClr val="000000"/>
                </a:solidFill>
                <a:latin typeface="Old Standard TT"/>
                <a:ea typeface="Old Standard TT"/>
              </a:rPr>
              <a:t>https://www.geeksforgeeks.org/implementation-of-lasso-regression-from-scratch-using-python/                  </a:t>
            </a:r>
            <a:endParaRPr lang="en-IN" sz="1400" b="0" strike="noStrike" spc="-1" dirty="0">
              <a:latin typeface="Arial"/>
            </a:endParaRPr>
          </a:p>
          <a:p>
            <a:pPr marL="457740" indent="-342900">
              <a:lnSpc>
                <a:spcPct val="115000"/>
              </a:lnSpc>
              <a:buClr>
                <a:srgbClr val="000000"/>
              </a:buClr>
              <a:buFont typeface="+mj-lt"/>
              <a:buAutoNum type="arabicPeriod"/>
            </a:pPr>
            <a:r>
              <a:rPr lang="en-IN" sz="1400" b="0" strike="noStrike" spc="-1" dirty="0">
                <a:solidFill>
                  <a:srgbClr val="000000"/>
                </a:solidFill>
                <a:latin typeface="Old Standard TT"/>
                <a:ea typeface="Old Standard TT"/>
              </a:rPr>
              <a:t> https://www.geeksforgeeks.org/implementation-of-lasso-regression-from-scratch-using-python/                </a:t>
            </a:r>
            <a:endParaRPr lang="en-IN" sz="1400" b="0" strike="noStrike" spc="-1" dirty="0">
              <a:latin typeface="Arial"/>
            </a:endParaRPr>
          </a:p>
          <a:p>
            <a:pPr marL="457740" indent="-342900">
              <a:lnSpc>
                <a:spcPct val="115000"/>
              </a:lnSpc>
              <a:buClr>
                <a:srgbClr val="000000"/>
              </a:buClr>
              <a:buFont typeface="+mj-lt"/>
              <a:buAutoNum type="arabicPeriod"/>
            </a:pPr>
            <a:r>
              <a:rPr lang="en-IN" sz="1400" b="0" strike="noStrike" spc="-1" dirty="0">
                <a:solidFill>
                  <a:srgbClr val="000000"/>
                </a:solidFill>
                <a:latin typeface="Old Standard TT"/>
                <a:ea typeface="Old Standard TT"/>
              </a:rPr>
              <a:t>https://towardsdatascience.com/which-evaluation-metric-should-you-use-in-machine-learning-regression-problems-20cdaef258e               </a:t>
            </a:r>
            <a:endParaRPr lang="en-IN" sz="14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Introduction</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eaLnBrk="1" hangingPunct="1">
              <a:lnSpc>
                <a:spcPct val="93000"/>
              </a:lnSpc>
              <a:spcAft>
                <a:spcPts val="1413"/>
              </a:spcAf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Cricket score prediction is an area where the first innings score of a cricket match is predicted using some techniques.</a:t>
            </a:r>
          </a:p>
          <a:p>
            <a:pPr eaLnBrk="1" hangingPunct="1">
              <a:lnSpc>
                <a:spcPct val="93000"/>
              </a:lnSpc>
              <a:spcAft>
                <a:spcPts val="1413"/>
              </a:spcAf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We will be predicting the score of an match by considering various factors like runs scored, overs bowled, wickets taken, etc. The reason behind selecting these features is that we need to build a model that can understand the dynamicity of the cricket game. Therefore we are considering the factors which will be focusing on the dynamic nature of the cricket game.</a:t>
            </a:r>
          </a:p>
          <a:p>
            <a:pPr eaLnBrk="1" hangingPunct="1">
              <a:lnSpc>
                <a:spcPct val="93000"/>
              </a:lnSpc>
              <a:spcAft>
                <a:spcPts val="1413"/>
              </a:spcAft>
              <a:buFont typeface="Arial" panose="020B0604020202020204" pitchFamily="34" charset="0"/>
              <a:buChar char="•"/>
            </a:pPr>
            <a:r>
              <a:rPr lang="en-GB" altLang="en-US" sz="1800" dirty="0">
                <a:latin typeface="Times New Roman" panose="02020603050405020304" pitchFamily="18" charset="0"/>
                <a:cs typeface="Times New Roman" panose="02020603050405020304" pitchFamily="18" charset="0"/>
              </a:rPr>
              <a:t>Lots of people like watching cricket and they also like to predict the final score. Our Project focuses on an accurate prediction of cricket scores for matches considering the previous dataset available and also considers the various factors that play an important role in the score prediction. </a:t>
            </a: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60FD-B213-4874-A2EF-B72CB111B2AA}"/>
              </a:ext>
            </a:extLst>
          </p:cNvPr>
          <p:cNvSpPr>
            <a:spLocks noGrp="1"/>
          </p:cNvSpPr>
          <p:nvPr>
            <p:ph type="title"/>
          </p:nvPr>
        </p:nvSpPr>
        <p:spPr>
          <a:xfrm>
            <a:off x="512640" y="204396"/>
            <a:ext cx="8118000" cy="752666"/>
          </a:xfrm>
        </p:spPr>
        <p:txBody>
          <a:bodyPr/>
          <a:lstStyle/>
          <a:p>
            <a:r>
              <a:rPr lang="en-IN" sz="3200" b="1" strike="noStrike" spc="-1" dirty="0">
                <a:solidFill>
                  <a:srgbClr val="000000"/>
                </a:solidFill>
                <a:latin typeface="Times New Roman"/>
                <a:ea typeface="Times New Roman"/>
              </a:rPr>
              <a:t>1.2 Objectives</a:t>
            </a:r>
            <a:endParaRPr lang="en-IN" sz="3200" dirty="0"/>
          </a:p>
        </p:txBody>
      </p:sp>
      <p:sp>
        <p:nvSpPr>
          <p:cNvPr id="3" name="Subtitle 2">
            <a:extLst>
              <a:ext uri="{FF2B5EF4-FFF2-40B4-BE49-F238E27FC236}">
                <a16:creationId xmlns:a16="http://schemas.microsoft.com/office/drawing/2014/main" id="{AC7B0BB8-FFDA-49C3-941A-A5F3DAA487D8}"/>
              </a:ext>
            </a:extLst>
          </p:cNvPr>
          <p:cNvSpPr>
            <a:spLocks noGrp="1"/>
          </p:cNvSpPr>
          <p:nvPr>
            <p:ph type="subTitle"/>
          </p:nvPr>
        </p:nvSpPr>
        <p:spPr>
          <a:xfrm>
            <a:off x="457200" y="957062"/>
            <a:ext cx="8229240" cy="3851606"/>
          </a:xfrm>
        </p:spPr>
        <p:txBody>
          <a:bodyPr>
            <a:normAutofit/>
          </a:bodyPr>
          <a:lstStyle/>
          <a:p>
            <a:pPr eaLnBrk="1" hangingPunct="1">
              <a:lnSpc>
                <a:spcPct val="93000"/>
              </a:lnSpc>
              <a:spcAft>
                <a:spcPts val="1413"/>
              </a:spcAft>
              <a:buFont typeface="Trebuchet MS" panose="020B0603020202020204" pitchFamily="34" charset="0"/>
              <a:buAutoNum type="arabicPeriod"/>
            </a:pPr>
            <a:r>
              <a:rPr lang="en-IN" altLang="en-US" sz="1800" dirty="0">
                <a:solidFill>
                  <a:srgbClr val="000000"/>
                </a:solidFill>
                <a:latin typeface="Times New Roman" panose="02020603050405020304" pitchFamily="18" charset="0"/>
                <a:cs typeface="Times New Roman" panose="02020603050405020304" pitchFamily="18" charset="0"/>
              </a:rPr>
              <a:t>To improve the efficiency of players by </a:t>
            </a:r>
            <a:r>
              <a:rPr lang="en-IN" altLang="en-US" sz="1800" dirty="0" err="1">
                <a:solidFill>
                  <a:srgbClr val="000000"/>
                </a:solidFill>
                <a:latin typeface="Times New Roman" panose="02020603050405020304" pitchFamily="18" charset="0"/>
                <a:cs typeface="Times New Roman" panose="02020603050405020304" pitchFamily="18" charset="0"/>
              </a:rPr>
              <a:t>analyzing</a:t>
            </a:r>
            <a:r>
              <a:rPr lang="en-IN" altLang="en-US" sz="1800" dirty="0">
                <a:solidFill>
                  <a:srgbClr val="000000"/>
                </a:solidFill>
                <a:latin typeface="Times New Roman" panose="02020603050405020304" pitchFamily="18" charset="0"/>
                <a:cs typeface="Times New Roman" panose="02020603050405020304" pitchFamily="18" charset="0"/>
              </a:rPr>
              <a:t> the data the predict the future outcomes, which will help in effective strategic planning.</a:t>
            </a:r>
          </a:p>
          <a:p>
            <a:pPr eaLnBrk="1" hangingPunct="1">
              <a:lnSpc>
                <a:spcPct val="93000"/>
              </a:lnSpc>
              <a:spcAft>
                <a:spcPts val="1413"/>
              </a:spcAft>
              <a:buFont typeface="Trebuchet MS" panose="020B0603020202020204" pitchFamily="34" charset="0"/>
              <a:buAutoNum type="arabicPeriod"/>
            </a:pPr>
            <a:r>
              <a:rPr lang="en-IN" altLang="en-US" sz="1800" dirty="0">
                <a:solidFill>
                  <a:srgbClr val="000000"/>
                </a:solidFill>
                <a:latin typeface="Times New Roman" panose="02020603050405020304" pitchFamily="18" charset="0"/>
                <a:cs typeface="Times New Roman" panose="02020603050405020304" pitchFamily="18" charset="0"/>
              </a:rPr>
              <a:t>We can get all the latest news related to cricket.</a:t>
            </a:r>
          </a:p>
          <a:p>
            <a:pPr eaLnBrk="1" hangingPunct="1">
              <a:lnSpc>
                <a:spcPct val="93000"/>
              </a:lnSpc>
              <a:spcAft>
                <a:spcPts val="1413"/>
              </a:spcAft>
            </a:pPr>
            <a:r>
              <a:rPr lang="en-GB" altLang="en-US" sz="1800" dirty="0">
                <a:solidFill>
                  <a:srgbClr val="000000"/>
                </a:solidFill>
                <a:latin typeface="Times New Roman" panose="02020603050405020304" pitchFamily="18" charset="0"/>
                <a:cs typeface="Times New Roman" panose="02020603050405020304" pitchFamily="18" charset="0"/>
              </a:rPr>
              <a:t>3. The main aim is to predict the match outcomes using various parameters, the performance of each player based on the historical data.</a:t>
            </a:r>
          </a:p>
          <a:p>
            <a:pPr eaLnBrk="1" hangingPunct="1">
              <a:lnSpc>
                <a:spcPct val="93000"/>
              </a:lnSpc>
              <a:spcAft>
                <a:spcPts val="1413"/>
              </a:spcAft>
            </a:pPr>
            <a:r>
              <a:rPr lang="en-GB" altLang="en-US" sz="1800" dirty="0">
                <a:solidFill>
                  <a:srgbClr val="000000"/>
                </a:solidFill>
                <a:latin typeface="Times New Roman" panose="02020603050405020304" pitchFamily="18" charset="0"/>
                <a:cs typeface="Times New Roman" panose="02020603050405020304" pitchFamily="18" charset="0"/>
              </a:rPr>
              <a:t>4. In order to achieve reliable accuracy, we need to </a:t>
            </a:r>
            <a:r>
              <a:rPr lang="en-GB" altLang="en-US" sz="1800" dirty="0" err="1">
                <a:solidFill>
                  <a:srgbClr val="000000"/>
                </a:solidFill>
                <a:latin typeface="Times New Roman" panose="02020603050405020304" pitchFamily="18" charset="0"/>
                <a:cs typeface="Times New Roman" panose="02020603050405020304" pitchFamily="18" charset="0"/>
              </a:rPr>
              <a:t>analyze</a:t>
            </a:r>
            <a:r>
              <a:rPr lang="en-GB" altLang="en-US" sz="1800" dirty="0">
                <a:solidFill>
                  <a:srgbClr val="000000"/>
                </a:solidFill>
                <a:latin typeface="Times New Roman" panose="02020603050405020304" pitchFamily="18" charset="0"/>
                <a:cs typeface="Times New Roman" panose="02020603050405020304" pitchFamily="18" charset="0"/>
              </a:rPr>
              <a:t> a large amount of data.</a:t>
            </a:r>
          </a:p>
          <a:p>
            <a:pPr eaLnBrk="1" hangingPunct="1">
              <a:lnSpc>
                <a:spcPct val="93000"/>
              </a:lnSpc>
              <a:spcAft>
                <a:spcPts val="1413"/>
              </a:spcAft>
            </a:pPr>
            <a:endParaRPr lang="en-IN" altLang="en-US" sz="1800" dirty="0">
              <a:solidFill>
                <a:srgbClr val="000000"/>
              </a:solidFill>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86788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50000"/>
              </a:lnSpc>
              <a:buClr>
                <a:srgbClr val="000000"/>
              </a:buClr>
            </a:pPr>
            <a:r>
              <a:rPr lang="en-GB" sz="1800" b="0" strike="noStrike" spc="-1" dirty="0">
                <a:solidFill>
                  <a:srgbClr val="000000"/>
                </a:solidFill>
                <a:latin typeface="Times New Roman" panose="02020603050405020304" pitchFamily="18" charset="0"/>
                <a:ea typeface="Old Standard TT"/>
                <a:cs typeface="Times New Roman" panose="02020603050405020304" pitchFamily="18" charset="0"/>
              </a:rPr>
              <a:t>There is the need for a system that provides for an estimation or prediction of total runs which can be made using the current match statistics, for example, overs done, wickets gone or runs made in last 5 overs</a:t>
            </a:r>
            <a:r>
              <a:rPr lang="en-IN" spc="-1" dirty="0">
                <a:solidFill>
                  <a:srgbClr val="000000"/>
                </a:solidFill>
                <a:latin typeface="Times New Roman" panose="02020603050405020304" pitchFamily="18" charset="0"/>
                <a:ea typeface="Old Standard TT"/>
                <a:cs typeface="Times New Roman" panose="02020603050405020304" pitchFamily="18" charset="0"/>
              </a:rPr>
              <a:t>.</a:t>
            </a:r>
            <a:r>
              <a:rPr lang="en-IN" sz="18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8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Scope</a:t>
            </a:r>
            <a:endParaRPr lang="en-IN" sz="3000" b="0" strike="noStrike" spc="-1" dirty="0">
              <a:latin typeface="Arial"/>
            </a:endParaRPr>
          </a:p>
        </p:txBody>
      </p:sp>
      <p:sp>
        <p:nvSpPr>
          <p:cNvPr id="93" name="CustomShape 2"/>
          <p:cNvSpPr/>
          <p:nvPr/>
        </p:nvSpPr>
        <p:spPr>
          <a:xfrm>
            <a:off x="311760" y="925158"/>
            <a:ext cx="8519760" cy="3642882"/>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09537" indent="0" eaLnBrk="1" fontAlgn="auto" hangingPunct="1">
              <a:lnSpc>
                <a:spcPct val="93000"/>
              </a:lnSpc>
              <a:spcBef>
                <a:spcPts val="0"/>
              </a:spcBef>
              <a:spcAft>
                <a:spcPts val="1413"/>
              </a:spcAft>
              <a:defRPr/>
            </a:pPr>
            <a:endParaRPr lang="en-IN" altLang="en-US" sz="18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r>
              <a:rPr lang="en-IN" altLang="en-US" sz="1800" dirty="0">
                <a:latin typeface="Times New Roman" panose="02020603050405020304" pitchFamily="18" charset="0"/>
                <a:cs typeface="Times New Roman" panose="02020603050405020304" pitchFamily="18" charset="0"/>
              </a:rPr>
              <a:t>Can be applied in national and district level cricket leagues.</a:t>
            </a:r>
          </a:p>
          <a:p>
            <a:pPr marL="566737" indent="-457200" eaLnBrk="1" fontAlgn="auto" hangingPunct="1">
              <a:lnSpc>
                <a:spcPct val="93000"/>
              </a:lnSpc>
              <a:spcBef>
                <a:spcPts val="0"/>
              </a:spcBef>
              <a:spcAft>
                <a:spcPts val="1413"/>
              </a:spcAft>
              <a:buFont typeface="+mj-lt"/>
              <a:buAutoNum type="arabicPeriod"/>
              <a:defRPr/>
            </a:pPr>
            <a:r>
              <a:rPr lang="en-IN" altLang="en-US" sz="1800" dirty="0">
                <a:latin typeface="Times New Roman" panose="02020603050405020304" pitchFamily="18" charset="0"/>
                <a:cs typeface="Times New Roman" panose="02020603050405020304" pitchFamily="18" charset="0"/>
              </a:rPr>
              <a:t>Can be applied in strategy planning of the team.</a:t>
            </a:r>
          </a:p>
          <a:p>
            <a:pPr marL="566737" indent="-457200" eaLnBrk="1" fontAlgn="auto" hangingPunct="1">
              <a:lnSpc>
                <a:spcPct val="93000"/>
              </a:lnSpc>
              <a:spcBef>
                <a:spcPts val="0"/>
              </a:spcBef>
              <a:spcAft>
                <a:spcPts val="1413"/>
              </a:spcAft>
              <a:buFont typeface="+mj-lt"/>
              <a:buAutoNum type="arabicPeriod"/>
              <a:defRPr/>
            </a:pPr>
            <a:r>
              <a:rPr lang="en-IN" altLang="en-US" sz="1800" dirty="0">
                <a:latin typeface="Times New Roman" panose="02020603050405020304" pitchFamily="18" charset="0"/>
                <a:cs typeface="Times New Roman" panose="02020603050405020304" pitchFamily="18" charset="0"/>
              </a:rPr>
              <a:t>Can be used for formulating teams for specific matches.</a:t>
            </a:r>
          </a:p>
          <a:p>
            <a:pPr marL="566737" indent="-457200" eaLnBrk="1" fontAlgn="auto" hangingPunct="1">
              <a:lnSpc>
                <a:spcPct val="93000"/>
              </a:lnSpc>
              <a:spcBef>
                <a:spcPts val="0"/>
              </a:spcBef>
              <a:spcAft>
                <a:spcPts val="1413"/>
              </a:spcAft>
              <a:buFont typeface="+mj-lt"/>
              <a:buAutoNum type="arabicPeriod"/>
              <a:defRPr/>
            </a:pPr>
            <a:r>
              <a:rPr lang="en-IN" altLang="en-US" sz="1800" dirty="0">
                <a:solidFill>
                  <a:schemeClr val="tx1"/>
                </a:solidFill>
                <a:latin typeface="Times New Roman" panose="02020603050405020304" pitchFamily="18" charset="0"/>
                <a:cs typeface="Times New Roman" panose="02020603050405020304" pitchFamily="18" charset="0"/>
              </a:rPr>
              <a:t>Can used to </a:t>
            </a:r>
            <a:r>
              <a:rPr lang="en-US" altLang="en-US" sz="1800" dirty="0">
                <a:solidFill>
                  <a:schemeClr val="tx1"/>
                </a:solidFill>
                <a:latin typeface="Times New Roman" panose="02020603050405020304" pitchFamily="18" charset="0"/>
                <a:cs typeface="Times New Roman" panose="02020603050405020304" pitchFamily="18" charset="0"/>
              </a:rPr>
              <a:t>provide hidden insights, such as batting partnerships and who is the best batting partner.</a:t>
            </a: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ClrTx/>
              <a:buFont typeface="Wingdings" panose="05000000000000000000" pitchFamily="2" charset="2"/>
              <a:buChar char="Ø"/>
              <a:defRPr/>
            </a:pPr>
            <a:r>
              <a:rPr lang="en-GB" sz="1800" b="1" dirty="0">
                <a:solidFill>
                  <a:schemeClr val="tx1"/>
                </a:solidFill>
                <a:latin typeface="Times New Roman" panose="02020603050405020304" pitchFamily="18" charset="0"/>
                <a:cs typeface="Times New Roman" panose="02020603050405020304" pitchFamily="18" charset="0"/>
              </a:rPr>
              <a:t>Frontend :</a:t>
            </a:r>
          </a:p>
          <a:p>
            <a:pPr>
              <a:buClrTx/>
              <a:buFont typeface="Arial" panose="020B0604020202020204" pitchFamily="34" charset="0"/>
              <a:buChar char="•"/>
              <a:defRPr/>
            </a:pPr>
            <a:r>
              <a:rPr lang="en-IN" sz="1800" dirty="0">
                <a:solidFill>
                  <a:schemeClr val="tx1"/>
                </a:solidFill>
                <a:latin typeface="Times New Roman" panose="02020603050405020304" pitchFamily="18" charset="0"/>
                <a:cs typeface="Times New Roman" panose="02020603050405020304" pitchFamily="18" charset="0"/>
              </a:rPr>
              <a:t>HTML</a:t>
            </a:r>
          </a:p>
          <a:p>
            <a:pPr>
              <a:buClrTx/>
              <a:buFont typeface="Arial" panose="020B0604020202020204" pitchFamily="34" charset="0"/>
              <a:buChar char="•"/>
              <a:defRPr/>
            </a:pPr>
            <a:r>
              <a:rPr lang="en-IN" sz="1800" dirty="0">
                <a:solidFill>
                  <a:schemeClr val="tx1"/>
                </a:solidFill>
                <a:latin typeface="Times New Roman" panose="02020603050405020304" pitchFamily="18" charset="0"/>
                <a:cs typeface="Times New Roman" panose="02020603050405020304" pitchFamily="18" charset="0"/>
              </a:rPr>
              <a:t>CSS</a:t>
            </a:r>
          </a:p>
          <a:p>
            <a:pPr>
              <a:buClrTx/>
              <a:buFont typeface="Arial" panose="020B0604020202020204" pitchFamily="34" charset="0"/>
              <a:buChar char="•"/>
              <a:defRPr/>
            </a:pPr>
            <a:r>
              <a:rPr lang="en-IN" sz="1800" dirty="0">
                <a:solidFill>
                  <a:schemeClr val="tx1"/>
                </a:solidFill>
                <a:latin typeface="Times New Roman" panose="02020603050405020304" pitchFamily="18" charset="0"/>
                <a:cs typeface="Times New Roman" panose="02020603050405020304" pitchFamily="18" charset="0"/>
              </a:rPr>
              <a:t>REACT</a:t>
            </a:r>
          </a:p>
          <a:p>
            <a:pPr marL="0" indent="0">
              <a:buClrTx/>
              <a:buFont typeface="Wingdings 3" panose="05040102010807070707" pitchFamily="18" charset="2"/>
              <a:buNone/>
              <a:defRPr/>
            </a:pPr>
            <a:endParaRPr lang="en-IN" sz="1800"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defRPr/>
            </a:pPr>
            <a:r>
              <a:rPr lang="en-IN" sz="1800" b="1" dirty="0">
                <a:solidFill>
                  <a:schemeClr val="tx1"/>
                </a:solidFill>
                <a:latin typeface="Times New Roman" panose="02020603050405020304" pitchFamily="18" charset="0"/>
                <a:cs typeface="Times New Roman" panose="02020603050405020304" pitchFamily="18" charset="0"/>
              </a:rPr>
              <a:t>Backend :</a:t>
            </a:r>
          </a:p>
          <a:p>
            <a:pPr>
              <a:buClrTx/>
              <a:buFont typeface="Arial" panose="020B0604020202020204" pitchFamily="34" charset="0"/>
              <a:buChar char="•"/>
              <a:defRPr/>
            </a:pPr>
            <a:r>
              <a:rPr lang="en-IN" sz="1800" dirty="0">
                <a:solidFill>
                  <a:schemeClr val="tx1"/>
                </a:solidFill>
                <a:latin typeface="Times New Roman" panose="02020603050405020304" pitchFamily="18" charset="0"/>
                <a:cs typeface="Times New Roman" panose="02020603050405020304" pitchFamily="18" charset="0"/>
              </a:rPr>
              <a:t>Python </a:t>
            </a:r>
          </a:p>
          <a:p>
            <a:pPr>
              <a:buClrTx/>
              <a:buFont typeface="Arial" panose="020B0604020202020204" pitchFamily="34" charset="0"/>
              <a:buChar char="•"/>
              <a:defRPr/>
            </a:pPr>
            <a:r>
              <a:rPr lang="en-IN" sz="1800" dirty="0">
                <a:solidFill>
                  <a:schemeClr val="tx1"/>
                </a:solidFill>
                <a:latin typeface="Times New Roman" panose="02020603050405020304" pitchFamily="18" charset="0"/>
                <a:cs typeface="Times New Roman" panose="02020603050405020304" pitchFamily="18" charset="0"/>
              </a:rPr>
              <a:t>Machine Learning Algorithm</a:t>
            </a:r>
          </a:p>
          <a:p>
            <a:pPr>
              <a:buClrTx/>
              <a:buFont typeface="Arial" panose="020B0604020202020204" pitchFamily="34" charset="0"/>
              <a:buChar char="•"/>
              <a:defRPr/>
            </a:pPr>
            <a:r>
              <a:rPr lang="en-IN" sz="1800" dirty="0">
                <a:solidFill>
                  <a:schemeClr val="tx1"/>
                </a:solidFill>
                <a:latin typeface="Times New Roman" panose="02020603050405020304" pitchFamily="18" charset="0"/>
                <a:cs typeface="Times New Roman" panose="02020603050405020304" pitchFamily="18" charset="0"/>
              </a:rPr>
              <a:t>Flask</a:t>
            </a: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dirty="0">
                <a:solidFill>
                  <a:srgbClr val="FFFBF0"/>
                </a:solidFill>
                <a:latin typeface="Times New Roman"/>
                <a:ea typeface="Times New Roman"/>
              </a:rPr>
              <a:t>2. Project Design</a:t>
            </a:r>
            <a:endParaRPr lang="en-IN" sz="4200" b="0" strike="noStrike" spc="-1" dirty="0">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892</Words>
  <Application>Microsoft Office PowerPoint</Application>
  <PresentationFormat>On-screen Show (16:9)</PresentationFormat>
  <Paragraphs>66</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Old Standard TT</vt:lpstr>
      <vt:lpstr>Symbol</vt:lpstr>
      <vt:lpstr>Times New Roman</vt:lpstr>
      <vt:lpstr>Trebuchet MS</vt:lpstr>
      <vt:lpstr>Wingdings</vt:lpstr>
      <vt:lpstr>Wingdings 3</vt:lpstr>
      <vt:lpstr>Office Theme</vt:lpstr>
      <vt:lpstr>Office Theme</vt:lpstr>
      <vt:lpstr>PowerPoint Presentation</vt:lpstr>
      <vt:lpstr>PowerPoint Presentation</vt:lpstr>
      <vt:lpstr>PowerPoint Presentation</vt:lpstr>
      <vt:lpstr>PowerPoint Presentation</vt:lpstr>
      <vt:lpstr>1.2 Objectives</vt:lpstr>
      <vt:lpstr>PowerPoint Presentation</vt:lpstr>
      <vt:lpstr>PowerPoint Presentation</vt:lpstr>
      <vt:lpstr>PowerPoint Presentation</vt:lpstr>
      <vt:lpstr>PowerPoint Presentation</vt:lpstr>
      <vt:lpstr>PowerPoint Presentation</vt:lpstr>
      <vt:lpstr> Lasso Regression: Lasso regression is a regularization technique. It is used over regression methods for a more accurate prediction. This model uses shrinkage. Shrinkage is where data values are shrunk towards a central point as the mean. The lasso procedure encourages simple, sparse models .   </vt:lpstr>
      <vt:lpstr>2.2 Design</vt:lpstr>
      <vt:lpstr>3. Prediction Module :  This page is the main motto of our project cricket score prediction. In this the user has to input various parameters like teams name, overs bowled, the input of how many runs have been scored till now, and wickets fell.  4. Prediction Result Page:  After clicking on predict button the predicted score range (result) will be shown on this page.  </vt:lpstr>
      <vt:lpstr>PowerPoint Presentation</vt:lpstr>
      <vt:lpstr>PowerPoint Presentation</vt:lpstr>
      <vt:lpstr> 1. Login Page:    </vt:lpstr>
      <vt:lpstr> 2. Home Page:     </vt:lpstr>
      <vt:lpstr> 3. Latest News Section :      </vt:lpstr>
      <vt:lpstr> 4. Prediction page :      </vt:lpstr>
      <vt:lpstr> 5. Prediction Result page :      </vt:lpstr>
      <vt:lpstr>PowerPoint Presentation</vt:lpstr>
      <vt:lpstr>Conclusion  From the results, we can conclude that the Lasso Regression algorithm has the highest accuracy of the prediction. So, we are using the Lasso Regression model for the prediction purpose.   In the future, we can implement a model for predicting the chasing probability. We can work on improving the accuracy of the model used in this project. Factors like venue, pitch, and the opponent team can be considered for the prediction.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hp</cp:lastModifiedBy>
  <cp:revision>17</cp:revision>
  <dcterms:modified xsi:type="dcterms:W3CDTF">2022-05-08T11:11:33Z</dcterms:modified>
  <dc:language>en-IN</dc:language>
</cp:coreProperties>
</file>