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314" r:id="rId5"/>
    <p:sldId id="259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5" r:id="rId27"/>
    <p:sldId id="276" r:id="rId28"/>
    <p:sldId id="277" r:id="rId29"/>
    <p:sldId id="278" r:id="rId30"/>
    <p:sldId id="315" r:id="rId31"/>
    <p:sldId id="279" r:id="rId32"/>
    <p:sldId id="316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327" r:id="rId48"/>
    <p:sldId id="329" r:id="rId49"/>
    <p:sldId id="328" r:id="rId50"/>
    <p:sldId id="325" r:id="rId51"/>
    <p:sldId id="32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1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4F27988-F5EF-4DCB-BBA7-5C166CB2FBE8}" type="datetimeFigureOut">
              <a:rPr lang="en-US" smtClean="0"/>
              <a:pPr/>
              <a:t>11-Sep-16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9FF275E-25F2-4519-841D-AE99EAF83C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7988-F5EF-4DCB-BBA7-5C166CB2FBE8}" type="datetimeFigureOut">
              <a:rPr lang="en-US" smtClean="0"/>
              <a:pPr/>
              <a:t>11-Sep-16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275E-25F2-4519-841D-AE99EAF83C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7988-F5EF-4DCB-BBA7-5C166CB2FBE8}" type="datetimeFigureOut">
              <a:rPr lang="en-US" smtClean="0"/>
              <a:pPr/>
              <a:t>11-Sep-16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275E-25F2-4519-841D-AE99EAF83C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7988-F5EF-4DCB-BBA7-5C166CB2FBE8}" type="datetimeFigureOut">
              <a:rPr lang="en-US" smtClean="0"/>
              <a:pPr/>
              <a:t>11-Sep-16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275E-25F2-4519-841D-AE99EAF83C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4F27988-F5EF-4DCB-BBA7-5C166CB2FBE8}" type="datetimeFigureOut">
              <a:rPr lang="en-US" smtClean="0"/>
              <a:pPr/>
              <a:t>11-Sep-16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9FF275E-25F2-4519-841D-AE99EAF83C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7988-F5EF-4DCB-BBA7-5C166CB2FBE8}" type="datetimeFigureOut">
              <a:rPr lang="en-US" smtClean="0"/>
              <a:pPr/>
              <a:t>11-Sep-16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275E-25F2-4519-841D-AE99EAF83C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7988-F5EF-4DCB-BBA7-5C166CB2FBE8}" type="datetimeFigureOut">
              <a:rPr lang="en-US" smtClean="0"/>
              <a:pPr/>
              <a:t>11-Sep-16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275E-25F2-4519-841D-AE99EAF83C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7988-F5EF-4DCB-BBA7-5C166CB2FBE8}" type="datetimeFigureOut">
              <a:rPr lang="en-US" smtClean="0"/>
              <a:pPr/>
              <a:t>11-Sep-16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275E-25F2-4519-841D-AE99EAF83C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7988-F5EF-4DCB-BBA7-5C166CB2FBE8}" type="datetimeFigureOut">
              <a:rPr lang="en-US" smtClean="0"/>
              <a:pPr/>
              <a:t>11-Sep-16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275E-25F2-4519-841D-AE99EAF83C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7988-F5EF-4DCB-BBA7-5C166CB2FBE8}" type="datetimeFigureOut">
              <a:rPr lang="en-US" smtClean="0"/>
              <a:pPr/>
              <a:t>11-Sep-16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275E-25F2-4519-841D-AE99EAF83C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7988-F5EF-4DCB-BBA7-5C166CB2FBE8}" type="datetimeFigureOut">
              <a:rPr lang="en-US" smtClean="0"/>
              <a:pPr/>
              <a:t>11-Sep-16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275E-25F2-4519-841D-AE99EAF83C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F27988-F5EF-4DCB-BBA7-5C166CB2FBE8}" type="datetimeFigureOut">
              <a:rPr lang="en-US" smtClean="0"/>
              <a:pPr/>
              <a:t>11-Sep-16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9FF275E-25F2-4519-841D-AE99EAF83C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JPA 2.0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Rajeev Gupta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EntityManager Methods :</a:t>
            </a:r>
            <a:r>
              <a:rPr lang="en-IN" dirty="0" smtClean="0"/>
              <a:t>Clear and Detach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The clear() method is straightforward: it empties the persistence context, causing all managed entities to become detached. </a:t>
            </a:r>
          </a:p>
          <a:p>
            <a:r>
              <a:rPr lang="en-IN" sz="2000" dirty="0" smtClean="0"/>
              <a:t>The detach(Object entity) method removes the given entity from the persistence context. </a:t>
            </a:r>
          </a:p>
          <a:p>
            <a:r>
              <a:rPr lang="en-IN" sz="2000" dirty="0" smtClean="0"/>
              <a:t>Changes made to the entity will not be synchronized to the database</a:t>
            </a:r>
            <a:endParaRPr lang="en-IN" sz="2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286124"/>
            <a:ext cx="60007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Merging an Entity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229600" cy="2857520"/>
          </a:xfrm>
        </p:spPr>
        <p:txBody>
          <a:bodyPr>
            <a:normAutofit fontScale="92500" lnSpcReduction="20000"/>
          </a:bodyPr>
          <a:lstStyle/>
          <a:p>
            <a:endParaRPr lang="en-IN" sz="1800" dirty="0" smtClean="0"/>
          </a:p>
          <a:p>
            <a:endParaRPr lang="en-IN" sz="1800" dirty="0" smtClean="0"/>
          </a:p>
          <a:p>
            <a:r>
              <a:rPr lang="en-IN" sz="1800" dirty="0" smtClean="0"/>
              <a:t>A detached entity is no longer associated with a persistence context. If you want to manage it, you need to merge it. </a:t>
            </a:r>
          </a:p>
          <a:p>
            <a:r>
              <a:rPr lang="en-IN" sz="1800" dirty="0" smtClean="0"/>
              <a:t>Let’s take the example of an entity that needs to be displayed in a JSF page. The entity is first loaded from the database in the persistent layer (it is managed), it is returned from an invocation of a local EJB (it is detached because the transaction context ends), the presentation layer displays it (it is still detached), and then it returns to be updated to the database.</a:t>
            </a:r>
          </a:p>
          <a:p>
            <a:r>
              <a:rPr lang="en-IN" sz="1800" dirty="0" smtClean="0"/>
              <a:t> However, at that moment, the entity is detached and needs to be attached again, or merged, to synchronize its state with the database.</a:t>
            </a:r>
            <a:endParaRPr lang="en-IN" sz="1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143380"/>
            <a:ext cx="5872159" cy="221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Updating an Entity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7763" y="2533650"/>
            <a:ext cx="68484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ersistence.xml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85926"/>
            <a:ext cx="69151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9913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5786454"/>
            <a:ext cx="58197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</a:t>
            </a:r>
            <a:r>
              <a:rPr lang="en-IN" dirty="0" err="1"/>
              <a:t>SecondaryTable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Data need to spread across multiple tables called </a:t>
            </a:r>
            <a:r>
              <a:rPr lang="en-IN" sz="2000" i="1" dirty="0"/>
              <a:t>secondary </a:t>
            </a:r>
            <a:r>
              <a:rPr lang="en-IN" sz="2000" i="1" dirty="0" smtClean="0"/>
              <a:t>tables</a:t>
            </a:r>
          </a:p>
          <a:p>
            <a:r>
              <a:rPr lang="en-US" sz="2000" i="1" dirty="0" smtClean="0"/>
              <a:t>Use annotation </a:t>
            </a:r>
            <a:r>
              <a:rPr lang="en-IN" sz="2000" dirty="0"/>
              <a:t>@</a:t>
            </a:r>
            <a:r>
              <a:rPr lang="en-IN" sz="2000" dirty="0" err="1"/>
              <a:t>SecondaryTable</a:t>
            </a:r>
            <a:r>
              <a:rPr lang="en-IN" sz="2000" dirty="0"/>
              <a:t> </a:t>
            </a:r>
            <a:r>
              <a:rPr lang="en-IN" sz="2000" dirty="0" smtClean="0"/>
              <a:t>to associate a secondary </a:t>
            </a:r>
            <a:r>
              <a:rPr lang="en-IN" sz="2000" dirty="0"/>
              <a:t>table to an entity </a:t>
            </a:r>
            <a:r>
              <a:rPr lang="en-IN" sz="2000" dirty="0" smtClean="0"/>
              <a:t>or @</a:t>
            </a:r>
            <a:r>
              <a:rPr lang="en-IN" sz="2000" dirty="0" err="1" smtClean="0"/>
              <a:t>SecondaryTables</a:t>
            </a:r>
            <a:r>
              <a:rPr lang="en-IN" sz="2000" dirty="0" smtClean="0"/>
              <a:t> </a:t>
            </a:r>
            <a:r>
              <a:rPr lang="en-IN" sz="2000" dirty="0"/>
              <a:t>(with an “s”) for </a:t>
            </a:r>
            <a:r>
              <a:rPr lang="en-IN" sz="2000" dirty="0" smtClean="0"/>
              <a:t>several secondary </a:t>
            </a:r>
            <a:r>
              <a:rPr lang="en-IN" sz="2000" dirty="0"/>
              <a:t>tables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71744"/>
            <a:ext cx="3400425" cy="400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9043" y="3357562"/>
            <a:ext cx="541495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429124" y="3143248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Entity Address Mapped to 3 tables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@Id and @</a:t>
            </a:r>
            <a:r>
              <a:rPr lang="en-IN" dirty="0" err="1"/>
              <a:t>GeneratedValue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56007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928802"/>
            <a:ext cx="22098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Composite Primary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6153150"/>
            <a:ext cx="6477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357298"/>
            <a:ext cx="53244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46863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286124"/>
            <a:ext cx="54197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Define properties of an column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714620"/>
            <a:ext cx="61626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JPA</a:t>
            </a:r>
            <a:r>
              <a:rPr lang="en-IN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is JPA?</a:t>
            </a:r>
            <a:endParaRPr lang="en-IN" dirty="0" smtClean="0">
              <a:solidFill>
                <a:srgbClr val="FF0000"/>
              </a:solidFill>
            </a:endParaRPr>
          </a:p>
          <a:p>
            <a:pPr lvl="1"/>
            <a:r>
              <a:rPr lang="en-IN" dirty="0" smtClean="0"/>
              <a:t>JSR 220, JSR-317 ,Java Persistence 2.0</a:t>
            </a:r>
          </a:p>
          <a:p>
            <a:pPr lvl="1"/>
            <a:r>
              <a:rPr lang="en-US" dirty="0" smtClean="0"/>
              <a:t>Specification implemented by : Hibernate , </a:t>
            </a:r>
            <a:r>
              <a:rPr lang="en-US" dirty="0" err="1" smtClean="0"/>
              <a:t>eclipseLink</a:t>
            </a:r>
            <a:r>
              <a:rPr lang="en-US" dirty="0" smtClean="0"/>
              <a:t>, </a:t>
            </a:r>
            <a:r>
              <a:rPr lang="en-US" dirty="0" err="1" smtClean="0"/>
              <a:t>topLink</a:t>
            </a:r>
            <a:r>
              <a:rPr lang="en-US" dirty="0" smtClean="0"/>
              <a:t> etc</a:t>
            </a:r>
            <a:endParaRPr lang="en-IN" dirty="0" smtClean="0"/>
          </a:p>
          <a:p>
            <a:pPr lvl="1"/>
            <a:r>
              <a:rPr lang="en-IN" dirty="0" smtClean="0"/>
              <a:t>JPA </a:t>
            </a:r>
            <a:r>
              <a:rPr lang="en-IN" dirty="0"/>
              <a:t>abstraction above </a:t>
            </a:r>
            <a:r>
              <a:rPr lang="en-IN" dirty="0" smtClean="0"/>
              <a:t>JDBC</a:t>
            </a:r>
          </a:p>
          <a:p>
            <a:pPr lvl="1"/>
            <a:r>
              <a:rPr lang="en-IN" b="1" dirty="0" err="1" smtClean="0"/>
              <a:t>javax.persistence</a:t>
            </a:r>
            <a:r>
              <a:rPr lang="en-IN" b="1" dirty="0" smtClean="0"/>
              <a:t> </a:t>
            </a:r>
            <a:r>
              <a:rPr lang="en-IN" b="1" dirty="0"/>
              <a:t>package</a:t>
            </a:r>
          </a:p>
          <a:p>
            <a:pPr>
              <a:buNone/>
            </a:pPr>
            <a:endParaRPr lang="e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Component </a:t>
            </a:r>
            <a:r>
              <a:rPr lang="en-IN" dirty="0">
                <a:solidFill>
                  <a:srgbClr val="FF0000"/>
                </a:solidFill>
              </a:rPr>
              <a:t>of JPA</a:t>
            </a:r>
            <a:r>
              <a:rPr lang="en-IN" dirty="0" smtClean="0">
                <a:solidFill>
                  <a:srgbClr val="FF0000"/>
                </a:solidFill>
              </a:rPr>
              <a:t>?</a:t>
            </a:r>
            <a:endParaRPr lang="en" dirty="0">
              <a:solidFill>
                <a:srgbClr val="FF0000"/>
              </a:solidFill>
            </a:endParaRPr>
          </a:p>
          <a:p>
            <a:pPr lvl="1"/>
            <a:r>
              <a:rPr lang="en-IN" dirty="0" smtClean="0"/>
              <a:t>ORM</a:t>
            </a:r>
            <a:endParaRPr lang="en-IN" dirty="0"/>
          </a:p>
          <a:p>
            <a:pPr lvl="1"/>
            <a:r>
              <a:rPr lang="en-IN" dirty="0" smtClean="0"/>
              <a:t>Entity </a:t>
            </a:r>
            <a:r>
              <a:rPr lang="en-IN" dirty="0"/>
              <a:t>manager API CRUD operations</a:t>
            </a:r>
          </a:p>
          <a:p>
            <a:pPr lvl="1"/>
            <a:r>
              <a:rPr lang="en-IN" dirty="0" smtClean="0"/>
              <a:t>JPQL</a:t>
            </a:r>
            <a:endParaRPr lang="en-IN" dirty="0"/>
          </a:p>
          <a:p>
            <a:pPr lvl="1"/>
            <a:r>
              <a:rPr lang="en-IN" dirty="0" smtClean="0"/>
              <a:t>Transactions </a:t>
            </a:r>
            <a:r>
              <a:rPr lang="en-IN" dirty="0"/>
              <a:t>and locking mechanisms when accessing data concurrently provided by:</a:t>
            </a:r>
          </a:p>
          <a:p>
            <a:pPr lvl="2"/>
            <a:r>
              <a:rPr lang="fr-FR" dirty="0" smtClean="0"/>
              <a:t>Java </a:t>
            </a:r>
            <a:r>
              <a:rPr lang="fr-FR" dirty="0"/>
              <a:t>Transaction API (JTA)</a:t>
            </a:r>
          </a:p>
          <a:p>
            <a:pPr lvl="2"/>
            <a:r>
              <a:rPr lang="en-IN" dirty="0" smtClean="0"/>
              <a:t>Resource-local </a:t>
            </a:r>
            <a:r>
              <a:rPr lang="en-IN" dirty="0"/>
              <a:t>(non-JTA) </a:t>
            </a:r>
          </a:p>
          <a:p>
            <a:pPr lvl="1"/>
            <a:endParaRPr lang="en" dirty="0"/>
          </a:p>
          <a:p>
            <a:pPr lvl="1"/>
            <a:r>
              <a:rPr lang="en-IN" dirty="0" err="1" smtClean="0"/>
              <a:t>Callbacks</a:t>
            </a:r>
            <a:r>
              <a:rPr lang="en-IN" dirty="0" smtClean="0"/>
              <a:t> </a:t>
            </a:r>
            <a:r>
              <a:rPr lang="en-IN" dirty="0"/>
              <a:t>and listeners to hook business logic into the life cycle of a persistent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@Temporal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1643050"/>
            <a:ext cx="454821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2643182"/>
            <a:ext cx="30956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@Transient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14942" y="1600200"/>
            <a:ext cx="3471858" cy="4525963"/>
          </a:xfrm>
        </p:spPr>
        <p:txBody>
          <a:bodyPr/>
          <a:lstStyle/>
          <a:p>
            <a:r>
              <a:rPr lang="en-US" dirty="0" smtClean="0"/>
              <a:t>Don’t get stored in DB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1785926"/>
            <a:ext cx="4305197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@Enumerated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30956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714752"/>
            <a:ext cx="39052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3286124"/>
            <a:ext cx="43243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of Basic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@</a:t>
            </a:r>
            <a:r>
              <a:rPr lang="en-IN" sz="2000" dirty="0" err="1"/>
              <a:t>ElementCollection</a:t>
            </a:r>
            <a:r>
              <a:rPr lang="en-IN" sz="2000" dirty="0"/>
              <a:t> annotation is used to indicate that an attribute of </a:t>
            </a:r>
            <a:r>
              <a:rPr lang="en-IN" sz="2000" dirty="0" smtClean="0"/>
              <a:t>type </a:t>
            </a:r>
            <a:r>
              <a:rPr lang="en-IN" sz="2000" dirty="0" err="1" smtClean="0"/>
              <a:t>java.util.Collection</a:t>
            </a:r>
            <a:r>
              <a:rPr lang="en-IN" sz="2000" dirty="0" smtClean="0"/>
              <a:t> </a:t>
            </a:r>
            <a:r>
              <a:rPr lang="en-IN" sz="2000" dirty="0"/>
              <a:t>contains a collection of instances of basic types (i.e., nonentities</a:t>
            </a:r>
            <a:r>
              <a:rPr lang="en-IN" sz="2000" dirty="0" smtClean="0"/>
              <a:t>)</a:t>
            </a:r>
          </a:p>
          <a:p>
            <a:endParaRPr lang="en-US" sz="2000" dirty="0"/>
          </a:p>
          <a:p>
            <a:r>
              <a:rPr lang="en-IN" sz="2000" dirty="0"/>
              <a:t>A</a:t>
            </a:r>
            <a:r>
              <a:rPr lang="en-IN" sz="2000" dirty="0" smtClean="0"/>
              <a:t>ttribute </a:t>
            </a:r>
            <a:r>
              <a:rPr lang="en-IN" sz="2000" dirty="0"/>
              <a:t>can be of the following types:</a:t>
            </a:r>
          </a:p>
          <a:p>
            <a:pPr lvl="1"/>
            <a:r>
              <a:rPr lang="en-IN" sz="1600" dirty="0"/>
              <a:t>• </a:t>
            </a:r>
            <a:r>
              <a:rPr lang="en-IN" sz="1600" b="1" dirty="0" err="1"/>
              <a:t>java.util.Collection</a:t>
            </a:r>
            <a:r>
              <a:rPr lang="en-IN" sz="1600" b="1" dirty="0"/>
              <a:t>: Generic root interface in the collection hierarchy.</a:t>
            </a:r>
          </a:p>
          <a:p>
            <a:pPr lvl="1"/>
            <a:r>
              <a:rPr lang="en-IN" sz="1600" dirty="0"/>
              <a:t>• </a:t>
            </a:r>
            <a:r>
              <a:rPr lang="en-IN" sz="1600" b="1" dirty="0" err="1"/>
              <a:t>java.util.Set</a:t>
            </a:r>
            <a:r>
              <a:rPr lang="en-IN" sz="1600" b="1" dirty="0"/>
              <a:t>: Collection that prevents the insertion of duplicate elements.</a:t>
            </a:r>
          </a:p>
          <a:p>
            <a:pPr lvl="1"/>
            <a:r>
              <a:rPr lang="en-IN" sz="1600" dirty="0"/>
              <a:t>• </a:t>
            </a:r>
            <a:r>
              <a:rPr lang="en-IN" sz="1600" b="1" dirty="0" err="1"/>
              <a:t>java.util.List</a:t>
            </a:r>
            <a:r>
              <a:rPr lang="en-IN" sz="1600" b="1" dirty="0"/>
              <a:t>: Collection used when the elements need to be retrieved in some</a:t>
            </a:r>
          </a:p>
          <a:p>
            <a:pPr lvl="1"/>
            <a:r>
              <a:rPr lang="en-IN" sz="1600" dirty="0"/>
              <a:t>user-defined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Collection of Basic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57884" y="1428736"/>
            <a:ext cx="2828916" cy="4697427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2400" dirty="0" smtClean="0"/>
              <a:t>Book Entity with collection of Strings</a:t>
            </a:r>
            <a:endParaRPr lang="en-IN" sz="24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513397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125" y="5000625"/>
            <a:ext cx="73818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Embeddables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00174"/>
            <a:ext cx="34099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357298"/>
            <a:ext cx="32099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4143380"/>
            <a:ext cx="5857875" cy="27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Relationship Mapping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OO relations</a:t>
            </a:r>
          </a:p>
          <a:p>
            <a:pPr lvl="1"/>
            <a:r>
              <a:rPr lang="en-US" dirty="0" smtClean="0"/>
              <a:t>Association between the Objects</a:t>
            </a:r>
          </a:p>
          <a:p>
            <a:pPr lvl="2"/>
            <a:r>
              <a:rPr lang="en-US" dirty="0" smtClean="0"/>
              <a:t>IS-A, HAS-A, USE-A</a:t>
            </a:r>
            <a:endParaRPr lang="en-IN" i="1" dirty="0" smtClean="0"/>
          </a:p>
          <a:p>
            <a:r>
              <a:rPr lang="en-IN" dirty="0" smtClean="0"/>
              <a:t>An association has a direction:	</a:t>
            </a:r>
          </a:p>
          <a:p>
            <a:pPr lvl="1"/>
            <a:r>
              <a:rPr lang="en-IN" i="1" dirty="0" smtClean="0"/>
              <a:t>Unidirectional</a:t>
            </a:r>
          </a:p>
          <a:p>
            <a:pPr lvl="1"/>
            <a:r>
              <a:rPr lang="en-US" i="1" dirty="0" smtClean="0"/>
              <a:t>Bidirectional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786190"/>
            <a:ext cx="6781800" cy="260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Relationships in Relational Databases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78771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214686"/>
            <a:ext cx="78676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Entity Relationships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1428736"/>
            <a:ext cx="6572297" cy="383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 to one Bidirectional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668655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8429652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 to one Unidirectional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32194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571612"/>
            <a:ext cx="40862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many unidirectional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4599813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214422"/>
            <a:ext cx="39624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many unidirectional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Previous annotations leads to mapping that relies on the configuration-by exception paradigm. </a:t>
            </a:r>
          </a:p>
          <a:p>
            <a:r>
              <a:rPr lang="en-IN" sz="1800" dirty="0" smtClean="0"/>
              <a:t>By default relationships use a join table to keep the relationship information, with two foreign key columns. One foreign key column refers to the table </a:t>
            </a:r>
            <a:r>
              <a:rPr lang="en-IN" sz="1800" b="1" dirty="0" smtClean="0"/>
              <a:t>ORDER and has the same type as its primary key, and the other </a:t>
            </a:r>
            <a:r>
              <a:rPr lang="en-IN" sz="1800" dirty="0" smtClean="0"/>
              <a:t>refers to </a:t>
            </a:r>
            <a:r>
              <a:rPr lang="en-IN" sz="1800" b="1" dirty="0" smtClean="0"/>
              <a:t>ORDER_LINE. The name of this joined table is the name of both entities, separated by the _ </a:t>
            </a:r>
            <a:r>
              <a:rPr lang="en-IN" sz="1800" dirty="0" smtClean="0"/>
              <a:t>symbol. </a:t>
            </a:r>
          </a:p>
          <a:p>
            <a:r>
              <a:rPr lang="en-IN" sz="1800" dirty="0" smtClean="0"/>
              <a:t>The join table is named </a:t>
            </a:r>
            <a:r>
              <a:rPr lang="en-IN" sz="1800" b="1" dirty="0" smtClean="0"/>
              <a:t>ORDER_ORDER_LINE and will result in the schema structure :-</a:t>
            </a:r>
            <a:endParaRPr lang="en-IN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000504"/>
            <a:ext cx="7839075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many unidirectional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Controlling join tables name, fields  etc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80676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572008"/>
            <a:ext cx="58578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 Many  Bi-directional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" y="1357298"/>
            <a:ext cx="90106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Fetching Relationships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four entities related by eager strategy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75247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000504"/>
            <a:ext cx="7010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Fetching Relationships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142984"/>
            <a:ext cx="35623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142984"/>
            <a:ext cx="50577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786058"/>
            <a:ext cx="37909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@</a:t>
            </a:r>
            <a:r>
              <a:rPr lang="en-IN" dirty="0" err="1" smtClean="0"/>
              <a:t>OrderBy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Dynamic ordering can be done with the @</a:t>
            </a:r>
            <a:r>
              <a:rPr lang="en-IN" sz="1800" dirty="0" err="1" smtClean="0"/>
              <a:t>OrderBy</a:t>
            </a:r>
            <a:r>
              <a:rPr lang="en-IN" sz="1800" dirty="0" smtClean="0"/>
              <a:t> annotation. “Dynamically” means that the ordering of the elements of a collection is made when the association is retrieved</a:t>
            </a:r>
            <a:endParaRPr lang="en-IN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06"/>
            <a:ext cx="37242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500306"/>
            <a:ext cx="36671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 Mapping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JPA has three different strategies to choose from:-</a:t>
            </a:r>
          </a:p>
          <a:p>
            <a:pPr lvl="1"/>
            <a:r>
              <a:rPr lang="en-IN" b="1" i="1" dirty="0" smtClean="0">
                <a:solidFill>
                  <a:srgbClr val="FF0000"/>
                </a:solidFill>
              </a:rPr>
              <a:t>A single-table-per-class hierarchy strategy</a:t>
            </a:r>
          </a:p>
          <a:p>
            <a:pPr lvl="2"/>
            <a:r>
              <a:rPr lang="en-IN" i="1" dirty="0" smtClean="0"/>
              <a:t>The sum of the attributes of the entire </a:t>
            </a:r>
            <a:r>
              <a:rPr lang="en-IN" dirty="0" smtClean="0"/>
              <a:t>entity hierarchy is flattened down to a single table </a:t>
            </a:r>
          </a:p>
          <a:p>
            <a:pPr lvl="2"/>
            <a:r>
              <a:rPr lang="en-IN" dirty="0" smtClean="0"/>
              <a:t>This is the default strategy</a:t>
            </a:r>
          </a:p>
          <a:p>
            <a:pPr lvl="1"/>
            <a:r>
              <a:rPr lang="en-IN" b="1" i="1" dirty="0" smtClean="0">
                <a:solidFill>
                  <a:srgbClr val="FF0000"/>
                </a:solidFill>
              </a:rPr>
              <a:t>A joined-subclass strategy</a:t>
            </a:r>
          </a:p>
          <a:p>
            <a:pPr lvl="2"/>
            <a:r>
              <a:rPr lang="en-IN" i="1" dirty="0" smtClean="0"/>
              <a:t>In this approach, each entity in the hierarchy, concrete </a:t>
            </a:r>
            <a:r>
              <a:rPr lang="en-IN" dirty="0" smtClean="0"/>
              <a:t>or abstract, is mapped to its own dedicated table.</a:t>
            </a:r>
          </a:p>
          <a:p>
            <a:pPr lvl="1"/>
            <a:r>
              <a:rPr lang="en-IN" b="1" i="1" dirty="0" smtClean="0">
                <a:solidFill>
                  <a:srgbClr val="FF0000"/>
                </a:solidFill>
              </a:rPr>
              <a:t>A table-per-concrete-class strategy</a:t>
            </a:r>
          </a:p>
          <a:p>
            <a:pPr lvl="2"/>
            <a:r>
              <a:rPr lang="en-IN" i="1" dirty="0" smtClean="0"/>
              <a:t>This strategy maps each concrete entity </a:t>
            </a:r>
            <a:r>
              <a:rPr lang="en-IN" dirty="0" smtClean="0"/>
              <a:t>hierarchy to its own separate table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 Mapping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9288" y="1557338"/>
            <a:ext cx="53054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to be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		Entity </a:t>
            </a:r>
            <a:r>
              <a:rPr lang="en-IN" dirty="0"/>
              <a:t>class must </a:t>
            </a:r>
            <a:r>
              <a:rPr lang="en-IN" dirty="0" smtClean="0"/>
              <a:t>be: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IN" dirty="0"/>
              <a:t>A</a:t>
            </a:r>
            <a:r>
              <a:rPr lang="en-IN" dirty="0" smtClean="0"/>
              <a:t>nnotated </a:t>
            </a:r>
            <a:r>
              <a:rPr lang="en-IN" dirty="0"/>
              <a:t>with @</a:t>
            </a:r>
            <a:r>
              <a:rPr lang="en-IN" dirty="0" err="1"/>
              <a:t>javax.persistence.Entity</a:t>
            </a:r>
            <a:r>
              <a:rPr lang="en-IN" dirty="0"/>
              <a:t> 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IN" dirty="0" smtClean="0"/>
              <a:t>@</a:t>
            </a:r>
            <a:r>
              <a:rPr lang="en-IN" dirty="0" err="1"/>
              <a:t>javax.persistence.Id</a:t>
            </a:r>
            <a:r>
              <a:rPr lang="en-IN" dirty="0"/>
              <a:t> annotation must be used to denote primary key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IN" dirty="0" smtClean="0"/>
              <a:t>Must </a:t>
            </a:r>
            <a:r>
              <a:rPr lang="en-IN" dirty="0"/>
              <a:t>have a no-</a:t>
            </a:r>
            <a:r>
              <a:rPr lang="en-IN" dirty="0" err="1"/>
              <a:t>arg</a:t>
            </a:r>
            <a:r>
              <a:rPr lang="en-IN" dirty="0"/>
              <a:t> constructor that has to be public </a:t>
            </a:r>
            <a:r>
              <a:rPr lang="en-IN" dirty="0" smtClean="0"/>
              <a:t>or protected</a:t>
            </a:r>
            <a:r>
              <a:rPr lang="en-IN" dirty="0"/>
              <a:t>.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IN" dirty="0" smtClean="0"/>
              <a:t>Must </a:t>
            </a:r>
            <a:r>
              <a:rPr lang="en-IN" dirty="0"/>
              <a:t>be a top-level class.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IN" dirty="0" smtClean="0"/>
              <a:t>Entity </a:t>
            </a:r>
            <a:r>
              <a:rPr lang="en-IN" dirty="0"/>
              <a:t>class must not be final.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IN" dirty="0" smtClean="0"/>
              <a:t>No </a:t>
            </a:r>
            <a:r>
              <a:rPr lang="en-IN" dirty="0"/>
              <a:t>methods or persistent instance variables of the entity class may be final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IN" dirty="0" smtClean="0"/>
              <a:t>May implements </a:t>
            </a:r>
            <a:r>
              <a:rPr lang="en-IN" dirty="0" err="1" smtClean="0"/>
              <a:t>Serializable</a:t>
            </a:r>
            <a:r>
              <a:rPr lang="en-IN" dirty="0" smtClean="0"/>
              <a:t> interface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Single-Table-per-Class Hierarchy Strategy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2"/>
            <a:ext cx="30289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286124"/>
            <a:ext cx="29432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5072074"/>
            <a:ext cx="27908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1357297"/>
            <a:ext cx="3286148" cy="290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867" y="4357694"/>
            <a:ext cx="5470389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Single-Table-per-Class Hierarchy Strategy(II)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Discriminator column is called DTYPE by default, is of type String (mapped to a VARCHAR), and contains the name of the entity. </a:t>
            </a:r>
          </a:p>
          <a:p>
            <a:endParaRPr lang="en-IN" sz="2400" dirty="0" smtClean="0"/>
          </a:p>
          <a:p>
            <a:r>
              <a:rPr lang="en-IN" sz="2400" dirty="0" smtClean="0"/>
              <a:t>If the defaults don’t suit, the @</a:t>
            </a:r>
            <a:r>
              <a:rPr lang="en-IN" sz="2400" dirty="0" err="1" smtClean="0"/>
              <a:t>DiscriminatorColumn</a:t>
            </a:r>
            <a:r>
              <a:rPr lang="en-IN" sz="2400" dirty="0" smtClean="0"/>
              <a:t> annotation allows you to change the name and the data type.</a:t>
            </a:r>
          </a:p>
          <a:p>
            <a:endParaRPr lang="en-IN" sz="2400" dirty="0" smtClean="0"/>
          </a:p>
          <a:p>
            <a:r>
              <a:rPr lang="en-IN" sz="2400" dirty="0" smtClean="0"/>
              <a:t>By default, the value of this column is the entity name to which it refers, although an entity may override this value using the @</a:t>
            </a:r>
            <a:r>
              <a:rPr lang="en-IN" sz="2400" dirty="0" err="1" smtClean="0"/>
              <a:t>DiscriminatorValue</a:t>
            </a:r>
            <a:r>
              <a:rPr lang="en-IN" sz="2400" dirty="0" smtClean="0"/>
              <a:t> annotation.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Single-Table-per-Class Hierarchy Strategy(III)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514353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214422"/>
            <a:ext cx="41719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4071942"/>
            <a:ext cx="37909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4572008"/>
            <a:ext cx="52482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Joined-Subclass Strategy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42984"/>
            <a:ext cx="47244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143380"/>
            <a:ext cx="79152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Table-per-Concrete-Class Strategy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2"/>
            <a:ext cx="50101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857628"/>
            <a:ext cx="72675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JPQL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Under the hood, JPQL uses the mechanism of mapping to transform a JPQL query into language comprehensible by an SQL database. </a:t>
            </a:r>
          </a:p>
          <a:p>
            <a:r>
              <a:rPr lang="en-IN" sz="1600" dirty="0" smtClean="0"/>
              <a:t>The query is executed on the underlying database with SQL and JDBC calls, and then entity instances have their attributes set and are returned to the application—all in a very simple and powerful manner using a rich query syntax.</a:t>
            </a:r>
            <a:endParaRPr lang="en-IN" sz="16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43182"/>
            <a:ext cx="9096375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Binding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2"/>
            <a:ext cx="57626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</a:t>
            </a:r>
            <a:r>
              <a:rPr lang="en-US" dirty="0" err="1" smtClean="0"/>
              <a:t>vs</a:t>
            </a:r>
            <a:r>
              <a:rPr lang="en-US" dirty="0" smtClean="0"/>
              <a:t> JPA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00174"/>
            <a:ext cx="64293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990600"/>
          </a:xfrm>
        </p:spPr>
        <p:txBody>
          <a:bodyPr/>
          <a:lstStyle/>
          <a:p>
            <a:r>
              <a:rPr lang="en-US" dirty="0" smtClean="0"/>
              <a:t>Hibernate vs. JPA</a:t>
            </a:r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Life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1"/>
            <a:ext cx="7786742" cy="501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EntityManager interacts with Entity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6581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Hibernate.cfg.xml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   Java Training Hibernate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8415395" cy="462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record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   Java Training Hibernate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828677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286388"/>
            <a:ext cx="53816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EntityManager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67341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EntityManager Methods</a:t>
            </a:r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65436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429000"/>
            <a:ext cx="51339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3357562"/>
            <a:ext cx="4286248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4786322"/>
            <a:ext cx="66960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EntityManager Methods remove()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62198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857496"/>
            <a:ext cx="45339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714752"/>
            <a:ext cx="56102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EntityManager Methods persist(), flush(), refresh()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37338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214422"/>
            <a:ext cx="32575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72198" y="1428736"/>
            <a:ext cx="1643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Forcing persistence to flush the data, to synch with DB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928934"/>
            <a:ext cx="48196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1472" y="4643446"/>
            <a:ext cx="83582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FF0000"/>
                </a:solidFill>
              </a:rPr>
              <a:t>The </a:t>
            </a:r>
            <a:r>
              <a:rPr lang="en-IN" sz="1400" b="1" dirty="0" smtClean="0">
                <a:solidFill>
                  <a:srgbClr val="FF0000"/>
                </a:solidFill>
              </a:rPr>
              <a:t>refresh() method is used for data synchronization in the opposite direction of the flush, meaning it</a:t>
            </a:r>
          </a:p>
          <a:p>
            <a:r>
              <a:rPr lang="en-IN" sz="1400" dirty="0" smtClean="0">
                <a:solidFill>
                  <a:srgbClr val="FF0000"/>
                </a:solidFill>
              </a:rPr>
              <a:t>overwrites the current state of a managed entity with data as it is present in the database. A typical case</a:t>
            </a:r>
          </a:p>
          <a:p>
            <a:r>
              <a:rPr lang="en-IN" sz="1400" dirty="0" smtClean="0">
                <a:solidFill>
                  <a:srgbClr val="FF0000"/>
                </a:solidFill>
              </a:rPr>
              <a:t>is where the </a:t>
            </a:r>
            <a:r>
              <a:rPr lang="en-IN" sz="1400" b="1" dirty="0" err="1" smtClean="0">
                <a:solidFill>
                  <a:srgbClr val="FF0000"/>
                </a:solidFill>
              </a:rPr>
              <a:t>EntityManager.refresh</a:t>
            </a:r>
            <a:r>
              <a:rPr lang="en-IN" sz="1400" b="1" dirty="0" smtClean="0">
                <a:solidFill>
                  <a:srgbClr val="FF0000"/>
                </a:solidFill>
              </a:rPr>
              <a:t>() method is used to undo changes that have been done to the entity</a:t>
            </a:r>
          </a:p>
          <a:p>
            <a:r>
              <a:rPr lang="en-IN" sz="1400" dirty="0" smtClean="0">
                <a:solidFill>
                  <a:srgbClr val="FF0000"/>
                </a:solidFill>
              </a:rPr>
              <a:t>in memory only. The test class snippet in Listing 4-14 finds a </a:t>
            </a:r>
            <a:r>
              <a:rPr lang="en-IN" sz="1400" b="1" dirty="0" smtClean="0">
                <a:solidFill>
                  <a:srgbClr val="FF0000"/>
                </a:solidFill>
              </a:rPr>
              <a:t>Customer by ID, changes its first name, and</a:t>
            </a:r>
          </a:p>
          <a:p>
            <a:r>
              <a:rPr lang="en-IN" sz="1400" dirty="0" smtClean="0">
                <a:solidFill>
                  <a:srgbClr val="FF0000"/>
                </a:solidFill>
              </a:rPr>
              <a:t>undoes this change using the </a:t>
            </a:r>
            <a:r>
              <a:rPr lang="en-IN" sz="1400" b="1" dirty="0" smtClean="0">
                <a:solidFill>
                  <a:srgbClr val="FF0000"/>
                </a:solidFill>
              </a:rPr>
              <a:t>refresh() method.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152</TotalTime>
  <Words>1008</Words>
  <Application>Microsoft Office PowerPoint</Application>
  <PresentationFormat>On-screen Show (4:3)</PresentationFormat>
  <Paragraphs>136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Origin</vt:lpstr>
      <vt:lpstr>JPA 2.0</vt:lpstr>
      <vt:lpstr>JPA?</vt:lpstr>
      <vt:lpstr>Entity</vt:lpstr>
      <vt:lpstr>Rule to be Entity</vt:lpstr>
      <vt:lpstr>EntityManager interacts with Entity</vt:lpstr>
      <vt:lpstr>EntityManager Methods</vt:lpstr>
      <vt:lpstr>EntityManager Methods</vt:lpstr>
      <vt:lpstr>EntityManager Methods remove()</vt:lpstr>
      <vt:lpstr>EntityManager Methods persist(), flush(), refresh()</vt:lpstr>
      <vt:lpstr>EntityManager Methods :Clear and Detach</vt:lpstr>
      <vt:lpstr>Merging an Entity</vt:lpstr>
      <vt:lpstr>Updating an Entity</vt:lpstr>
      <vt:lpstr>persistence.xml</vt:lpstr>
      <vt:lpstr>Inserting Record</vt:lpstr>
      <vt:lpstr>@SecondaryTable</vt:lpstr>
      <vt:lpstr>@Id and @GeneratedValue</vt:lpstr>
      <vt:lpstr>Composite Primary Keys</vt:lpstr>
      <vt:lpstr>@Basic</vt:lpstr>
      <vt:lpstr>@Column</vt:lpstr>
      <vt:lpstr>@Temporal</vt:lpstr>
      <vt:lpstr>@Transient</vt:lpstr>
      <vt:lpstr>@Enumerated</vt:lpstr>
      <vt:lpstr>Collection of Basic Types</vt:lpstr>
      <vt:lpstr>Collection of Basic Types</vt:lpstr>
      <vt:lpstr>Embeddables</vt:lpstr>
      <vt:lpstr>Relationship Mapping</vt:lpstr>
      <vt:lpstr>Relationships in Relational Databases</vt:lpstr>
      <vt:lpstr>Entity Relationships</vt:lpstr>
      <vt:lpstr>One to one Bidirectional</vt:lpstr>
      <vt:lpstr>One to one Unidirectional</vt:lpstr>
      <vt:lpstr>One to many unidirectional</vt:lpstr>
      <vt:lpstr>One to many unidirectional</vt:lpstr>
      <vt:lpstr>One to many unidirectional</vt:lpstr>
      <vt:lpstr>Many to Many  Bi-directional</vt:lpstr>
      <vt:lpstr>Fetching Relationships</vt:lpstr>
      <vt:lpstr>Fetching Relationships</vt:lpstr>
      <vt:lpstr>@OrderBy</vt:lpstr>
      <vt:lpstr>Inheritance Mapping</vt:lpstr>
      <vt:lpstr>Inheritance Mapping</vt:lpstr>
      <vt:lpstr>Single-Table-per-Class Hierarchy Strategy</vt:lpstr>
      <vt:lpstr>Single-Table-per-Class Hierarchy Strategy(II)</vt:lpstr>
      <vt:lpstr>Single-Table-per-Class Hierarchy Strategy(III)</vt:lpstr>
      <vt:lpstr>Joined-Subclass Strategy</vt:lpstr>
      <vt:lpstr>Table-per-Concrete-Class Strategy</vt:lpstr>
      <vt:lpstr>JPQL</vt:lpstr>
      <vt:lpstr>Binding Parameters</vt:lpstr>
      <vt:lpstr>Hibernate vs JPA</vt:lpstr>
      <vt:lpstr>Hibernate vs. JPA</vt:lpstr>
      <vt:lpstr>Entity Life Cycle</vt:lpstr>
      <vt:lpstr>Hibernate.cfg.xml</vt:lpstr>
      <vt:lpstr>Adding record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</dc:title>
  <dc:creator>hp</dc:creator>
  <cp:lastModifiedBy>hp</cp:lastModifiedBy>
  <cp:revision>24</cp:revision>
  <dcterms:created xsi:type="dcterms:W3CDTF">2014-05-07T16:29:15Z</dcterms:created>
  <dcterms:modified xsi:type="dcterms:W3CDTF">2016-09-11T02:41:40Z</dcterms:modified>
</cp:coreProperties>
</file>