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5"/>
  </p:notesMasterIdLst>
  <p:sldIdLst>
    <p:sldId id="256" r:id="rId2"/>
    <p:sldId id="574" r:id="rId3"/>
    <p:sldId id="605" r:id="rId4"/>
    <p:sldId id="577" r:id="rId5"/>
    <p:sldId id="564" r:id="rId6"/>
    <p:sldId id="565" r:id="rId7"/>
    <p:sldId id="581" r:id="rId8"/>
    <p:sldId id="582" r:id="rId9"/>
    <p:sldId id="584" r:id="rId10"/>
    <p:sldId id="606" r:id="rId11"/>
    <p:sldId id="583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72" r:id="rId23"/>
    <p:sldId id="595" r:id="rId24"/>
    <p:sldId id="596" r:id="rId25"/>
    <p:sldId id="597" r:id="rId26"/>
    <p:sldId id="598" r:id="rId27"/>
    <p:sldId id="610" r:id="rId28"/>
    <p:sldId id="600" r:id="rId29"/>
    <p:sldId id="608" r:id="rId30"/>
    <p:sldId id="611" r:id="rId31"/>
    <p:sldId id="612" r:id="rId32"/>
    <p:sldId id="609" r:id="rId33"/>
    <p:sldId id="6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>
        <p:scale>
          <a:sx n="89" d="100"/>
          <a:sy n="89" d="100"/>
        </p:scale>
        <p:origin x="-67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45009-0BED-47E8-BEF4-527538FC4DFF}" type="datetimeFigureOut">
              <a:rPr lang="en-US" smtClean="0"/>
              <a:pPr/>
              <a:t>11-Sep-16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9CFBF-9C38-435C-8396-F130FD4FE6C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C6D1B4A-3D68-45AF-BD2C-6CA7C71B0E68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8AC3-C85E-4DC1-8356-ACCDA26822D7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8F93-56FD-4D18-BF7B-0D7E0171C34B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B8ED-66D3-4C55-A4C1-00D36EBB409C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9AB9B0A-E7DA-49F6-984A-A21379FC8B38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6581-A605-4D1C-8972-EB9619485E47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7B4-A7F8-48DE-B8FF-EF6074397E01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32B-63DF-449B-8AC7-C5B9B484E812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B9B85-CD0A-4050-8B8B-AC14B27151B1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05BA-1DC3-4ECB-A9D2-44A0B7A6CE62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838C-FC15-4CF2-9875-5EA124FD248A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84D3DA-F61F-407E-84E9-8628C06FB663}" type="datetime1">
              <a:rPr lang="en-US" smtClean="0"/>
              <a:pPr/>
              <a:t>11-Sep-16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89CE90-E984-461D-A6C2-663EA2CCB7C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Core Spring 4.x </a:t>
            </a:r>
            <a:br>
              <a:rPr lang="en-IN" b="1" dirty="0" smtClean="0"/>
            </a:br>
            <a:r>
              <a:rPr lang="en-IN" b="1" dirty="0" smtClean="0"/>
              <a:t>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42" y="5143512"/>
            <a:ext cx="6400800" cy="52863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Rajeev Gupta MTech CS</a:t>
            </a:r>
          </a:p>
          <a:p>
            <a:r>
              <a:rPr lang="en-US" sz="1400" smtClean="0"/>
              <a:t>Java Trainer &amp; Consultant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Introduction to Spring framework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Dependency Injection using xml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Constructor, setter injection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C and p namespace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Scopes</a:t>
            </a:r>
          </a:p>
          <a:p>
            <a:pPr lvl="1"/>
            <a:r>
              <a:rPr lang="en-US" sz="1400" b="1" dirty="0" err="1" smtClean="0">
                <a:solidFill>
                  <a:srgbClr val="FF0000"/>
                </a:solidFill>
              </a:rPr>
              <a:t>Autowire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Collection mappings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Bean factory </a:t>
            </a:r>
            <a:r>
              <a:rPr lang="en-US" sz="1400" b="1" dirty="0" err="1" smtClean="0">
                <a:solidFill>
                  <a:srgbClr val="FF0000"/>
                </a:solidFill>
              </a:rPr>
              <a:t>vs</a:t>
            </a:r>
            <a:r>
              <a:rPr lang="en-US" sz="1400" b="1" dirty="0" smtClean="0">
                <a:solidFill>
                  <a:srgbClr val="FF0000"/>
                </a:solidFill>
              </a:rPr>
              <a:t> application context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Splitting configuration in multiple files</a:t>
            </a:r>
          </a:p>
          <a:p>
            <a:pPr lvl="1"/>
            <a:r>
              <a:rPr lang="en-US" sz="1400" b="1" dirty="0" smtClean="0">
                <a:solidFill>
                  <a:srgbClr val="FF0000"/>
                </a:solidFill>
              </a:rPr>
              <a:t>Bean life cycle</a:t>
            </a:r>
          </a:p>
          <a:p>
            <a:r>
              <a:rPr lang="en-US" sz="1400" dirty="0" smtClean="0"/>
              <a:t>Dependency Injection using annotation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Autowired</a:t>
            </a:r>
            <a:r>
              <a:rPr lang="en-IN" sz="1400" dirty="0" smtClean="0"/>
              <a:t> , @Qualifier, @Resource, @</a:t>
            </a:r>
            <a:r>
              <a:rPr lang="en-IN" sz="1400" dirty="0" err="1" smtClean="0"/>
              <a:t>PostConstruct</a:t>
            </a:r>
            <a:r>
              <a:rPr lang="en-IN" sz="1400" dirty="0" smtClean="0"/>
              <a:t> , @</a:t>
            </a:r>
            <a:r>
              <a:rPr lang="en-IN" sz="1400" dirty="0" err="1" smtClean="0"/>
              <a:t>Predestroy</a:t>
            </a:r>
            <a:r>
              <a:rPr lang="en-IN" sz="1400" dirty="0" smtClean="0"/>
              <a:t>, @Service, @Repository</a:t>
            </a:r>
            <a:endParaRPr lang="en-US" sz="1400" dirty="0" smtClean="0"/>
          </a:p>
          <a:p>
            <a:r>
              <a:rPr lang="en-US" sz="1400" dirty="0" smtClean="0"/>
              <a:t>Dependency Injection using java configuration</a:t>
            </a:r>
          </a:p>
          <a:p>
            <a:pPr lvl="1"/>
            <a:r>
              <a:rPr lang="en-IN" sz="1400" dirty="0" err="1" smtClean="0"/>
              <a:t>AnnotationConfigApplicationContext</a:t>
            </a:r>
            <a:endParaRPr lang="en-IN" sz="1400" dirty="0" smtClean="0"/>
          </a:p>
          <a:p>
            <a:pPr lvl="1"/>
            <a:r>
              <a:rPr lang="en-IN" sz="1400" dirty="0" smtClean="0"/>
              <a:t>@Configuration, @Bean, @Import, @Scope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PropertySources</a:t>
            </a:r>
            <a:endParaRPr lang="en-IN" sz="1400" dirty="0" smtClean="0"/>
          </a:p>
          <a:p>
            <a:pPr lvl="1"/>
            <a:r>
              <a:rPr lang="en-IN" sz="1400" dirty="0" smtClean="0"/>
              <a:t>Using Environment to retrieve properties</a:t>
            </a: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Using Java configuration</a:t>
            </a:r>
          </a:p>
          <a:p>
            <a:pPr lvl="1"/>
            <a:r>
              <a:rPr lang="en-IN" sz="1400" dirty="0" smtClean="0"/>
              <a:t>What are Profiles?</a:t>
            </a:r>
          </a:p>
          <a:p>
            <a:pPr lvl="1"/>
            <a:r>
              <a:rPr lang="en-IN" sz="1400" dirty="0" smtClean="0"/>
              <a:t>Activating profiles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4876" y="1214422"/>
            <a:ext cx="397192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Using XML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Setter Injection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Constructor Injection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 namespace</a:t>
            </a:r>
          </a:p>
          <a:p>
            <a:endParaRPr lang="en-US" dirty="0" smtClean="0"/>
          </a:p>
          <a:p>
            <a:r>
              <a:rPr lang="en-US" dirty="0" smtClean="0"/>
              <a:t>p namespace</a:t>
            </a:r>
            <a:endParaRPr lang="en-IN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162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43248"/>
            <a:ext cx="8039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572008"/>
            <a:ext cx="8215369" cy="42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5500702"/>
            <a:ext cx="8143932" cy="4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Scopes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538288"/>
            <a:ext cx="77152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</a:t>
            </a:r>
            <a:r>
              <a:rPr lang="en-US" dirty="0" err="1" smtClean="0"/>
              <a:t>vs</a:t>
            </a:r>
            <a:r>
              <a:rPr lang="en-US" dirty="0" smtClean="0"/>
              <a:t> Prototype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4505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3786190"/>
            <a:ext cx="457203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Autowiring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AKA shortcut.</a:t>
            </a:r>
          </a:p>
          <a:p>
            <a:pPr lvl="1"/>
            <a:r>
              <a:rPr lang="en-US" sz="1700" dirty="0" smtClean="0"/>
              <a:t>Default mode: Auto-Wiring "no"</a:t>
            </a:r>
          </a:p>
          <a:p>
            <a:pPr lvl="1"/>
            <a:r>
              <a:rPr lang="en-US" sz="1700" dirty="0" smtClean="0"/>
              <a:t>Type of auto wiring:  byName,  byType</a:t>
            </a:r>
          </a:p>
          <a:p>
            <a:endParaRPr lang="en-IN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76289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86124"/>
            <a:ext cx="8043882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286256"/>
            <a:ext cx="771050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Mapping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 smtClean="0"/>
              <a:t>Collection mapping supported by Spring :</a:t>
            </a:r>
          </a:p>
          <a:p>
            <a:pPr lvl="1"/>
            <a:r>
              <a:rPr lang="en-IN" sz="2000" dirty="0" smtClean="0"/>
              <a:t>List:&lt;list&gt; - &lt;/list&gt;</a:t>
            </a:r>
          </a:p>
          <a:p>
            <a:pPr lvl="1"/>
            <a:r>
              <a:rPr lang="en-IN" sz="2000" dirty="0" smtClean="0"/>
              <a:t>Set:&lt;set&gt; - &lt;/set&gt;</a:t>
            </a:r>
          </a:p>
          <a:p>
            <a:pPr lvl="1"/>
            <a:r>
              <a:rPr lang="en-IN" sz="2000" dirty="0" smtClean="0"/>
              <a:t>Map:&lt;map&gt; - &lt;/map&gt;</a:t>
            </a:r>
          </a:p>
          <a:p>
            <a:pPr lvl="1"/>
            <a:r>
              <a:rPr lang="en-IN" sz="2000" dirty="0" smtClean="0"/>
              <a:t>Properties:&lt;props&gt; - &lt;/props&gt;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Collection Mapping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2867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8868"/>
            <a:ext cx="38290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310" y="4143380"/>
            <a:ext cx="7732342" cy="165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 mapping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857628"/>
            <a:ext cx="7429552" cy="231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500174"/>
            <a:ext cx="28670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428868"/>
            <a:ext cx="49339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BeanFactory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Provides basic support for dependency injection</a:t>
            </a:r>
          </a:p>
          <a:p>
            <a:r>
              <a:rPr lang="en-IN" sz="2000" dirty="0" smtClean="0"/>
              <a:t>Lightweight </a:t>
            </a:r>
          </a:p>
          <a:p>
            <a:r>
              <a:rPr lang="en-IN" sz="2000" i="1" dirty="0" err="1" smtClean="0"/>
              <a:t>XMLBeanFactory</a:t>
            </a:r>
            <a:r>
              <a:rPr lang="en-IN" sz="2000" i="1" dirty="0" smtClean="0"/>
              <a:t> most commonly used implementation</a:t>
            </a:r>
            <a:endParaRPr lang="en-IN" sz="2000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771530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800" dirty="0" smtClean="0"/>
              <a:t>Built on top of the </a:t>
            </a:r>
            <a:r>
              <a:rPr lang="en-IN" sz="2800" dirty="0" err="1" smtClean="0"/>
              <a:t>BeanFactory</a:t>
            </a:r>
            <a:endParaRPr lang="en-IN" sz="2800" dirty="0" smtClean="0"/>
          </a:p>
          <a:p>
            <a:r>
              <a:rPr lang="en-IN" sz="2800" dirty="0" smtClean="0"/>
              <a:t>Provides more enterprise-centric functionality</a:t>
            </a:r>
          </a:p>
          <a:p>
            <a:pPr lvl="1"/>
            <a:r>
              <a:rPr lang="en-IN" sz="2500" dirty="0" smtClean="0"/>
              <a:t>Internationalization of messages</a:t>
            </a:r>
          </a:p>
          <a:p>
            <a:pPr lvl="1"/>
            <a:r>
              <a:rPr lang="en-IN" sz="2500" dirty="0" smtClean="0"/>
              <a:t>AOP, transaction management</a:t>
            </a:r>
          </a:p>
          <a:p>
            <a:r>
              <a:rPr lang="en-IN" sz="2800" dirty="0" smtClean="0"/>
              <a:t>Preferred over the </a:t>
            </a:r>
            <a:r>
              <a:rPr lang="en-IN" sz="2800" dirty="0" err="1" smtClean="0"/>
              <a:t>BeanFactory</a:t>
            </a:r>
            <a:r>
              <a:rPr lang="en-IN" sz="2800" dirty="0" smtClean="0"/>
              <a:t> in most situations</a:t>
            </a:r>
          </a:p>
          <a:p>
            <a:r>
              <a:rPr lang="en-IN" sz="2800" dirty="0" smtClean="0"/>
              <a:t>Most commonly used implementation is the </a:t>
            </a:r>
            <a:r>
              <a:rPr lang="en-IN" sz="2800" i="1" dirty="0" err="1" smtClean="0"/>
              <a:t>ClassPathXmlApplicationContext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err="1" smtClean="0"/>
              <a:t>ApplicationContext</a:t>
            </a:r>
            <a:r>
              <a:rPr lang="en-US" sz="2300" dirty="0" smtClean="0"/>
              <a:t> context = new </a:t>
            </a:r>
            <a:r>
              <a:rPr lang="en-US" sz="2300" dirty="0" err="1" smtClean="0"/>
              <a:t>FileSystemXmlApplicationContext</a:t>
            </a:r>
            <a:r>
              <a:rPr lang="en-US" sz="2300" dirty="0" smtClean="0"/>
              <a:t>("c:/foo.xml");</a:t>
            </a:r>
          </a:p>
          <a:p>
            <a:r>
              <a:rPr lang="en-US" sz="2300" dirty="0" smtClean="0"/>
              <a:t>ApplicationContext context = new </a:t>
            </a:r>
            <a:r>
              <a:rPr lang="en-US" sz="2300" dirty="0" err="1" smtClean="0"/>
              <a:t>ClassPathXmlApplicationContext</a:t>
            </a:r>
            <a:r>
              <a:rPr lang="en-US" sz="2300" dirty="0" smtClean="0"/>
              <a:t>("foo.xml");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429000"/>
            <a:ext cx="55435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Introduction to Spring framework</a:t>
            </a:r>
          </a:p>
          <a:p>
            <a:r>
              <a:rPr lang="en-US" sz="1400" dirty="0" smtClean="0"/>
              <a:t>Dependency Injection using xml</a:t>
            </a:r>
          </a:p>
          <a:p>
            <a:pPr lvl="1"/>
            <a:r>
              <a:rPr lang="en-US" sz="1400" dirty="0" smtClean="0"/>
              <a:t>Constructor, setter injection</a:t>
            </a:r>
          </a:p>
          <a:p>
            <a:pPr lvl="1"/>
            <a:r>
              <a:rPr lang="en-US" sz="1400" dirty="0" smtClean="0"/>
              <a:t>C and p namespace</a:t>
            </a:r>
          </a:p>
          <a:p>
            <a:pPr lvl="1"/>
            <a:r>
              <a:rPr lang="en-US" sz="1400" dirty="0" smtClean="0"/>
              <a:t>Scopes</a:t>
            </a:r>
          </a:p>
          <a:p>
            <a:pPr lvl="1"/>
            <a:r>
              <a:rPr lang="en-US" sz="1400" dirty="0" err="1" smtClean="0"/>
              <a:t>Autowire</a:t>
            </a:r>
            <a:endParaRPr lang="en-US" sz="1400" dirty="0" smtClean="0"/>
          </a:p>
          <a:p>
            <a:pPr lvl="1"/>
            <a:r>
              <a:rPr lang="en-US" sz="1400" dirty="0" smtClean="0"/>
              <a:t>Collection mappings</a:t>
            </a:r>
          </a:p>
          <a:p>
            <a:pPr lvl="1"/>
            <a:r>
              <a:rPr lang="en-US" sz="1400" dirty="0" smtClean="0"/>
              <a:t>Bean factory </a:t>
            </a:r>
            <a:r>
              <a:rPr lang="en-US" sz="1400" dirty="0" err="1" smtClean="0"/>
              <a:t>vs</a:t>
            </a:r>
            <a:r>
              <a:rPr lang="en-US" sz="1400" dirty="0" smtClean="0"/>
              <a:t> application context</a:t>
            </a:r>
          </a:p>
          <a:p>
            <a:pPr lvl="1"/>
            <a:r>
              <a:rPr lang="en-US" sz="1400" dirty="0" smtClean="0"/>
              <a:t>Splitting configuration in multiple files</a:t>
            </a:r>
          </a:p>
          <a:p>
            <a:pPr lvl="1"/>
            <a:r>
              <a:rPr lang="en-US" sz="1400" dirty="0" smtClean="0"/>
              <a:t>Bean life cycle</a:t>
            </a:r>
          </a:p>
          <a:p>
            <a:r>
              <a:rPr lang="en-US" sz="1400" dirty="0" smtClean="0"/>
              <a:t>Dependency Injection using annotation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Autowired</a:t>
            </a:r>
            <a:r>
              <a:rPr lang="en-IN" sz="1400" dirty="0" smtClean="0"/>
              <a:t> , @Qualifier, @Resource, @</a:t>
            </a:r>
            <a:r>
              <a:rPr lang="en-IN" sz="1400" dirty="0" err="1" smtClean="0"/>
              <a:t>PostConstruct</a:t>
            </a:r>
            <a:r>
              <a:rPr lang="en-IN" sz="1400" dirty="0" smtClean="0"/>
              <a:t> , @</a:t>
            </a:r>
            <a:r>
              <a:rPr lang="en-IN" sz="1400" dirty="0" err="1" smtClean="0"/>
              <a:t>Predestroy</a:t>
            </a:r>
            <a:r>
              <a:rPr lang="en-IN" sz="1400" dirty="0" smtClean="0"/>
              <a:t>, @Service, @Repository</a:t>
            </a:r>
            <a:endParaRPr lang="en-US" sz="1400" dirty="0" smtClean="0"/>
          </a:p>
          <a:p>
            <a:r>
              <a:rPr lang="en-US" sz="1400" dirty="0" smtClean="0"/>
              <a:t>Dependency Injection using java configuration</a:t>
            </a:r>
          </a:p>
          <a:p>
            <a:pPr lvl="1"/>
            <a:r>
              <a:rPr lang="en-IN" sz="1400" dirty="0" err="1" smtClean="0"/>
              <a:t>AnnotationConfigApplicationContext</a:t>
            </a:r>
            <a:endParaRPr lang="en-IN" sz="1400" dirty="0" smtClean="0"/>
          </a:p>
          <a:p>
            <a:pPr lvl="1"/>
            <a:r>
              <a:rPr lang="en-IN" sz="1400" dirty="0" smtClean="0"/>
              <a:t>@Configuration, @Bean, @Import, @Scope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PropertySources</a:t>
            </a:r>
            <a:endParaRPr lang="en-IN" sz="1400" dirty="0" smtClean="0"/>
          </a:p>
          <a:p>
            <a:pPr lvl="1"/>
            <a:r>
              <a:rPr lang="en-IN" sz="1400" dirty="0" smtClean="0"/>
              <a:t>Using Environment to retrieve properties</a:t>
            </a: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Using Java configuration</a:t>
            </a:r>
          </a:p>
          <a:p>
            <a:pPr lvl="1"/>
            <a:r>
              <a:rPr lang="en-IN" sz="1400" dirty="0" smtClean="0"/>
              <a:t>What are Profiles?</a:t>
            </a:r>
          </a:p>
          <a:p>
            <a:pPr lvl="1"/>
            <a:r>
              <a:rPr lang="en-IN" sz="1400" dirty="0" smtClean="0"/>
              <a:t>Activating profiles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4876" y="1214422"/>
            <a:ext cx="397192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configuration in multiple file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bean1.xml					bean2.xml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solution:-</a:t>
            </a:r>
            <a:endParaRPr lang="en-IN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328614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643050"/>
            <a:ext cx="30813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429000"/>
            <a:ext cx="59721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4500571"/>
            <a:ext cx="5967410" cy="171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life cycle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159319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Beans Life cycle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0676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714620"/>
            <a:ext cx="76390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BeanPostProcessor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000504"/>
            <a:ext cx="5000605" cy="234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4919670" cy="194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571876"/>
            <a:ext cx="5743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BeanFactoryPostProcessor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BeanFactoryPostProcessor</a:t>
            </a:r>
            <a:r>
              <a:rPr lang="en-US" sz="1200" dirty="0" smtClean="0"/>
              <a:t>  is invoked before bean factory is </a:t>
            </a:r>
            <a:r>
              <a:rPr lang="en-US" sz="1200" dirty="0" err="1" smtClean="0"/>
              <a:t>initilized</a:t>
            </a:r>
            <a:r>
              <a:rPr lang="en-US" sz="1200" dirty="0" smtClean="0"/>
              <a:t> (and before any bean is initialized)</a:t>
            </a:r>
          </a:p>
          <a:p>
            <a:r>
              <a:rPr lang="en-US" sz="1200" dirty="0" smtClean="0"/>
              <a:t>There are many </a:t>
            </a:r>
            <a:r>
              <a:rPr lang="en-US" sz="1200" dirty="0" err="1" smtClean="0"/>
              <a:t>BeanFactoryPostProcessor</a:t>
            </a:r>
            <a:r>
              <a:rPr lang="en-US" sz="1200" dirty="0" smtClean="0"/>
              <a:t> available by default in spring framework such as </a:t>
            </a:r>
            <a:r>
              <a:rPr lang="en-IN" sz="1200" dirty="0" err="1" smtClean="0"/>
              <a:t>PropertyPlaceholderConfigurer</a:t>
            </a:r>
            <a:r>
              <a:rPr lang="en-IN" sz="1200" dirty="0" smtClean="0"/>
              <a:t> </a:t>
            </a:r>
            <a:endParaRPr lang="en-US" sz="1200" dirty="0" smtClean="0"/>
          </a:p>
          <a:p>
            <a:r>
              <a:rPr lang="en-IN" sz="1200" dirty="0" err="1" smtClean="0"/>
              <a:t>PropertyPlaceholderConfigurer</a:t>
            </a:r>
            <a:r>
              <a:rPr lang="en-IN" sz="1200" dirty="0" smtClean="0"/>
              <a:t> is used to read values form properties files before </a:t>
            </a:r>
            <a:r>
              <a:rPr lang="en-IN" sz="1200" dirty="0" err="1" smtClean="0"/>
              <a:t>initilization</a:t>
            </a:r>
            <a:r>
              <a:rPr lang="en-IN" sz="1200" dirty="0" smtClean="0"/>
              <a:t> of </a:t>
            </a:r>
            <a:r>
              <a:rPr lang="en-IN" sz="1200" dirty="0" err="1" smtClean="0"/>
              <a:t>beanfactory</a:t>
            </a:r>
            <a:endParaRPr lang="en-IN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Configuration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9" y="2214555"/>
            <a:ext cx="735811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357694"/>
            <a:ext cx="55911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PropertyPlaceHolderConfigurer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6" y="1285860"/>
            <a:ext cx="806356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786190"/>
            <a:ext cx="2133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928934"/>
            <a:ext cx="2962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PropertyPlaceHolderConfigurer:DB</a:t>
            </a:r>
            <a:r>
              <a:rPr lang="en-US" dirty="0" smtClean="0"/>
              <a:t> </a:t>
            </a:r>
            <a:r>
              <a:rPr lang="en-US" dirty="0" err="1" smtClean="0"/>
              <a:t>Configureation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745920" cy="318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72008"/>
            <a:ext cx="46196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Introduction to Spring framework</a:t>
            </a:r>
          </a:p>
          <a:p>
            <a:r>
              <a:rPr lang="en-US" sz="1400" dirty="0" smtClean="0"/>
              <a:t>Dependency Injection using xml</a:t>
            </a:r>
          </a:p>
          <a:p>
            <a:pPr lvl="1"/>
            <a:r>
              <a:rPr lang="en-US" sz="1400" dirty="0" smtClean="0"/>
              <a:t>Constructor, setter injection</a:t>
            </a:r>
          </a:p>
          <a:p>
            <a:pPr lvl="1"/>
            <a:r>
              <a:rPr lang="en-US" sz="1400" dirty="0" smtClean="0"/>
              <a:t>C and p namespace</a:t>
            </a:r>
          </a:p>
          <a:p>
            <a:pPr lvl="1"/>
            <a:r>
              <a:rPr lang="en-US" sz="1400" dirty="0" smtClean="0"/>
              <a:t>Scopes</a:t>
            </a:r>
          </a:p>
          <a:p>
            <a:pPr lvl="1"/>
            <a:r>
              <a:rPr lang="en-US" sz="1400" dirty="0" err="1" smtClean="0"/>
              <a:t>Autowire</a:t>
            </a:r>
            <a:endParaRPr lang="en-US" sz="1400" dirty="0" smtClean="0"/>
          </a:p>
          <a:p>
            <a:pPr lvl="1"/>
            <a:r>
              <a:rPr lang="en-US" sz="1400" dirty="0" smtClean="0"/>
              <a:t>Collection mappings</a:t>
            </a:r>
          </a:p>
          <a:p>
            <a:pPr lvl="1"/>
            <a:r>
              <a:rPr lang="en-US" sz="1400" dirty="0" smtClean="0"/>
              <a:t>Bean factory </a:t>
            </a:r>
            <a:r>
              <a:rPr lang="en-US" sz="1400" dirty="0" err="1" smtClean="0"/>
              <a:t>vs</a:t>
            </a:r>
            <a:r>
              <a:rPr lang="en-US" sz="1400" dirty="0" smtClean="0"/>
              <a:t> application context</a:t>
            </a:r>
          </a:p>
          <a:p>
            <a:pPr lvl="1"/>
            <a:r>
              <a:rPr lang="en-US" sz="1400" dirty="0" smtClean="0"/>
              <a:t>Splitting configuration in multiple files</a:t>
            </a:r>
          </a:p>
          <a:p>
            <a:pPr lvl="1"/>
            <a:r>
              <a:rPr lang="en-US" sz="1400" dirty="0" smtClean="0"/>
              <a:t>Bean life cycle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Dependency Injection using annotation</a:t>
            </a:r>
          </a:p>
          <a:p>
            <a:pPr lvl="1"/>
            <a:r>
              <a:rPr lang="en-IN" sz="1400" b="1" dirty="0" smtClean="0">
                <a:solidFill>
                  <a:srgbClr val="FF0000"/>
                </a:solidFill>
              </a:rPr>
              <a:t>@</a:t>
            </a:r>
            <a:r>
              <a:rPr lang="en-IN" sz="1400" b="1" dirty="0" err="1" smtClean="0">
                <a:solidFill>
                  <a:srgbClr val="FF0000"/>
                </a:solidFill>
              </a:rPr>
              <a:t>Autowired</a:t>
            </a:r>
            <a:r>
              <a:rPr lang="en-IN" sz="1400" b="1" dirty="0" smtClean="0">
                <a:solidFill>
                  <a:srgbClr val="FF0000"/>
                </a:solidFill>
              </a:rPr>
              <a:t> , @Qualifier, @Resource, @</a:t>
            </a:r>
            <a:r>
              <a:rPr lang="en-IN" sz="1400" b="1" dirty="0" err="1" smtClean="0">
                <a:solidFill>
                  <a:srgbClr val="FF0000"/>
                </a:solidFill>
              </a:rPr>
              <a:t>PostConstruct</a:t>
            </a:r>
            <a:r>
              <a:rPr lang="en-IN" sz="1400" b="1" dirty="0" smtClean="0">
                <a:solidFill>
                  <a:srgbClr val="FF0000"/>
                </a:solidFill>
              </a:rPr>
              <a:t> , @</a:t>
            </a:r>
            <a:r>
              <a:rPr lang="en-IN" sz="1400" b="1" dirty="0" err="1" smtClean="0">
                <a:solidFill>
                  <a:srgbClr val="FF0000"/>
                </a:solidFill>
              </a:rPr>
              <a:t>Predestroy</a:t>
            </a:r>
            <a:r>
              <a:rPr lang="en-IN" sz="1400" b="1" dirty="0" smtClean="0">
                <a:solidFill>
                  <a:srgbClr val="FF0000"/>
                </a:solidFill>
              </a:rPr>
              <a:t>, @Service, @Repository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Dependency Injection using java configuration</a:t>
            </a:r>
          </a:p>
          <a:p>
            <a:pPr lvl="1"/>
            <a:r>
              <a:rPr lang="en-IN" sz="1400" dirty="0" err="1" smtClean="0">
                <a:solidFill>
                  <a:schemeClr val="tx1"/>
                </a:solidFill>
              </a:rPr>
              <a:t>AnnotationConfigApplicationContext</a:t>
            </a:r>
            <a:endParaRPr lang="en-IN" sz="1400" dirty="0" smtClean="0">
              <a:solidFill>
                <a:schemeClr val="tx1"/>
              </a:solidFill>
            </a:endParaRP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@Configuration, @Bean, @Import, @Scope</a:t>
            </a: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@</a:t>
            </a:r>
            <a:r>
              <a:rPr lang="en-IN" sz="1400" dirty="0" err="1" smtClean="0">
                <a:solidFill>
                  <a:schemeClr val="tx1"/>
                </a:solidFill>
              </a:rPr>
              <a:t>PropertySources</a:t>
            </a:r>
            <a:endParaRPr lang="en-IN" sz="1400" dirty="0" smtClean="0">
              <a:solidFill>
                <a:schemeClr val="tx1"/>
              </a:solidFill>
            </a:endParaRP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Using Environment to retrieve properties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400" dirty="0" smtClean="0"/>
              <a:t>Using Java configuration</a:t>
            </a:r>
          </a:p>
          <a:p>
            <a:pPr lvl="1"/>
            <a:r>
              <a:rPr lang="en-IN" sz="1400" dirty="0" smtClean="0"/>
              <a:t>What are Profiles?</a:t>
            </a:r>
          </a:p>
          <a:p>
            <a:pPr lvl="1"/>
            <a:r>
              <a:rPr lang="en-IN" sz="1400" dirty="0" smtClean="0"/>
              <a:t>Activating profiles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4876" y="1214422"/>
            <a:ext cx="397192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using annotations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/>
              <a:t>@Value - to inject a simple property</a:t>
            </a:r>
          </a:p>
          <a:p>
            <a:r>
              <a:rPr lang="en-IN" sz="1400" dirty="0" smtClean="0"/>
              <a:t>@</a:t>
            </a:r>
            <a:r>
              <a:rPr lang="en-IN" sz="1400" dirty="0" err="1" smtClean="0"/>
              <a:t>Autowire</a:t>
            </a:r>
            <a:r>
              <a:rPr lang="en-IN" sz="1400" dirty="0" smtClean="0"/>
              <a:t> -to inject a property automatically</a:t>
            </a:r>
          </a:p>
          <a:p>
            <a:r>
              <a:rPr lang="en-IN" sz="1400" dirty="0" smtClean="0"/>
              <a:t>@Component:@Controller @Service and @Repository</a:t>
            </a:r>
          </a:p>
          <a:p>
            <a:r>
              <a:rPr lang="en-IN" sz="1400" dirty="0" smtClean="0"/>
              <a:t>@Qualifier - while </a:t>
            </a:r>
            <a:r>
              <a:rPr lang="en-IN" sz="1400" dirty="0" err="1" smtClean="0"/>
              <a:t>autowiring</a:t>
            </a:r>
            <a:r>
              <a:rPr lang="en-IN" sz="1400" dirty="0" smtClean="0"/>
              <a:t>, fix the name to an particular bean</a:t>
            </a:r>
          </a:p>
          <a:p>
            <a:r>
              <a:rPr lang="en-IN" sz="1400" dirty="0" smtClean="0"/>
              <a:t>@Required - mandatory to inject, apply on setter</a:t>
            </a:r>
          </a:p>
          <a:p>
            <a:r>
              <a:rPr lang="en-IN" sz="1400" dirty="0" smtClean="0"/>
              <a:t>@</a:t>
            </a:r>
            <a:r>
              <a:rPr lang="en-IN" sz="1400" dirty="0" err="1" smtClean="0"/>
              <a:t>PostConstructs</a:t>
            </a:r>
            <a:r>
              <a:rPr lang="en-IN" sz="1400" dirty="0" smtClean="0"/>
              <a:t>- Life cycle post</a:t>
            </a:r>
          </a:p>
          <a:p>
            <a:r>
              <a:rPr lang="en-IN" sz="1400" dirty="0" smtClean="0"/>
              <a:t>@</a:t>
            </a:r>
            <a:r>
              <a:rPr lang="en-IN" sz="1400" dirty="0" err="1" smtClean="0"/>
              <a:t>PreDestroy</a:t>
            </a:r>
            <a:r>
              <a:rPr lang="en-IN" sz="1400" dirty="0" smtClean="0"/>
              <a:t>- Life cycle pre</a:t>
            </a:r>
          </a:p>
          <a:p>
            <a:endParaRPr lang="en-US" sz="1400" dirty="0" smtClean="0"/>
          </a:p>
          <a:p>
            <a:r>
              <a:rPr lang="en-IN" sz="1400" dirty="0" smtClean="0"/>
              <a:t>JSR 250 Annotations:</a:t>
            </a:r>
          </a:p>
          <a:p>
            <a:pPr lvl="1"/>
            <a:r>
              <a:rPr lang="en-IN" sz="1100" dirty="0" smtClean="0"/>
              <a:t>@Resource, @</a:t>
            </a:r>
            <a:r>
              <a:rPr lang="en-IN" sz="1100" dirty="0" err="1" smtClean="0"/>
              <a:t>PostConstruct</a:t>
            </a:r>
            <a:r>
              <a:rPr lang="en-IN" sz="1100" dirty="0" smtClean="0"/>
              <a:t>/ @</a:t>
            </a:r>
            <a:r>
              <a:rPr lang="en-IN" sz="1100" dirty="0" err="1" smtClean="0"/>
              <a:t>PreDestroy</a:t>
            </a:r>
            <a:r>
              <a:rPr lang="en-IN" sz="1100" dirty="0" smtClean="0"/>
              <a:t>, @Component</a:t>
            </a:r>
          </a:p>
          <a:p>
            <a:r>
              <a:rPr lang="en-US" sz="1400" dirty="0" smtClean="0"/>
              <a:t>JSR 330 Annotations:</a:t>
            </a:r>
          </a:p>
          <a:p>
            <a:pPr lvl="1"/>
            <a:r>
              <a:rPr lang="en-IN" sz="1100" dirty="0" smtClean="0"/>
              <a:t>@Named annotation in place of @</a:t>
            </a:r>
            <a:r>
              <a:rPr lang="en-IN" sz="1100" dirty="0" err="1" smtClean="0"/>
              <a:t>Resouce</a:t>
            </a:r>
            <a:endParaRPr lang="en-IN" sz="1100" dirty="0" smtClean="0"/>
          </a:p>
          <a:p>
            <a:pPr lvl="1"/>
            <a:r>
              <a:rPr lang="en-IN" sz="1100" dirty="0" smtClean="0"/>
              <a:t>@Inject annotation in place of @</a:t>
            </a:r>
            <a:r>
              <a:rPr lang="en-IN" sz="1100" dirty="0" err="1" smtClean="0"/>
              <a:t>Autowire</a:t>
            </a:r>
            <a:endParaRPr lang="en-IN" sz="1100" dirty="0" smtClean="0"/>
          </a:p>
          <a:p>
            <a:pPr>
              <a:buNone/>
            </a:pP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Introduction to Spring framework</a:t>
            </a:r>
          </a:p>
          <a:p>
            <a:r>
              <a:rPr lang="en-US" sz="1400" dirty="0" smtClean="0"/>
              <a:t>Dependency Injection using xml</a:t>
            </a:r>
          </a:p>
          <a:p>
            <a:pPr lvl="1"/>
            <a:r>
              <a:rPr lang="en-US" sz="1400" dirty="0" smtClean="0"/>
              <a:t>Constructor, setter injection</a:t>
            </a:r>
          </a:p>
          <a:p>
            <a:pPr lvl="1"/>
            <a:r>
              <a:rPr lang="en-US" sz="1400" dirty="0" smtClean="0"/>
              <a:t>C and p namespace</a:t>
            </a:r>
          </a:p>
          <a:p>
            <a:pPr lvl="1"/>
            <a:r>
              <a:rPr lang="en-US" sz="1400" dirty="0" smtClean="0"/>
              <a:t>Scopes</a:t>
            </a:r>
          </a:p>
          <a:p>
            <a:pPr lvl="1"/>
            <a:r>
              <a:rPr lang="en-US" sz="1400" dirty="0" err="1" smtClean="0"/>
              <a:t>Autowire</a:t>
            </a:r>
            <a:endParaRPr lang="en-US" sz="1400" dirty="0" smtClean="0"/>
          </a:p>
          <a:p>
            <a:pPr lvl="1"/>
            <a:r>
              <a:rPr lang="en-US" sz="1400" dirty="0" smtClean="0"/>
              <a:t>Collection mappings</a:t>
            </a:r>
          </a:p>
          <a:p>
            <a:pPr lvl="1"/>
            <a:r>
              <a:rPr lang="en-US" sz="1400" dirty="0" smtClean="0"/>
              <a:t>Bean factory </a:t>
            </a:r>
            <a:r>
              <a:rPr lang="en-US" sz="1400" dirty="0" err="1" smtClean="0"/>
              <a:t>vs</a:t>
            </a:r>
            <a:r>
              <a:rPr lang="en-US" sz="1400" dirty="0" smtClean="0"/>
              <a:t> application context</a:t>
            </a:r>
          </a:p>
          <a:p>
            <a:pPr lvl="1"/>
            <a:r>
              <a:rPr lang="en-US" sz="1400" dirty="0" smtClean="0"/>
              <a:t>Splitting configuration in multiple files</a:t>
            </a:r>
          </a:p>
          <a:p>
            <a:pPr lvl="1"/>
            <a:r>
              <a:rPr lang="en-US" sz="1400" dirty="0" smtClean="0"/>
              <a:t>Bean life cycle</a:t>
            </a:r>
          </a:p>
          <a:p>
            <a:r>
              <a:rPr lang="en-US" sz="1400" dirty="0" smtClean="0"/>
              <a:t>Dependency Injection using annotation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Autowired</a:t>
            </a:r>
            <a:r>
              <a:rPr lang="en-IN" sz="1400" dirty="0" smtClean="0"/>
              <a:t> , @Qualifier, @Resource, @</a:t>
            </a:r>
            <a:r>
              <a:rPr lang="en-IN" sz="1400" dirty="0" err="1" smtClean="0"/>
              <a:t>PostConstruct</a:t>
            </a:r>
            <a:r>
              <a:rPr lang="en-IN" sz="1400" dirty="0" smtClean="0"/>
              <a:t> , @</a:t>
            </a:r>
            <a:r>
              <a:rPr lang="en-IN" sz="1400" dirty="0" err="1" smtClean="0"/>
              <a:t>Predestroy</a:t>
            </a:r>
            <a:r>
              <a:rPr lang="en-IN" sz="1400" dirty="0" smtClean="0"/>
              <a:t>, @Service, @Repository</a:t>
            </a:r>
            <a:endParaRPr lang="en-US" sz="1400" dirty="0" smtClean="0"/>
          </a:p>
          <a:p>
            <a:r>
              <a:rPr lang="en-US" sz="1400" b="1" dirty="0" smtClean="0">
                <a:solidFill>
                  <a:srgbClr val="FF0000"/>
                </a:solidFill>
              </a:rPr>
              <a:t>Dependency Injection using java configuration</a:t>
            </a:r>
          </a:p>
          <a:p>
            <a:pPr lvl="1"/>
            <a:r>
              <a:rPr lang="en-IN" sz="1400" b="1" dirty="0" err="1" smtClean="0">
                <a:solidFill>
                  <a:srgbClr val="FF0000"/>
                </a:solidFill>
              </a:rPr>
              <a:t>AnnotationConfigApplicationContext</a:t>
            </a:r>
            <a:endParaRPr lang="en-IN" sz="1400" b="1" dirty="0" smtClean="0">
              <a:solidFill>
                <a:srgbClr val="FF0000"/>
              </a:solidFill>
            </a:endParaRPr>
          </a:p>
          <a:p>
            <a:pPr lvl="1"/>
            <a:r>
              <a:rPr lang="en-IN" sz="1400" b="1" dirty="0" smtClean="0">
                <a:solidFill>
                  <a:srgbClr val="FF0000"/>
                </a:solidFill>
              </a:rPr>
              <a:t>@Configuration, @Bean, @Import, @Scope</a:t>
            </a:r>
          </a:p>
          <a:p>
            <a:pPr lvl="1"/>
            <a:r>
              <a:rPr lang="en-IN" sz="1400" b="1" dirty="0" smtClean="0">
                <a:solidFill>
                  <a:srgbClr val="FF0000"/>
                </a:solidFill>
              </a:rPr>
              <a:t>@</a:t>
            </a:r>
            <a:r>
              <a:rPr lang="en-IN" sz="1400" b="1" dirty="0" err="1" smtClean="0">
                <a:solidFill>
                  <a:srgbClr val="FF0000"/>
                </a:solidFill>
              </a:rPr>
              <a:t>PropertySources</a:t>
            </a:r>
            <a:endParaRPr lang="en-IN" sz="1400" b="1" dirty="0" smtClean="0">
              <a:solidFill>
                <a:srgbClr val="FF0000"/>
              </a:solidFill>
            </a:endParaRPr>
          </a:p>
          <a:p>
            <a:pPr lvl="1"/>
            <a:r>
              <a:rPr lang="en-IN" sz="1400" b="1" dirty="0" smtClean="0">
                <a:solidFill>
                  <a:srgbClr val="FF0000"/>
                </a:solidFill>
              </a:rPr>
              <a:t>Using Environment to retrieve properties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sz="1400" dirty="0" smtClean="0"/>
              <a:t>Using Java configuration</a:t>
            </a:r>
          </a:p>
          <a:p>
            <a:pPr lvl="1"/>
            <a:r>
              <a:rPr lang="en-IN" sz="1400" dirty="0" smtClean="0"/>
              <a:t>What are Profiles?</a:t>
            </a:r>
          </a:p>
          <a:p>
            <a:pPr lvl="1"/>
            <a:r>
              <a:rPr lang="en-IN" sz="1400" dirty="0" smtClean="0"/>
              <a:t>Activating profiles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4876" y="1214422"/>
            <a:ext cx="397192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Introduction to Spring framework</a:t>
            </a:r>
          </a:p>
          <a:p>
            <a:r>
              <a:rPr lang="en-US" sz="1400" dirty="0" smtClean="0"/>
              <a:t>Dependency Injection using xml</a:t>
            </a:r>
          </a:p>
          <a:p>
            <a:pPr lvl="1"/>
            <a:r>
              <a:rPr lang="en-US" sz="1400" dirty="0" smtClean="0"/>
              <a:t>Constructor, setter injection</a:t>
            </a:r>
          </a:p>
          <a:p>
            <a:pPr lvl="1"/>
            <a:r>
              <a:rPr lang="en-US" sz="1400" dirty="0" smtClean="0"/>
              <a:t>C and p namespace</a:t>
            </a:r>
          </a:p>
          <a:p>
            <a:pPr lvl="1"/>
            <a:r>
              <a:rPr lang="en-US" sz="1400" dirty="0" smtClean="0"/>
              <a:t>Scopes</a:t>
            </a:r>
          </a:p>
          <a:p>
            <a:pPr lvl="1"/>
            <a:r>
              <a:rPr lang="en-US" sz="1400" dirty="0" err="1" smtClean="0"/>
              <a:t>Autowire</a:t>
            </a:r>
            <a:endParaRPr lang="en-US" sz="1400" dirty="0" smtClean="0"/>
          </a:p>
          <a:p>
            <a:pPr lvl="1"/>
            <a:r>
              <a:rPr lang="en-US" sz="1400" dirty="0" smtClean="0"/>
              <a:t>Collection mappings</a:t>
            </a:r>
          </a:p>
          <a:p>
            <a:pPr lvl="1"/>
            <a:r>
              <a:rPr lang="en-US" sz="1400" dirty="0" smtClean="0"/>
              <a:t>Bean factory </a:t>
            </a:r>
            <a:r>
              <a:rPr lang="en-US" sz="1400" dirty="0" err="1" smtClean="0"/>
              <a:t>vs</a:t>
            </a:r>
            <a:r>
              <a:rPr lang="en-US" sz="1400" dirty="0" smtClean="0"/>
              <a:t> application context</a:t>
            </a:r>
          </a:p>
          <a:p>
            <a:pPr lvl="1"/>
            <a:r>
              <a:rPr lang="en-US" sz="1400" dirty="0" smtClean="0"/>
              <a:t>Splitting configuration in multiple files</a:t>
            </a:r>
          </a:p>
          <a:p>
            <a:pPr lvl="1"/>
            <a:r>
              <a:rPr lang="en-US" sz="1400" dirty="0" smtClean="0"/>
              <a:t>Bean life cycle</a:t>
            </a:r>
          </a:p>
          <a:p>
            <a:r>
              <a:rPr lang="en-US" sz="1400" dirty="0" smtClean="0"/>
              <a:t>Dependency Injection using annotation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Autowired</a:t>
            </a:r>
            <a:r>
              <a:rPr lang="en-IN" sz="1400" dirty="0" smtClean="0"/>
              <a:t> , @Qualifier, @Resource, @</a:t>
            </a:r>
            <a:r>
              <a:rPr lang="en-IN" sz="1400" dirty="0" err="1" smtClean="0"/>
              <a:t>PostConstruct</a:t>
            </a:r>
            <a:r>
              <a:rPr lang="en-IN" sz="1400" dirty="0" smtClean="0"/>
              <a:t> , @</a:t>
            </a:r>
            <a:r>
              <a:rPr lang="en-IN" sz="1400" dirty="0" err="1" smtClean="0"/>
              <a:t>Predestroy</a:t>
            </a:r>
            <a:r>
              <a:rPr lang="en-IN" sz="1400" dirty="0" smtClean="0"/>
              <a:t>, @Service, @Repository</a:t>
            </a:r>
            <a:endParaRPr lang="en-US" sz="1400" dirty="0" smtClean="0"/>
          </a:p>
          <a:p>
            <a:r>
              <a:rPr lang="en-US" sz="1400" dirty="0" smtClean="0"/>
              <a:t>Dependency Injection using java configuration</a:t>
            </a:r>
          </a:p>
          <a:p>
            <a:pPr lvl="1"/>
            <a:r>
              <a:rPr lang="en-IN" sz="1400" dirty="0" err="1" smtClean="0"/>
              <a:t>AnnotationConfigApplicationContext</a:t>
            </a:r>
            <a:endParaRPr lang="en-IN" sz="1400" dirty="0" smtClean="0"/>
          </a:p>
          <a:p>
            <a:pPr lvl="1"/>
            <a:r>
              <a:rPr lang="en-IN" sz="1400" dirty="0" smtClean="0"/>
              <a:t>@Configuration, @Bean, @Import, @Scope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PropertySources</a:t>
            </a:r>
            <a:endParaRPr lang="en-IN" sz="1400" dirty="0" smtClean="0"/>
          </a:p>
          <a:p>
            <a:pPr lvl="1"/>
            <a:r>
              <a:rPr lang="en-IN" sz="1400" dirty="0" smtClean="0"/>
              <a:t>Using Environment to retrieve properties</a:t>
            </a:r>
            <a:endParaRPr lang="en-US" sz="1400" dirty="0" smtClean="0"/>
          </a:p>
          <a:p>
            <a:pPr lvl="0">
              <a:defRPr/>
            </a:pPr>
            <a:r>
              <a:rPr lang="en-US" sz="1400" dirty="0" smtClean="0"/>
              <a:t>Using Java configuration</a:t>
            </a:r>
          </a:p>
          <a:p>
            <a:pPr lvl="1"/>
            <a:r>
              <a:rPr lang="en-IN" sz="1400" dirty="0" smtClean="0"/>
              <a:t>What are Profiles?</a:t>
            </a:r>
          </a:p>
          <a:p>
            <a:pPr lvl="1"/>
            <a:r>
              <a:rPr lang="en-IN" sz="1400" dirty="0" smtClean="0"/>
              <a:t>Activating profiles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4876" y="1214422"/>
            <a:ext cx="397192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using Java Configuration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500571"/>
            <a:ext cx="5715040" cy="8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85860"/>
            <a:ext cx="5710230" cy="316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@</a:t>
            </a:r>
            <a:r>
              <a:rPr lang="en-IN" dirty="0" err="1" smtClean="0"/>
              <a:t>PropertySource</a:t>
            </a:r>
            <a:r>
              <a:rPr lang="en-IN" dirty="0" smtClean="0"/>
              <a:t> &amp; Using Environment to retrieve properties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4143404" cy="31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57694"/>
            <a:ext cx="42100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5214950"/>
            <a:ext cx="7123697" cy="81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Introduction to Spring framework</a:t>
            </a:r>
          </a:p>
          <a:p>
            <a:r>
              <a:rPr lang="en-US" sz="1400" dirty="0" smtClean="0"/>
              <a:t>Dependency Injection using xml</a:t>
            </a:r>
          </a:p>
          <a:p>
            <a:pPr lvl="1"/>
            <a:r>
              <a:rPr lang="en-US" sz="1400" dirty="0" smtClean="0"/>
              <a:t>Constructor, setter injection</a:t>
            </a:r>
          </a:p>
          <a:p>
            <a:pPr lvl="1"/>
            <a:r>
              <a:rPr lang="en-US" sz="1400" dirty="0" smtClean="0"/>
              <a:t>C and p namespace</a:t>
            </a:r>
          </a:p>
          <a:p>
            <a:pPr lvl="1"/>
            <a:r>
              <a:rPr lang="en-US" sz="1400" dirty="0" smtClean="0"/>
              <a:t>Scopes</a:t>
            </a:r>
          </a:p>
          <a:p>
            <a:pPr lvl="1"/>
            <a:r>
              <a:rPr lang="en-US" sz="1400" dirty="0" err="1" smtClean="0"/>
              <a:t>Autowire</a:t>
            </a:r>
            <a:endParaRPr lang="en-US" sz="1400" dirty="0" smtClean="0"/>
          </a:p>
          <a:p>
            <a:pPr lvl="1"/>
            <a:r>
              <a:rPr lang="en-US" sz="1400" dirty="0" smtClean="0"/>
              <a:t>Collection mappings</a:t>
            </a:r>
          </a:p>
          <a:p>
            <a:pPr lvl="1"/>
            <a:r>
              <a:rPr lang="en-US" sz="1400" dirty="0" smtClean="0"/>
              <a:t>Bean factory </a:t>
            </a:r>
            <a:r>
              <a:rPr lang="en-US" sz="1400" dirty="0" err="1" smtClean="0"/>
              <a:t>vs</a:t>
            </a:r>
            <a:r>
              <a:rPr lang="en-US" sz="1400" dirty="0" smtClean="0"/>
              <a:t> application context</a:t>
            </a:r>
          </a:p>
          <a:p>
            <a:pPr lvl="1"/>
            <a:r>
              <a:rPr lang="en-US" sz="1400" dirty="0" smtClean="0"/>
              <a:t>Splitting configuration in multiple files</a:t>
            </a:r>
          </a:p>
          <a:p>
            <a:pPr lvl="1"/>
            <a:r>
              <a:rPr lang="en-US" sz="1400" dirty="0" smtClean="0"/>
              <a:t>Bean life cycle</a:t>
            </a:r>
          </a:p>
          <a:p>
            <a:r>
              <a:rPr lang="en-US" sz="1400" dirty="0" smtClean="0"/>
              <a:t>Dependency Injection using annotation</a:t>
            </a:r>
          </a:p>
          <a:p>
            <a:pPr lvl="1"/>
            <a:r>
              <a:rPr lang="en-IN" sz="1400" dirty="0" smtClean="0"/>
              <a:t>@</a:t>
            </a:r>
            <a:r>
              <a:rPr lang="en-IN" sz="1400" dirty="0" err="1" smtClean="0"/>
              <a:t>Autowired</a:t>
            </a:r>
            <a:r>
              <a:rPr lang="en-IN" sz="1400" dirty="0" smtClean="0"/>
              <a:t> , @Qualifier, @Resource, @</a:t>
            </a:r>
            <a:r>
              <a:rPr lang="en-IN" sz="1400" dirty="0" err="1" smtClean="0"/>
              <a:t>PostConstruct</a:t>
            </a:r>
            <a:r>
              <a:rPr lang="en-IN" sz="1400" dirty="0" smtClean="0"/>
              <a:t> , @</a:t>
            </a:r>
            <a:r>
              <a:rPr lang="en-IN" sz="1400" dirty="0" err="1" smtClean="0"/>
              <a:t>Predestroy</a:t>
            </a:r>
            <a:r>
              <a:rPr lang="en-IN" sz="1400" dirty="0" smtClean="0"/>
              <a:t>, @Service, @Repository</a:t>
            </a:r>
            <a:endParaRPr lang="en-US" sz="1400" dirty="0" smtClean="0"/>
          </a:p>
          <a:p>
            <a:r>
              <a:rPr lang="en-US" sz="1400" dirty="0" smtClean="0"/>
              <a:t>Dependency Injection using java configuration</a:t>
            </a:r>
          </a:p>
          <a:p>
            <a:pPr lvl="1"/>
            <a:r>
              <a:rPr lang="en-IN" sz="1400" dirty="0" err="1" smtClean="0">
                <a:solidFill>
                  <a:schemeClr val="tx1"/>
                </a:solidFill>
              </a:rPr>
              <a:t>AnnotationConfigApplicationContext</a:t>
            </a:r>
            <a:endParaRPr lang="en-IN" sz="1400" dirty="0" smtClean="0">
              <a:solidFill>
                <a:schemeClr val="tx1"/>
              </a:solidFill>
            </a:endParaRP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@Configuration, @Bean, @Import, @Scope</a:t>
            </a: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@</a:t>
            </a:r>
            <a:r>
              <a:rPr lang="en-IN" sz="1400" dirty="0" err="1" smtClean="0">
                <a:solidFill>
                  <a:schemeClr val="tx1"/>
                </a:solidFill>
              </a:rPr>
              <a:t>PropertySources</a:t>
            </a:r>
            <a:endParaRPr lang="en-IN" sz="1400" dirty="0" smtClean="0">
              <a:solidFill>
                <a:schemeClr val="tx1"/>
              </a:solidFill>
            </a:endParaRPr>
          </a:p>
          <a:p>
            <a:pPr lvl="1"/>
            <a:r>
              <a:rPr lang="en-IN" sz="1400" dirty="0" smtClean="0">
                <a:solidFill>
                  <a:schemeClr val="tx1"/>
                </a:solidFill>
              </a:rPr>
              <a:t>Using Environment to retrieve properties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400" b="1" dirty="0" smtClean="0">
                <a:solidFill>
                  <a:srgbClr val="FF0000"/>
                </a:solidFill>
              </a:rPr>
              <a:t>Using Java configuration</a:t>
            </a:r>
          </a:p>
          <a:p>
            <a:pPr lvl="1"/>
            <a:r>
              <a:rPr lang="en-IN" sz="1400" b="1" dirty="0" smtClean="0">
                <a:solidFill>
                  <a:srgbClr val="FF0000"/>
                </a:solidFill>
              </a:rPr>
              <a:t>What are Profiles?</a:t>
            </a:r>
          </a:p>
          <a:p>
            <a:pPr lvl="1"/>
            <a:r>
              <a:rPr lang="en-IN" sz="1400" b="1" dirty="0" smtClean="0">
                <a:solidFill>
                  <a:srgbClr val="FF0000"/>
                </a:solidFill>
              </a:rPr>
              <a:t>Activating profiles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14876" y="1214422"/>
            <a:ext cx="397192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Using Java configuration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/>
              <a:t>What are Profiles? </a:t>
            </a:r>
          </a:p>
          <a:p>
            <a:pPr lvl="1"/>
            <a:r>
              <a:rPr lang="en-IN" sz="1400" dirty="0" smtClean="0"/>
              <a:t>@Profile allow developers to register beans by condition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IN" sz="1400" dirty="0" smtClean="0"/>
              <a:t>We require to use caching in our book application we want to support two profile "dev" and "production" </a:t>
            </a:r>
          </a:p>
          <a:p>
            <a:pPr lvl="1"/>
            <a:r>
              <a:rPr lang="en-IN" sz="1400" dirty="0" smtClean="0"/>
              <a:t>If profile “dev” is enabled, return a simple cache manager </a:t>
            </a:r>
            <a:r>
              <a:rPr lang="en-IN" sz="1400" dirty="0" err="1" smtClean="0"/>
              <a:t>ConcurrentMapCacheManager</a:t>
            </a:r>
            <a:endParaRPr lang="en-IN" sz="1400" dirty="0" smtClean="0"/>
          </a:p>
          <a:p>
            <a:pPr lvl="1"/>
            <a:r>
              <a:rPr lang="en-IN" sz="1400" dirty="0" smtClean="0"/>
              <a:t>If profile "production" is enabled, return an advanced cache manager – </a:t>
            </a:r>
            <a:r>
              <a:rPr lang="en-IN" sz="1400" dirty="0" err="1" smtClean="0"/>
              <a:t>EhCacheCacheManager</a:t>
            </a:r>
            <a:endParaRPr lang="en-IN" sz="1400" dirty="0" smtClean="0"/>
          </a:p>
          <a:p>
            <a:pPr lvl="1"/>
            <a:endParaRPr lang="en-IN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2247093" cy="133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928802"/>
            <a:ext cx="3131182" cy="19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643314"/>
            <a:ext cx="6420253" cy="6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framework?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5152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044646"/>
            <a:ext cx="1714513" cy="120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286256"/>
            <a:ext cx="321471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5000636"/>
            <a:ext cx="113792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AutoShape 4" descr="Image result for weav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1857364"/>
            <a:ext cx="1495422" cy="1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071942"/>
            <a:ext cx="2698999" cy="191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Spring framework?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Spring framework can be summarized in two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Spring as and Container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1800" dirty="0" smtClean="0"/>
              <a:t>Light weight container that do not need any installation, configurations start/stop activities.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1800" dirty="0" smtClean="0"/>
              <a:t>Just collection of some jars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Spring an framework provides API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1800" dirty="0" smtClean="0"/>
              <a:t>To integrate various technologies</a:t>
            </a:r>
            <a:endParaRPr lang="en-IN" sz="1800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7700959" cy="212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of Spring modules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00174"/>
            <a:ext cx="86106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DI? An passenger need to travel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86766" cy="49377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Attempt 1:			      Attempt 2: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Attempt 3: Supplying vehicle from outside world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IN" sz="16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356137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571612"/>
            <a:ext cx="329653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4214818"/>
            <a:ext cx="3600457" cy="198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357694"/>
            <a:ext cx="4494550" cy="172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DI? An passenger need to travel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357299"/>
            <a:ext cx="285752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71810"/>
            <a:ext cx="6553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357826"/>
            <a:ext cx="72485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Application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rgupta.mtech@gmail.com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214422"/>
            <a:ext cx="2347249" cy="225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357298"/>
            <a:ext cx="29622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428868"/>
            <a:ext cx="39147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500438"/>
            <a:ext cx="72771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4714884"/>
            <a:ext cx="53054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1194</TotalTime>
  <Words>1049</Words>
  <Application>Microsoft Office PowerPoint</Application>
  <PresentationFormat>On-screen Show (4:3)</PresentationFormat>
  <Paragraphs>292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Origin</vt:lpstr>
      <vt:lpstr>Core Spring 4.x    </vt:lpstr>
      <vt:lpstr>Agenda</vt:lpstr>
      <vt:lpstr>Agenda</vt:lpstr>
      <vt:lpstr>What is spring framework?</vt:lpstr>
      <vt:lpstr>Why Spring framework?</vt:lpstr>
      <vt:lpstr>Some of Spring modules</vt:lpstr>
      <vt:lpstr>Need Of DI? An passenger need to travel</vt:lpstr>
      <vt:lpstr>Need Of DI? An passenger need to travel</vt:lpstr>
      <vt:lpstr>Bank Application</vt:lpstr>
      <vt:lpstr>Agenda</vt:lpstr>
      <vt:lpstr>Dependency Injection Using XML</vt:lpstr>
      <vt:lpstr>Bean Scopes</vt:lpstr>
      <vt:lpstr>Singleton vs Prototype</vt:lpstr>
      <vt:lpstr>Autowiring</vt:lpstr>
      <vt:lpstr>Collection Mapping</vt:lpstr>
      <vt:lpstr>List Collection Mapping</vt:lpstr>
      <vt:lpstr>Map Collection mapping</vt:lpstr>
      <vt:lpstr>BeanFactory</vt:lpstr>
      <vt:lpstr>ApplicationContext</vt:lpstr>
      <vt:lpstr>Splitting configuration in multiple file</vt:lpstr>
      <vt:lpstr>Spring bean life cycle</vt:lpstr>
      <vt:lpstr>Beans Life cycle</vt:lpstr>
      <vt:lpstr>BeanPostProcessor</vt:lpstr>
      <vt:lpstr>BeanFactoryPostProcessor</vt:lpstr>
      <vt:lpstr>PropertyPlaceHolderConfigurer</vt:lpstr>
      <vt:lpstr>PropertyPlaceHolderConfigurer:DB Configureation</vt:lpstr>
      <vt:lpstr>Agenda</vt:lpstr>
      <vt:lpstr>Dependency Injection using annotations</vt:lpstr>
      <vt:lpstr>Agenda</vt:lpstr>
      <vt:lpstr>DI using Java Configuration</vt:lpstr>
      <vt:lpstr>@PropertySource &amp; Using Environment to retrieve properties</vt:lpstr>
      <vt:lpstr>Agenda</vt:lpstr>
      <vt:lpstr>Profile Using Java configuration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Spring Framework</dc:title>
  <dc:creator>hp</dc:creator>
  <cp:lastModifiedBy>hp</cp:lastModifiedBy>
  <cp:revision>165</cp:revision>
  <dcterms:created xsi:type="dcterms:W3CDTF">2011-12-14T05:57:31Z</dcterms:created>
  <dcterms:modified xsi:type="dcterms:W3CDTF">2016-09-11T01:36:18Z</dcterms:modified>
</cp:coreProperties>
</file>